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2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1"/>
  </p:sldMasterIdLst>
  <p:notesMasterIdLst>
    <p:notesMasterId r:id="rId18"/>
  </p:notesMasterIdLst>
  <p:handoutMasterIdLst>
    <p:handoutMasterId r:id="rId19"/>
  </p:handoutMasterIdLst>
  <p:sldIdLst>
    <p:sldId id="258" r:id="rId2"/>
    <p:sldId id="296" r:id="rId3"/>
    <p:sldId id="300" r:id="rId4"/>
    <p:sldId id="301" r:id="rId5"/>
    <p:sldId id="302" r:id="rId6"/>
    <p:sldId id="362" r:id="rId7"/>
    <p:sldId id="364" r:id="rId8"/>
    <p:sldId id="365" r:id="rId9"/>
    <p:sldId id="366" r:id="rId10"/>
    <p:sldId id="304" r:id="rId11"/>
    <p:sldId id="305" r:id="rId12"/>
    <p:sldId id="346" r:id="rId13"/>
    <p:sldId id="312" r:id="rId14"/>
    <p:sldId id="363" r:id="rId17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3" pos="3863" userDrawn="1">
          <p15:clr>
            <a:srgbClr val="A4A3A4"/>
          </p15:clr>
        </p15:guide>
        <p15:guide id="4" pos="688" userDrawn="1">
          <p15:clr>
            <a:srgbClr val="A4A3A4"/>
          </p15:clr>
        </p15:guide>
        <p15:guide id="6" orient="horz" pos="2160" userDrawn="1">
          <p15:clr>
            <a:srgbClr val="A4A3A4"/>
          </p15:clr>
        </p15:guide>
        <p15:guide id="7" orient="horz" pos="769" userDrawn="1">
          <p15:clr>
            <a:srgbClr val="A4A3A4"/>
          </p15:clr>
        </p15:guide>
        <p15:guide id="8" pos="701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A3BDF"/>
    <a:srgbClr val="DAE3F3"/>
    <a:srgbClr val="95CFDD"/>
    <a:srgbClr val="648A51"/>
    <a:srgbClr val="FDFDFB"/>
    <a:srgbClr val="FFFFFF"/>
    <a:srgbClr val="5B9BD5"/>
    <a:srgbClr val="FFEFCD"/>
    <a:srgbClr val="CEEACA"/>
    <a:srgbClr val="F9EF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458" autoAdjust="0"/>
    <p:restoredTop sz="94660"/>
  </p:normalViewPr>
  <p:slideViewPr>
    <p:cSldViewPr snapToGrid="0">
      <p:cViewPr varScale="1">
        <p:scale>
          <a:sx n="60" d="100"/>
          <a:sy n="60" d="100"/>
        </p:scale>
        <p:origin x="54" y="1188"/>
      </p:cViewPr>
      <p:guideLst>
        <p:guide pos="3863"/>
        <p:guide pos="688"/>
        <p:guide orient="horz" pos="2160"/>
        <p:guide orient="horz" pos="769"/>
        <p:guide pos="7015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2" d="100"/>
          <a:sy n="82" d="100"/>
        </p:scale>
        <p:origin x="3876" y="96"/>
      </p:cViewPr>
      <p:guideLst/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20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4014F322-0800-02BB-C71B-010BC3EA9BE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7FCD8840-3BB9-60D6-C404-AF95AE7EA8D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28727D-1100-4488-BEB6-56EF36F03F1C}" type="datetimeFigureOut">
              <a:rPr lang="en-US" smtClean="0"/>
              <a:t>11/15/2025</a:t>
            </a:fld>
            <a:endParaRPr 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CD6CBFB4-4DAA-96A9-4298-3445682FFD5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811B52F7-E6F8-AC2D-7641-44C30229601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44E67B-C4B9-42DC-A10B-C6B180DD4F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9653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EFE1F4-DEB7-4E88-B7FF-DBAAF2215CD0}" type="datetimeFigureOut">
              <a:rPr lang="zh-CN" altLang="en-US" smtClean="0"/>
              <a:t>2025/11/15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BB9B85-F48A-4B12-8BF7-545C517E8E5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4656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77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131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B9B85-F48A-4B12-8BF7-545C517E8E59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57041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B9B85-F48A-4B12-8BF7-545C517E8E59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87396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774571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611532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797381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823FA78-FAC2-4250-AF2E-598F526E694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3020554-5063-4C93-8D4A-24B2780ADF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B5A832-E66F-4895-B835-8419F992CC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0E51AA44-E094-4FE0-82CF-138DA18AC07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19886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D9512C-DA8E-4868-8DD9-06B3FF5FF263}" type="datetimeFigureOut">
              <a:rPr lang="zh-CN" altLang="en-US" smtClean="0"/>
              <a:t>2025/11/15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B5C57F-7DA2-4AD1-8325-2E4B50DC1714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252"/>
          <a:stretch/>
        </p:blipFill>
        <p:spPr>
          <a:xfrm>
            <a:off x="1" y="0"/>
            <a:ext cx="2438400" cy="68580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454" b="21675"/>
          <a:stretch/>
        </p:blipFill>
        <p:spPr>
          <a:xfrm>
            <a:off x="7461504" y="233916"/>
            <a:ext cx="4730496" cy="684736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 userDrawn="1"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54" t="13206" r="48659" b="13222"/>
          <a:stretch/>
        </p:blipFill>
        <p:spPr>
          <a:xfrm rot="21097244" flipH="1">
            <a:off x="-222207" y="-813583"/>
            <a:ext cx="13923971" cy="8015501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 userDrawn="1"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54" t="13206" r="48659" b="13222"/>
          <a:stretch/>
        </p:blipFill>
        <p:spPr>
          <a:xfrm>
            <a:off x="-731919" y="-614165"/>
            <a:ext cx="13393971" cy="8086330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2EF0A1B5-D15F-4133-858B-F181771CE6AB}"/>
              </a:ext>
            </a:extLst>
          </p:cNvPr>
          <p:cNvSpPr txBox="1"/>
          <p:nvPr userDrawn="1"/>
        </p:nvSpPr>
        <p:spPr>
          <a:xfrm rot="20132266">
            <a:off x="5231450" y="3110266"/>
            <a:ext cx="17291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0C5FFD4C-B2DD-DCE7-9DD9-3E3A85F7BA63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995278" y="77051"/>
            <a:ext cx="1044828" cy="1024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417277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701" r:id="rId4"/>
  </p:sldLayoutIdLst>
  <p:txStyles>
    <p:titleStyle>
      <a:lvl1pPr algn="l" defTabSz="1219140" rtl="0" eaLnBrk="1" latinLnBrk="0" hangingPunct="1">
        <a:lnSpc>
          <a:spcPct val="90000"/>
        </a:lnSpc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84" indent="-304784" algn="l" defTabSz="1219140" rtl="0" eaLnBrk="1" latinLnBrk="0" hangingPunct="1">
        <a:lnSpc>
          <a:spcPct val="90000"/>
        </a:lnSpc>
        <a:spcBef>
          <a:spcPts val="1333"/>
        </a:spcBef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54" indent="-304784" algn="l" defTabSz="121914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25" indent="-304784" algn="l" defTabSz="121914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493" indent="-304784" algn="l" defTabSz="121914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062" indent="-304784" algn="l" defTabSz="121914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632" indent="-304784" algn="l" defTabSz="121914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202" indent="-304784" algn="l" defTabSz="121914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772" indent="-304784" algn="l" defTabSz="121914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341" indent="-304784" algn="l" defTabSz="121914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70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40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09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278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848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418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987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557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4.xml"/><Relationship Id="rId3" Type="http://schemas.openxmlformats.org/officeDocument/2006/relationships/slideLayout" Target="../slideLayouts/slideLayout3.xml"/><Relationship Id="rId7" Type="http://schemas.openxmlformats.org/officeDocument/2006/relationships/slide" Target="slide5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slide" Target="slide6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image" Target="../media/image7.png"/><Relationship Id="rId5" Type="http://schemas.openxmlformats.org/officeDocument/2006/relationships/slide" Target="slide3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slide" Target="slide4.xml"/><Relationship Id="rId7" Type="http://schemas.openxmlformats.org/officeDocument/2006/relationships/image" Target="../media/image9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Relationship Id="rId6" Type="http://schemas.openxmlformats.org/officeDocument/2006/relationships/slide" Target="slide5.xml"/><Relationship Id="rId5" Type="http://schemas.openxmlformats.org/officeDocument/2006/relationships/image" Target="../media/image9.png"/><Relationship Id="rId10" Type="http://schemas.openxmlformats.org/officeDocument/2006/relationships/image" Target="../media/image100.png"/><Relationship Id="rId4" Type="http://schemas.openxmlformats.org/officeDocument/2006/relationships/image" Target="../media/image80.png"/><Relationship Id="rId9" Type="http://schemas.openxmlformats.org/officeDocument/2006/relationships/slide" Target="slide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6.xml"/><Relationship Id="rId1" Type="http://schemas.openxmlformats.org/officeDocument/2006/relationships/tags" Target="../tags/tag1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图片 2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252"/>
          <a:stretch/>
        </p:blipFill>
        <p:spPr>
          <a:xfrm>
            <a:off x="536558" y="-229720"/>
            <a:ext cx="5883815" cy="6858000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454" b="21675"/>
          <a:stretch/>
        </p:blipFill>
        <p:spPr>
          <a:xfrm>
            <a:off x="7461504" y="233916"/>
            <a:ext cx="4730496" cy="6847367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057" r="4757" b="6033"/>
          <a:stretch/>
        </p:blipFill>
        <p:spPr>
          <a:xfrm>
            <a:off x="5883815" y="786809"/>
            <a:ext cx="5720003" cy="5068482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54" t="13206" r="48659" b="13222"/>
          <a:stretch/>
        </p:blipFill>
        <p:spPr>
          <a:xfrm>
            <a:off x="362124" y="1495317"/>
            <a:ext cx="10196005" cy="4108041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9E24E1D6-F734-419C-8E54-9C80ADF34C7C}"/>
              </a:ext>
            </a:extLst>
          </p:cNvPr>
          <p:cNvSpPr txBox="1"/>
          <p:nvPr/>
        </p:nvSpPr>
        <p:spPr>
          <a:xfrm>
            <a:off x="4126291" y="2984838"/>
            <a:ext cx="423620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口算除法（</a:t>
            </a:r>
            <a:r>
              <a:rPr lang="en-US" altLang="zh-CN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0AB20E9F-AE31-4C05-A60B-9162534624A9}"/>
              </a:ext>
            </a:extLst>
          </p:cNvPr>
          <p:cNvGrpSpPr/>
          <p:nvPr/>
        </p:nvGrpSpPr>
        <p:grpSpPr>
          <a:xfrm>
            <a:off x="5130344" y="4544034"/>
            <a:ext cx="1931311" cy="327145"/>
            <a:chOff x="242380" y="196184"/>
            <a:chExt cx="2575081" cy="436193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06769104-9F43-4730-B6CB-0284A6530A48}"/>
                </a:ext>
              </a:extLst>
            </p:cNvPr>
            <p:cNvSpPr/>
            <p:nvPr/>
          </p:nvSpPr>
          <p:spPr>
            <a:xfrm>
              <a:off x="242380" y="196184"/>
              <a:ext cx="421341" cy="421341"/>
            </a:xfrm>
            <a:prstGeom prst="rect">
              <a:avLst/>
            </a:prstGeom>
            <a:solidFill>
              <a:srgbClr val="349FC6"/>
            </a:solidFill>
            <a:ln>
              <a:noFill/>
            </a:ln>
            <a:scene3d>
              <a:camera prst="isometricLeftDown">
                <a:rot lat="1200000" lon="120000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731E0FDC-6288-49E2-AF41-FBD553C4496F}"/>
                </a:ext>
              </a:extLst>
            </p:cNvPr>
            <p:cNvSpPr/>
            <p:nvPr/>
          </p:nvSpPr>
          <p:spPr>
            <a:xfrm>
              <a:off x="667290" y="196184"/>
              <a:ext cx="421341" cy="421341"/>
            </a:xfrm>
            <a:prstGeom prst="rect">
              <a:avLst/>
            </a:prstGeom>
            <a:solidFill>
              <a:srgbClr val="E83B18"/>
            </a:solidFill>
            <a:ln>
              <a:noFill/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1C93073C-D424-49ED-BD03-6F110B3B616E}"/>
                </a:ext>
              </a:extLst>
            </p:cNvPr>
            <p:cNvSpPr/>
            <p:nvPr/>
          </p:nvSpPr>
          <p:spPr>
            <a:xfrm>
              <a:off x="1092200" y="196184"/>
              <a:ext cx="421341" cy="421341"/>
            </a:xfrm>
            <a:prstGeom prst="rect">
              <a:avLst/>
            </a:prstGeom>
            <a:solidFill>
              <a:srgbClr val="3EB35C"/>
            </a:solidFill>
            <a:ln>
              <a:noFill/>
            </a:ln>
            <a:scene3d>
              <a:camera prst="isometricLeftDown">
                <a:rot lat="1200000" lon="120000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67CF5A4C-94A0-4DD3-AF8B-C32273008DA3}"/>
                </a:ext>
              </a:extLst>
            </p:cNvPr>
            <p:cNvSpPr/>
            <p:nvPr/>
          </p:nvSpPr>
          <p:spPr>
            <a:xfrm>
              <a:off x="1517110" y="196184"/>
              <a:ext cx="421341" cy="421341"/>
            </a:xfrm>
            <a:prstGeom prst="rect">
              <a:avLst/>
            </a:prstGeom>
            <a:solidFill>
              <a:srgbClr val="F39517"/>
            </a:solidFill>
            <a:ln>
              <a:noFill/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F1CB0682-1B1E-4160-BB4C-349D16AAF164}"/>
                </a:ext>
              </a:extLst>
            </p:cNvPr>
            <p:cNvSpPr/>
            <p:nvPr/>
          </p:nvSpPr>
          <p:spPr>
            <a:xfrm>
              <a:off x="1942020" y="196184"/>
              <a:ext cx="421341" cy="421341"/>
            </a:xfrm>
            <a:prstGeom prst="rect">
              <a:avLst/>
            </a:prstGeom>
            <a:solidFill>
              <a:srgbClr val="CF2D6E"/>
            </a:solidFill>
            <a:ln>
              <a:noFill/>
            </a:ln>
            <a:scene3d>
              <a:camera prst="isometricLeftDown">
                <a:rot lat="1200000" lon="120000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EEE0D4C1-C35D-4DD7-BCA5-577B666563EF}"/>
                </a:ext>
              </a:extLst>
            </p:cNvPr>
            <p:cNvSpPr/>
            <p:nvPr/>
          </p:nvSpPr>
          <p:spPr>
            <a:xfrm>
              <a:off x="2366930" y="196184"/>
              <a:ext cx="421341" cy="421341"/>
            </a:xfrm>
            <a:prstGeom prst="rect">
              <a:avLst/>
            </a:prstGeom>
            <a:solidFill>
              <a:srgbClr val="574E9E"/>
            </a:solidFill>
            <a:ln>
              <a:noFill/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  <p:grpSp>
          <p:nvGrpSpPr>
            <p:cNvPr id="18" name="组合 17">
              <a:extLst>
                <a:ext uri="{FF2B5EF4-FFF2-40B4-BE49-F238E27FC236}">
                  <a16:creationId xmlns:a16="http://schemas.microsoft.com/office/drawing/2014/main" id="{DFBF7B83-2130-4535-B2FD-EB800BE061B0}"/>
                </a:ext>
              </a:extLst>
            </p:cNvPr>
            <p:cNvGrpSpPr/>
            <p:nvPr/>
          </p:nvGrpSpPr>
          <p:grpSpPr>
            <a:xfrm>
              <a:off x="242380" y="201491"/>
              <a:ext cx="2575081" cy="430886"/>
              <a:chOff x="242380" y="201491"/>
              <a:chExt cx="2575081" cy="430886"/>
            </a:xfrm>
          </p:grpSpPr>
          <p:sp>
            <p:nvSpPr>
              <p:cNvPr id="19" name="文本框 18">
                <a:extLst>
                  <a:ext uri="{FF2B5EF4-FFF2-40B4-BE49-F238E27FC236}">
                    <a16:creationId xmlns:a16="http://schemas.microsoft.com/office/drawing/2014/main" id="{33F146C8-3678-40DB-887F-0EE2B4B2474D}"/>
                  </a:ext>
                </a:extLst>
              </p:cNvPr>
              <p:cNvSpPr txBox="1"/>
              <p:nvPr/>
            </p:nvSpPr>
            <p:spPr>
              <a:xfrm>
                <a:off x="242380" y="201491"/>
                <a:ext cx="533797" cy="430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500" b="1" dirty="0">
                    <a:solidFill>
                      <a:schemeClr val="bg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R·</a:t>
                </a:r>
                <a:endParaRPr lang="zh-CN" altLang="en-US" sz="1500" b="1" dirty="0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sp>
            <p:nvSpPr>
              <p:cNvPr id="20" name="文本框 19">
                <a:extLst>
                  <a:ext uri="{FF2B5EF4-FFF2-40B4-BE49-F238E27FC236}">
                    <a16:creationId xmlns:a16="http://schemas.microsoft.com/office/drawing/2014/main" id="{A8337EA8-4E83-4BAB-A207-BEDFC0318A22}"/>
                  </a:ext>
                </a:extLst>
              </p:cNvPr>
              <p:cNvSpPr txBox="1"/>
              <p:nvPr/>
            </p:nvSpPr>
            <p:spPr>
              <a:xfrm>
                <a:off x="661576" y="201491"/>
                <a:ext cx="484104" cy="430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500" b="1" dirty="0">
                    <a:solidFill>
                      <a:schemeClr val="bg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三</a:t>
                </a:r>
              </a:p>
            </p:txBody>
          </p:sp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id="{69344B77-CF57-4D0F-9928-3A2DE931B5F7}"/>
                  </a:ext>
                </a:extLst>
              </p:cNvPr>
              <p:cNvSpPr txBox="1"/>
              <p:nvPr/>
            </p:nvSpPr>
            <p:spPr>
              <a:xfrm>
                <a:off x="1081155" y="201491"/>
                <a:ext cx="428436" cy="430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500" b="1" dirty="0">
                    <a:solidFill>
                      <a:schemeClr val="bg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年</a:t>
                </a:r>
              </a:p>
            </p:txBody>
          </p:sp>
          <p:sp>
            <p:nvSpPr>
              <p:cNvPr id="22" name="文本框 21">
                <a:extLst>
                  <a:ext uri="{FF2B5EF4-FFF2-40B4-BE49-F238E27FC236}">
                    <a16:creationId xmlns:a16="http://schemas.microsoft.com/office/drawing/2014/main" id="{BC5C7D18-9C2D-48BF-8A25-C2CC50FE8525}"/>
                  </a:ext>
                </a:extLst>
              </p:cNvPr>
              <p:cNvSpPr txBox="1"/>
              <p:nvPr/>
            </p:nvSpPr>
            <p:spPr>
              <a:xfrm>
                <a:off x="2378452" y="201491"/>
                <a:ext cx="439009" cy="430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500" b="1" dirty="0">
                    <a:solidFill>
                      <a:schemeClr val="bg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册</a:t>
                </a:r>
              </a:p>
            </p:txBody>
          </p:sp>
          <p:sp>
            <p:nvSpPr>
              <p:cNvPr id="23" name="文本框 22">
                <a:extLst>
                  <a:ext uri="{FF2B5EF4-FFF2-40B4-BE49-F238E27FC236}">
                    <a16:creationId xmlns:a16="http://schemas.microsoft.com/office/drawing/2014/main" id="{759BD7A1-830C-4BB4-923F-E6BF3CDD355F}"/>
                  </a:ext>
                </a:extLst>
              </p:cNvPr>
              <p:cNvSpPr txBox="1"/>
              <p:nvPr/>
            </p:nvSpPr>
            <p:spPr>
              <a:xfrm>
                <a:off x="1500188" y="201491"/>
                <a:ext cx="462231" cy="430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500" b="1" dirty="0">
                    <a:solidFill>
                      <a:schemeClr val="bg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级</a:t>
                </a:r>
              </a:p>
            </p:txBody>
          </p:sp>
          <p:sp>
            <p:nvSpPr>
              <p:cNvPr id="24" name="文本框 23">
                <a:extLst>
                  <a:ext uri="{FF2B5EF4-FFF2-40B4-BE49-F238E27FC236}">
                    <a16:creationId xmlns:a16="http://schemas.microsoft.com/office/drawing/2014/main" id="{5283B111-3045-4EB9-A9F4-606ED4C5F7F0}"/>
                  </a:ext>
                </a:extLst>
              </p:cNvPr>
              <p:cNvSpPr txBox="1"/>
              <p:nvPr/>
            </p:nvSpPr>
            <p:spPr>
              <a:xfrm>
                <a:off x="1938450" y="201491"/>
                <a:ext cx="463704" cy="430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500" b="1" dirty="0">
                    <a:solidFill>
                      <a:schemeClr val="bg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下</a:t>
                </a:r>
              </a:p>
            </p:txBody>
          </p:sp>
        </p:grpSp>
      </p:grpSp>
      <p:sp>
        <p:nvSpPr>
          <p:cNvPr id="27" name="文本框 26"/>
          <p:cNvSpPr txBox="1"/>
          <p:nvPr>
            <p:custDataLst>
              <p:tags r:id="rId1"/>
            </p:custDataLst>
          </p:nvPr>
        </p:nvSpPr>
        <p:spPr>
          <a:xfrm>
            <a:off x="364328" y="6642556"/>
            <a:ext cx="89530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" dirty="0">
                <a:solidFill>
                  <a:schemeClr val="bg1">
                    <a:lumMod val="8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28" name="图片 2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10584610" y="5016970"/>
            <a:ext cx="896190" cy="292633"/>
          </a:xfrm>
          <a:prstGeom prst="rect">
            <a:avLst/>
          </a:prstGeom>
        </p:spPr>
      </p:pic>
      <p:sp>
        <p:nvSpPr>
          <p:cNvPr id="33" name="文本框 32">
            <a:extLst>
              <a:ext uri="{FF2B5EF4-FFF2-40B4-BE49-F238E27FC236}">
                <a16:creationId xmlns:a16="http://schemas.microsoft.com/office/drawing/2014/main" id="{2EF0A1B5-D15F-4133-858B-F181771CE6AB}"/>
              </a:ext>
            </a:extLst>
          </p:cNvPr>
          <p:cNvSpPr txBox="1"/>
          <p:nvPr/>
        </p:nvSpPr>
        <p:spPr>
          <a:xfrm rot="20132266">
            <a:off x="5231450" y="3110266"/>
            <a:ext cx="17291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1E58EB93-3628-959C-372B-6C3BF3475ED4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995278" y="77051"/>
            <a:ext cx="1044828" cy="1024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55532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文本框 15"/>
          <p:cNvSpPr txBox="1"/>
          <p:nvPr/>
        </p:nvSpPr>
        <p:spPr>
          <a:xfrm>
            <a:off x="1529032" y="381582"/>
            <a:ext cx="59341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>
                <a:solidFill>
                  <a:srgbClr val="4A9438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复习导入</a:t>
            </a:r>
            <a:endParaRPr lang="zh-CN" altLang="en-US" sz="4000" b="1" dirty="0">
              <a:solidFill>
                <a:srgbClr val="4A9438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文本框 4116">
            <a:extLst>
              <a:ext uri="{FF2B5EF4-FFF2-40B4-BE49-F238E27FC236}">
                <a16:creationId xmlns:a16="http://schemas.microsoft.com/office/drawing/2014/main" id="{0AC52B0C-2D6A-4F9F-9D79-9C6CDE9AAD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12749" y="4229115"/>
            <a:ext cx="6121400" cy="1455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0里有（     ）个十。</a:t>
            </a:r>
            <a:endParaRPr lang="en-US" altLang="zh-CN" sz="36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</a:pP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00里有（         ）个百。</a:t>
            </a:r>
            <a:endParaRPr lang="en-US" altLang="zh-CN" sz="36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54C33C18-44AC-405B-B315-5E3682DC94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27233" y="1539300"/>
            <a:ext cx="6648451" cy="8237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3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6" name="TextBox 18">
            <a:extLst>
              <a:ext uri="{FF2B5EF4-FFF2-40B4-BE49-F238E27FC236}">
                <a16:creationId xmlns:a16="http://schemas.microsoft.com/office/drawing/2014/main" id="{64315203-3914-43A9-8800-454791382E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0130" y="1276282"/>
            <a:ext cx="264810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口算。</a:t>
            </a:r>
          </a:p>
        </p:txBody>
      </p:sp>
      <p:sp>
        <p:nvSpPr>
          <p:cNvPr id="7" name="TextBox 20">
            <a:extLst>
              <a:ext uri="{FF2B5EF4-FFF2-40B4-BE49-F238E27FC236}">
                <a16:creationId xmlns:a16="http://schemas.microsoft.com/office/drawing/2014/main" id="{722A5EDD-1DD3-4AD7-9F5A-08F0A9BA5F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1897" y="3671951"/>
            <a:ext cx="504031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填空。</a:t>
            </a:r>
          </a:p>
        </p:txBody>
      </p:sp>
      <p:sp>
        <p:nvSpPr>
          <p:cNvPr id="8" name="Text Box 3">
            <a:extLst>
              <a:ext uri="{FF2B5EF4-FFF2-40B4-BE49-F238E27FC236}">
                <a16:creationId xmlns:a16="http://schemas.microsoft.com/office/drawing/2014/main" id="{25ACB85A-DE9A-40B8-A2B3-7CDB401A9F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97431" y="4321234"/>
            <a:ext cx="5715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9" name="Text Box 3">
            <a:extLst>
              <a:ext uri="{FF2B5EF4-FFF2-40B4-BE49-F238E27FC236}">
                <a16:creationId xmlns:a16="http://schemas.microsoft.com/office/drawing/2014/main" id="{1DEF5821-4EDC-41C5-868D-5716A993C9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56729" y="5026605"/>
            <a:ext cx="5715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endParaRPr lang="en-US" altLang="zh-CN" sz="36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5" name="文本框 3">
            <a:extLst>
              <a:ext uri="{FF2B5EF4-FFF2-40B4-BE49-F238E27FC236}">
                <a16:creationId xmlns:a16="http://schemas.microsoft.com/office/drawing/2014/main" id="{2CA740B9-1E87-466F-8243-671B791D8B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129" y="1922613"/>
            <a:ext cx="10499105" cy="14761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6÷3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 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 12÷6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16÷4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         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24÷3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36÷9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</a:t>
            </a:r>
            <a:endParaRPr lang="en-US" altLang="zh-CN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32÷8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72÷9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64÷8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 49÷7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            8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÷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4=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7" name="文本框 1">
            <a:extLst>
              <a:ext uri="{FF2B5EF4-FFF2-40B4-BE49-F238E27FC236}">
                <a16:creationId xmlns:a16="http://schemas.microsoft.com/office/drawing/2014/main" id="{571CEF61-154A-49F4-B65B-D14AA5584C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89886" y="2026974"/>
            <a:ext cx="64730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18" name="文本框 1">
            <a:extLst>
              <a:ext uri="{FF2B5EF4-FFF2-40B4-BE49-F238E27FC236}">
                <a16:creationId xmlns:a16="http://schemas.microsoft.com/office/drawing/2014/main" id="{FA8FB78A-A23A-413B-B35B-97084E4242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56787" y="2760888"/>
            <a:ext cx="64730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19" name="文本框 1">
            <a:extLst>
              <a:ext uri="{FF2B5EF4-FFF2-40B4-BE49-F238E27FC236}">
                <a16:creationId xmlns:a16="http://schemas.microsoft.com/office/drawing/2014/main" id="{718B51CB-80A8-4CA3-A962-58EE1FF3FE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91132" y="2026974"/>
            <a:ext cx="64730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20" name="文本框 1">
            <a:extLst>
              <a:ext uri="{FF2B5EF4-FFF2-40B4-BE49-F238E27FC236}">
                <a16:creationId xmlns:a16="http://schemas.microsoft.com/office/drawing/2014/main" id="{B538D204-FBF2-4A4C-AFB5-F2D8C237BC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56729" y="2026974"/>
            <a:ext cx="64730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21" name="文本框 1">
            <a:extLst>
              <a:ext uri="{FF2B5EF4-FFF2-40B4-BE49-F238E27FC236}">
                <a16:creationId xmlns:a16="http://schemas.microsoft.com/office/drawing/2014/main" id="{4C414BC4-3506-457E-8A09-9BE404805A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56787" y="2026974"/>
            <a:ext cx="64730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22" name="文本框 1">
            <a:extLst>
              <a:ext uri="{FF2B5EF4-FFF2-40B4-BE49-F238E27FC236}">
                <a16:creationId xmlns:a16="http://schemas.microsoft.com/office/drawing/2014/main" id="{4EA20642-F0EF-471D-B043-3ECCF935EB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46714" y="2769322"/>
            <a:ext cx="58151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23" name="文本框 1">
            <a:extLst>
              <a:ext uri="{FF2B5EF4-FFF2-40B4-BE49-F238E27FC236}">
                <a16:creationId xmlns:a16="http://schemas.microsoft.com/office/drawing/2014/main" id="{6AFF8EB5-93A4-4AD2-8492-9209B7D3C5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88092" y="2026974"/>
            <a:ext cx="68223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24" name="文本框 1">
            <a:extLst>
              <a:ext uri="{FF2B5EF4-FFF2-40B4-BE49-F238E27FC236}">
                <a16:creationId xmlns:a16="http://schemas.microsoft.com/office/drawing/2014/main" id="{6A7270B5-95C9-4F85-BCCD-10439695AF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29032" y="2760888"/>
            <a:ext cx="55820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25" name="文本框 1">
            <a:extLst>
              <a:ext uri="{FF2B5EF4-FFF2-40B4-BE49-F238E27FC236}">
                <a16:creationId xmlns:a16="http://schemas.microsoft.com/office/drawing/2014/main" id="{CAD1F0D7-2B38-4D68-929F-2C99257539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91132" y="2760888"/>
            <a:ext cx="55820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</a:t>
            </a:r>
          </a:p>
        </p:txBody>
      </p:sp>
      <p:sp>
        <p:nvSpPr>
          <p:cNvPr id="26" name="文本框 1">
            <a:extLst>
              <a:ext uri="{FF2B5EF4-FFF2-40B4-BE49-F238E27FC236}">
                <a16:creationId xmlns:a16="http://schemas.microsoft.com/office/drawing/2014/main" id="{34C78B3B-4B0B-4ACC-92F4-AAEB03161F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89886" y="2812884"/>
            <a:ext cx="64730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29" name="文本框 28"/>
          <p:cNvSpPr txBox="1"/>
          <p:nvPr>
            <p:custDataLst>
              <p:tags r:id="rId1"/>
            </p:custDataLst>
          </p:nvPr>
        </p:nvSpPr>
        <p:spPr>
          <a:xfrm>
            <a:off x="-12700" y="6674587"/>
            <a:ext cx="89530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" dirty="0">
                <a:solidFill>
                  <a:srgbClr val="8DC31E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30" name="图片 2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1295810" y="6528270"/>
            <a:ext cx="896190" cy="292633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057" r="4757" b="6033"/>
          <a:stretch/>
        </p:blipFill>
        <p:spPr>
          <a:xfrm>
            <a:off x="313530" y="186881"/>
            <a:ext cx="1215502" cy="1077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6570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8">
            <a:extLst>
              <a:ext uri="{FF2B5EF4-FFF2-40B4-BE49-F238E27FC236}">
                <a16:creationId xmlns:a16="http://schemas.microsoft.com/office/drawing/2014/main" id="{EF7EDDBA-425D-4494-B150-87679D60EC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2485" y="1245460"/>
            <a:ext cx="1021253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把</a:t>
            </a: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60</a:t>
            </a: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张彩色手工纸平均分给</a:t>
            </a: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人，每人分得多少张？</a:t>
            </a:r>
          </a:p>
        </p:txBody>
      </p:sp>
      <p:sp>
        <p:nvSpPr>
          <p:cNvPr id="5" name="AutoShape 27">
            <a:extLst>
              <a:ext uri="{FF2B5EF4-FFF2-40B4-BE49-F238E27FC236}">
                <a16:creationId xmlns:a16="http://schemas.microsoft.com/office/drawing/2014/main" id="{7E8A9D67-1C8D-4786-B49D-F75F2FA36C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93010" y="2276986"/>
            <a:ext cx="6126643" cy="174377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solidFill>
                  <a:srgbClr val="1C1C1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从题中，你知道了哪些</a:t>
            </a:r>
            <a:r>
              <a:rPr lang="zh-CN" altLang="en-US" sz="3200" b="1">
                <a:solidFill>
                  <a:srgbClr val="1C1C1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信息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？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zh-CN" altLang="en-US" sz="3200" b="1">
                <a:solidFill>
                  <a:srgbClr val="1C1C1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问题</a:t>
            </a:r>
            <a:r>
              <a:rPr lang="zh-CN" altLang="en-US" sz="3200" b="1" dirty="0">
                <a:solidFill>
                  <a:srgbClr val="1C1C1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是</a:t>
            </a:r>
            <a:r>
              <a:rPr lang="zh-CN" altLang="en-US" sz="3200" b="1">
                <a:solidFill>
                  <a:srgbClr val="1C1C1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什么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？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zh-CN" altLang="en-US" sz="3200" b="1">
                <a:solidFill>
                  <a:srgbClr val="1C1C1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怎么</a:t>
            </a:r>
            <a:r>
              <a:rPr lang="zh-CN" altLang="en-US" sz="3200" b="1" dirty="0">
                <a:solidFill>
                  <a:srgbClr val="1C1C1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列式呢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？</a:t>
            </a:r>
            <a:endParaRPr lang="zh-CN" altLang="zh-CN" sz="32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AutoShape 27">
            <a:extLst>
              <a:ext uri="{FF2B5EF4-FFF2-40B4-BE49-F238E27FC236}">
                <a16:creationId xmlns:a16="http://schemas.microsoft.com/office/drawing/2014/main" id="{66D3FCCC-0006-40B7-A422-018E1202C8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3742" y="4524051"/>
            <a:ext cx="3246462" cy="555565"/>
          </a:xfrm>
          <a:prstGeom prst="rect">
            <a:avLst/>
          </a:prstGeom>
          <a:solidFill>
            <a:srgbClr val="DAE3F3"/>
          </a:solidFill>
          <a:ln w="19050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怎么计算呢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？</a:t>
            </a:r>
            <a:endParaRPr lang="zh-CN" altLang="zh-CN" sz="32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algn="ctr"/>
            <a:endParaRPr lang="zh-CN" altLang="zh-CN" sz="32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9" name="组合 19">
            <a:extLst>
              <a:ext uri="{FF2B5EF4-FFF2-40B4-BE49-F238E27FC236}">
                <a16:creationId xmlns:a16="http://schemas.microsoft.com/office/drawing/2014/main" id="{67445142-44F4-4356-823C-A6A315561F94}"/>
              </a:ext>
            </a:extLst>
          </p:cNvPr>
          <p:cNvGrpSpPr>
            <a:grpSpLocks/>
          </p:cNvGrpSpPr>
          <p:nvPr/>
        </p:nvGrpSpPr>
        <p:grpSpPr bwMode="auto">
          <a:xfrm>
            <a:off x="2332105" y="2338661"/>
            <a:ext cx="3106536" cy="646331"/>
            <a:chOff x="3707904" y="5877272"/>
            <a:chExt cx="1813197" cy="647318"/>
          </a:xfrm>
        </p:grpSpPr>
        <p:sp>
          <p:nvSpPr>
            <p:cNvPr id="10" name="矩形 36">
              <a:extLst>
                <a:ext uri="{FF2B5EF4-FFF2-40B4-BE49-F238E27FC236}">
                  <a16:creationId xmlns:a16="http://schemas.microsoft.com/office/drawing/2014/main" id="{A14FEA2C-9C04-42D0-B908-7D2610CD62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07904" y="5877272"/>
              <a:ext cx="1165125" cy="6473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r>
                <a:rPr lang="en-US" altLang="zh-CN" sz="36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60÷3</a:t>
              </a:r>
              <a:r>
                <a:rPr lang="zh-CN" altLang="en-US" sz="36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＝</a:t>
              </a:r>
            </a:p>
          </p:txBody>
        </p:sp>
        <p:cxnSp>
          <p:nvCxnSpPr>
            <p:cNvPr id="11" name="直接连接符 18">
              <a:extLst>
                <a:ext uri="{FF2B5EF4-FFF2-40B4-BE49-F238E27FC236}">
                  <a16:creationId xmlns:a16="http://schemas.microsoft.com/office/drawing/2014/main" id="{9A90E0D2-0F43-4275-AB5F-7BB79ACD006D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4873029" y="6381328"/>
              <a:ext cx="64807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19" name="文本框 18"/>
          <p:cNvSpPr txBox="1"/>
          <p:nvPr>
            <p:custDataLst>
              <p:tags r:id="rId1"/>
            </p:custDataLst>
          </p:nvPr>
        </p:nvSpPr>
        <p:spPr>
          <a:xfrm>
            <a:off x="-12700" y="6822072"/>
            <a:ext cx="89530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" dirty="0">
                <a:solidFill>
                  <a:srgbClr val="8DC31E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20" name="图片 1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1295810" y="6675755"/>
            <a:ext cx="896190" cy="292633"/>
          </a:xfrm>
          <a:prstGeom prst="rect">
            <a:avLst/>
          </a:prstGeom>
        </p:spPr>
      </p:pic>
      <p:sp>
        <p:nvSpPr>
          <p:cNvPr id="21" name="文本框 20">
            <a:extLst>
              <a:ext uri="{FF2B5EF4-FFF2-40B4-BE49-F238E27FC236}">
                <a16:creationId xmlns:a16="http://schemas.microsoft.com/office/drawing/2014/main" id="{5445FA7C-33CB-49DA-9183-6A7852A37AFC}"/>
              </a:ext>
            </a:extLst>
          </p:cNvPr>
          <p:cNvSpPr txBox="1"/>
          <p:nvPr/>
        </p:nvSpPr>
        <p:spPr>
          <a:xfrm>
            <a:off x="1529032" y="219065"/>
            <a:ext cx="62090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>
                <a:solidFill>
                  <a:srgbClr val="4A9438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探究新知</a:t>
            </a:r>
            <a:endParaRPr lang="zh-CN" altLang="en-US" sz="4000" b="1" dirty="0">
              <a:solidFill>
                <a:srgbClr val="4A9438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29" name="图片 28">
            <a:extLst>
              <a:ext uri="{FF2B5EF4-FFF2-40B4-BE49-F238E27FC236}">
                <a16:creationId xmlns:a16="http://schemas.microsoft.com/office/drawing/2014/main" id="{45DC1174-2F7F-498F-9D39-A36882CF993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057" r="4757" b="6033"/>
          <a:stretch/>
        </p:blipFill>
        <p:spPr>
          <a:xfrm>
            <a:off x="313530" y="0"/>
            <a:ext cx="1215502" cy="1077054"/>
          </a:xfrm>
          <a:prstGeom prst="rect">
            <a:avLst/>
          </a:prstGeom>
        </p:spPr>
      </p:pic>
      <p:sp>
        <p:nvSpPr>
          <p:cNvPr id="7" name="文本框 6">
            <a:hlinkClick r:id="rId6" action="ppaction://hlinksldjump"/>
          </p:cNvPr>
          <p:cNvSpPr txBox="1"/>
          <p:nvPr/>
        </p:nvSpPr>
        <p:spPr>
          <a:xfrm>
            <a:off x="10791126" y="6016868"/>
            <a:ext cx="1009368" cy="4241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u="sng" dirty="0">
                <a:solidFill>
                  <a:srgbClr val="00B0F0"/>
                </a:solidFill>
              </a:rPr>
              <a:t>想乘算除</a:t>
            </a:r>
          </a:p>
        </p:txBody>
      </p:sp>
      <p:sp>
        <p:nvSpPr>
          <p:cNvPr id="12" name="文本框 11">
            <a:hlinkClick r:id="rId7" action="ppaction://hlinksldjump"/>
          </p:cNvPr>
          <p:cNvSpPr txBox="1"/>
          <p:nvPr/>
        </p:nvSpPr>
        <p:spPr>
          <a:xfrm>
            <a:off x="10652307" y="5541713"/>
            <a:ext cx="1489266" cy="4149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u="sng">
                <a:solidFill>
                  <a:srgbClr val="00B0F0"/>
                </a:solidFill>
              </a:rPr>
              <a:t>转化表内除法</a:t>
            </a:r>
            <a:endParaRPr lang="zh-CN" altLang="en-US" sz="1600" u="sng" dirty="0">
              <a:solidFill>
                <a:srgbClr val="00B0F0"/>
              </a:solidFill>
            </a:endParaRPr>
          </a:p>
        </p:txBody>
      </p:sp>
      <p:sp>
        <p:nvSpPr>
          <p:cNvPr id="31" name="文本框 30">
            <a:hlinkClick r:id="rId8" action="ppaction://hlinksldjump"/>
          </p:cNvPr>
          <p:cNvSpPr txBox="1"/>
          <p:nvPr/>
        </p:nvSpPr>
        <p:spPr>
          <a:xfrm>
            <a:off x="10791126" y="5079616"/>
            <a:ext cx="1009368" cy="417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u="sng">
                <a:solidFill>
                  <a:srgbClr val="00B0F0"/>
                </a:solidFill>
              </a:rPr>
              <a:t>摆小棒</a:t>
            </a:r>
            <a:endParaRPr lang="zh-CN" altLang="en-US" sz="1600" u="sng" dirty="0">
              <a:solidFill>
                <a:srgbClr val="00B0F0"/>
              </a:solidFill>
            </a:endParaRPr>
          </a:p>
        </p:txBody>
      </p:sp>
      <p:sp>
        <p:nvSpPr>
          <p:cNvPr id="13" name="文本框 12">
            <a:hlinkClick r:id="rId8" action="ppaction://hlinksldjump"/>
            <a:extLst>
              <a:ext uri="{FF2B5EF4-FFF2-40B4-BE49-F238E27FC236}">
                <a16:creationId xmlns:a16="http://schemas.microsoft.com/office/drawing/2014/main" id="{75836838-DD3C-47EF-9017-067001A7F31C}"/>
              </a:ext>
            </a:extLst>
          </p:cNvPr>
          <p:cNvSpPr txBox="1"/>
          <p:nvPr/>
        </p:nvSpPr>
        <p:spPr>
          <a:xfrm>
            <a:off x="1829327" y="5617060"/>
            <a:ext cx="1863090" cy="646331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u="sng" dirty="0">
                <a:latin typeface="黑体" panose="02010609060101010101" pitchFamily="49" charset="-122"/>
                <a:ea typeface="黑体" panose="02010609060101010101" pitchFamily="49" charset="-122"/>
              </a:rPr>
              <a:t>方法一</a:t>
            </a:r>
          </a:p>
        </p:txBody>
      </p:sp>
      <p:sp>
        <p:nvSpPr>
          <p:cNvPr id="36" name="文本框 35">
            <a:hlinkClick r:id="rId7" action="ppaction://hlinksldjump"/>
            <a:extLst>
              <a:ext uri="{FF2B5EF4-FFF2-40B4-BE49-F238E27FC236}">
                <a16:creationId xmlns:a16="http://schemas.microsoft.com/office/drawing/2014/main" id="{93E95C23-56E8-4597-9111-4E9F48DCD6AB}"/>
              </a:ext>
            </a:extLst>
          </p:cNvPr>
          <p:cNvSpPr txBox="1"/>
          <p:nvPr/>
        </p:nvSpPr>
        <p:spPr>
          <a:xfrm>
            <a:off x="4961465" y="5617060"/>
            <a:ext cx="1863090" cy="646331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u="sng" dirty="0">
                <a:latin typeface="黑体" panose="02010609060101010101" pitchFamily="49" charset="-122"/>
                <a:ea typeface="黑体" panose="02010609060101010101" pitchFamily="49" charset="-122"/>
              </a:rPr>
              <a:t>方法二</a:t>
            </a:r>
          </a:p>
        </p:txBody>
      </p:sp>
      <p:sp>
        <p:nvSpPr>
          <p:cNvPr id="37" name="文本框 36">
            <a:hlinkClick r:id="rId6" action="ppaction://hlinksldjump"/>
            <a:extLst>
              <a:ext uri="{FF2B5EF4-FFF2-40B4-BE49-F238E27FC236}">
                <a16:creationId xmlns:a16="http://schemas.microsoft.com/office/drawing/2014/main" id="{DE1E32FE-A2ED-4EB8-A6E3-12DE2430F03B}"/>
              </a:ext>
            </a:extLst>
          </p:cNvPr>
          <p:cNvSpPr txBox="1"/>
          <p:nvPr/>
        </p:nvSpPr>
        <p:spPr>
          <a:xfrm>
            <a:off x="8123765" y="5617060"/>
            <a:ext cx="1863090" cy="646331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u="sng" dirty="0">
                <a:latin typeface="黑体" panose="02010609060101010101" pitchFamily="49" charset="-122"/>
                <a:ea typeface="黑体" panose="02010609060101010101" pitchFamily="49" charset="-122"/>
              </a:rPr>
              <a:t>方法三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D0E8DB21-4708-9E21-1C9B-B0868AAEEB9A}"/>
              </a:ext>
            </a:extLst>
          </p:cNvPr>
          <p:cNvGrpSpPr/>
          <p:nvPr/>
        </p:nvGrpSpPr>
        <p:grpSpPr>
          <a:xfrm>
            <a:off x="553355" y="1062173"/>
            <a:ext cx="739130" cy="1002176"/>
            <a:chOff x="245169" y="833418"/>
            <a:chExt cx="405578" cy="549917"/>
          </a:xfrm>
        </p:grpSpPr>
        <p:sp>
          <p:nvSpPr>
            <p:cNvPr id="4" name="椭圆 3">
              <a:extLst>
                <a:ext uri="{FF2B5EF4-FFF2-40B4-BE49-F238E27FC236}">
                  <a16:creationId xmlns:a16="http://schemas.microsoft.com/office/drawing/2014/main" id="{6E75DF72-8ADB-6749-E766-09C834E25774}"/>
                </a:ext>
              </a:extLst>
            </p:cNvPr>
            <p:cNvSpPr/>
            <p:nvPr/>
          </p:nvSpPr>
          <p:spPr>
            <a:xfrm>
              <a:off x="245169" y="916469"/>
              <a:ext cx="405578" cy="406800"/>
            </a:xfrm>
            <a:prstGeom prst="ellipse">
              <a:avLst/>
            </a:prstGeom>
            <a:solidFill>
              <a:schemeClr val="bg1"/>
            </a:solidFill>
            <a:ln w="76200">
              <a:solidFill>
                <a:srgbClr val="0070C0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/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07BEE01C-BB60-A690-28EE-E2DFF374B1AF}"/>
                </a:ext>
              </a:extLst>
            </p:cNvPr>
            <p:cNvSpPr/>
            <p:nvPr/>
          </p:nvSpPr>
          <p:spPr>
            <a:xfrm>
              <a:off x="281332" y="833418"/>
              <a:ext cx="333253" cy="549917"/>
            </a:xfrm>
            <a:prstGeom prst="rect">
              <a:avLst/>
            </a:prstGeom>
            <a:noFill/>
          </p:spPr>
          <p:txBody>
            <a:bodyPr wrap="none" lIns="121920" tIns="60960" rIns="121920" bIns="60960">
              <a:spAutoFit/>
            </a:bodyPr>
            <a:lstStyle/>
            <a:p>
              <a:pPr algn="ctr"/>
              <a:r>
                <a:rPr lang="en-US" altLang="zh-CN" sz="6000" b="1" dirty="0">
                  <a:ln w="0"/>
                  <a:solidFill>
                    <a:srgbClr val="007AB7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1</a:t>
              </a:r>
              <a:endParaRPr lang="zh-CN" altLang="en-US" sz="6000" b="1" dirty="0">
                <a:ln w="0"/>
                <a:solidFill>
                  <a:srgbClr val="007AB7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78510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7" grpId="0"/>
      <p:bldP spid="12" grpId="0"/>
      <p:bldP spid="31" grpId="0"/>
      <p:bldP spid="13" grpId="0" animBg="1"/>
      <p:bldP spid="36" grpId="0" animBg="1"/>
      <p:bldP spid="3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19">
            <a:extLst>
              <a:ext uri="{FF2B5EF4-FFF2-40B4-BE49-F238E27FC236}">
                <a16:creationId xmlns:a16="http://schemas.microsoft.com/office/drawing/2014/main" id="{CBC70B01-B2C0-4679-A6DC-D942F91E3A66}"/>
              </a:ext>
            </a:extLst>
          </p:cNvPr>
          <p:cNvGrpSpPr>
            <a:grpSpLocks/>
          </p:cNvGrpSpPr>
          <p:nvPr/>
        </p:nvGrpSpPr>
        <p:grpSpPr bwMode="auto">
          <a:xfrm>
            <a:off x="4789705" y="1560816"/>
            <a:ext cx="2695756" cy="646331"/>
            <a:chOff x="3707904" y="5877272"/>
            <a:chExt cx="1968910" cy="647318"/>
          </a:xfrm>
        </p:grpSpPr>
        <p:sp>
          <p:nvSpPr>
            <p:cNvPr id="9" name="矩形 36">
              <a:extLst>
                <a:ext uri="{FF2B5EF4-FFF2-40B4-BE49-F238E27FC236}">
                  <a16:creationId xmlns:a16="http://schemas.microsoft.com/office/drawing/2014/main" id="{8D6C7BFF-ADFB-446D-A04F-E95A74F8E3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07904" y="5877272"/>
              <a:ext cx="1320838" cy="6473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r>
                <a:rPr lang="en-US" altLang="zh-CN" sz="3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60÷3</a:t>
              </a:r>
              <a:r>
                <a:rPr lang="zh-CN" altLang="en-US" sz="3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＝</a:t>
              </a:r>
            </a:p>
          </p:txBody>
        </p:sp>
        <p:cxnSp>
          <p:nvCxnSpPr>
            <p:cNvPr id="10" name="直接连接符 18">
              <a:extLst>
                <a:ext uri="{FF2B5EF4-FFF2-40B4-BE49-F238E27FC236}">
                  <a16:creationId xmlns:a16="http://schemas.microsoft.com/office/drawing/2014/main" id="{2998DA7F-40EF-40A2-93E3-20F39DB98DCD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028742" y="6381328"/>
              <a:ext cx="64807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52" name="AutoShape 2">
            <a:extLst>
              <a:ext uri="{FF2B5EF4-FFF2-40B4-BE49-F238E27FC236}">
                <a16:creationId xmlns:a16="http://schemas.microsoft.com/office/drawing/2014/main" id="{AC2F398E-6AAB-4AD2-9EA0-2EEF26DD90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85018" y="2427420"/>
            <a:ext cx="2699825" cy="1880011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FF0000"/>
            </a:solidFill>
          </a:ln>
        </p:spPr>
        <p:txBody>
          <a:bodyPr wrap="none" anchor="ctr"/>
          <a:lstStyle/>
          <a:p>
            <a:endParaRPr lang="zh-CN" altLang="en-US" sz="1351" dirty="0">
              <a:latin typeface="Calibri" panose="020F0502020204030204" pitchFamily="34" charset="0"/>
            </a:endParaRPr>
          </a:p>
        </p:txBody>
      </p:sp>
      <p:sp>
        <p:nvSpPr>
          <p:cNvPr id="53" name="AutoShape 2">
            <a:extLst>
              <a:ext uri="{FF2B5EF4-FFF2-40B4-BE49-F238E27FC236}">
                <a16:creationId xmlns:a16="http://schemas.microsoft.com/office/drawing/2014/main" id="{EE5147AB-F688-48E3-BFDD-86B86471DC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1435" y="2428744"/>
            <a:ext cx="2699825" cy="1877362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FF0000"/>
            </a:solidFill>
          </a:ln>
        </p:spPr>
        <p:txBody>
          <a:bodyPr wrap="none" anchor="ctr"/>
          <a:lstStyle/>
          <a:p>
            <a:endParaRPr lang="zh-CN" altLang="en-US" sz="1351">
              <a:latin typeface="Calibri" panose="020F0502020204030204" pitchFamily="34" charset="0"/>
            </a:endParaRPr>
          </a:p>
        </p:txBody>
      </p:sp>
      <p:sp>
        <p:nvSpPr>
          <p:cNvPr id="54" name="AutoShape 2">
            <a:extLst>
              <a:ext uri="{FF2B5EF4-FFF2-40B4-BE49-F238E27FC236}">
                <a16:creationId xmlns:a16="http://schemas.microsoft.com/office/drawing/2014/main" id="{5AFD9F7E-0514-45B6-AC37-BBE877629A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70551" y="2427420"/>
            <a:ext cx="2699825" cy="1880011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FF0000"/>
            </a:solidFill>
          </a:ln>
        </p:spPr>
        <p:txBody>
          <a:bodyPr wrap="none" anchor="ctr"/>
          <a:lstStyle/>
          <a:p>
            <a:endParaRPr lang="zh-CN" altLang="en-US" sz="1351">
              <a:latin typeface="Calibri" panose="020F0502020204030204" pitchFamily="34" charset="0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CED870D5-FAAB-4CDF-8522-2B3355444B46}"/>
              </a:ext>
            </a:extLst>
          </p:cNvPr>
          <p:cNvSpPr txBox="1"/>
          <p:nvPr/>
        </p:nvSpPr>
        <p:spPr>
          <a:xfrm>
            <a:off x="1301972" y="4539123"/>
            <a:ext cx="11245627" cy="663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3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捆小棒平均分成</a:t>
            </a:r>
            <a:r>
              <a:rPr lang="en-US" altLang="zh-CN" sz="3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份，每</a:t>
            </a:r>
            <a:r>
              <a:rPr lang="zh-CN" altLang="en-US" sz="3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份</a:t>
            </a:r>
            <a:r>
              <a:rPr lang="en-US" altLang="zh-CN" sz="3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捆。每捆</a:t>
            </a:r>
            <a:r>
              <a:rPr lang="en-US" altLang="zh-CN" sz="3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10</a:t>
            </a:r>
            <a:r>
              <a:rPr lang="zh-CN" altLang="en-US" sz="3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根，每人得到</a:t>
            </a:r>
            <a:r>
              <a:rPr lang="en-US" altLang="zh-CN" sz="3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20</a:t>
            </a:r>
            <a:r>
              <a:rPr lang="zh-CN" altLang="en-US" sz="3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根。</a:t>
            </a:r>
            <a:endParaRPr lang="zh-CN" altLang="en-US" sz="32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7" name="矩形 30">
            <a:extLst>
              <a:ext uri="{FF2B5EF4-FFF2-40B4-BE49-F238E27FC236}">
                <a16:creationId xmlns:a16="http://schemas.microsoft.com/office/drawing/2014/main" id="{D7E0E197-84CC-498C-AB2A-C68ACCEB6B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56202" y="1421646"/>
            <a:ext cx="113839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文本框 33"/>
          <p:cNvSpPr txBox="1"/>
          <p:nvPr>
            <p:custDataLst>
              <p:tags r:id="rId1"/>
            </p:custDataLst>
          </p:nvPr>
        </p:nvSpPr>
        <p:spPr>
          <a:xfrm>
            <a:off x="-12700" y="7676192"/>
            <a:ext cx="89530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" dirty="0">
                <a:solidFill>
                  <a:srgbClr val="8DC31E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35" name="图片 3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1295810" y="7529875"/>
            <a:ext cx="896190" cy="292633"/>
          </a:xfrm>
          <a:prstGeom prst="rect">
            <a:avLst/>
          </a:prstGeom>
        </p:spPr>
      </p:pic>
      <p:sp>
        <p:nvSpPr>
          <p:cNvPr id="28" name="文本框 27">
            <a:extLst>
              <a:ext uri="{FF2B5EF4-FFF2-40B4-BE49-F238E27FC236}">
                <a16:creationId xmlns:a16="http://schemas.microsoft.com/office/drawing/2014/main" id="{643D3028-CD9C-45F9-8134-5944DED29397}"/>
              </a:ext>
            </a:extLst>
          </p:cNvPr>
          <p:cNvSpPr txBox="1"/>
          <p:nvPr/>
        </p:nvSpPr>
        <p:spPr>
          <a:xfrm>
            <a:off x="1055688" y="594118"/>
            <a:ext cx="1432560" cy="584775"/>
          </a:xfrm>
          <a:prstGeom prst="rect">
            <a:avLst/>
          </a:prstGeom>
          <a:solidFill>
            <a:srgbClr val="95CFDD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方法一</a:t>
            </a: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2B7EEA02-7C5A-455B-BDF0-920AB4ECAD8C}"/>
              </a:ext>
            </a:extLst>
          </p:cNvPr>
          <p:cNvSpPr txBox="1"/>
          <p:nvPr/>
        </p:nvSpPr>
        <p:spPr>
          <a:xfrm>
            <a:off x="2601024" y="594118"/>
            <a:ext cx="79979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摆小棒，结合</a:t>
            </a: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实物演示，利用数的组成口算。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379D1C3B-F3ED-4AB0-A81D-BFC0E8E3ADFA}"/>
              </a:ext>
            </a:extLst>
          </p:cNvPr>
          <p:cNvSpPr txBox="1"/>
          <p:nvPr/>
        </p:nvSpPr>
        <p:spPr>
          <a:xfrm>
            <a:off x="2718062" y="5434458"/>
            <a:ext cx="8488361" cy="735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答：每人得到</a:t>
            </a:r>
            <a:r>
              <a:rPr lang="en-US" altLang="zh-CN" sz="36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20</a:t>
            </a:r>
            <a:r>
              <a:rPr lang="zh-CN" altLang="en-US" sz="36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张彩色手工纸。</a:t>
            </a:r>
            <a:endParaRPr lang="zh-CN" altLang="en-US" sz="36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73273EE8-E627-4AD7-9908-9EB816349E45}"/>
              </a:ext>
            </a:extLst>
          </p:cNvPr>
          <p:cNvSpPr txBox="1"/>
          <p:nvPr/>
        </p:nvSpPr>
        <p:spPr>
          <a:xfrm>
            <a:off x="10709030" y="6147183"/>
            <a:ext cx="1482969" cy="646331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u="sng" dirty="0">
                <a:latin typeface="黑体" panose="02010609060101010101" pitchFamily="49" charset="-122"/>
                <a:ea typeface="黑体" panose="02010609060101010101" pitchFamily="49" charset="-122"/>
                <a:hlinkClick r:id="rId5" action="ppaction://hlinksldjump"/>
              </a:rPr>
              <a:t>返回</a:t>
            </a:r>
            <a:endParaRPr lang="zh-CN" altLang="en-US" sz="3600" b="1" u="sng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DA0D8CBA-1CC0-00C3-52EB-3FCDE67D12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765461" y="2567914"/>
            <a:ext cx="1061674" cy="1613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C5CDBEB6-DA8E-248A-16D3-648FCDE3C7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260259" y="2600270"/>
            <a:ext cx="1061674" cy="1613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166ECE98-BA0C-54E6-4BF9-D980EAAA13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755057" y="2567914"/>
            <a:ext cx="1061674" cy="1613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212E7868-6C44-F874-14F0-AA0084FDFB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249855" y="2567914"/>
            <a:ext cx="1061674" cy="1613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D42B25A1-A457-337C-D254-AF2CF1B971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744653" y="2547292"/>
            <a:ext cx="1061674" cy="1613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BCB2AE0B-86B5-DE33-23B4-C078214FD2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9239453" y="2567914"/>
            <a:ext cx="1061674" cy="1613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54671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7.40741E-7 L -0.05612 0.00324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12" y="162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7.40741E-7 L -0.05612 0.00324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12" y="162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7.40741E-7 L -0.05612 0.00324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12" y="1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  <p:bldP spid="53" grpId="0" animBg="1"/>
      <p:bldP spid="54" grpId="0" animBg="1"/>
      <p:bldP spid="2" grpId="0"/>
      <p:bldP spid="27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文本框 37"/>
          <p:cNvSpPr txBox="1"/>
          <p:nvPr>
            <p:custDataLst>
              <p:tags r:id="rId1"/>
            </p:custDataLst>
          </p:nvPr>
        </p:nvSpPr>
        <p:spPr>
          <a:xfrm>
            <a:off x="-12700" y="6674587"/>
            <a:ext cx="89530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" dirty="0">
                <a:solidFill>
                  <a:srgbClr val="8DC31E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10720FCC-8EF2-4D36-8479-3DED18E223FD}"/>
              </a:ext>
            </a:extLst>
          </p:cNvPr>
          <p:cNvSpPr txBox="1"/>
          <p:nvPr/>
        </p:nvSpPr>
        <p:spPr>
          <a:xfrm>
            <a:off x="1055688" y="594118"/>
            <a:ext cx="1432560" cy="584775"/>
          </a:xfrm>
          <a:prstGeom prst="rect">
            <a:avLst/>
          </a:prstGeom>
          <a:solidFill>
            <a:srgbClr val="95CFDD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方法二</a:t>
            </a: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DA42960A-ECCF-4A05-A445-D72BC428E5B3}"/>
              </a:ext>
            </a:extLst>
          </p:cNvPr>
          <p:cNvSpPr txBox="1"/>
          <p:nvPr/>
        </p:nvSpPr>
        <p:spPr>
          <a:xfrm>
            <a:off x="2601024" y="594118"/>
            <a:ext cx="79979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转化成表</a:t>
            </a: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内除法口算。</a:t>
            </a:r>
          </a:p>
        </p:txBody>
      </p:sp>
      <p:grpSp>
        <p:nvGrpSpPr>
          <p:cNvPr id="43" name="组合 19">
            <a:extLst>
              <a:ext uri="{FF2B5EF4-FFF2-40B4-BE49-F238E27FC236}">
                <a16:creationId xmlns:a16="http://schemas.microsoft.com/office/drawing/2014/main" id="{410CF7CB-4E50-4F81-A94D-F6DF3CAEBDF5}"/>
              </a:ext>
            </a:extLst>
          </p:cNvPr>
          <p:cNvGrpSpPr>
            <a:grpSpLocks/>
          </p:cNvGrpSpPr>
          <p:nvPr/>
        </p:nvGrpSpPr>
        <p:grpSpPr bwMode="auto">
          <a:xfrm>
            <a:off x="4789705" y="1932291"/>
            <a:ext cx="2695756" cy="646331"/>
            <a:chOff x="3707904" y="5877272"/>
            <a:chExt cx="1968910" cy="647318"/>
          </a:xfrm>
        </p:grpSpPr>
        <p:sp>
          <p:nvSpPr>
            <p:cNvPr id="44" name="矩形 36">
              <a:extLst>
                <a:ext uri="{FF2B5EF4-FFF2-40B4-BE49-F238E27FC236}">
                  <a16:creationId xmlns:a16="http://schemas.microsoft.com/office/drawing/2014/main" id="{4006D7BE-2998-42D0-B5F4-A89A3D8A62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07904" y="5877272"/>
              <a:ext cx="1320838" cy="6473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r>
                <a:rPr lang="en-US" altLang="zh-CN" sz="3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60÷3</a:t>
              </a:r>
              <a:r>
                <a:rPr lang="zh-CN" altLang="en-US" sz="3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＝</a:t>
              </a:r>
            </a:p>
          </p:txBody>
        </p:sp>
        <p:cxnSp>
          <p:nvCxnSpPr>
            <p:cNvPr id="45" name="直接连接符 18">
              <a:extLst>
                <a:ext uri="{FF2B5EF4-FFF2-40B4-BE49-F238E27FC236}">
                  <a16:creationId xmlns:a16="http://schemas.microsoft.com/office/drawing/2014/main" id="{51255BD8-E5C0-469D-8207-E33153AD3639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028742" y="6381328"/>
              <a:ext cx="64807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46" name="矩形 30">
            <a:extLst>
              <a:ext uri="{FF2B5EF4-FFF2-40B4-BE49-F238E27FC236}">
                <a16:creationId xmlns:a16="http://schemas.microsoft.com/office/drawing/2014/main" id="{564DCFE4-12FA-466C-B950-4340FB7B53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56202" y="1793121"/>
            <a:ext cx="113839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" name="直接箭头连接符 9">
            <a:extLst>
              <a:ext uri="{FF2B5EF4-FFF2-40B4-BE49-F238E27FC236}">
                <a16:creationId xmlns:a16="http://schemas.microsoft.com/office/drawing/2014/main" id="{91CB6975-D984-4AF3-88AA-6FB6355EE21A}"/>
              </a:ext>
            </a:extLst>
          </p:cNvPr>
          <p:cNvCxnSpPr/>
          <p:nvPr/>
        </p:nvCxnSpPr>
        <p:spPr>
          <a:xfrm>
            <a:off x="5153025" y="2581275"/>
            <a:ext cx="0" cy="695325"/>
          </a:xfrm>
          <a:prstGeom prst="straightConnector1">
            <a:avLst/>
          </a:prstGeom>
          <a:ln w="38100">
            <a:solidFill>
              <a:srgbClr val="C00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接箭头连接符 50">
            <a:extLst>
              <a:ext uri="{FF2B5EF4-FFF2-40B4-BE49-F238E27FC236}">
                <a16:creationId xmlns:a16="http://schemas.microsoft.com/office/drawing/2014/main" id="{408DB6C5-F454-4B30-AF4A-51D8939667B0}"/>
              </a:ext>
            </a:extLst>
          </p:cNvPr>
          <p:cNvCxnSpPr>
            <a:cxnSpLocks/>
          </p:cNvCxnSpPr>
          <p:nvPr/>
        </p:nvCxnSpPr>
        <p:spPr>
          <a:xfrm flipV="1">
            <a:off x="7067550" y="2581275"/>
            <a:ext cx="0" cy="695325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>
            <a:extLst>
              <a:ext uri="{FF2B5EF4-FFF2-40B4-BE49-F238E27FC236}">
                <a16:creationId xmlns:a16="http://schemas.microsoft.com/office/drawing/2014/main" id="{9A1A1CA3-E064-431C-84CC-1096B3BDACC5}"/>
              </a:ext>
            </a:extLst>
          </p:cNvPr>
          <p:cNvSpPr txBox="1"/>
          <p:nvPr/>
        </p:nvSpPr>
        <p:spPr>
          <a:xfrm>
            <a:off x="4303713" y="3314700"/>
            <a:ext cx="17637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rgbClr val="C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2000" b="1" dirty="0">
                <a:solidFill>
                  <a:srgbClr val="C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个十</a:t>
            </a:r>
          </a:p>
        </p:txBody>
      </p:sp>
      <p:sp>
        <p:nvSpPr>
          <p:cNvPr id="62" name="文本框 61">
            <a:extLst>
              <a:ext uri="{FF2B5EF4-FFF2-40B4-BE49-F238E27FC236}">
                <a16:creationId xmlns:a16="http://schemas.microsoft.com/office/drawing/2014/main" id="{D27630C6-CD13-4142-9568-F15ACD4BC7C6}"/>
              </a:ext>
            </a:extLst>
          </p:cNvPr>
          <p:cNvSpPr txBox="1"/>
          <p:nvPr/>
        </p:nvSpPr>
        <p:spPr>
          <a:xfrm>
            <a:off x="6265863" y="3314700"/>
            <a:ext cx="16303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rgbClr val="C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000" b="1" dirty="0">
                <a:solidFill>
                  <a:srgbClr val="C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个十</a:t>
            </a:r>
          </a:p>
        </p:txBody>
      </p:sp>
      <p:sp>
        <p:nvSpPr>
          <p:cNvPr id="63" name="文本框 62">
            <a:extLst>
              <a:ext uri="{FF2B5EF4-FFF2-40B4-BE49-F238E27FC236}">
                <a16:creationId xmlns:a16="http://schemas.microsoft.com/office/drawing/2014/main" id="{28EAC6C3-CA9F-429E-A04C-080900360A39}"/>
              </a:ext>
            </a:extLst>
          </p:cNvPr>
          <p:cNvSpPr txBox="1"/>
          <p:nvPr/>
        </p:nvSpPr>
        <p:spPr>
          <a:xfrm>
            <a:off x="1301973" y="4081923"/>
            <a:ext cx="9696227" cy="735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60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是</a:t>
            </a: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个十，</a:t>
            </a: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个十除以</a:t>
            </a: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是</a:t>
            </a: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个十，就是</a:t>
            </a: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20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64" name="文本框 63">
            <a:extLst>
              <a:ext uri="{FF2B5EF4-FFF2-40B4-BE49-F238E27FC236}">
                <a16:creationId xmlns:a16="http://schemas.microsoft.com/office/drawing/2014/main" id="{5EA254C5-E1A3-4E9B-B2B6-4F6D744FEC3E}"/>
              </a:ext>
            </a:extLst>
          </p:cNvPr>
          <p:cNvSpPr txBox="1"/>
          <p:nvPr/>
        </p:nvSpPr>
        <p:spPr>
          <a:xfrm>
            <a:off x="3703638" y="5253790"/>
            <a:ext cx="4857750" cy="740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答：每人得到</a:t>
            </a: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20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张。</a:t>
            </a:r>
          </a:p>
        </p:txBody>
      </p:sp>
      <p:sp>
        <p:nvSpPr>
          <p:cNvPr id="15" name="文本框 14">
            <a:hlinkClick r:id="rId3" action="ppaction://hlinksldjump"/>
            <a:extLst>
              <a:ext uri="{FF2B5EF4-FFF2-40B4-BE49-F238E27FC236}">
                <a16:creationId xmlns:a16="http://schemas.microsoft.com/office/drawing/2014/main" id="{04027116-423F-43EF-A725-DD2AE789A834}"/>
              </a:ext>
            </a:extLst>
          </p:cNvPr>
          <p:cNvSpPr txBox="1"/>
          <p:nvPr/>
        </p:nvSpPr>
        <p:spPr>
          <a:xfrm>
            <a:off x="10709030" y="6147183"/>
            <a:ext cx="1482969" cy="646331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u="sng" dirty="0">
                <a:latin typeface="黑体" panose="02010609060101010101" pitchFamily="49" charset="-122"/>
                <a:ea typeface="黑体" panose="02010609060101010101" pitchFamily="49" charset="-122"/>
                <a:hlinkClick r:id="rId3" action="ppaction://hlinksldjump"/>
              </a:rPr>
              <a:t>返回</a:t>
            </a:r>
            <a:endParaRPr lang="zh-CN" altLang="en-US" sz="3600" b="1" u="sng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84436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11" grpId="0"/>
      <p:bldP spid="62" grpId="0"/>
      <p:bldP spid="63" grpId="0"/>
      <p:bldP spid="6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833A329C-74A7-4DB0-A696-C8441F8F5FCC}"/>
              </a:ext>
            </a:extLst>
          </p:cNvPr>
          <p:cNvSpPr txBox="1"/>
          <p:nvPr/>
        </p:nvSpPr>
        <p:spPr>
          <a:xfrm>
            <a:off x="1055688" y="594118"/>
            <a:ext cx="1432560" cy="584775"/>
          </a:xfrm>
          <a:prstGeom prst="rect">
            <a:avLst/>
          </a:prstGeom>
          <a:solidFill>
            <a:srgbClr val="95CFDD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方法三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284F996F-AEE2-4340-A27D-4127F2A9B231}"/>
              </a:ext>
            </a:extLst>
          </p:cNvPr>
          <p:cNvSpPr txBox="1"/>
          <p:nvPr/>
        </p:nvSpPr>
        <p:spPr>
          <a:xfrm>
            <a:off x="2601024" y="594118"/>
            <a:ext cx="79979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想乘法算除法。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AB25DBFC-299E-4A4D-B21F-92F4BD997755}"/>
              </a:ext>
            </a:extLst>
          </p:cNvPr>
          <p:cNvSpPr txBox="1"/>
          <p:nvPr/>
        </p:nvSpPr>
        <p:spPr>
          <a:xfrm>
            <a:off x="4648066" y="2135305"/>
            <a:ext cx="41624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3A3B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（      ）</a:t>
            </a:r>
            <a:r>
              <a:rPr lang="en-US" altLang="zh-CN" sz="3600" b="1" dirty="0">
                <a:solidFill>
                  <a:srgbClr val="3A3B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×3</a:t>
            </a:r>
            <a:r>
              <a:rPr lang="zh-CN" altLang="en-US" sz="3600" b="1" dirty="0">
                <a:solidFill>
                  <a:srgbClr val="3A3B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＝</a:t>
            </a:r>
            <a:r>
              <a:rPr lang="en-US" altLang="zh-CN" sz="3600" b="1" dirty="0">
                <a:solidFill>
                  <a:srgbClr val="3A3B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60</a:t>
            </a:r>
            <a:endParaRPr lang="zh-CN" altLang="en-US" sz="3600" b="1" dirty="0">
              <a:solidFill>
                <a:srgbClr val="3A3BD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FEC75764-7E97-4E7E-8FD4-CE9D3B72BB8C}"/>
              </a:ext>
            </a:extLst>
          </p:cNvPr>
          <p:cNvSpPr txBox="1"/>
          <p:nvPr/>
        </p:nvSpPr>
        <p:spPr>
          <a:xfrm>
            <a:off x="3870325" y="3105834"/>
            <a:ext cx="41624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60÷3</a:t>
            </a:r>
            <a:r>
              <a:rPr lang="zh-CN" alt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＝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66ACC7E4-1D56-4CB6-AEB6-18853169B805}"/>
              </a:ext>
            </a:extLst>
          </p:cNvPr>
          <p:cNvSpPr txBox="1"/>
          <p:nvPr/>
        </p:nvSpPr>
        <p:spPr>
          <a:xfrm>
            <a:off x="4149591" y="2135305"/>
            <a:ext cx="11525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3A3BD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想：</a:t>
            </a:r>
          </a:p>
        </p:txBody>
      </p:sp>
      <p:sp>
        <p:nvSpPr>
          <p:cNvPr id="8" name="矩形 30">
            <a:extLst>
              <a:ext uri="{FF2B5EF4-FFF2-40B4-BE49-F238E27FC236}">
                <a16:creationId xmlns:a16="http://schemas.microsoft.com/office/drawing/2014/main" id="{52FAB0C3-BDA6-407B-A476-3AF32B05B5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5618" y="2118676"/>
            <a:ext cx="113839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矩形 30">
            <a:extLst>
              <a:ext uri="{FF2B5EF4-FFF2-40B4-BE49-F238E27FC236}">
                <a16:creationId xmlns:a16="http://schemas.microsoft.com/office/drawing/2014/main" id="{F2488595-37DB-4AF1-BFDA-EE7DA8038E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32402" y="3108255"/>
            <a:ext cx="113839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7BE9196F-6A03-4650-B152-67E688AE5245}"/>
              </a:ext>
            </a:extLst>
          </p:cNvPr>
          <p:cNvSpPr txBox="1"/>
          <p:nvPr/>
        </p:nvSpPr>
        <p:spPr>
          <a:xfrm>
            <a:off x="3703638" y="4233512"/>
            <a:ext cx="4857750" cy="740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答：每人得到</a:t>
            </a: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20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张。</a:t>
            </a:r>
          </a:p>
        </p:txBody>
      </p:sp>
      <p:sp>
        <p:nvSpPr>
          <p:cNvPr id="11" name="文本框 10">
            <a:hlinkClick r:id="rId2" action="ppaction://hlinksldjump"/>
            <a:extLst>
              <a:ext uri="{FF2B5EF4-FFF2-40B4-BE49-F238E27FC236}">
                <a16:creationId xmlns:a16="http://schemas.microsoft.com/office/drawing/2014/main" id="{713397B7-D9BF-4D54-8BAB-7BB653E9E62D}"/>
              </a:ext>
            </a:extLst>
          </p:cNvPr>
          <p:cNvSpPr txBox="1"/>
          <p:nvPr/>
        </p:nvSpPr>
        <p:spPr>
          <a:xfrm>
            <a:off x="10709030" y="6147183"/>
            <a:ext cx="1482969" cy="646331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u="sng" dirty="0">
                <a:latin typeface="黑体" panose="02010609060101010101" pitchFamily="49" charset="-122"/>
                <a:ea typeface="黑体" panose="02010609060101010101" pitchFamily="49" charset="-122"/>
                <a:hlinkClick r:id="rId2" action="ppaction://hlinksldjump"/>
              </a:rPr>
              <a:t>返回</a:t>
            </a:r>
            <a:endParaRPr lang="zh-CN" altLang="en-US" sz="3600" b="1" u="sng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99024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9" grpId="0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599469C9-B048-41A1-8A68-64F4A6CEDE2D}"/>
              </a:ext>
            </a:extLst>
          </p:cNvPr>
          <p:cNvSpPr txBox="1"/>
          <p:nvPr/>
        </p:nvSpPr>
        <p:spPr>
          <a:xfrm>
            <a:off x="661863" y="1423633"/>
            <a:ext cx="111022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同学们想出了这么多的方法，你最喜欢哪种方法呢？为什么？</a:t>
            </a:r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6" name="幻灯片缩放定位 5">
                <a:extLst>
                  <a:ext uri="{FF2B5EF4-FFF2-40B4-BE49-F238E27FC236}">
                    <a16:creationId xmlns:a16="http://schemas.microsoft.com/office/drawing/2014/main" id="{D9A00061-7076-411C-B046-8C17A178CA68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780180111"/>
                  </p:ext>
                </p:extLst>
              </p:nvPr>
            </p:nvGraphicFramePr>
            <p:xfrm>
              <a:off x="514266" y="2401397"/>
              <a:ext cx="3653695" cy="2055204"/>
            </p:xfrm>
            <a:graphic>
              <a:graphicData uri="http://schemas.microsoft.com/office/powerpoint/2016/slidezoom">
                <pslz:sldZm>
                  <pslz:sldZmObj sldId="301" cId="2754671383">
                    <pslz:zmPr id="{0AC7ADD6-8F81-4E80-86BF-A5B73F417779}" returnToParent="0" transitionDur="1000">
                      <p166:blipFill xmlns:p166="http://schemas.microsoft.com/office/powerpoint/2016/6/main">
                        <a:blip r:embed="rId2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3653695" cy="2055204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6" name="幻灯片缩放定位 5">
                <a:hlinkClick r:id="rId3" action="ppaction://hlinksldjump"/>
                <a:extLst>
                  <a:ext uri="{FF2B5EF4-FFF2-40B4-BE49-F238E27FC236}">
                    <a16:creationId xmlns:a16="http://schemas.microsoft.com/office/drawing/2014/main" id="{D9A00061-7076-411C-B046-8C17A178CA68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14266" y="2401397"/>
                <a:ext cx="3653695" cy="2055204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8" name="幻灯片缩放定位 7">
                <a:extLst>
                  <a:ext uri="{FF2B5EF4-FFF2-40B4-BE49-F238E27FC236}">
                    <a16:creationId xmlns:a16="http://schemas.microsoft.com/office/drawing/2014/main" id="{AC7311B3-D577-41E5-880B-A716A4EE75AA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809369518"/>
                  </p:ext>
                </p:extLst>
              </p:nvPr>
            </p:nvGraphicFramePr>
            <p:xfrm>
              <a:off x="4312340" y="2401397"/>
              <a:ext cx="3653695" cy="2055204"/>
            </p:xfrm>
            <a:graphic>
              <a:graphicData uri="http://schemas.microsoft.com/office/powerpoint/2016/slidezoom">
                <pslz:sldZm>
                  <pslz:sldZmObj sldId="302" cId="3084436321">
                    <pslz:zmPr id="{ED599045-B942-4B08-B7A3-46A17E397470}" returnToParent="0" transitionDur="1000">
                      <p166:blipFill xmlns:p166="http://schemas.microsoft.com/office/powerpoint/2016/6/main">
                        <a:blip r:embed="rId5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3653695" cy="2055204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8" name="幻灯片缩放定位 7">
                <a:hlinkClick r:id="rId6" action="ppaction://hlinksldjump"/>
                <a:extLst>
                  <a:ext uri="{FF2B5EF4-FFF2-40B4-BE49-F238E27FC236}">
                    <a16:creationId xmlns:a16="http://schemas.microsoft.com/office/drawing/2014/main" id="{AC7311B3-D577-41E5-880B-A716A4EE75A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312340" y="2401397"/>
                <a:ext cx="3653695" cy="2055204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0" name="幻灯片缩放定位 9">
                <a:extLst>
                  <a:ext uri="{FF2B5EF4-FFF2-40B4-BE49-F238E27FC236}">
                    <a16:creationId xmlns:a16="http://schemas.microsoft.com/office/drawing/2014/main" id="{9CD554CE-FDFA-485F-BF42-74E36F4D27BC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614013724"/>
                  </p:ext>
                </p:extLst>
              </p:nvPr>
            </p:nvGraphicFramePr>
            <p:xfrm>
              <a:off x="8110414" y="2401397"/>
              <a:ext cx="3653695" cy="2055204"/>
            </p:xfrm>
            <a:graphic>
              <a:graphicData uri="http://schemas.microsoft.com/office/powerpoint/2016/slidezoom">
                <pslz:sldZm>
                  <pslz:sldZmObj sldId="362" cId="499024536">
                    <pslz:zmPr id="{3C351A77-A2DC-44A3-A6FA-240988F9E2C8}" returnToParent="0" transitionDur="1000">
                      <p166:blipFill xmlns:p166="http://schemas.microsoft.com/office/powerpoint/2016/6/main">
                        <a:blip r:embed="rId8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3653695" cy="2055204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0" name="幻灯片缩放定位 9">
                <a:hlinkClick r:id="rId9" action="ppaction://hlinksldjump"/>
                <a:extLst>
                  <a:ext uri="{FF2B5EF4-FFF2-40B4-BE49-F238E27FC236}">
                    <a16:creationId xmlns:a16="http://schemas.microsoft.com/office/drawing/2014/main" id="{9CD554CE-FDFA-485F-BF42-74E36F4D27BC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110414" y="2401397"/>
                <a:ext cx="3653695" cy="2055204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529720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38">
            <a:extLst>
              <a:ext uri="{FF2B5EF4-FFF2-40B4-BE49-F238E27FC236}">
                <a16:creationId xmlns:a16="http://schemas.microsoft.com/office/drawing/2014/main" id="{F13002E4-EC84-9213-4304-F4E3E01EB1BA}"/>
              </a:ext>
            </a:extLst>
          </p:cNvPr>
          <p:cNvGrpSpPr/>
          <p:nvPr/>
        </p:nvGrpSpPr>
        <p:grpSpPr bwMode="auto">
          <a:xfrm>
            <a:off x="594744" y="442592"/>
            <a:ext cx="2426313" cy="1328045"/>
            <a:chOff x="1219312" y="1696856"/>
            <a:chExt cx="1708571" cy="1325753"/>
          </a:xfrm>
        </p:grpSpPr>
        <p:sp>
          <p:nvSpPr>
            <p:cNvPr id="3" name="矩形 2">
              <a:extLst>
                <a:ext uri="{FF2B5EF4-FFF2-40B4-BE49-F238E27FC236}">
                  <a16:creationId xmlns:a16="http://schemas.microsoft.com/office/drawing/2014/main" id="{C19D186B-EEC5-83B4-3D2C-14A63A90C517}"/>
                </a:ext>
              </a:extLst>
            </p:cNvPr>
            <p:cNvSpPr/>
            <p:nvPr/>
          </p:nvSpPr>
          <p:spPr>
            <a:xfrm>
              <a:off x="1687305" y="1947250"/>
              <a:ext cx="1240578" cy="1075359"/>
            </a:xfrm>
            <a:prstGeom prst="rect">
              <a:avLst/>
            </a:prstGeom>
            <a:no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Tx/>
                <a:buNone/>
                <a:defRPr/>
              </a:pPr>
              <a:r>
                <a:rPr lang="zh-CN" altLang="en-US" sz="3200" b="1">
                  <a:solidFill>
                    <a:srgbClr val="04AED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想一想</a:t>
              </a:r>
              <a:endParaRPr lang="zh-CN" altLang="en-US" sz="3200" b="1" dirty="0">
                <a:solidFill>
                  <a:srgbClr val="04AEDA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4" name="Picture 8" descr="C:\Users\iamisis\Desktop\MetroStation_2.0_XiaZaiBa\metrostation_by_yankoa-d312tty\PNG\Network\Blue\MB_0036_search.png">
              <a:extLst>
                <a:ext uri="{FF2B5EF4-FFF2-40B4-BE49-F238E27FC236}">
                  <a16:creationId xmlns:a16="http://schemas.microsoft.com/office/drawing/2014/main" id="{679BF0AA-9363-5020-81C6-61313477052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9312" y="1696856"/>
              <a:ext cx="503375" cy="8117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6" name="直接连接符 5">
              <a:extLst>
                <a:ext uri="{FF2B5EF4-FFF2-40B4-BE49-F238E27FC236}">
                  <a16:creationId xmlns:a16="http://schemas.microsoft.com/office/drawing/2014/main" id="{306C4792-E424-F51B-C857-4F94B8F2597A}"/>
                </a:ext>
              </a:extLst>
            </p:cNvPr>
            <p:cNvCxnSpPr/>
            <p:nvPr/>
          </p:nvCxnSpPr>
          <p:spPr>
            <a:xfrm>
              <a:off x="1731724" y="2484483"/>
              <a:ext cx="870944" cy="0"/>
            </a:xfrm>
            <a:prstGeom prst="line">
              <a:avLst/>
            </a:prstGeom>
            <a:ln w="28575">
              <a:solidFill>
                <a:srgbClr val="04B3E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接连接符 6">
              <a:extLst>
                <a:ext uri="{FF2B5EF4-FFF2-40B4-BE49-F238E27FC236}">
                  <a16:creationId xmlns:a16="http://schemas.microsoft.com/office/drawing/2014/main" id="{229BF6C8-8AEA-6EAA-FE71-E097E8CBBA58}"/>
                </a:ext>
              </a:extLst>
            </p:cNvPr>
            <p:cNvCxnSpPr/>
            <p:nvPr/>
          </p:nvCxnSpPr>
          <p:spPr>
            <a:xfrm>
              <a:off x="1233589" y="2551043"/>
              <a:ext cx="1369079" cy="0"/>
            </a:xfrm>
            <a:prstGeom prst="line">
              <a:avLst/>
            </a:prstGeom>
            <a:ln w="28575">
              <a:solidFill>
                <a:srgbClr val="04B3E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文本框 7">
            <a:extLst>
              <a:ext uri="{FF2B5EF4-FFF2-40B4-BE49-F238E27FC236}">
                <a16:creationId xmlns:a16="http://schemas.microsoft.com/office/drawing/2014/main" id="{7A3E991E-4061-863C-6E8E-E5886BA3C012}"/>
              </a:ext>
            </a:extLst>
          </p:cNvPr>
          <p:cNvSpPr txBox="1"/>
          <p:nvPr/>
        </p:nvSpPr>
        <p:spPr>
          <a:xfrm>
            <a:off x="1092276" y="1581952"/>
            <a:ext cx="7029477" cy="735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30000"/>
              </a:lnSpc>
            </a:pPr>
            <a:r>
              <a:rPr lang="zh-CN" altLang="en-US" sz="3600" b="1">
                <a:latin typeface="Times New Roman" panose="02020603050405020304" pitchFamily="18" charset="0"/>
                <a:cs typeface="Times New Roman" panose="02020603050405020304" pitchFamily="18" charset="0"/>
              </a:rPr>
              <a:t>600÷3</a:t>
            </a:r>
            <a:r>
              <a:rPr lang="en-US" altLang="zh-CN" sz="3600" b="1">
                <a:latin typeface="Times New Roman" panose="02020603050405020304" pitchFamily="18" charset="0"/>
                <a:cs typeface="Times New Roman" panose="02020603050405020304" pitchFamily="18" charset="0"/>
              </a:rPr>
              <a:t>=                </a:t>
            </a:r>
            <a:r>
              <a:rPr lang="zh-CN" altLang="en-US" sz="3600" b="1">
                <a:latin typeface="Times New Roman" panose="02020603050405020304" pitchFamily="18" charset="0"/>
                <a:cs typeface="Times New Roman" panose="02020603050405020304" pitchFamily="18" charset="0"/>
              </a:rPr>
              <a:t>600</a:t>
            </a:r>
            <a:r>
              <a:rPr lang="en-US" altLang="zh-CN" sz="3600" b="1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zh-CN" altLang="en-US" sz="3600" b="1">
                <a:latin typeface="Times New Roman" panose="02020603050405020304" pitchFamily="18" charset="0"/>
                <a:cs typeface="Times New Roman" panose="02020603050405020304" pitchFamily="18" charset="0"/>
              </a:rPr>
              <a:t>÷3</a:t>
            </a:r>
            <a:r>
              <a:rPr lang="en-US" altLang="zh-CN" sz="3600" b="1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zh-CN" altLang="en-US" sz="3600" b="1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endParaRPr lang="en-US" sz="36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3AC934DD-25CF-46D6-F7F9-6B97123F5128}"/>
              </a:ext>
            </a:extLst>
          </p:cNvPr>
          <p:cNvGrpSpPr/>
          <p:nvPr/>
        </p:nvGrpSpPr>
        <p:grpSpPr>
          <a:xfrm>
            <a:off x="7464305" y="1249852"/>
            <a:ext cx="3592512" cy="2133138"/>
            <a:chOff x="7464305" y="1525619"/>
            <a:chExt cx="3592512" cy="2133138"/>
          </a:xfrm>
        </p:grpSpPr>
        <p:sp>
          <p:nvSpPr>
            <p:cNvPr id="18" name="圆角矩形 47">
              <a:extLst>
                <a:ext uri="{FF2B5EF4-FFF2-40B4-BE49-F238E27FC236}">
                  <a16:creationId xmlns:a16="http://schemas.microsoft.com/office/drawing/2014/main" id="{7369810E-2E19-4A0F-9BF5-06ECC254683F}"/>
                </a:ext>
              </a:extLst>
            </p:cNvPr>
            <p:cNvSpPr/>
            <p:nvPr/>
          </p:nvSpPr>
          <p:spPr bwMode="auto">
            <a:xfrm>
              <a:off x="7680644" y="1531507"/>
              <a:ext cx="3376173" cy="2127250"/>
            </a:xfrm>
            <a:prstGeom prst="roundRect">
              <a:avLst/>
            </a:prstGeom>
            <a:solidFill>
              <a:schemeClr val="bg2">
                <a:lumMod val="50000"/>
                <a:alpha val="20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indent="720090" algn="ctr">
                <a:lnSpc>
                  <a:spcPct val="110000"/>
                </a:lnSpc>
                <a:spcBef>
                  <a:spcPts val="0"/>
                </a:spcBef>
                <a:buClr>
                  <a:schemeClr val="hlink"/>
                </a:buClr>
                <a:buFont typeface="Wingdings" panose="05000000000000000000" pitchFamily="2" charset="2"/>
                <a:buNone/>
                <a:defRPr/>
              </a:pPr>
              <a:endParaRPr lang="zh-CN" altLang="en-US" sz="2800" b="1" dirty="0"/>
            </a:p>
          </p:txBody>
        </p:sp>
        <p:grpSp>
          <p:nvGrpSpPr>
            <p:cNvPr id="19" name="组合 18">
              <a:extLst>
                <a:ext uri="{FF2B5EF4-FFF2-40B4-BE49-F238E27FC236}">
                  <a16:creationId xmlns:a16="http://schemas.microsoft.com/office/drawing/2014/main" id="{927CE2A3-2AB5-0E92-0093-8B0254B2D7AF}"/>
                </a:ext>
              </a:extLst>
            </p:cNvPr>
            <p:cNvGrpSpPr/>
            <p:nvPr/>
          </p:nvGrpSpPr>
          <p:grpSpPr>
            <a:xfrm>
              <a:off x="7464305" y="1525619"/>
              <a:ext cx="3592512" cy="1921689"/>
              <a:chOff x="5979318" y="-1160402"/>
              <a:chExt cx="3592512" cy="1921689"/>
            </a:xfrm>
          </p:grpSpPr>
          <p:grpSp>
            <p:nvGrpSpPr>
              <p:cNvPr id="10" name="组合 19">
                <a:extLst>
                  <a:ext uri="{FF2B5EF4-FFF2-40B4-BE49-F238E27FC236}">
                    <a16:creationId xmlns:a16="http://schemas.microsoft.com/office/drawing/2014/main" id="{8CC2D918-E5B9-35F0-1BC2-2ACD6308CB9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6465310" y="-1021232"/>
                <a:ext cx="2695756" cy="646331"/>
                <a:chOff x="3707904" y="5877272"/>
                <a:chExt cx="1968910" cy="647318"/>
              </a:xfrm>
            </p:grpSpPr>
            <p:sp>
              <p:nvSpPr>
                <p:cNvPr id="11" name="矩形 36">
                  <a:extLst>
                    <a:ext uri="{FF2B5EF4-FFF2-40B4-BE49-F238E27FC236}">
                      <a16:creationId xmlns:a16="http://schemas.microsoft.com/office/drawing/2014/main" id="{5EA1F814-ADAC-190C-4764-90FBE2B76C0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07904" y="5877272"/>
                  <a:ext cx="1320838" cy="64731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3600" b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60÷3</a:t>
                  </a:r>
                  <a:r>
                    <a:rPr lang="zh-CN" altLang="en-US" sz="3600" b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＝</a:t>
                  </a:r>
                </a:p>
              </p:txBody>
            </p:sp>
            <p:cxnSp>
              <p:nvCxnSpPr>
                <p:cNvPr id="12" name="直接连接符 18">
                  <a:extLst>
                    <a:ext uri="{FF2B5EF4-FFF2-40B4-BE49-F238E27FC236}">
                      <a16:creationId xmlns:a16="http://schemas.microsoft.com/office/drawing/2014/main" id="{D19ABC09-F7DA-CC3D-DBD3-262A4C2AB51E}"/>
                    </a:ext>
                  </a:extLst>
                </p:cNvPr>
                <p:cNvCxnSpPr>
                  <a:cxnSpLocks noChangeShapeType="1"/>
                </p:cNvCxnSpPr>
                <p:nvPr/>
              </p:nvCxnSpPr>
              <p:spPr bwMode="auto">
                <a:xfrm>
                  <a:off x="5028742" y="6381328"/>
                  <a:ext cx="648072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sp>
            <p:nvSpPr>
              <p:cNvPr id="13" name="矩形 30">
                <a:extLst>
                  <a:ext uri="{FF2B5EF4-FFF2-40B4-BE49-F238E27FC236}">
                    <a16:creationId xmlns:a16="http://schemas.microsoft.com/office/drawing/2014/main" id="{BE906F26-1129-727A-4DE9-898154362CC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131807" y="-1160402"/>
                <a:ext cx="1138398" cy="6463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sz="3600" b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20</a:t>
                </a:r>
                <a:endParaRPr lang="zh-CN" altLang="en-US" sz="36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4" name="直接箭头连接符 13">
                <a:extLst>
                  <a:ext uri="{FF2B5EF4-FFF2-40B4-BE49-F238E27FC236}">
                    <a16:creationId xmlns:a16="http://schemas.microsoft.com/office/drawing/2014/main" id="{0835223F-967F-63A0-FF96-02CCD876B7DF}"/>
                  </a:ext>
                </a:extLst>
              </p:cNvPr>
              <p:cNvCxnSpPr/>
              <p:nvPr/>
            </p:nvCxnSpPr>
            <p:spPr>
              <a:xfrm>
                <a:off x="6828630" y="-372248"/>
                <a:ext cx="0" cy="695325"/>
              </a:xfrm>
              <a:prstGeom prst="straightConnector1">
                <a:avLst/>
              </a:prstGeom>
              <a:ln w="38100">
                <a:solidFill>
                  <a:srgbClr val="C00000"/>
                </a:solidFill>
                <a:headEnd type="triangl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直接箭头连接符 14">
                <a:extLst>
                  <a:ext uri="{FF2B5EF4-FFF2-40B4-BE49-F238E27FC236}">
                    <a16:creationId xmlns:a16="http://schemas.microsoft.com/office/drawing/2014/main" id="{531CE9AE-AC57-FF4E-1930-CBD45CC7C6F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743155" y="-372248"/>
                <a:ext cx="0" cy="695325"/>
              </a:xfrm>
              <a:prstGeom prst="straightConnector1">
                <a:avLst/>
              </a:prstGeom>
              <a:ln w="38100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975F130A-A8BF-3147-9BBD-CC0F316FD4FE}"/>
                  </a:ext>
                </a:extLst>
              </p:cNvPr>
              <p:cNvSpPr txBox="1"/>
              <p:nvPr/>
            </p:nvSpPr>
            <p:spPr>
              <a:xfrm>
                <a:off x="5979318" y="361177"/>
                <a:ext cx="176371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000" b="1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6</a:t>
                </a:r>
                <a:r>
                  <a:rPr lang="zh-CN" altLang="en-US" sz="2000" b="1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个十</a:t>
                </a:r>
              </a:p>
            </p:txBody>
          </p:sp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ACEFD4E1-7F5B-63D0-BE8E-6D40D2F78BC3}"/>
                  </a:ext>
                </a:extLst>
              </p:cNvPr>
              <p:cNvSpPr txBox="1"/>
              <p:nvPr/>
            </p:nvSpPr>
            <p:spPr>
              <a:xfrm>
                <a:off x="7941468" y="361177"/>
                <a:ext cx="163036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000" b="1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2</a:t>
                </a:r>
                <a:r>
                  <a:rPr lang="zh-CN" altLang="en-US" sz="2000" b="1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个十</a:t>
                </a:r>
              </a:p>
            </p:txBody>
          </p:sp>
        </p:grpSp>
      </p:grpSp>
      <p:sp>
        <p:nvSpPr>
          <p:cNvPr id="20" name="对话气泡: 圆角矩形 19">
            <a:extLst>
              <a:ext uri="{FF2B5EF4-FFF2-40B4-BE49-F238E27FC236}">
                <a16:creationId xmlns:a16="http://schemas.microsoft.com/office/drawing/2014/main" id="{699C48FC-26E4-250A-26D9-462306683142}"/>
              </a:ext>
            </a:extLst>
          </p:cNvPr>
          <p:cNvSpPr/>
          <p:nvPr/>
        </p:nvSpPr>
        <p:spPr>
          <a:xfrm>
            <a:off x="2967523" y="386913"/>
            <a:ext cx="3940175" cy="1077219"/>
          </a:xfrm>
          <a:prstGeom prst="wedgeRoundRectCallout">
            <a:avLst>
              <a:gd name="adj1" fmla="val -30180"/>
              <a:gd name="adj2" fmla="val 62501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32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独立思考，然后同桌互相说一说。</a:t>
            </a:r>
            <a:endParaRPr lang="zh-CN" altLang="en-US" sz="3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1" name="直接箭头连接符 20">
            <a:extLst>
              <a:ext uri="{FF2B5EF4-FFF2-40B4-BE49-F238E27FC236}">
                <a16:creationId xmlns:a16="http://schemas.microsoft.com/office/drawing/2014/main" id="{E790FC7D-8F5D-4A72-D45E-C560DB83F07F}"/>
              </a:ext>
            </a:extLst>
          </p:cNvPr>
          <p:cNvCxnSpPr/>
          <p:nvPr/>
        </p:nvCxnSpPr>
        <p:spPr>
          <a:xfrm>
            <a:off x="1437081" y="2319673"/>
            <a:ext cx="0" cy="504000"/>
          </a:xfrm>
          <a:prstGeom prst="straightConnector1">
            <a:avLst/>
          </a:prstGeom>
          <a:ln w="38100">
            <a:solidFill>
              <a:srgbClr val="C00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本框 21">
            <a:extLst>
              <a:ext uri="{FF2B5EF4-FFF2-40B4-BE49-F238E27FC236}">
                <a16:creationId xmlns:a16="http://schemas.microsoft.com/office/drawing/2014/main" id="{CDCD432F-CD34-670D-D9B9-6DA8DF631EFD}"/>
              </a:ext>
            </a:extLst>
          </p:cNvPr>
          <p:cNvSpPr txBox="1"/>
          <p:nvPr/>
        </p:nvSpPr>
        <p:spPr>
          <a:xfrm>
            <a:off x="559194" y="2805448"/>
            <a:ext cx="17637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rgbClr val="C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2000" b="1" dirty="0">
                <a:solidFill>
                  <a:srgbClr val="C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个百</a:t>
            </a:r>
          </a:p>
        </p:txBody>
      </p: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CB72F393-C58F-DF9F-9728-B1793BD39B63}"/>
              </a:ext>
            </a:extLst>
          </p:cNvPr>
          <p:cNvGrpSpPr/>
          <p:nvPr/>
        </p:nvGrpSpPr>
        <p:grpSpPr>
          <a:xfrm>
            <a:off x="2464987" y="2291680"/>
            <a:ext cx="1630362" cy="898585"/>
            <a:chOff x="4608513" y="3514725"/>
            <a:chExt cx="1630362" cy="898585"/>
          </a:xfrm>
        </p:grpSpPr>
        <p:cxnSp>
          <p:nvCxnSpPr>
            <p:cNvPr id="24" name="直接箭头连接符 23">
              <a:extLst>
                <a:ext uri="{FF2B5EF4-FFF2-40B4-BE49-F238E27FC236}">
                  <a16:creationId xmlns:a16="http://schemas.microsoft.com/office/drawing/2014/main" id="{E9D0AB60-4441-6E4A-DE09-A97F2497404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419725" y="3514725"/>
              <a:ext cx="0" cy="504000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DC386DEB-3D63-03B9-64B6-AA26194770DC}"/>
                </a:ext>
              </a:extLst>
            </p:cNvPr>
            <p:cNvSpPr txBox="1"/>
            <p:nvPr/>
          </p:nvSpPr>
          <p:spPr>
            <a:xfrm>
              <a:off x="4608513" y="4013200"/>
              <a:ext cx="163036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rgbClr val="C0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2</a:t>
              </a:r>
              <a:r>
                <a:rPr lang="zh-CN" altLang="en-US" sz="2000" b="1" dirty="0">
                  <a:solidFill>
                    <a:srgbClr val="C0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个百</a:t>
              </a:r>
            </a:p>
          </p:txBody>
        </p:sp>
      </p:grpSp>
      <p:sp>
        <p:nvSpPr>
          <p:cNvPr id="26" name="TextBox 27">
            <a:extLst>
              <a:ext uri="{FF2B5EF4-FFF2-40B4-BE49-F238E27FC236}">
                <a16:creationId xmlns:a16="http://schemas.microsoft.com/office/drawing/2014/main" id="{735A431B-217E-CBB3-36DC-9659829BD5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01199" y="1652086"/>
            <a:ext cx="117787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200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BA1632F7-2BA9-F7F8-623B-EBA34CE1E056}"/>
              </a:ext>
            </a:extLst>
          </p:cNvPr>
          <p:cNvSpPr txBox="1"/>
          <p:nvPr/>
        </p:nvSpPr>
        <p:spPr>
          <a:xfrm>
            <a:off x="876130" y="3421958"/>
            <a:ext cx="10439739" cy="14552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30000"/>
              </a:lnSpc>
            </a:pP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这三个除法算式有什么相同点或不同点？你能尝试总结一下这类算式怎么计算得又快又准确呢？</a:t>
            </a:r>
            <a:endParaRPr lang="en-US" sz="36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cxnSp>
        <p:nvCxnSpPr>
          <p:cNvPr id="28" name="直接箭头连接符 27">
            <a:extLst>
              <a:ext uri="{FF2B5EF4-FFF2-40B4-BE49-F238E27FC236}">
                <a16:creationId xmlns:a16="http://schemas.microsoft.com/office/drawing/2014/main" id="{2D82A4B1-C7F2-A00E-8BE5-204E61F35ADB}"/>
              </a:ext>
            </a:extLst>
          </p:cNvPr>
          <p:cNvCxnSpPr/>
          <p:nvPr/>
        </p:nvCxnSpPr>
        <p:spPr>
          <a:xfrm>
            <a:off x="5067007" y="2279333"/>
            <a:ext cx="0" cy="504000"/>
          </a:xfrm>
          <a:prstGeom prst="straightConnector1">
            <a:avLst/>
          </a:prstGeom>
          <a:ln w="38100">
            <a:solidFill>
              <a:srgbClr val="C00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文本框 28">
            <a:extLst>
              <a:ext uri="{FF2B5EF4-FFF2-40B4-BE49-F238E27FC236}">
                <a16:creationId xmlns:a16="http://schemas.microsoft.com/office/drawing/2014/main" id="{07E23B2E-8E2E-1408-D658-4BE05B2E1091}"/>
              </a:ext>
            </a:extLst>
          </p:cNvPr>
          <p:cNvSpPr txBox="1"/>
          <p:nvPr/>
        </p:nvSpPr>
        <p:spPr>
          <a:xfrm>
            <a:off x="4189120" y="2765108"/>
            <a:ext cx="17637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>
                <a:solidFill>
                  <a:srgbClr val="C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2000" b="1">
                <a:solidFill>
                  <a:srgbClr val="C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个千</a:t>
            </a:r>
            <a:endParaRPr lang="zh-CN" altLang="en-US" sz="2000" b="1" dirty="0">
              <a:solidFill>
                <a:srgbClr val="C0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7F4D3A87-65AD-A183-8756-AC0DB12D817E}"/>
              </a:ext>
            </a:extLst>
          </p:cNvPr>
          <p:cNvGrpSpPr/>
          <p:nvPr/>
        </p:nvGrpSpPr>
        <p:grpSpPr>
          <a:xfrm>
            <a:off x="6094913" y="2251340"/>
            <a:ext cx="1630362" cy="898585"/>
            <a:chOff x="4608513" y="3514725"/>
            <a:chExt cx="1630362" cy="898585"/>
          </a:xfrm>
        </p:grpSpPr>
        <p:cxnSp>
          <p:nvCxnSpPr>
            <p:cNvPr id="31" name="直接箭头连接符 30">
              <a:extLst>
                <a:ext uri="{FF2B5EF4-FFF2-40B4-BE49-F238E27FC236}">
                  <a16:creationId xmlns:a16="http://schemas.microsoft.com/office/drawing/2014/main" id="{6BB58874-C86D-C674-4F42-A7675AC7B55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419725" y="3514725"/>
              <a:ext cx="0" cy="504000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61D951AA-D9E0-CC61-7F44-AD7DCEC94334}"/>
                </a:ext>
              </a:extLst>
            </p:cNvPr>
            <p:cNvSpPr txBox="1"/>
            <p:nvPr/>
          </p:nvSpPr>
          <p:spPr>
            <a:xfrm>
              <a:off x="4608513" y="4013200"/>
              <a:ext cx="163036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>
                  <a:solidFill>
                    <a:srgbClr val="C0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2</a:t>
              </a:r>
              <a:r>
                <a:rPr lang="zh-CN" altLang="en-US" sz="2000" b="1">
                  <a:solidFill>
                    <a:srgbClr val="C0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个千</a:t>
              </a:r>
              <a:endParaRPr lang="zh-CN" altLang="en-US" sz="2000" b="1" dirty="0">
                <a:solidFill>
                  <a:srgbClr val="C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33" name="TextBox 27">
            <a:extLst>
              <a:ext uri="{FF2B5EF4-FFF2-40B4-BE49-F238E27FC236}">
                <a16:creationId xmlns:a16="http://schemas.microsoft.com/office/drawing/2014/main" id="{DB775FB8-F9BB-B8AD-2194-B4C31956C2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34018" y="1639888"/>
            <a:ext cx="117787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2000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5" name="圆角矩形 9">
            <a:extLst>
              <a:ext uri="{FF2B5EF4-FFF2-40B4-BE49-F238E27FC236}">
                <a16:creationId xmlns:a16="http://schemas.microsoft.com/office/drawing/2014/main" id="{093D7412-3A0E-D532-5FCC-798A1150BAE1}"/>
              </a:ext>
            </a:extLst>
          </p:cNvPr>
          <p:cNvSpPr/>
          <p:nvPr/>
        </p:nvSpPr>
        <p:spPr>
          <a:xfrm>
            <a:off x="1092276" y="4916196"/>
            <a:ext cx="10062369" cy="1352549"/>
          </a:xfrm>
          <a:prstGeom prst="roundRect">
            <a:avLst/>
          </a:prstGeom>
          <a:solidFill>
            <a:srgbClr val="CEEACA"/>
          </a:solidFill>
          <a:ln w="38100" cap="flat" cmpd="sng" algn="ctr">
            <a:solidFill>
              <a:srgbClr val="8BC21A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anchor="ctr"/>
          <a:lstStyle/>
          <a:p>
            <a:pPr algn="just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计算整十、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整百、整千数除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以一位数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，可以转化为几个十、几个百、几个千除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以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一位数来口算。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3231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6" grpId="0"/>
      <p:bldP spid="27" grpId="0"/>
      <p:bldP spid="29" grpId="0"/>
      <p:bldP spid="33" grpId="0"/>
      <p:bldP spid="3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846C74DF-3E12-3E13-17BF-41689353E296}"/>
              </a:ext>
            </a:extLst>
          </p:cNvPr>
          <p:cNvGrpSpPr/>
          <p:nvPr/>
        </p:nvGrpSpPr>
        <p:grpSpPr>
          <a:xfrm>
            <a:off x="913752" y="229522"/>
            <a:ext cx="9463962" cy="5271392"/>
            <a:chOff x="1252295" y="882665"/>
            <a:chExt cx="5690869" cy="3410925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id="{91A9468D-9C41-1DE1-D179-4CBF432DCA4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9690"/>
            <a:stretch/>
          </p:blipFill>
          <p:spPr>
            <a:xfrm>
              <a:off x="1252295" y="882665"/>
              <a:ext cx="5690869" cy="3410925"/>
            </a:xfrm>
            <a:prstGeom prst="rect">
              <a:avLst/>
            </a:prstGeom>
          </p:spPr>
        </p:pic>
        <p:sp>
          <p:nvSpPr>
            <p:cNvPr id="4" name="Text Box 2">
              <a:extLst>
                <a:ext uri="{FF2B5EF4-FFF2-40B4-BE49-F238E27FC236}">
                  <a16:creationId xmlns:a16="http://schemas.microsoft.com/office/drawing/2014/main" id="{79DFEBD8-242B-5A37-391D-5D17C445A9A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91787" y="2180142"/>
              <a:ext cx="3796562" cy="10414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spcBef>
                  <a:spcPct val="50000"/>
                </a:spcBef>
              </a:pPr>
              <a:r>
                <a:rPr lang="zh-CN" altLang="en-US" sz="4400" b="1">
                  <a:latin typeface="黑体" panose="02010609060101010101" pitchFamily="49" charset="-122"/>
                  <a:ea typeface="黑体" panose="02010609060101010101" pitchFamily="49" charset="-122"/>
                </a:rPr>
                <a:t>你还能举出这样的除法口算的例子吗？</a:t>
              </a:r>
              <a:endParaRPr lang="zh-CN" altLang="en-US" sz="4400" b="1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87A98ABF-6831-AF9E-CD67-A92B1A59A27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1" b="14833"/>
            <a:stretch/>
          </p:blipFill>
          <p:spPr>
            <a:xfrm>
              <a:off x="1820359" y="3602182"/>
              <a:ext cx="942857" cy="31080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441935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圆角矩形 28">
            <a:extLst>
              <a:ext uri="{FF2B5EF4-FFF2-40B4-BE49-F238E27FC236}">
                <a16:creationId xmlns:a16="http://schemas.microsoft.com/office/drawing/2014/main" id="{803A698F-80FE-C620-F6B9-E0AF068984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80347" y="2183177"/>
            <a:ext cx="3732251" cy="1607158"/>
          </a:xfrm>
          <a:prstGeom prst="roundRect">
            <a:avLst>
              <a:gd name="adj" fmla="val 16667"/>
            </a:avLst>
          </a:prstGeom>
          <a:solidFill>
            <a:srgbClr val="FFFFCC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endParaRPr lang="zh-CN" altLang="en-US" sz="36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6" name="圆角矩形 28">
            <a:extLst>
              <a:ext uri="{FF2B5EF4-FFF2-40B4-BE49-F238E27FC236}">
                <a16:creationId xmlns:a16="http://schemas.microsoft.com/office/drawing/2014/main" id="{BBCB5BBD-5B2F-88C1-5612-E16D23C903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94302" y="2183177"/>
            <a:ext cx="3732251" cy="1607158"/>
          </a:xfrm>
          <a:prstGeom prst="roundRect">
            <a:avLst>
              <a:gd name="adj" fmla="val 16667"/>
            </a:avLst>
          </a:prstGeom>
          <a:solidFill>
            <a:srgbClr val="FFFFCC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endParaRPr lang="zh-CN" altLang="en-US" sz="36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圆角矩形 28">
            <a:extLst>
              <a:ext uri="{FF2B5EF4-FFF2-40B4-BE49-F238E27FC236}">
                <a16:creationId xmlns:a16="http://schemas.microsoft.com/office/drawing/2014/main" id="{916433DA-009E-4AAB-81D0-2A115B3ABA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7670" y="2183177"/>
            <a:ext cx="3732251" cy="1607158"/>
          </a:xfrm>
          <a:prstGeom prst="roundRect">
            <a:avLst>
              <a:gd name="adj" fmla="val 16667"/>
            </a:avLst>
          </a:prstGeom>
          <a:solidFill>
            <a:srgbClr val="FFFFCC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endParaRPr lang="zh-CN" altLang="en-US" sz="36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738613B6-0920-D220-076F-700328B38CC0}"/>
              </a:ext>
            </a:extLst>
          </p:cNvPr>
          <p:cNvSpPr txBox="1"/>
          <p:nvPr/>
        </p:nvSpPr>
        <p:spPr>
          <a:xfrm>
            <a:off x="510234" y="2195253"/>
            <a:ext cx="4631269" cy="14761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6÷2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＝（          ）</a:t>
            </a:r>
          </a:p>
          <a:p>
            <a:pPr>
              <a:lnSpc>
                <a:spcPct val="15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60÷2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＝（          ）</a:t>
            </a:r>
            <a:endParaRPr lang="en-US" sz="3200" dirty="0"/>
          </a:p>
        </p:txBody>
      </p:sp>
      <p:sp>
        <p:nvSpPr>
          <p:cNvPr id="23" name="Text Box 14">
            <a:extLst>
              <a:ext uri="{FF2B5EF4-FFF2-40B4-BE49-F238E27FC236}">
                <a16:creationId xmlns:a16="http://schemas.microsoft.com/office/drawing/2014/main" id="{18FC2F38-EA10-420E-B812-C3816E9F8A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97251" y="2146608"/>
            <a:ext cx="609600" cy="7822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140000"/>
              </a:lnSpc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9282A528-1D0C-4DF2-B739-C31F3EFC0B6F}"/>
              </a:ext>
            </a:extLst>
          </p:cNvPr>
          <p:cNvSpPr txBox="1"/>
          <p:nvPr/>
        </p:nvSpPr>
        <p:spPr>
          <a:xfrm>
            <a:off x="1558925" y="380413"/>
            <a:ext cx="445581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rgbClr val="4A9438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巩固练习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641634BB-9C0D-44A8-9477-54302E8AC83F}"/>
              </a:ext>
            </a:extLst>
          </p:cNvPr>
          <p:cNvSpPr txBox="1"/>
          <p:nvPr/>
        </p:nvSpPr>
        <p:spPr>
          <a:xfrm>
            <a:off x="850136" y="1440428"/>
            <a:ext cx="19471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口算。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030F49BE-A8A8-4D2B-A8B0-4E6E7A9F7C2F}"/>
              </a:ext>
            </a:extLst>
          </p:cNvPr>
          <p:cNvSpPr txBox="1"/>
          <p:nvPr/>
        </p:nvSpPr>
        <p:spPr>
          <a:xfrm>
            <a:off x="600023" y="4263797"/>
            <a:ext cx="100417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比较上下题的异同，你发现了什么规律？</a:t>
            </a:r>
          </a:p>
        </p:txBody>
      </p:sp>
      <p:sp>
        <p:nvSpPr>
          <p:cNvPr id="29" name="文本框 28"/>
          <p:cNvSpPr txBox="1"/>
          <p:nvPr>
            <p:custDataLst>
              <p:tags r:id="rId1"/>
            </p:custDataLst>
          </p:nvPr>
        </p:nvSpPr>
        <p:spPr>
          <a:xfrm>
            <a:off x="-12700" y="6674587"/>
            <a:ext cx="89530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" dirty="0">
                <a:solidFill>
                  <a:srgbClr val="8DC31E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30" name="图片 2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1295810" y="6528270"/>
            <a:ext cx="896190" cy="292633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057" r="4757" b="6033"/>
          <a:stretch/>
        </p:blipFill>
        <p:spPr>
          <a:xfrm>
            <a:off x="313530" y="186881"/>
            <a:ext cx="1215502" cy="1077054"/>
          </a:xfrm>
          <a:prstGeom prst="rect">
            <a:avLst/>
          </a:prstGeom>
        </p:spPr>
      </p:pic>
      <p:sp>
        <p:nvSpPr>
          <p:cNvPr id="32" name="文本框 31">
            <a:extLst>
              <a:ext uri="{FF2B5EF4-FFF2-40B4-BE49-F238E27FC236}">
                <a16:creationId xmlns:a16="http://schemas.microsoft.com/office/drawing/2014/main" id="{2CA69A3F-F590-4E96-89A5-EFB0E0EBC3FA}"/>
              </a:ext>
            </a:extLst>
          </p:cNvPr>
          <p:cNvSpPr txBox="1"/>
          <p:nvPr/>
        </p:nvSpPr>
        <p:spPr>
          <a:xfrm>
            <a:off x="2641078" y="1464897"/>
            <a:ext cx="5180520" cy="4494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2000" spc="-200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【</a:t>
            </a:r>
            <a:r>
              <a:rPr lang="zh-CN" altLang="en-US" sz="2000" spc="-200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选自教材</a:t>
            </a:r>
            <a:r>
              <a:rPr lang="en-US" altLang="zh-CN" sz="2000" spc="-200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P10   </a:t>
            </a:r>
            <a:r>
              <a:rPr lang="zh-CN" altLang="en-US" sz="2000" spc="-200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做一做 </a:t>
            </a:r>
            <a:r>
              <a:rPr lang="en-US" altLang="zh-CN" sz="2000" spc="-200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】</a:t>
            </a:r>
            <a:endParaRPr lang="zh-CN" altLang="en-US" sz="2000" spc="-200" dirty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BAC20AEE-5784-23ED-8A32-619F5BB7B0C3}"/>
              </a:ext>
            </a:extLst>
          </p:cNvPr>
          <p:cNvSpPr txBox="1"/>
          <p:nvPr/>
        </p:nvSpPr>
        <p:spPr>
          <a:xfrm>
            <a:off x="4242485" y="2175441"/>
            <a:ext cx="4631269" cy="14761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80÷4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＝（          ）</a:t>
            </a:r>
          </a:p>
          <a:p>
            <a:pPr>
              <a:lnSpc>
                <a:spcPct val="15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800÷4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＝（          ）</a:t>
            </a:r>
            <a:endParaRPr lang="en-US" sz="3200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F1FDF356-C502-1577-C0D6-3F9CD853C210}"/>
              </a:ext>
            </a:extLst>
          </p:cNvPr>
          <p:cNvSpPr txBox="1"/>
          <p:nvPr/>
        </p:nvSpPr>
        <p:spPr>
          <a:xfrm>
            <a:off x="8030406" y="2152624"/>
            <a:ext cx="4631269" cy="14761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90÷3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＝（          ）</a:t>
            </a:r>
          </a:p>
          <a:p>
            <a:pPr>
              <a:lnSpc>
                <a:spcPct val="15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900÷3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＝（          ）</a:t>
            </a:r>
            <a:endParaRPr lang="en-US" sz="3200"/>
          </a:p>
        </p:txBody>
      </p:sp>
      <p:sp>
        <p:nvSpPr>
          <p:cNvPr id="12" name="Text Box 14">
            <a:extLst>
              <a:ext uri="{FF2B5EF4-FFF2-40B4-BE49-F238E27FC236}">
                <a16:creationId xmlns:a16="http://schemas.microsoft.com/office/drawing/2014/main" id="{940DF9B5-59A2-480C-8D61-FB38236563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7049" y="2901300"/>
            <a:ext cx="646331" cy="7822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40000"/>
              </a:lnSpc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30</a:t>
            </a:r>
          </a:p>
        </p:txBody>
      </p:sp>
      <p:sp>
        <p:nvSpPr>
          <p:cNvPr id="20" name="Text Box 14">
            <a:extLst>
              <a:ext uri="{FF2B5EF4-FFF2-40B4-BE49-F238E27FC236}">
                <a16:creationId xmlns:a16="http://schemas.microsoft.com/office/drawing/2014/main" id="{94CE7DED-40A9-AD96-67AC-B06C6FC601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55103" y="2104376"/>
            <a:ext cx="1293929" cy="7822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140000"/>
              </a:lnSpc>
            </a:pP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</a:t>
            </a:r>
            <a:endParaRPr lang="en-US" altLang="zh-CN" sz="3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2" name="Text Box 14">
            <a:extLst>
              <a:ext uri="{FF2B5EF4-FFF2-40B4-BE49-F238E27FC236}">
                <a16:creationId xmlns:a16="http://schemas.microsoft.com/office/drawing/2014/main" id="{B96DDA96-B130-28D6-C06F-9F0C0C8B93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67155" y="2872437"/>
            <a:ext cx="1293929" cy="7822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140000"/>
              </a:lnSpc>
            </a:pP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200</a:t>
            </a:r>
            <a:endParaRPr lang="en-US" altLang="zh-CN" sz="3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3" name="Text Box 14">
            <a:extLst>
              <a:ext uri="{FF2B5EF4-FFF2-40B4-BE49-F238E27FC236}">
                <a16:creationId xmlns:a16="http://schemas.microsoft.com/office/drawing/2014/main" id="{7412AFC0-A5DF-6194-526D-B9182ABF7B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73815" y="2080998"/>
            <a:ext cx="1293929" cy="7822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140000"/>
              </a:lnSpc>
            </a:pP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30</a:t>
            </a:r>
            <a:endParaRPr lang="en-US" altLang="zh-CN" sz="3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4" name="Text Box 14">
            <a:extLst>
              <a:ext uri="{FF2B5EF4-FFF2-40B4-BE49-F238E27FC236}">
                <a16:creationId xmlns:a16="http://schemas.microsoft.com/office/drawing/2014/main" id="{919FBB3A-FB00-4E3A-A715-46CB66C02B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37315" y="2838915"/>
            <a:ext cx="1293929" cy="7822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140000"/>
              </a:lnSpc>
            </a:pP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300</a:t>
            </a:r>
            <a:endParaRPr lang="en-US" altLang="zh-CN" sz="3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328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 animBg="1"/>
      <p:bldP spid="3" grpId="0" animBg="1"/>
      <p:bldP spid="23" grpId="0"/>
      <p:bldP spid="16" grpId="0"/>
      <p:bldP spid="12" grpId="0"/>
      <p:bldP spid="20" grpId="0"/>
      <p:bldP spid="22" grpId="0"/>
      <p:bldP spid="33" grpId="0"/>
      <p:bldP spid="3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文本框 24">
            <a:extLst>
              <a:ext uri="{FF2B5EF4-FFF2-40B4-BE49-F238E27FC236}">
                <a16:creationId xmlns:a16="http://schemas.microsoft.com/office/drawing/2014/main" id="{62913CE4-2801-41A0-A03A-B7A7BEDF63A1}"/>
              </a:ext>
            </a:extLst>
          </p:cNvPr>
          <p:cNvSpPr txBox="1"/>
          <p:nvPr/>
        </p:nvSpPr>
        <p:spPr>
          <a:xfrm>
            <a:off x="1221456" y="2545080"/>
            <a:ext cx="10202545" cy="735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3600" b="1" spc="-2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30÷3=                       400÷2=                               9000÷3=</a:t>
            </a:r>
            <a:endParaRPr lang="zh-CN" altLang="en-US" sz="3600" b="1" spc="-2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BAAD3CDC-145D-4D0D-8E63-5745B8F3924B}"/>
              </a:ext>
            </a:extLst>
          </p:cNvPr>
          <p:cNvSpPr txBox="1"/>
          <p:nvPr/>
        </p:nvSpPr>
        <p:spPr>
          <a:xfrm>
            <a:off x="1221455" y="3432459"/>
            <a:ext cx="10202545" cy="735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3600" b="1" spc="-2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60÷2=                       800÷4=                               7000÷7=</a:t>
            </a:r>
            <a:endParaRPr lang="zh-CN" altLang="en-US" sz="3600" b="1" spc="-2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E222900C-A83E-4252-87EA-239C92D10BA4}"/>
              </a:ext>
            </a:extLst>
          </p:cNvPr>
          <p:cNvSpPr txBox="1"/>
          <p:nvPr/>
        </p:nvSpPr>
        <p:spPr>
          <a:xfrm>
            <a:off x="1055688" y="1609927"/>
            <a:ext cx="2053272" cy="668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3200" b="1" spc="-2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</a:t>
            </a:r>
            <a:endParaRPr lang="zh-CN" altLang="en-US" sz="3200" b="1" spc="-2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59F12A7C-6729-49FF-8F8A-AE238EF45534}"/>
              </a:ext>
            </a:extLst>
          </p:cNvPr>
          <p:cNvSpPr txBox="1"/>
          <p:nvPr/>
        </p:nvSpPr>
        <p:spPr>
          <a:xfrm>
            <a:off x="2648731" y="2549977"/>
            <a:ext cx="1658099" cy="740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3600" b="1" spc="-2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</a:t>
            </a:r>
            <a:endParaRPr lang="zh-CN" altLang="en-US" sz="3600" b="1" spc="-200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061B48D2-39FD-410B-8813-0EE1995A0EC7}"/>
              </a:ext>
            </a:extLst>
          </p:cNvPr>
          <p:cNvSpPr txBox="1"/>
          <p:nvPr/>
        </p:nvSpPr>
        <p:spPr>
          <a:xfrm>
            <a:off x="6227073" y="2549977"/>
            <a:ext cx="1658099" cy="740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3600" b="1" spc="-2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200</a:t>
            </a:r>
            <a:endParaRPr lang="zh-CN" altLang="en-US" sz="3600" b="1" spc="-200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71955AFE-0FD2-4A78-8E99-9B9CF15514C3}"/>
              </a:ext>
            </a:extLst>
          </p:cNvPr>
          <p:cNvSpPr txBox="1"/>
          <p:nvPr/>
        </p:nvSpPr>
        <p:spPr>
          <a:xfrm>
            <a:off x="10557225" y="2549977"/>
            <a:ext cx="1231200" cy="740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3600" b="1" spc="-2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3000</a:t>
            </a:r>
            <a:endParaRPr lang="zh-CN" altLang="en-US" sz="3600" b="1" spc="-200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9C6F3286-C36B-4F0E-A93F-BCE0535C86BB}"/>
              </a:ext>
            </a:extLst>
          </p:cNvPr>
          <p:cNvSpPr txBox="1"/>
          <p:nvPr/>
        </p:nvSpPr>
        <p:spPr>
          <a:xfrm>
            <a:off x="2648731" y="3449702"/>
            <a:ext cx="1658099" cy="740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3600" b="1" spc="-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30</a:t>
            </a:r>
            <a:endParaRPr lang="zh-CN" altLang="en-US" sz="3600" b="1" spc="-200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D8E35811-C7A1-4553-BE2E-E9259A5D5DAD}"/>
              </a:ext>
            </a:extLst>
          </p:cNvPr>
          <p:cNvSpPr txBox="1"/>
          <p:nvPr/>
        </p:nvSpPr>
        <p:spPr>
          <a:xfrm>
            <a:off x="6227073" y="3449702"/>
            <a:ext cx="1658099" cy="740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3600" b="1" spc="-2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200</a:t>
            </a:r>
            <a:endParaRPr lang="zh-CN" altLang="en-US" sz="3600" b="1" spc="-200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1FE5AAFA-196E-436B-84F3-745A71AA5CA4}"/>
              </a:ext>
            </a:extLst>
          </p:cNvPr>
          <p:cNvSpPr txBox="1"/>
          <p:nvPr/>
        </p:nvSpPr>
        <p:spPr>
          <a:xfrm>
            <a:off x="10557225" y="3449702"/>
            <a:ext cx="1231200" cy="740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3600" b="1" spc="-2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1000</a:t>
            </a:r>
            <a:endParaRPr lang="zh-CN" altLang="en-US" sz="3600" b="1" spc="-200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9505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  <p:bldP spid="30" grpId="0"/>
      <p:bldP spid="31" grpId="0"/>
      <p:bldP spid="32" grpId="0"/>
      <p:bldP spid="3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6">
            <a:extLst>
              <a:ext uri="{FF2B5EF4-FFF2-40B4-BE49-F238E27FC236}">
                <a16:creationId xmlns:a16="http://schemas.microsoft.com/office/drawing/2014/main" id="{609A5D3E-72FF-4279-83FB-43F15C721A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9727" y="3149812"/>
            <a:ext cx="545872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90÷9</a:t>
            </a: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</a:t>
            </a: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（人）</a:t>
            </a:r>
            <a:endParaRPr lang="en-US" altLang="zh-CN" sz="3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Text Box 6">
            <a:extLst>
              <a:ext uri="{FF2B5EF4-FFF2-40B4-BE49-F238E27FC236}">
                <a16:creationId xmlns:a16="http://schemas.microsoft.com/office/drawing/2014/main" id="{4C687AD8-7DC9-439D-BFE4-A796D53241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43015" y="4819347"/>
            <a:ext cx="9211547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答：如果排成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列，每列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</a:t>
            </a: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人；</a:t>
            </a:r>
            <a:endParaRPr lang="en-US" altLang="zh-CN" sz="3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如果围成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个圆圈，每个圆圈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30</a:t>
            </a: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人。</a:t>
            </a:r>
            <a:endParaRPr lang="en-US" altLang="zh-CN" sz="3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5BD9DDB1-85A2-423B-AD9A-4C5F59A42893}"/>
              </a:ext>
            </a:extLst>
          </p:cNvPr>
          <p:cNvSpPr txBox="1"/>
          <p:nvPr/>
        </p:nvSpPr>
        <p:spPr>
          <a:xfrm>
            <a:off x="825056" y="795598"/>
            <a:ext cx="2053272" cy="740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3600" b="1" spc="-2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</a:t>
            </a:r>
            <a:endParaRPr lang="zh-CN" altLang="en-US" sz="3600" b="1" spc="-2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3" name="文本框 12"/>
          <p:cNvSpPr txBox="1"/>
          <p:nvPr>
            <p:custDataLst>
              <p:tags r:id="rId1"/>
            </p:custDataLst>
          </p:nvPr>
        </p:nvSpPr>
        <p:spPr>
          <a:xfrm>
            <a:off x="-12700" y="6674587"/>
            <a:ext cx="89530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" dirty="0">
                <a:solidFill>
                  <a:srgbClr val="8DC31E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14" name="图片 1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1295810" y="6528270"/>
            <a:ext cx="896190" cy="292633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1EBCE1B3-7A55-44E6-8E1D-DE5FDB63925C}"/>
              </a:ext>
            </a:extLst>
          </p:cNvPr>
          <p:cNvSpPr txBox="1"/>
          <p:nvPr/>
        </p:nvSpPr>
        <p:spPr>
          <a:xfrm>
            <a:off x="1359345" y="800164"/>
            <a:ext cx="9776968" cy="21754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90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人表演集体舞。如果排成人数相同的</a:t>
            </a: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列，每列多少人</a:t>
            </a: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?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如果围成人数相同的</a:t>
            </a: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个圆圈，每个圆圈多少人</a:t>
            </a: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?</a:t>
            </a:r>
            <a:endParaRPr lang="zh-CN" altLang="en-US" sz="36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289BC7AA-85BE-4CBF-BB63-A34A2D1ED5CC}"/>
              </a:ext>
            </a:extLst>
          </p:cNvPr>
          <p:cNvSpPr txBox="1"/>
          <p:nvPr/>
        </p:nvSpPr>
        <p:spPr>
          <a:xfrm>
            <a:off x="725742" y="429970"/>
            <a:ext cx="5180520" cy="4494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2000" spc="-200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【</a:t>
            </a:r>
            <a:r>
              <a:rPr lang="zh-CN" altLang="en-US" sz="2000" spc="-200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选自</a:t>
            </a:r>
            <a:r>
              <a:rPr lang="zh-CN" altLang="en-US" sz="2000" spc="-20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000" spc="-20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P13   </a:t>
            </a:r>
            <a:r>
              <a:rPr lang="zh-CN" altLang="en-US" sz="2000" spc="-20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练习二  第</a:t>
            </a:r>
            <a:r>
              <a:rPr lang="en-US" altLang="zh-CN" sz="2000" spc="-200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000" spc="-20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2000" spc="-200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】</a:t>
            </a:r>
            <a:endParaRPr lang="zh-CN" altLang="en-US" sz="2000" spc="-200" dirty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Text Box 6">
            <a:extLst>
              <a:ext uri="{FF2B5EF4-FFF2-40B4-BE49-F238E27FC236}">
                <a16:creationId xmlns:a16="http://schemas.microsoft.com/office/drawing/2014/main" id="{70BCE7AF-AF52-AFC4-53AE-727129C201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9727" y="3970324"/>
            <a:ext cx="545872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90÷3</a:t>
            </a:r>
            <a:r>
              <a: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</a:t>
            </a: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（人）</a:t>
            </a:r>
            <a:endParaRPr lang="en-US" altLang="zh-CN" sz="3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5224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云形标注 3">
            <a:extLst>
              <a:ext uri="{FF2B5EF4-FFF2-40B4-BE49-F238E27FC236}">
                <a16:creationId xmlns:a16="http://schemas.microsoft.com/office/drawing/2014/main" id="{1F1417D0-019E-4BE5-AC5D-CA8237AB4789}"/>
              </a:ext>
            </a:extLst>
          </p:cNvPr>
          <p:cNvSpPr/>
          <p:nvPr/>
        </p:nvSpPr>
        <p:spPr bwMode="auto">
          <a:xfrm>
            <a:off x="1180139" y="968865"/>
            <a:ext cx="9904748" cy="3308847"/>
          </a:xfrm>
          <a:prstGeom prst="cloudCallout">
            <a:avLst>
              <a:gd name="adj1" fmla="val 25899"/>
              <a:gd name="adj2" fmla="val 70513"/>
            </a:avLst>
          </a:prstGeom>
          <a:solidFill>
            <a:srgbClr val="FFFFFF"/>
          </a:solidFill>
          <a:ln w="19050">
            <a:solidFill>
              <a:schemeClr val="tx1"/>
            </a:solidFill>
            <a:miter lim="800000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>
              <a:lnSpc>
                <a:spcPct val="120000"/>
              </a:lnSpc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pic>
        <p:nvPicPr>
          <p:cNvPr id="3" name="图片 1">
            <a:extLst>
              <a:ext uri="{FF2B5EF4-FFF2-40B4-BE49-F238E27FC236}">
                <a16:creationId xmlns:a16="http://schemas.microsoft.com/office/drawing/2014/main" id="{E014BCA3-AB1A-4B0A-93FF-61609C75E6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036419" y="4078613"/>
            <a:ext cx="1843036" cy="224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2">
            <a:extLst>
              <a:ext uri="{FF2B5EF4-FFF2-40B4-BE49-F238E27FC236}">
                <a16:creationId xmlns:a16="http://schemas.microsoft.com/office/drawing/2014/main" id="{7DA6F439-B863-41A5-9E81-11D2FC0EB1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81288" y="1811044"/>
            <a:ext cx="6902451" cy="16244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36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同学们，今天的数学课你们有哪些收获呢？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54CDC591-C568-4500-9906-43A0E897F7D9}"/>
              </a:ext>
            </a:extLst>
          </p:cNvPr>
          <p:cNvSpPr txBox="1"/>
          <p:nvPr/>
        </p:nvSpPr>
        <p:spPr>
          <a:xfrm>
            <a:off x="1529032" y="373654"/>
            <a:ext cx="41384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rgbClr val="4A9438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课堂小结</a:t>
            </a:r>
          </a:p>
        </p:txBody>
      </p:sp>
      <p:sp>
        <p:nvSpPr>
          <p:cNvPr id="6" name="文本框 5"/>
          <p:cNvSpPr txBox="1"/>
          <p:nvPr>
            <p:custDataLst>
              <p:tags r:id="rId1"/>
            </p:custDataLst>
          </p:nvPr>
        </p:nvSpPr>
        <p:spPr>
          <a:xfrm>
            <a:off x="-12700" y="6674587"/>
            <a:ext cx="89530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" dirty="0">
                <a:solidFill>
                  <a:srgbClr val="8DC31E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7" name="图片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1276760" y="6613995"/>
            <a:ext cx="896190" cy="292633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057" r="4757" b="6033"/>
          <a:stretch/>
        </p:blipFill>
        <p:spPr>
          <a:xfrm>
            <a:off x="313530" y="186881"/>
            <a:ext cx="1215502" cy="1077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66802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80B92E93-341B-4BD3-A4CE-889A217A0B84}"/>
              </a:ext>
            </a:extLst>
          </p:cNvPr>
          <p:cNvSpPr txBox="1"/>
          <p:nvPr/>
        </p:nvSpPr>
        <p:spPr>
          <a:xfrm>
            <a:off x="1529032" y="373654"/>
            <a:ext cx="41384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rgbClr val="4A9438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作业设计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0977FA9F-7165-446A-AE2F-8844EDB78A1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057" r="4757" b="6033"/>
          <a:stretch/>
        </p:blipFill>
        <p:spPr>
          <a:xfrm>
            <a:off x="313530" y="186881"/>
            <a:ext cx="1215502" cy="1077054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0B9282E2-7597-44FA-8193-4EB11B3A94FF}"/>
              </a:ext>
            </a:extLst>
          </p:cNvPr>
          <p:cNvSpPr txBox="1"/>
          <p:nvPr/>
        </p:nvSpPr>
        <p:spPr>
          <a:xfrm>
            <a:off x="893352" y="1406853"/>
            <a:ext cx="10422410" cy="36158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某小学组织学生去植树。将学生平均分成</a:t>
            </a: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个小组，共植松树 </a:t>
            </a: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800 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棵。</a:t>
            </a:r>
            <a:endParaRPr lang="en-US" altLang="zh-CN" sz="36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</a:pP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平均每个小组植松树多少棵？</a:t>
            </a:r>
            <a:endParaRPr lang="en-US" altLang="zh-CN" sz="36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</a:pPr>
            <a:endParaRPr lang="en-US" altLang="zh-CN" sz="36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</a:pP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植的松树的棵数是柏树的 </a:t>
            </a: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 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倍，共植柏树多少棵？</a:t>
            </a:r>
          </a:p>
        </p:txBody>
      </p:sp>
      <p:sp>
        <p:nvSpPr>
          <p:cNvPr id="7" name="Text Box 6">
            <a:extLst>
              <a:ext uri="{FF2B5EF4-FFF2-40B4-BE49-F238E27FC236}">
                <a16:creationId xmlns:a16="http://schemas.microsoft.com/office/drawing/2014/main" id="{0A611293-1140-4D8F-A17A-928A36008F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36364" y="3642084"/>
            <a:ext cx="429200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800÷8</a:t>
            </a: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100</a:t>
            </a: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（棵）</a:t>
            </a:r>
            <a:endParaRPr lang="en-US" altLang="zh-CN" sz="3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Text Box 6">
            <a:extLst>
              <a:ext uri="{FF2B5EF4-FFF2-40B4-BE49-F238E27FC236}">
                <a16:creationId xmlns:a16="http://schemas.microsoft.com/office/drawing/2014/main" id="{D57FC3F1-5652-4712-BEF7-E00EE5C9FD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36364" y="5127981"/>
            <a:ext cx="429200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800÷4</a:t>
            </a: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200</a:t>
            </a: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（棵）</a:t>
            </a:r>
            <a:endParaRPr lang="en-US" altLang="zh-CN" sz="3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5306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  <p:tag name="ISPRING_FIRST_PUBLI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4FDej8i1H9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ycIKGxYci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4FDej8i1H9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ycIKGxYci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4FDej8i1H9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ycIKGxYci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4FDej8i1H9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ycIKGxYci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4FDej8i1H9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4FDej8i1H9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ycIKGxYci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4FDej8i1H9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ycIKGxYci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4FDej8i1H9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ycIKGxYcie"/>
</p:tagLst>
</file>

<file path=ppt/theme/theme1.xml><?xml version="1.0" encoding="utf-8"?>
<a:theme xmlns:a="http://schemas.openxmlformats.org/drawingml/2006/main" name="1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黑体加楷体">
      <a:majorFont>
        <a:latin typeface="Times New Roman"/>
        <a:ea typeface="黑体"/>
        <a:cs typeface=""/>
      </a:majorFont>
      <a:minorFont>
        <a:latin typeface="Times New Roman"/>
        <a:ea typeface="楷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lnSpc>
            <a:spcPct val="130000"/>
          </a:lnSpc>
          <a:defRPr sz="3600" b="1" dirty="0" smtClean="0">
            <a:latin typeface="Times New Roman" panose="02020603050405020304" pitchFamily="18" charset="0"/>
            <a:ea typeface="楷体" panose="02010609060101010101" pitchFamily="49" charset="-122"/>
            <a:cs typeface="Times New Roman" panose="02020603050405020304" pitchFamily="18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3559</TotalTime>
  <Words>687</Words>
  <Application>Microsoft Office PowerPoint</Application>
  <PresentationFormat>宽屏</PresentationFormat>
  <Paragraphs>135</Paragraphs>
  <Slides>16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6" baseType="lpstr">
      <vt:lpstr>等线</vt:lpstr>
      <vt:lpstr>黑体</vt:lpstr>
      <vt:lpstr>楷体</vt:lpstr>
      <vt:lpstr>宋体</vt:lpstr>
      <vt:lpstr>微软雅黑</vt:lpstr>
      <vt:lpstr>Arial</vt:lpstr>
      <vt:lpstr>Calibri</vt:lpstr>
      <vt:lpstr>Times New Roman</vt:lpstr>
      <vt:lpstr>Wingdings</vt:lpstr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lastModifiedBy>Administrator</cp:lastModifiedBy>
  <cp:revision>213</cp:revision>
  <dcterms:created xsi:type="dcterms:W3CDTF">2018-08-15T05:40:44Z</dcterms:created>
  <dcterms:modified xsi:type="dcterms:W3CDTF">2025-11-15T01:02:33Z</dcterms:modified>
</cp:coreProperties>
</file>