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0"/>
  </p:notesMasterIdLst>
  <p:sldIdLst>
    <p:sldId id="258" r:id="rId2"/>
    <p:sldId id="378" r:id="rId3"/>
    <p:sldId id="365" r:id="rId4"/>
    <p:sldId id="379" r:id="rId5"/>
    <p:sldId id="362" r:id="rId6"/>
    <p:sldId id="380" r:id="rId7"/>
    <p:sldId id="370" r:id="rId8"/>
    <p:sldId id="381" r:id="rId9"/>
    <p:sldId id="349" r:id="rId10"/>
    <p:sldId id="350" r:id="rId11"/>
    <p:sldId id="367" r:id="rId12"/>
    <p:sldId id="348" r:id="rId13"/>
    <p:sldId id="371" r:id="rId14"/>
    <p:sldId id="312" r:id="rId15"/>
    <p:sldId id="259" r:id="rId16"/>
    <p:sldId id="376" r:id="rId18"/>
    <p:sldId id="377" r:id="rId1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orient="horz" pos="2137" userDrawn="1">
          <p15:clr>
            <a:srgbClr val="A4A3A4"/>
          </p15:clr>
        </p15:guide>
        <p15:guide id="3" orient="horz" pos="822" userDrawn="1">
          <p15:clr>
            <a:srgbClr val="A4A3A4"/>
          </p15:clr>
        </p15:guide>
        <p15:guide id="4" pos="3817" userDrawn="1">
          <p15:clr>
            <a:srgbClr val="A4A3A4"/>
          </p15:clr>
        </p15:guide>
        <p15:guide id="6" pos="7038">
          <p15:clr>
            <a:srgbClr val="A4A3A4"/>
          </p15:clr>
        </p15:guide>
        <p15:guide id="7" pos="1345">
          <p15:clr>
            <a:srgbClr val="A4A3A4"/>
          </p15:clr>
        </p15:guide>
        <p15:guide id="8" pos="647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EBAD1"/>
    <a:srgbClr val="FF3399"/>
    <a:srgbClr val="FFFFFF"/>
    <a:srgbClr val="996DA0"/>
    <a:srgbClr val="FEFEFE"/>
    <a:srgbClr val="3E6BB3"/>
    <a:srgbClr val="6BA8D9"/>
    <a:srgbClr val="4A9438"/>
    <a:srgbClr val="5DB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 autoAdjust="0"/>
  </p:normalViewPr>
  <p:slideViewPr>
    <p:cSldViewPr snapToGrid="0">
      <p:cViewPr varScale="1">
        <p:scale>
          <a:sx n="62" d="100"/>
          <a:sy n="62" d="100"/>
        </p:scale>
        <p:origin x="66" y="1194"/>
      </p:cViewPr>
      <p:guideLst>
        <p:guide orient="horz" pos="3929"/>
        <p:guide orient="horz" pos="2137"/>
        <p:guide orient="horz" pos="822"/>
        <p:guide pos="3817"/>
        <p:guide pos="7038"/>
        <p:guide pos="1345"/>
        <p:guide pos="64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3126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7160B25-DDC2-43BE-978B-DA19F38B04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3D3BCAA-8AFA-4455-8260-07697E07DB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0A34EE1-4423-44DD-A7D3-7A51DA7FA77C}" type="datetimeFigureOut">
              <a:rPr lang="zh-CN" altLang="en-US"/>
              <a:pPr>
                <a:defRPr/>
              </a:pPr>
              <a:t>2025/11/15</a:t>
            </a:fld>
            <a:endParaRPr lang="zh-CN" altLang="en-US" dirty="0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AE6C5F9-8947-4D86-8B05-E41C1DDD5F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88EAA29-E1E6-4065-A5BA-75ADBAF9CC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98C6BB-8E4C-4FDC-8BE5-E38814C6DE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B89798-1B49-4BE2-B0E2-22015F954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黑体" pitchFamily="49" charset="-122"/>
                <a:ea typeface="黑体" pitchFamily="49" charset="-122"/>
              </a:defRPr>
            </a:lvl1pPr>
          </a:lstStyle>
          <a:p>
            <a:fld id="{040037E4-8ACC-4EEE-BB88-20F59A706F5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3E81DC-6B2D-48F8-B3B1-4122C02273B7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E6A8ADF-EE47-4D4C-A5B2-FC2936130407}"/>
              </a:ext>
            </a:extLst>
          </p:cNvPr>
          <p:cNvSpPr txBox="1"/>
          <p:nvPr/>
        </p:nvSpPr>
        <p:spPr>
          <a:xfrm rot="20132266">
            <a:off x="5122491" y="2508984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FB97E79-2F41-898E-00B3-450C64DE60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916656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17BE1C79-07A6-483F-B413-1883B14EB656}"/>
              </a:ext>
            </a:extLst>
          </p:cNvPr>
          <p:cNvSpPr/>
          <p:nvPr/>
        </p:nvSpPr>
        <p:spPr>
          <a:xfrm>
            <a:off x="0" y="307730"/>
            <a:ext cx="12192000" cy="62549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431A51-AE16-422F-9203-D354AE5D1975}"/>
              </a:ext>
            </a:extLst>
          </p:cNvPr>
          <p:cNvSpPr txBox="1"/>
          <p:nvPr/>
        </p:nvSpPr>
        <p:spPr>
          <a:xfrm rot="20132266">
            <a:off x="5089153" y="3971888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EE0019A-3E0C-8476-C0A8-5A5723F968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916656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76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793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793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793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793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3213" indent="-303213" algn="l" defTabSz="1217613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28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4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0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613" indent="-303213" algn="l" defTabSz="1217613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4"/>
          <p:cNvSpPr txBox="1">
            <a:spLocks noChangeArrowheads="1"/>
          </p:cNvSpPr>
          <p:nvPr/>
        </p:nvSpPr>
        <p:spPr bwMode="auto">
          <a:xfrm>
            <a:off x="2897215" y="2271175"/>
            <a:ext cx="6001559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用除法估算解决问题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6"/>
          <p:cNvGrpSpPr>
            <a:grpSpLocks/>
          </p:cNvGrpSpPr>
          <p:nvPr/>
        </p:nvGrpSpPr>
        <p:grpSpPr bwMode="auto">
          <a:xfrm>
            <a:off x="4640263" y="4196557"/>
            <a:ext cx="2574925" cy="420687"/>
            <a:chOff x="242380" y="196184"/>
            <a:chExt cx="2575081" cy="421341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AC9410A-D693-4874-8B43-7866AFA18FC7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87662E5-8CED-4CAB-B78B-CB2B6CC7A5B5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AF22F46-71C1-4823-B84C-DE862C755838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D03FEBF-0179-4E8A-96FC-B9215DB6BB08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EB69F35-D8BA-4873-BDE8-4D6CF47F907C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EAA930D-4622-457E-B049-4ABF4F1F21D2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7180" name="组合 15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6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7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18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19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0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1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7172" name="文本框 2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5250" y="6529388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D9D9D9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7173" name="图片 2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123613" y="5065713"/>
            <a:ext cx="8953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AD2B0D0-8A9E-369D-A674-D95D29B0A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292225" y="-344488"/>
            <a:ext cx="9186863" cy="1466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8">
            <a:extLst>
              <a:ext uri="{FF2B5EF4-FFF2-40B4-BE49-F238E27FC236}">
                <a16:creationId xmlns:a16="http://schemas.microsoft.com/office/drawing/2014/main" id="{E2FB79B3-40D5-1BBA-0EFB-589BF6E48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6524" y="173038"/>
            <a:ext cx="683895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一、复习导入</a:t>
            </a:r>
            <a:endParaRPr lang="zh-CN" altLang="en-US" sz="40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3005409-CB04-59D9-2144-A1C3950135C5}"/>
              </a:ext>
            </a:extLst>
          </p:cNvPr>
          <p:cNvSpPr txBox="1"/>
          <p:nvPr/>
        </p:nvSpPr>
        <p:spPr>
          <a:xfrm>
            <a:off x="1225550" y="1398589"/>
            <a:ext cx="10355278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+mn-lt"/>
                <a:ea typeface="+mj-ea"/>
              </a:rPr>
              <a:t>口算。</a:t>
            </a:r>
            <a:endParaRPr lang="en-US" altLang="zh-CN" sz="3200" b="1">
              <a:latin typeface="+mn-lt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latin typeface="+mn-lt"/>
                <a:ea typeface="+mj-ea"/>
              </a:rPr>
              <a:t>150÷3=                   270÷9=                450÷5=</a:t>
            </a: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latin typeface="+mn-lt"/>
                <a:ea typeface="+mj-ea"/>
              </a:rPr>
              <a:t>  88÷4=                 3200÷8=                  96÷3=</a:t>
            </a: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latin typeface="+mn-lt"/>
                <a:ea typeface="+mj-ea"/>
              </a:rPr>
              <a:t>210÷7=                   420÷6=              2000÷4=</a:t>
            </a:r>
            <a:endParaRPr lang="en-US" sz="3200" b="1" dirty="0">
              <a:latin typeface="+mn-lt"/>
              <a:ea typeface="+mj-ea"/>
            </a:endParaRPr>
          </a:p>
        </p:txBody>
      </p:sp>
      <p:sp>
        <p:nvSpPr>
          <p:cNvPr id="5" name="TextBox 31">
            <a:extLst>
              <a:ext uri="{FF2B5EF4-FFF2-40B4-BE49-F238E27FC236}">
                <a16:creationId xmlns:a16="http://schemas.microsoft.com/office/drawing/2014/main" id="{6B6B8BE2-AA49-BB99-5C9F-577F9B0E5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229226"/>
            <a:ext cx="782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50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" name="TextBox 31">
            <a:extLst>
              <a:ext uri="{FF2B5EF4-FFF2-40B4-BE49-F238E27FC236}">
                <a16:creationId xmlns:a16="http://schemas.microsoft.com/office/drawing/2014/main" id="{46062D7C-4C6A-CEC8-B0CD-717399EA1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228015"/>
            <a:ext cx="782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30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7" name="TextBox 31">
            <a:extLst>
              <a:ext uri="{FF2B5EF4-FFF2-40B4-BE49-F238E27FC236}">
                <a16:creationId xmlns:a16="http://schemas.microsoft.com/office/drawing/2014/main" id="{87593C58-21FD-E5D9-7A14-B24894B53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7200" y="2228015"/>
            <a:ext cx="782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90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" name="TextBox 31">
            <a:extLst>
              <a:ext uri="{FF2B5EF4-FFF2-40B4-BE49-F238E27FC236}">
                <a16:creationId xmlns:a16="http://schemas.microsoft.com/office/drawing/2014/main" id="{26C80C44-541B-F14F-5B43-94BF31191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2967601"/>
            <a:ext cx="10985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22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E1C00E7D-8BA4-C704-9504-3A3A6598C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175" y="2990608"/>
            <a:ext cx="153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400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:a16="http://schemas.microsoft.com/office/drawing/2014/main" id="{C27D208B-1F52-AEA0-C35F-135E49A47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7350" y="2967601"/>
            <a:ext cx="153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32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49ABB391-0E1A-CF0F-8515-7395510C4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7176" y="3705976"/>
            <a:ext cx="153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30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9B38D3FE-2EC8-B478-9CFC-5C4D00758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6175" y="3705867"/>
            <a:ext cx="153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70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0BF4E87C-8E3C-C5C3-1D72-A8D50146D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7350" y="3741312"/>
            <a:ext cx="153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500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819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EA6487-1229-437C-94AF-46C976CD1D88}"/>
              </a:ext>
            </a:extLst>
          </p:cNvPr>
          <p:cNvSpPr txBox="1"/>
          <p:nvPr/>
        </p:nvSpPr>
        <p:spPr>
          <a:xfrm>
            <a:off x="1407917" y="1543572"/>
            <a:ext cx="10603269" cy="135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+mj-ea"/>
              </a:rPr>
              <a:t>李叔叔骑自行车旅行，</a:t>
            </a:r>
            <a:r>
              <a:rPr lang="en-US" altLang="zh-CN" sz="3200" b="1" dirty="0">
                <a:latin typeface="+mn-lt"/>
                <a:ea typeface="+mj-ea"/>
              </a:rPr>
              <a:t>3</a:t>
            </a:r>
            <a:r>
              <a:rPr lang="zh-CN" altLang="en-US" sz="3200" b="1" dirty="0">
                <a:latin typeface="+mn-lt"/>
                <a:ea typeface="+mj-ea"/>
              </a:rPr>
              <a:t>天一共骑行</a:t>
            </a:r>
            <a:r>
              <a:rPr lang="en-US" altLang="zh-CN" sz="3200" b="1" dirty="0">
                <a:latin typeface="+mn-lt"/>
                <a:ea typeface="+mj-ea"/>
              </a:rPr>
              <a:t>283</a:t>
            </a:r>
            <a:r>
              <a:rPr lang="zh-CN" altLang="en-US" sz="3200" b="1" dirty="0">
                <a:latin typeface="+mn-lt"/>
                <a:ea typeface="+mj-ea"/>
              </a:rPr>
              <a:t>千米。李叔叔平均每天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大约</a:t>
            </a:r>
            <a:r>
              <a:rPr lang="zh-CN" altLang="en-US" sz="3200" b="1" dirty="0">
                <a:latin typeface="+mn-lt"/>
                <a:ea typeface="+mj-ea"/>
              </a:rPr>
              <a:t>骑行多少千米？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8F51C9C-B7FC-47BB-94CC-A05598ACCD6C}"/>
              </a:ext>
            </a:extLst>
          </p:cNvPr>
          <p:cNvGrpSpPr/>
          <p:nvPr/>
        </p:nvGrpSpPr>
        <p:grpSpPr>
          <a:xfrm>
            <a:off x="2083050" y="2936280"/>
            <a:ext cx="1371600" cy="76200"/>
            <a:chOff x="7962900" y="1685925"/>
            <a:chExt cx="1371600" cy="76200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3F45EFE0-EC4A-4652-BC55-713D35892A73}"/>
                </a:ext>
              </a:extLst>
            </p:cNvPr>
            <p:cNvCxnSpPr>
              <a:cxnSpLocks/>
            </p:cNvCxnSpPr>
            <p:nvPr/>
          </p:nvCxnSpPr>
          <p:spPr>
            <a:xfrm>
              <a:off x="7962900" y="1685925"/>
              <a:ext cx="1371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FA62EE0-D599-47AD-8031-9B644CBDD345}"/>
                </a:ext>
              </a:extLst>
            </p:cNvPr>
            <p:cNvCxnSpPr>
              <a:cxnSpLocks/>
            </p:cNvCxnSpPr>
            <p:nvPr/>
          </p:nvCxnSpPr>
          <p:spPr>
            <a:xfrm>
              <a:off x="7962900" y="1762125"/>
              <a:ext cx="1371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AE6FA01-D7C3-4801-B772-01C4A5361CC9}"/>
              </a:ext>
            </a:extLst>
          </p:cNvPr>
          <p:cNvGrpSpPr/>
          <p:nvPr/>
        </p:nvGrpSpPr>
        <p:grpSpPr>
          <a:xfrm>
            <a:off x="1875532" y="3042579"/>
            <a:ext cx="1627383" cy="1283078"/>
            <a:chOff x="7777607" y="1792224"/>
            <a:chExt cx="1627383" cy="1283078"/>
          </a:xfrm>
        </p:grpSpPr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F8CF48E2-19C6-4B8F-B9E4-759254A605B0}"/>
                </a:ext>
              </a:extLst>
            </p:cNvPr>
            <p:cNvCxnSpPr/>
            <p:nvPr/>
          </p:nvCxnSpPr>
          <p:spPr>
            <a:xfrm>
              <a:off x="8663369" y="1792224"/>
              <a:ext cx="0" cy="274320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50A34A-98CB-487F-8AE9-03407B5003D0}"/>
                </a:ext>
              </a:extLst>
            </p:cNvPr>
            <p:cNvSpPr txBox="1"/>
            <p:nvPr/>
          </p:nvSpPr>
          <p:spPr>
            <a:xfrm>
              <a:off x="7777607" y="1942107"/>
              <a:ext cx="1627383" cy="1133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C00000"/>
                  </a:solidFill>
                  <a:latin typeface="+mn-ea"/>
                  <a:ea typeface="+mn-ea"/>
                </a:rPr>
                <a:t>不用</a:t>
              </a:r>
              <a:r>
                <a:rPr lang="zh-CN" altLang="en-US" sz="2800" b="1">
                  <a:solidFill>
                    <a:srgbClr val="C00000"/>
                  </a:solidFill>
                  <a:latin typeface="+mn-ea"/>
                  <a:ea typeface="+mn-ea"/>
                </a:rPr>
                <a:t>算出</a:t>
              </a:r>
              <a:endParaRPr lang="en-US" altLang="zh-CN" sz="2800" b="1">
                <a:solidFill>
                  <a:srgbClr val="C00000"/>
                </a:solidFill>
                <a:latin typeface="+mn-ea"/>
                <a:ea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b="1">
                  <a:solidFill>
                    <a:srgbClr val="C00000"/>
                  </a:solidFill>
                  <a:latin typeface="+mn-ea"/>
                  <a:ea typeface="+mn-ea"/>
                </a:rPr>
                <a:t>准确</a:t>
              </a:r>
              <a:r>
                <a:rPr lang="zh-CN" altLang="en-US" sz="2800" b="1" dirty="0">
                  <a:solidFill>
                    <a:srgbClr val="C00000"/>
                  </a:solidFill>
                  <a:latin typeface="+mn-ea"/>
                  <a:ea typeface="+mn-ea"/>
                </a:rPr>
                <a:t>结果</a:t>
              </a: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58DE40B0-0AA2-44E8-8AC1-F7DBC1CCF17D}"/>
              </a:ext>
            </a:extLst>
          </p:cNvPr>
          <p:cNvSpPr txBox="1"/>
          <p:nvPr/>
        </p:nvSpPr>
        <p:spPr>
          <a:xfrm>
            <a:off x="4102322" y="3117345"/>
            <a:ext cx="5960364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+mn-ea"/>
                <a:ea typeface="+mn-ea"/>
              </a:rPr>
              <a:t>每天骑行的路程＝总路程</a:t>
            </a:r>
            <a:r>
              <a:rPr lang="en-US" altLang="zh-CN" sz="3200" b="1" dirty="0">
                <a:latin typeface="+mn-ea"/>
                <a:ea typeface="+mn-ea"/>
              </a:rPr>
              <a:t>÷</a:t>
            </a:r>
            <a:r>
              <a:rPr lang="zh-CN" altLang="en-US" sz="3200" b="1" dirty="0">
                <a:latin typeface="+mn-ea"/>
                <a:ea typeface="+mn-ea"/>
              </a:rPr>
              <a:t>天数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82817408-B87F-4656-B591-11C5F14750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292225" y="-344488"/>
            <a:ext cx="9186863" cy="1466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" name="文本框 8">
            <a:extLst>
              <a:ext uri="{FF2B5EF4-FFF2-40B4-BE49-F238E27FC236}">
                <a16:creationId xmlns:a16="http://schemas.microsoft.com/office/drawing/2014/main" id="{913BD054-6AB9-49BA-BB2A-308600C81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6524" y="173038"/>
            <a:ext cx="683895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000" b="1" dirty="0">
                <a:latin typeface="Times New Roman" pitchFamily="18" charset="0"/>
                <a:ea typeface="黑体" pitchFamily="49" charset="-122"/>
              </a:rPr>
              <a:t>二、合作探究，解决问题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49B7E49-1AA5-6E82-34DD-827A9EFFA97B}"/>
              </a:ext>
            </a:extLst>
          </p:cNvPr>
          <p:cNvGrpSpPr/>
          <p:nvPr/>
        </p:nvGrpSpPr>
        <p:grpSpPr>
          <a:xfrm>
            <a:off x="609795" y="1398589"/>
            <a:ext cx="739130" cy="1046439"/>
            <a:chOff x="245169" y="833418"/>
            <a:chExt cx="405578" cy="574205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666B409-82AD-A2B9-6D91-B9071387B808}"/>
                </a:ext>
              </a:extLst>
            </p:cNvPr>
            <p:cNvSpPr/>
            <p:nvPr/>
          </p:nvSpPr>
          <p:spPr>
            <a:xfrm>
              <a:off x="245169" y="932483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EF94CF8-EFF5-85CE-2315-DEB7A3DE810F}"/>
                </a:ext>
              </a:extLst>
            </p:cNvPr>
            <p:cNvSpPr/>
            <p:nvPr/>
          </p:nvSpPr>
          <p:spPr>
            <a:xfrm>
              <a:off x="273974" y="833418"/>
              <a:ext cx="347972" cy="574205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6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6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508FA3EF-27C2-C4FC-3176-6380323F609D}"/>
              </a:ext>
            </a:extLst>
          </p:cNvPr>
          <p:cNvSpPr txBox="1"/>
          <p:nvPr/>
        </p:nvSpPr>
        <p:spPr>
          <a:xfrm>
            <a:off x="5375276" y="3910014"/>
            <a:ext cx="4254500" cy="94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4800" b="1" dirty="0">
                <a:solidFill>
                  <a:srgbClr val="FF0000"/>
                </a:solidFill>
                <a:latin typeface="+mn-lt"/>
                <a:ea typeface="+mn-ea"/>
              </a:rPr>
              <a:t>283</a:t>
            </a:r>
            <a:r>
              <a:rPr lang="en-US" altLang="zh-CN" sz="4800" b="1" dirty="0">
                <a:latin typeface="+mn-lt"/>
                <a:ea typeface="+mn-ea"/>
              </a:rPr>
              <a:t>÷3</a:t>
            </a:r>
            <a:endParaRPr lang="en-US" sz="4800" b="1" dirty="0">
              <a:latin typeface="+mn-lt"/>
              <a:ea typeface="+mj-ea"/>
            </a:endParaRP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F21A8672-8637-E656-2495-85B5AAE76982}"/>
              </a:ext>
            </a:extLst>
          </p:cNvPr>
          <p:cNvSpPr/>
          <p:nvPr/>
        </p:nvSpPr>
        <p:spPr>
          <a:xfrm>
            <a:off x="1077859" y="4617667"/>
            <a:ext cx="4091183" cy="1322413"/>
          </a:xfrm>
          <a:prstGeom prst="wedgeRoundRectCallout">
            <a:avLst>
              <a:gd name="adj1" fmla="val 47763"/>
              <a:gd name="adj2" fmla="val -62500"/>
              <a:gd name="adj3" fmla="val 16667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怎样快速口算出一个大概的结果呢？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5488E29-4BDF-1EA8-430E-ED3F233A5481}"/>
              </a:ext>
            </a:extLst>
          </p:cNvPr>
          <p:cNvSpPr txBox="1"/>
          <p:nvPr/>
        </p:nvSpPr>
        <p:spPr>
          <a:xfrm>
            <a:off x="7448967" y="1100229"/>
            <a:ext cx="20467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+mn-ea"/>
                <a:ea typeface="+mn-ea"/>
              </a:rPr>
              <a:t>总路程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97476876-9159-DD1E-7B1A-BBA40984D308}"/>
              </a:ext>
            </a:extLst>
          </p:cNvPr>
          <p:cNvSpPr/>
          <p:nvPr/>
        </p:nvSpPr>
        <p:spPr>
          <a:xfrm>
            <a:off x="7584184" y="4384663"/>
            <a:ext cx="4091183" cy="1322413"/>
          </a:xfrm>
          <a:prstGeom prst="wedgeRoundRectCallout">
            <a:avLst>
              <a:gd name="adj1" fmla="val -40087"/>
              <a:gd name="adj2" fmla="val -85549"/>
              <a:gd name="adj3" fmla="val 16667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已知哪些信息，所求问题是什么？</a:t>
            </a:r>
            <a:endParaRPr lang="en-US" sz="3200" b="1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58CAECC-BF80-61C6-86A4-D851751AA3AC}"/>
              </a:ext>
            </a:extLst>
          </p:cNvPr>
          <p:cNvSpPr txBox="1"/>
          <p:nvPr/>
        </p:nvSpPr>
        <p:spPr>
          <a:xfrm>
            <a:off x="5201824" y="1143797"/>
            <a:ext cx="1576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天数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2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7" grpId="0"/>
      <p:bldP spid="5" grpId="0" animBg="1"/>
      <p:bldP spid="9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D5A456-726B-4EBE-800C-18824A7E9A37}"/>
              </a:ext>
            </a:extLst>
          </p:cNvPr>
          <p:cNvGrpSpPr/>
          <p:nvPr/>
        </p:nvGrpSpPr>
        <p:grpSpPr>
          <a:xfrm>
            <a:off x="686661" y="1187892"/>
            <a:ext cx="6058547" cy="3006421"/>
            <a:chOff x="1174389" y="3162549"/>
            <a:chExt cx="6058547" cy="3006421"/>
          </a:xfrm>
        </p:grpSpPr>
        <p:sp>
          <p:nvSpPr>
            <p:cNvPr id="49" name="对话气泡: 圆角矩形 48">
              <a:extLst>
                <a:ext uri="{FF2B5EF4-FFF2-40B4-BE49-F238E27FC236}">
                  <a16:creationId xmlns:a16="http://schemas.microsoft.com/office/drawing/2014/main" id="{DDFF4D8E-C716-443F-8E64-A19849304B6D}"/>
                </a:ext>
              </a:extLst>
            </p:cNvPr>
            <p:cNvSpPr/>
            <p:nvPr/>
          </p:nvSpPr>
          <p:spPr>
            <a:xfrm>
              <a:off x="2135188" y="3162549"/>
              <a:ext cx="4101020" cy="829045"/>
            </a:xfrm>
            <a:prstGeom prst="wedgeRoundRectCallout">
              <a:avLst>
                <a:gd name="adj1" fmla="val -57486"/>
                <a:gd name="adj2" fmla="val 45174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BD3AE9B9-DFA2-42E3-B8EE-774B482EEB7C}"/>
                </a:ext>
              </a:extLst>
            </p:cNvPr>
            <p:cNvSpPr txBox="1"/>
            <p:nvPr/>
          </p:nvSpPr>
          <p:spPr>
            <a:xfrm>
              <a:off x="2181844" y="3202134"/>
              <a:ext cx="5051092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3200" b="1">
                  <a:latin typeface="+mn-lt"/>
                  <a:ea typeface="+mn-ea"/>
                </a:rPr>
                <a:t>283</a:t>
              </a:r>
              <a:r>
                <a:rPr lang="zh-CN" altLang="en-US" sz="3200" b="1">
                  <a:latin typeface="+mn-lt"/>
                  <a:ea typeface="+mn-ea"/>
                </a:rPr>
                <a:t>千米</a:t>
              </a:r>
              <a:r>
                <a:rPr lang="zh-CN" altLang="en-US" sz="3200" b="1" dirty="0">
                  <a:latin typeface="+mn-lt"/>
                  <a:ea typeface="+mn-ea"/>
                </a:rPr>
                <a:t>接近</a:t>
              </a:r>
              <a:r>
                <a:rPr lang="en-US" altLang="zh-CN" sz="3200" b="1" dirty="0">
                  <a:latin typeface="+mn-lt"/>
                  <a:ea typeface="+mn-ea"/>
                </a:rPr>
                <a:t>300</a:t>
              </a:r>
              <a:r>
                <a:rPr lang="zh-CN" altLang="en-US" sz="3200" b="1" dirty="0">
                  <a:latin typeface="+mn-lt"/>
                  <a:ea typeface="+mn-ea"/>
                </a:rPr>
                <a:t>千米。</a:t>
              </a:r>
            </a:p>
          </p:txBody>
        </p:sp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BFC9BA8D-AFF5-4129-B8EC-A1AFECC23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389" y="3767710"/>
              <a:ext cx="934621" cy="2185169"/>
            </a:xfrm>
            <a:prstGeom prst="rect">
              <a:avLst/>
            </a:prstGeom>
          </p:spPr>
        </p:pic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819E7B6A-746D-4DFE-94C6-F5BDA5956AAB}"/>
                </a:ext>
              </a:extLst>
            </p:cNvPr>
            <p:cNvSpPr txBox="1"/>
            <p:nvPr/>
          </p:nvSpPr>
          <p:spPr>
            <a:xfrm>
              <a:off x="2326319" y="4354697"/>
              <a:ext cx="421074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3200" b="1">
                  <a:latin typeface="+mn-lt"/>
                  <a:ea typeface="+mn-ea"/>
                </a:rPr>
                <a:t>283÷3 </a:t>
              </a:r>
              <a:r>
                <a:rPr lang="zh-CN" altLang="en-US" sz="3200" b="1" dirty="0">
                  <a:latin typeface="+mn-lt"/>
                  <a:ea typeface="+mn-ea"/>
                </a:rPr>
                <a:t>≈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n-ea"/>
                </a:rPr>
                <a:t> </a:t>
              </a:r>
              <a:r>
                <a:rPr lang="en-US" altLang="zh-CN" sz="3200" b="1" dirty="0">
                  <a:latin typeface="+mn-lt"/>
                  <a:ea typeface="+mn-ea"/>
                </a:rPr>
                <a:t>100</a:t>
              </a:r>
              <a:r>
                <a:rPr lang="zh-CN" altLang="en-US" sz="3200" b="1" dirty="0">
                  <a:latin typeface="+mn-lt"/>
                  <a:ea typeface="+mn-ea"/>
                </a:rPr>
                <a:t>（千米）</a:t>
              </a:r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F9265056-7839-4A59-819E-D82C02EF7A86}"/>
                </a:ext>
              </a:extLst>
            </p:cNvPr>
            <p:cNvGrpSpPr/>
            <p:nvPr/>
          </p:nvGrpSpPr>
          <p:grpSpPr>
            <a:xfrm>
              <a:off x="2306683" y="4977115"/>
              <a:ext cx="1609138" cy="1191855"/>
              <a:chOff x="2306683" y="4977115"/>
              <a:chExt cx="1609138" cy="1191855"/>
            </a:xfrm>
          </p:grpSpPr>
          <p:cxnSp>
            <p:nvCxnSpPr>
              <p:cNvPr id="60" name="直接箭头连接符 59">
                <a:extLst>
                  <a:ext uri="{FF2B5EF4-FFF2-40B4-BE49-F238E27FC236}">
                    <a16:creationId xmlns:a16="http://schemas.microsoft.com/office/drawing/2014/main" id="{193B7DFE-3565-4AE1-82A8-42BFD94D8D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74235" y="4977115"/>
                <a:ext cx="0" cy="583538"/>
              </a:xfrm>
              <a:prstGeom prst="straightConnector1">
                <a:avLst/>
              </a:prstGeom>
              <a:ln w="38100">
                <a:solidFill>
                  <a:srgbClr val="FF3399"/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443D79B7-1560-4A3E-8DD2-A6297AD04A16}"/>
                  </a:ext>
                </a:extLst>
              </p:cNvPr>
              <p:cNvSpPr txBox="1"/>
              <p:nvPr/>
            </p:nvSpPr>
            <p:spPr>
              <a:xfrm>
                <a:off x="2306683" y="5500325"/>
                <a:ext cx="1609138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3200" b="1" dirty="0">
                    <a:solidFill>
                      <a:srgbClr val="FF3399"/>
                    </a:solidFill>
                    <a:latin typeface="+mn-lt"/>
                    <a:ea typeface="+mn-ea"/>
                  </a:rPr>
                  <a:t>300</a:t>
                </a:r>
                <a:endParaRPr lang="zh-CN" altLang="en-US" sz="3200" b="1" dirty="0">
                  <a:solidFill>
                    <a:srgbClr val="FF3399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F71A78DC-D2B6-4371-86CA-729E961C9965}"/>
              </a:ext>
            </a:extLst>
          </p:cNvPr>
          <p:cNvGrpSpPr/>
          <p:nvPr/>
        </p:nvGrpSpPr>
        <p:grpSpPr>
          <a:xfrm>
            <a:off x="6413804" y="1187892"/>
            <a:ext cx="5247128" cy="3000244"/>
            <a:chOff x="6236004" y="3660659"/>
            <a:chExt cx="5247128" cy="3000244"/>
          </a:xfrm>
        </p:grpSpPr>
        <p:sp>
          <p:nvSpPr>
            <p:cNvPr id="53" name="对话气泡: 圆角矩形 52">
              <a:extLst>
                <a:ext uri="{FF2B5EF4-FFF2-40B4-BE49-F238E27FC236}">
                  <a16:creationId xmlns:a16="http://schemas.microsoft.com/office/drawing/2014/main" id="{B93320FB-744B-404B-9418-303C70F3A2D0}"/>
                </a:ext>
              </a:extLst>
            </p:cNvPr>
            <p:cNvSpPr/>
            <p:nvPr/>
          </p:nvSpPr>
          <p:spPr>
            <a:xfrm>
              <a:off x="6236004" y="3660659"/>
              <a:ext cx="4466730" cy="829045"/>
            </a:xfrm>
            <a:prstGeom prst="wedgeRoundRectCallout">
              <a:avLst>
                <a:gd name="adj1" fmla="val 42410"/>
                <a:gd name="adj2" fmla="val 88118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CCEAF1F-8A8E-4D32-AC90-ED067CD4C047}"/>
                </a:ext>
              </a:extLst>
            </p:cNvPr>
            <p:cNvSpPr txBox="1"/>
            <p:nvPr/>
          </p:nvSpPr>
          <p:spPr>
            <a:xfrm>
              <a:off x="6246670" y="3752812"/>
              <a:ext cx="5225796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3200" b="1">
                  <a:latin typeface="+mn-lt"/>
                  <a:ea typeface="+mn-ea"/>
                </a:rPr>
                <a:t>283</a:t>
              </a:r>
              <a:r>
                <a:rPr lang="zh-CN" altLang="en-US" sz="3200" b="1">
                  <a:latin typeface="+mn-lt"/>
                  <a:ea typeface="+mn-ea"/>
                </a:rPr>
                <a:t>千米</a:t>
              </a:r>
              <a:r>
                <a:rPr lang="zh-CN" altLang="en-US" sz="3200" b="1" dirty="0">
                  <a:latin typeface="+mn-lt"/>
                  <a:ea typeface="+mn-ea"/>
                </a:rPr>
                <a:t>更接近</a:t>
              </a:r>
              <a:r>
                <a:rPr lang="en-US" altLang="zh-CN" sz="3200" b="1" dirty="0">
                  <a:latin typeface="+mn-lt"/>
                  <a:ea typeface="+mn-ea"/>
                </a:rPr>
                <a:t>270</a:t>
              </a:r>
              <a:r>
                <a:rPr lang="zh-CN" altLang="en-US" sz="3200" b="1" dirty="0">
                  <a:latin typeface="+mn-lt"/>
                  <a:ea typeface="+mn-ea"/>
                </a:rPr>
                <a:t>千米。</a:t>
              </a:r>
            </a:p>
          </p:txBody>
        </p:sp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313B2B23-4BD9-405E-9F9E-71ED8B351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9144" y="4075181"/>
              <a:ext cx="913988" cy="2185169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88F3254-2EFB-46D7-A2D4-A3D3D720A724}"/>
                </a:ext>
              </a:extLst>
            </p:cNvPr>
            <p:cNvSpPr txBox="1"/>
            <p:nvPr/>
          </p:nvSpPr>
          <p:spPr>
            <a:xfrm>
              <a:off x="6426767" y="4862368"/>
              <a:ext cx="3986784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en-US" altLang="zh-CN" sz="3200" b="1">
                  <a:latin typeface="+mn-lt"/>
                  <a:ea typeface="+mn-ea"/>
                </a:rPr>
                <a:t>283÷3 </a:t>
              </a:r>
              <a:r>
                <a:rPr lang="zh-CN" altLang="en-US" sz="3200" b="1" dirty="0">
                  <a:latin typeface="+mn-lt"/>
                  <a:ea typeface="+mn-ea"/>
                </a:rPr>
                <a:t>≈ </a:t>
              </a:r>
              <a:r>
                <a:rPr lang="en-US" altLang="zh-CN" sz="3200" b="1" dirty="0">
                  <a:latin typeface="+mn-lt"/>
                  <a:ea typeface="+mn-ea"/>
                </a:rPr>
                <a:t>90</a:t>
              </a:r>
              <a:r>
                <a:rPr lang="zh-CN" altLang="en-US" sz="3200" b="1" dirty="0">
                  <a:latin typeface="+mn-lt"/>
                  <a:ea typeface="+mn-ea"/>
                </a:rPr>
                <a:t>（千米）</a:t>
              </a: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71739532-9084-4767-BDBE-BC6378F9CDBE}"/>
                </a:ext>
              </a:extLst>
            </p:cNvPr>
            <p:cNvGrpSpPr/>
            <p:nvPr/>
          </p:nvGrpSpPr>
          <p:grpSpPr>
            <a:xfrm>
              <a:off x="6394001" y="5526011"/>
              <a:ext cx="1159999" cy="1134892"/>
              <a:chOff x="6394001" y="5526011"/>
              <a:chExt cx="1159999" cy="1134892"/>
            </a:xfrm>
          </p:grpSpPr>
          <p:cxnSp>
            <p:nvCxnSpPr>
              <p:cNvPr id="63" name="直接箭头连接符 62">
                <a:extLst>
                  <a:ext uri="{FF2B5EF4-FFF2-40B4-BE49-F238E27FC236}">
                    <a16:creationId xmlns:a16="http://schemas.microsoft.com/office/drawing/2014/main" id="{295C9521-BBDF-4A70-8B16-FBDEE73F2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61031" y="5526011"/>
                <a:ext cx="0" cy="545071"/>
              </a:xfrm>
              <a:prstGeom prst="straightConnector1">
                <a:avLst/>
              </a:prstGeom>
              <a:ln w="38100">
                <a:solidFill>
                  <a:srgbClr val="FF3399"/>
                </a:solidFill>
                <a:prstDash val="sys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9AC38F1B-147D-47C3-892B-ADC2898E508A}"/>
                  </a:ext>
                </a:extLst>
              </p:cNvPr>
              <p:cNvSpPr txBox="1"/>
              <p:nvPr/>
            </p:nvSpPr>
            <p:spPr>
              <a:xfrm>
                <a:off x="6394001" y="5992258"/>
                <a:ext cx="1159999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en-US" altLang="zh-CN" sz="3200" b="1" dirty="0">
                    <a:solidFill>
                      <a:srgbClr val="FF3399"/>
                    </a:solidFill>
                    <a:latin typeface="+mn-lt"/>
                    <a:ea typeface="+mn-ea"/>
                  </a:rPr>
                  <a:t>270</a:t>
                </a:r>
                <a:endParaRPr lang="zh-CN" altLang="en-US" sz="3200" b="1" dirty="0">
                  <a:solidFill>
                    <a:srgbClr val="FF3399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C4FCC522-20ED-4AB8-8DFC-D16191F8CB4B}"/>
              </a:ext>
            </a:extLst>
          </p:cNvPr>
          <p:cNvSpPr txBox="1"/>
          <p:nvPr/>
        </p:nvSpPr>
        <p:spPr>
          <a:xfrm>
            <a:off x="2384119" y="5416523"/>
            <a:ext cx="7330440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+mn-ea"/>
                <a:ea typeface="+mn-ea"/>
              </a:rPr>
              <a:t>答：李叔叔平均每天大约骑行</a:t>
            </a:r>
            <a:r>
              <a:rPr lang="en-US" altLang="zh-CN" sz="2800" b="1" dirty="0">
                <a:latin typeface="+mn-ea"/>
                <a:ea typeface="+mn-ea"/>
              </a:rPr>
              <a:t>______</a:t>
            </a:r>
            <a:r>
              <a:rPr lang="zh-CN" altLang="en-US" sz="2800" b="1" dirty="0">
                <a:latin typeface="+mn-ea"/>
                <a:ea typeface="+mn-ea"/>
              </a:rPr>
              <a:t>千米。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C57129-AFF1-9058-F1E3-D5E87AE43AB3}"/>
              </a:ext>
            </a:extLst>
          </p:cNvPr>
          <p:cNvSpPr txBox="1"/>
          <p:nvPr/>
        </p:nvSpPr>
        <p:spPr>
          <a:xfrm>
            <a:off x="863600" y="311848"/>
            <a:ext cx="9436100" cy="73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>
                <a:latin typeface="+mn-lt"/>
                <a:ea typeface="+mj-ea"/>
              </a:rPr>
              <a:t>两种估算结果谁对谁错？</a:t>
            </a:r>
            <a:endParaRPr lang="en-US" sz="3600" b="1" dirty="0"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4DBF9A4-B45A-0CF5-364E-63FA8161E917}"/>
              </a:ext>
            </a:extLst>
          </p:cNvPr>
          <p:cNvSpPr txBox="1"/>
          <p:nvPr/>
        </p:nvSpPr>
        <p:spPr>
          <a:xfrm>
            <a:off x="3937362" y="4154538"/>
            <a:ext cx="6286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+mn-lt"/>
                <a:ea typeface="+mn-ea"/>
              </a:rPr>
              <a:t>270</a:t>
            </a:r>
            <a:r>
              <a:rPr lang="zh-CN" altLang="en-US" sz="3200" b="1">
                <a:latin typeface="+mn-lt"/>
                <a:ea typeface="+mn-ea"/>
              </a:rPr>
              <a:t>＜</a:t>
            </a:r>
            <a:r>
              <a:rPr lang="en-US" altLang="zh-CN" sz="3200" b="1">
                <a:latin typeface="+mn-lt"/>
                <a:ea typeface="+mn-ea"/>
              </a:rPr>
              <a:t>283</a:t>
            </a:r>
            <a:r>
              <a:rPr lang="zh-CN" altLang="en-US" sz="3200" b="1">
                <a:latin typeface="+mn-lt"/>
                <a:ea typeface="+mn-ea"/>
              </a:rPr>
              <a:t>＜</a:t>
            </a:r>
            <a:r>
              <a:rPr lang="en-US" altLang="zh-CN" sz="3200" b="1">
                <a:latin typeface="+mn-lt"/>
                <a:ea typeface="+mn-ea"/>
              </a:rPr>
              <a:t>300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AA9857-717C-015F-2B6C-AF9F8A33A4BF}"/>
              </a:ext>
            </a:extLst>
          </p:cNvPr>
          <p:cNvSpPr txBox="1"/>
          <p:nvPr/>
        </p:nvSpPr>
        <p:spPr>
          <a:xfrm>
            <a:off x="3697970" y="4808481"/>
            <a:ext cx="6286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+mn-lt"/>
                <a:ea typeface="+mn-ea"/>
              </a:rPr>
              <a:t>90</a:t>
            </a:r>
            <a:r>
              <a:rPr lang="zh-CN" altLang="en-US" sz="3200" b="1">
                <a:latin typeface="+mn-lt"/>
                <a:ea typeface="+mn-ea"/>
              </a:rPr>
              <a:t>＜</a:t>
            </a:r>
            <a:r>
              <a:rPr lang="en-US" altLang="zh-CN" sz="3200" b="1">
                <a:latin typeface="+mn-lt"/>
                <a:ea typeface="+mn-ea"/>
              </a:rPr>
              <a:t> 283÷3 </a:t>
            </a:r>
            <a:r>
              <a:rPr lang="zh-CN" altLang="en-US" sz="3200" b="1">
                <a:latin typeface="+mn-lt"/>
                <a:ea typeface="+mn-ea"/>
              </a:rPr>
              <a:t>＜</a:t>
            </a:r>
            <a:r>
              <a:rPr lang="en-US" altLang="zh-CN" sz="3200" b="1">
                <a:latin typeface="+mn-lt"/>
                <a:ea typeface="+mn-ea"/>
              </a:rPr>
              <a:t>100</a:t>
            </a:r>
            <a:endParaRPr lang="en-US" sz="3200"/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92535959-6C71-1450-C92D-C95F98AD4A26}"/>
              </a:ext>
            </a:extLst>
          </p:cNvPr>
          <p:cNvSpPr/>
          <p:nvPr/>
        </p:nvSpPr>
        <p:spPr>
          <a:xfrm>
            <a:off x="7559083" y="3897792"/>
            <a:ext cx="4212707" cy="1528292"/>
          </a:xfrm>
          <a:prstGeom prst="wedgeRoundRectCallout">
            <a:avLst>
              <a:gd name="adj1" fmla="val -59365"/>
              <a:gd name="adj2" fmla="val 24286"/>
              <a:gd name="adj3" fmla="val 16667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+mn-ea"/>
              </a:rPr>
              <a:t>李叔叔实际平均每天骑行的路程比</a:t>
            </a:r>
            <a:r>
              <a:rPr lang="en-US" altLang="zh-CN" sz="3200" b="1">
                <a:solidFill>
                  <a:schemeClr val="tx1"/>
                </a:solidFill>
                <a:latin typeface="+mn-ea"/>
              </a:rPr>
              <a:t>90</a:t>
            </a:r>
            <a:r>
              <a:rPr lang="zh-CN" altLang="en-US" sz="3200" b="1">
                <a:solidFill>
                  <a:schemeClr val="tx1"/>
                </a:solidFill>
                <a:latin typeface="+mn-ea"/>
              </a:rPr>
              <a:t>千米多，比</a:t>
            </a:r>
            <a:r>
              <a:rPr lang="en-US" altLang="zh-CN" sz="3200" b="1">
                <a:solidFill>
                  <a:schemeClr val="tx1"/>
                </a:solidFill>
                <a:latin typeface="+mn-ea"/>
              </a:rPr>
              <a:t>100</a:t>
            </a:r>
            <a:r>
              <a:rPr lang="zh-CN" altLang="en-US" sz="3200" b="1">
                <a:solidFill>
                  <a:schemeClr val="tx1"/>
                </a:solidFill>
                <a:latin typeface="+mn-ea"/>
              </a:rPr>
              <a:t>千米少。</a:t>
            </a:r>
            <a:endParaRPr lang="en-US" sz="3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3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6" grpId="0"/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DCC2E4FE-D525-47F1-95C2-04EB49C8DA2C}"/>
              </a:ext>
            </a:extLst>
          </p:cNvPr>
          <p:cNvSpPr txBox="1"/>
          <p:nvPr/>
        </p:nvSpPr>
        <p:spPr>
          <a:xfrm>
            <a:off x="1377282" y="1186371"/>
            <a:ext cx="9180576" cy="130317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两种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估算方法虽然结果有差异，但都接近准确值，不影响对问题的合理解决。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ECE82D8-8ADA-76A2-2371-3F9A5D472826}"/>
              </a:ext>
            </a:extLst>
          </p:cNvPr>
          <p:cNvSpPr txBox="1"/>
          <p:nvPr/>
        </p:nvSpPr>
        <p:spPr>
          <a:xfrm>
            <a:off x="1186648" y="2930893"/>
            <a:ext cx="9818703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b="1" i="0" u="none" strike="noStrike" baseline="0">
                <a:latin typeface="+mj-ea"/>
                <a:ea typeface="+mj-ea"/>
              </a:rPr>
              <a:t>在实际生活中，这样的例子多吗</a:t>
            </a:r>
            <a:r>
              <a:rPr lang="en-US" altLang="zh-CN" sz="3200" b="1" i="0" u="none" strike="noStrike" baseline="0">
                <a:latin typeface="+mj-ea"/>
                <a:ea typeface="+mj-ea"/>
              </a:rPr>
              <a:t>? </a:t>
            </a:r>
            <a:r>
              <a:rPr lang="zh-CN" altLang="en-US" sz="3200" b="1" i="0" u="none" strike="noStrike" baseline="0">
                <a:latin typeface="+mj-ea"/>
                <a:ea typeface="+mj-ea"/>
              </a:rPr>
              <a:t>谁能举例说说</a:t>
            </a:r>
            <a:r>
              <a:rPr lang="en-US" altLang="zh-CN" sz="3200" b="1" i="0" u="none" strike="noStrike" baseline="0">
                <a:latin typeface="+mj-ea"/>
                <a:ea typeface="+mj-ea"/>
              </a:rPr>
              <a:t>?</a:t>
            </a:r>
            <a:endParaRPr lang="en-US" sz="4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7458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69BBB00-DCB1-22B3-A3E2-2C370D0CA574}"/>
              </a:ext>
            </a:extLst>
          </p:cNvPr>
          <p:cNvSpPr txBox="1"/>
          <p:nvPr/>
        </p:nvSpPr>
        <p:spPr>
          <a:xfrm>
            <a:off x="632996" y="896120"/>
            <a:ext cx="10591061" cy="470898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i="0">
                <a:solidFill>
                  <a:srgbClr val="1F2329"/>
                </a:solidFill>
                <a:effectLst/>
                <a:latin typeface="ui-sans-serif"/>
              </a:rPr>
              <a:t>例子 ：农田分地块​</a:t>
            </a:r>
          </a:p>
          <a:p>
            <a:pPr algn="l"/>
            <a:r>
              <a:rPr lang="zh-CN" altLang="en-US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农民伯伯有一块面积为 </a:t>
            </a:r>
            <a:r>
              <a:rPr lang="en-US" altLang="zh-CN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5</a:t>
            </a:r>
            <a:r>
              <a:rPr lang="en-US" altLang="zh-CN" sz="2800" b="1">
                <a:solidFill>
                  <a:srgbClr val="1F2329"/>
                </a:solidFill>
                <a:latin typeface="+mn-ea"/>
                <a:ea typeface="+mn-ea"/>
              </a:rPr>
              <a:t>4</a:t>
            </a:r>
            <a:r>
              <a:rPr lang="en-US" altLang="zh-CN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3 </a:t>
            </a:r>
            <a:r>
              <a:rPr lang="zh-CN" altLang="en-US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平方米的菜地，要平均分成 </a:t>
            </a:r>
            <a:r>
              <a:rPr lang="en-US" altLang="zh-CN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5 </a:t>
            </a:r>
            <a:r>
              <a:rPr lang="zh-CN" altLang="en-US" sz="2800" b="1" i="0">
                <a:solidFill>
                  <a:srgbClr val="1F2329"/>
                </a:solidFill>
                <a:effectLst/>
                <a:latin typeface="+mn-ea"/>
                <a:ea typeface="+mn-ea"/>
              </a:rPr>
              <a:t>块种不同蔬菜，每块地大约多少平方米？​</a:t>
            </a:r>
            <a:endParaRPr lang="en-US" altLang="zh-CN" sz="2800" b="1" i="0">
              <a:solidFill>
                <a:srgbClr val="1F2329"/>
              </a:solidFill>
              <a:effectLst/>
              <a:latin typeface="+mn-ea"/>
              <a:ea typeface="+mn-ea"/>
            </a:endParaRPr>
          </a:p>
          <a:p>
            <a:pPr algn="l"/>
            <a:endParaRPr lang="en-US" altLang="zh-CN" sz="2800" b="1" i="0">
              <a:solidFill>
                <a:srgbClr val="1F2329"/>
              </a:solidFill>
              <a:effectLst/>
              <a:latin typeface="+mn-ea"/>
              <a:ea typeface="+mn-ea"/>
            </a:endParaRPr>
          </a:p>
          <a:p>
            <a:pPr algn="l"/>
            <a:endParaRPr lang="zh-CN" altLang="en-US" sz="2800" b="1" i="0">
              <a:solidFill>
                <a:srgbClr val="1F2329"/>
              </a:solidFill>
              <a:effectLst/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>
                <a:solidFill>
                  <a:srgbClr val="1F2329"/>
                </a:solidFill>
                <a:latin typeface="+mj-lt"/>
                <a:ea typeface="+mn-ea"/>
              </a:rPr>
              <a:t>5</a:t>
            </a:r>
            <a:r>
              <a:rPr lang="en-US" altLang="zh-CN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43÷5 </a:t>
            </a:r>
            <a:r>
              <a:rPr lang="zh-CN" altLang="en-US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≈ </a:t>
            </a:r>
            <a:r>
              <a:rPr lang="en-US" altLang="zh-CN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110</a:t>
            </a:r>
            <a:r>
              <a:rPr lang="zh-CN" altLang="en-US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（平方米）</a:t>
            </a:r>
            <a:r>
              <a:rPr lang="en-US" altLang="zh-CN" sz="3200">
                <a:solidFill>
                  <a:srgbClr val="1F2329"/>
                </a:solidFill>
                <a:latin typeface="+mj-lt"/>
                <a:ea typeface="+mn-ea"/>
              </a:rPr>
              <a:t>            543÷5</a:t>
            </a:r>
            <a:r>
              <a:rPr lang="zh-CN" altLang="en-US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 ≈ </a:t>
            </a:r>
            <a:r>
              <a:rPr lang="en-US" altLang="zh-CN" sz="3200">
                <a:solidFill>
                  <a:srgbClr val="1F2329"/>
                </a:solidFill>
                <a:latin typeface="+mj-lt"/>
                <a:ea typeface="+mn-ea"/>
              </a:rPr>
              <a:t>108</a:t>
            </a:r>
            <a:r>
              <a:rPr lang="zh-CN" altLang="en-US" sz="3200">
                <a:solidFill>
                  <a:srgbClr val="1F2329"/>
                </a:solidFill>
                <a:latin typeface="+mj-lt"/>
                <a:ea typeface="+mn-ea"/>
              </a:rPr>
              <a:t>（平方米</a:t>
            </a:r>
            <a:r>
              <a:rPr lang="zh-CN" altLang="en-US" sz="3200" b="0" i="0">
                <a:solidFill>
                  <a:srgbClr val="1F2329"/>
                </a:solidFill>
                <a:effectLst/>
                <a:latin typeface="+mj-lt"/>
                <a:ea typeface="+mn-ea"/>
              </a:rPr>
              <a:t>）</a:t>
            </a:r>
            <a:endParaRPr lang="en-US" altLang="zh-CN" sz="3200">
              <a:solidFill>
                <a:srgbClr val="1F2329"/>
              </a:solidFill>
              <a:latin typeface="+mj-lt"/>
              <a:ea typeface="+mn-ea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sz="2800">
              <a:solidFill>
                <a:srgbClr val="1F2329"/>
              </a:solidFill>
              <a:latin typeface="+mj-lt"/>
              <a:ea typeface="+mn-ea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2800">
              <a:solidFill>
                <a:srgbClr val="1F2329"/>
              </a:solidFill>
              <a:latin typeface="+mj-lt"/>
              <a:ea typeface="+mn-e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800" b="1" i="0">
                <a:solidFill>
                  <a:srgbClr val="1F2329"/>
                </a:solidFill>
                <a:effectLst/>
                <a:latin typeface="ui-sans-serif"/>
              </a:rPr>
              <a:t>合理性说明</a:t>
            </a:r>
            <a:r>
              <a:rPr lang="zh-CN" altLang="en-US" sz="2800" b="0" i="0">
                <a:solidFill>
                  <a:srgbClr val="1F2329"/>
                </a:solidFill>
                <a:effectLst/>
                <a:latin typeface="ui-sans-serif"/>
              </a:rPr>
              <a:t>：菜地划分只需大致确定每块地面积，</a:t>
            </a:r>
            <a:r>
              <a:rPr lang="en-US" altLang="zh-CN" sz="2800" b="0" i="0">
                <a:solidFill>
                  <a:srgbClr val="1F2329"/>
                </a:solidFill>
                <a:effectLst/>
                <a:latin typeface="ui-sans-serif"/>
              </a:rPr>
              <a:t>108~110 </a:t>
            </a:r>
            <a:r>
              <a:rPr lang="zh-CN" altLang="en-US" sz="2800" b="0" i="0">
                <a:solidFill>
                  <a:srgbClr val="1F2329"/>
                </a:solidFill>
                <a:effectLst/>
                <a:latin typeface="ui-sans-serif"/>
              </a:rPr>
              <a:t>平方米的差距不影响种植规划，两种估算都合理。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E25680-B3A2-9492-FA8D-ABEF047AF229}"/>
              </a:ext>
            </a:extLst>
          </p:cNvPr>
          <p:cNvSpPr txBox="1"/>
          <p:nvPr/>
        </p:nvSpPr>
        <p:spPr>
          <a:xfrm>
            <a:off x="5928526" y="2501327"/>
            <a:ext cx="160913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>
                <a:solidFill>
                  <a:srgbClr val="FF3399"/>
                </a:solidFill>
                <a:latin typeface="+mn-lt"/>
                <a:ea typeface="+mn-ea"/>
              </a:rPr>
              <a:t>(540)</a:t>
            </a:r>
            <a:endParaRPr lang="zh-CN" altLang="en-US" sz="3200" b="1" dirty="0">
              <a:solidFill>
                <a:srgbClr val="FF3399"/>
              </a:solidFill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DAE641-00B9-4509-BCFC-658ADD0F57B8}"/>
              </a:ext>
            </a:extLst>
          </p:cNvPr>
          <p:cNvSpPr txBox="1"/>
          <p:nvPr/>
        </p:nvSpPr>
        <p:spPr>
          <a:xfrm>
            <a:off x="632996" y="2581965"/>
            <a:ext cx="160913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>
                <a:solidFill>
                  <a:srgbClr val="FF3399"/>
                </a:solidFill>
                <a:latin typeface="+mn-lt"/>
                <a:ea typeface="+mn-ea"/>
              </a:rPr>
              <a:t>(550)</a:t>
            </a:r>
            <a:endParaRPr lang="zh-CN" altLang="en-US" sz="3200" b="1" dirty="0">
              <a:solidFill>
                <a:srgbClr val="FF3399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1300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E11C88CB-EFA5-44C6-BC59-354BD10BE109}"/>
              </a:ext>
            </a:extLst>
          </p:cNvPr>
          <p:cNvSpPr/>
          <p:nvPr/>
        </p:nvSpPr>
        <p:spPr>
          <a:xfrm>
            <a:off x="1005840" y="2057400"/>
            <a:ext cx="10166985" cy="2843784"/>
          </a:xfrm>
          <a:prstGeom prst="roundRect">
            <a:avLst/>
          </a:prstGeom>
          <a:noFill/>
          <a:ln w="38100">
            <a:solidFill>
              <a:srgbClr val="4EBA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33CA3F-D17B-46D7-AC07-0D6C3D3B8811}"/>
              </a:ext>
            </a:extLst>
          </p:cNvPr>
          <p:cNvSpPr txBox="1"/>
          <p:nvPr/>
        </p:nvSpPr>
        <p:spPr>
          <a:xfrm>
            <a:off x="1226884" y="2190801"/>
            <a:ext cx="9665208" cy="2333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+mj-ea"/>
              </a:rPr>
              <a:t>一位数除三位数的估算方法</a:t>
            </a:r>
            <a:endParaRPr lang="en-US" altLang="zh-CN" sz="3200" b="1" dirty="0">
              <a:latin typeface="+mn-lt"/>
              <a:ea typeface="+mj-ea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ea"/>
                <a:ea typeface="+mn-ea"/>
              </a:rPr>
              <a:t>    除数不变，把被除数看作与它接近的整百数或几百几十数（能被整除），然后按整百数或几百几十数除以一位数的方法口算出结果。</a:t>
            </a:r>
          </a:p>
        </p:txBody>
      </p:sp>
    </p:spTree>
    <p:extLst>
      <p:ext uri="{BB962C8B-B14F-4D97-AF65-F5344CB8AC3E}">
        <p14:creationId xmlns:p14="http://schemas.microsoft.com/office/powerpoint/2010/main" val="87229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C33C6C-6135-61F4-DECB-478D468BE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22" y="391839"/>
            <a:ext cx="2763512" cy="84106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33E49A3-671E-24A5-33E3-9A2E5139CD81}"/>
              </a:ext>
            </a:extLst>
          </p:cNvPr>
          <p:cNvSpPr txBox="1"/>
          <p:nvPr/>
        </p:nvSpPr>
        <p:spPr>
          <a:xfrm>
            <a:off x="745507" y="1355835"/>
            <a:ext cx="10700985" cy="130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>
                <a:latin typeface="+mn-lt"/>
                <a:ea typeface="+mj-ea"/>
              </a:rPr>
              <a:t>1.</a:t>
            </a:r>
            <a:r>
              <a:rPr lang="zh-CN" altLang="en-US" sz="3200" b="1">
                <a:latin typeface="+mn-lt"/>
                <a:ea typeface="+mj-ea"/>
              </a:rPr>
              <a:t>山东舰航母在海上航行了</a:t>
            </a:r>
            <a:r>
              <a:rPr lang="en-US" altLang="zh-CN" sz="3200" b="1">
                <a:latin typeface="+mn-lt"/>
                <a:ea typeface="+mj-ea"/>
              </a:rPr>
              <a:t>153</a:t>
            </a:r>
            <a:r>
              <a:rPr lang="zh-CN" altLang="en-US" sz="3200" b="1">
                <a:latin typeface="+mn-lt"/>
                <a:ea typeface="+mj-ea"/>
              </a:rPr>
              <a:t>千米，共用了</a:t>
            </a:r>
            <a:r>
              <a:rPr lang="en-US" altLang="zh-CN" sz="3200" b="1">
                <a:latin typeface="+mn-lt"/>
                <a:ea typeface="+mj-ea"/>
              </a:rPr>
              <a:t>3</a:t>
            </a:r>
            <a:r>
              <a:rPr lang="zh-CN" altLang="en-US" sz="3200" b="1">
                <a:latin typeface="+mn-lt"/>
                <a:ea typeface="+mj-ea"/>
              </a:rPr>
              <a:t>小时，它平均每小时大约行驶多少千米？</a:t>
            </a:r>
            <a:endParaRPr lang="en-US" sz="3200" b="1" dirty="0"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B68572-A73F-D2B2-F257-1C2418A8854D}"/>
              </a:ext>
            </a:extLst>
          </p:cNvPr>
          <p:cNvSpPr txBox="1"/>
          <p:nvPr/>
        </p:nvSpPr>
        <p:spPr bwMode="auto">
          <a:xfrm>
            <a:off x="8154411" y="2290321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D08C5CF-DCFD-35DC-F3FF-152749FBF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0617" y="2901508"/>
            <a:ext cx="5567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153÷3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 ≈ 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50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（千米）</a:t>
            </a:r>
            <a:endParaRPr lang="zh-CN" altLang="en-US" sz="3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9F5343-88C5-F390-2B1B-2D09908E9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443" y="4834980"/>
            <a:ext cx="759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3200" b="1">
                <a:latin typeface="+mn-lt"/>
                <a:ea typeface="+mn-ea"/>
              </a:rPr>
              <a:t>答：</a:t>
            </a:r>
            <a:r>
              <a:rPr lang="zh-CN" altLang="en-US" sz="3200" b="1"/>
              <a:t>平均每小时大约行驶</a:t>
            </a:r>
            <a:r>
              <a:rPr lang="en-US" altLang="zh-CN" sz="3200" b="1"/>
              <a:t>50</a:t>
            </a:r>
            <a:r>
              <a:rPr lang="zh-CN" altLang="en-US" sz="3200" b="1"/>
              <a:t>千米</a:t>
            </a:r>
            <a:r>
              <a:rPr lang="zh-CN" altLang="en-US" sz="3200" b="1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E45D5EA-BD48-CFFC-E316-9CACBBD86687}"/>
              </a:ext>
            </a:extLst>
          </p:cNvPr>
          <p:cNvGrpSpPr/>
          <p:nvPr/>
        </p:nvGrpSpPr>
        <p:grpSpPr>
          <a:xfrm>
            <a:off x="3202305" y="3486283"/>
            <a:ext cx="1343279" cy="1112930"/>
            <a:chOff x="4243705" y="3219583"/>
            <a:chExt cx="1343279" cy="1112930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35533BAE-BD8D-B596-6E3D-70CA9D71C4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328" y="3219583"/>
              <a:ext cx="5016" cy="584321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D42D4393-BF74-FD81-B77C-A8D282A38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705" y="3747738"/>
              <a:ext cx="134327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150</a:t>
              </a:r>
              <a:endParaRPr lang="zh-CN" altLang="en-US" sz="32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483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425317" y="2634808"/>
            <a:ext cx="55678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196÷5</a:t>
            </a:r>
            <a:r>
              <a:rPr lang="zh-CN" altLang="en-US" sz="3200" b="1">
                <a:latin typeface="Times New Roman" pitchFamily="18" charset="0"/>
                <a:ea typeface="楷体" pitchFamily="49" charset="-122"/>
              </a:rPr>
              <a:t> ≈ </a:t>
            </a:r>
            <a:r>
              <a:rPr lang="en-US" altLang="zh-CN" sz="3200" b="1" dirty="0">
                <a:latin typeface="Times New Roman" pitchFamily="18" charset="0"/>
                <a:ea typeface="楷体" pitchFamily="49" charset="-122"/>
              </a:rPr>
              <a:t>4</a:t>
            </a:r>
            <a:r>
              <a:rPr lang="en-US" altLang="zh-CN" sz="3200" b="1">
                <a:latin typeface="Times New Roman" pitchFamily="18" charset="0"/>
                <a:ea typeface="楷体" pitchFamily="49" charset="-122"/>
              </a:rPr>
              <a:t>0</a:t>
            </a:r>
            <a:r>
              <a:rPr lang="zh-CN" altLang="en-US" sz="3200" b="1" dirty="0">
                <a:latin typeface="Times New Roman" pitchFamily="18" charset="0"/>
                <a:ea typeface="楷体" pitchFamily="49" charset="-122"/>
              </a:rPr>
              <a:t>（个）</a:t>
            </a:r>
          </a:p>
        </p:txBody>
      </p:sp>
      <p:sp>
        <p:nvSpPr>
          <p:cNvPr id="22532" name="文本框 3"/>
          <p:cNvSpPr txBox="1">
            <a:spLocks noChangeArrowheads="1"/>
          </p:cNvSpPr>
          <p:nvPr/>
        </p:nvSpPr>
        <p:spPr bwMode="auto">
          <a:xfrm>
            <a:off x="899383" y="1195960"/>
            <a:ext cx="10320210" cy="130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王伯伯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一共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摘了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196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桃子，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装在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同样的筐里。估计一下平均每筐大约装几十个桃子。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261743" y="4449255"/>
            <a:ext cx="7595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n-ea"/>
              </a:rPr>
              <a:t>答：平均每筐</a:t>
            </a:r>
            <a:r>
              <a:rPr lang="zh-CN" altLang="en-US" sz="3200" b="1">
                <a:latin typeface="+mn-lt"/>
                <a:ea typeface="+mn-ea"/>
              </a:rPr>
              <a:t>大约装</a:t>
            </a:r>
            <a:r>
              <a:rPr lang="en-US" altLang="zh-CN" sz="3200" b="1">
                <a:latin typeface="+mn-lt"/>
                <a:ea typeface="+mn-ea"/>
              </a:rPr>
              <a:t>40</a:t>
            </a:r>
            <a:r>
              <a:rPr lang="zh-CN" altLang="en-US" sz="3200" b="1">
                <a:latin typeface="+mn-lt"/>
                <a:ea typeface="+mn-ea"/>
              </a:rPr>
              <a:t>个桃子。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6C64026-C9B4-45E0-9A51-DB38DF0361C8}"/>
              </a:ext>
            </a:extLst>
          </p:cNvPr>
          <p:cNvGrpSpPr/>
          <p:nvPr/>
        </p:nvGrpSpPr>
        <p:grpSpPr>
          <a:xfrm>
            <a:off x="4243705" y="3219583"/>
            <a:ext cx="1343279" cy="1112930"/>
            <a:chOff x="4243705" y="3219583"/>
            <a:chExt cx="1343279" cy="1112930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C0A6C816-A20A-485F-8A98-2869407003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0328" y="3219583"/>
              <a:ext cx="5016" cy="584321"/>
            </a:xfrm>
            <a:prstGeom prst="straightConnector1">
              <a:avLst/>
            </a:prstGeom>
            <a:ln w="38100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299702A-6B04-4A22-8A75-2D27A6D780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705" y="3747738"/>
              <a:ext cx="134327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200</a:t>
              </a:r>
              <a:endParaRPr lang="zh-CN" altLang="en-US" sz="32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5CDAE476-00D1-4FEA-8FCD-54743D5E560F}"/>
              </a:ext>
            </a:extLst>
          </p:cNvPr>
          <p:cNvSpPr txBox="1"/>
          <p:nvPr/>
        </p:nvSpPr>
        <p:spPr bwMode="auto">
          <a:xfrm>
            <a:off x="8091349" y="2081508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06678" y="2559915"/>
            <a:ext cx="55116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Times New Roman" pitchFamily="18" charset="0"/>
                <a:ea typeface="楷体" pitchFamily="49" charset="-122"/>
              </a:rPr>
              <a:t>148÷3 </a:t>
            </a:r>
            <a:r>
              <a:rPr lang="zh-CN" altLang="en-US" sz="3200" b="1" dirty="0">
                <a:latin typeface="Times New Roman" pitchFamily="18" charset="0"/>
                <a:ea typeface="楷体" pitchFamily="49" charset="-122"/>
              </a:rPr>
              <a:t>≈ </a:t>
            </a:r>
            <a:r>
              <a:rPr lang="en-US" altLang="zh-CN" sz="3200" b="1" dirty="0">
                <a:latin typeface="Times New Roman" pitchFamily="18" charset="0"/>
                <a:ea typeface="楷体" pitchFamily="49" charset="-122"/>
              </a:rPr>
              <a:t>50</a:t>
            </a:r>
            <a:r>
              <a:rPr lang="zh-CN" altLang="en-US" sz="3200" b="1" dirty="0">
                <a:latin typeface="Times New Roman" pitchFamily="18" charset="0"/>
                <a:ea typeface="楷体" pitchFamily="49" charset="-122"/>
              </a:rPr>
              <a:t>（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元</a:t>
            </a:r>
            <a:r>
              <a:rPr lang="zh-CN" altLang="en-US" sz="3200" b="1" dirty="0">
                <a:latin typeface="Times New Roman" pitchFamily="18" charset="0"/>
                <a:ea typeface="楷体" pitchFamily="49" charset="-122"/>
              </a:rPr>
              <a:t>）</a:t>
            </a:r>
          </a:p>
        </p:txBody>
      </p:sp>
      <p:sp>
        <p:nvSpPr>
          <p:cNvPr id="23557" name="文本框 10"/>
          <p:cNvSpPr txBox="1">
            <a:spLocks noChangeArrowheads="1"/>
          </p:cNvSpPr>
          <p:nvPr/>
        </p:nvSpPr>
        <p:spPr bwMode="auto">
          <a:xfrm>
            <a:off x="1296988" y="1358065"/>
            <a:ext cx="65714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估计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一下每件衣服大约多少钱。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990916" y="4523296"/>
            <a:ext cx="85505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+mn-lt"/>
                <a:ea typeface="+mn-ea"/>
              </a:rPr>
              <a:t>答：每件衣服大约</a:t>
            </a:r>
            <a:r>
              <a:rPr lang="en-US" altLang="zh-CN" sz="3200" b="1" dirty="0">
                <a:latin typeface="+mn-lt"/>
                <a:ea typeface="+mn-ea"/>
              </a:rPr>
              <a:t>50</a:t>
            </a:r>
            <a:r>
              <a:rPr lang="zh-CN" altLang="en-US" sz="3200" b="1" dirty="0">
                <a:latin typeface="+mn-lt"/>
                <a:ea typeface="+mn-ea"/>
              </a:rPr>
              <a:t>元。</a:t>
            </a:r>
          </a:p>
        </p:txBody>
      </p:sp>
      <p:sp>
        <p:nvSpPr>
          <p:cNvPr id="2355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7195058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3560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88713" y="7134733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E378C70-EAB3-47B3-8CEF-55D311ED28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237" y="2253980"/>
            <a:ext cx="3295547" cy="259022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1850F7B-D0C7-4B6F-B603-99A41EB2D51A}"/>
              </a:ext>
            </a:extLst>
          </p:cNvPr>
          <p:cNvGrpSpPr/>
          <p:nvPr/>
        </p:nvGrpSpPr>
        <p:grpSpPr>
          <a:xfrm>
            <a:off x="2347912" y="3082800"/>
            <a:ext cx="1343279" cy="1161875"/>
            <a:chOff x="4210113" y="3376658"/>
            <a:chExt cx="1343279" cy="1161875"/>
          </a:xfrm>
        </p:grpSpPr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B6204661-4E3D-422E-B18C-2A2264486BA4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4881753" y="3376658"/>
              <a:ext cx="0" cy="57710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97C2EF0-E19D-431B-A559-8EB5DB7F95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113" y="3953758"/>
              <a:ext cx="134327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200" b="1" dirty="0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150</a:t>
              </a:r>
              <a:endParaRPr lang="zh-CN" altLang="en-US" sz="32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C1FE21BB-092E-4F57-80B1-10BAA35466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1036638" y="-284163"/>
            <a:ext cx="9629775" cy="1466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22" name="文本框 24"/>
          <p:cNvSpPr txBox="1">
            <a:spLocks noChangeArrowheads="1"/>
          </p:cNvSpPr>
          <p:nvPr/>
        </p:nvSpPr>
        <p:spPr bwMode="auto">
          <a:xfrm>
            <a:off x="3122613" y="220663"/>
            <a:ext cx="5921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Times New Roman" pitchFamily="18" charset="0"/>
                <a:ea typeface="黑体" pitchFamily="49" charset="-122"/>
              </a:rPr>
              <a:t>三、巩固新知，实际应用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F4EC50E-CBBC-0C4B-492D-3EC80E1EC97E}"/>
              </a:ext>
            </a:extLst>
          </p:cNvPr>
          <p:cNvSpPr txBox="1"/>
          <p:nvPr/>
        </p:nvSpPr>
        <p:spPr bwMode="auto">
          <a:xfrm>
            <a:off x="8154849" y="1502848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A3D19FB-1210-4743-AE55-97ABF4E59087}"/>
              </a:ext>
            </a:extLst>
          </p:cNvPr>
          <p:cNvSpPr txBox="1"/>
          <p:nvPr/>
        </p:nvSpPr>
        <p:spPr bwMode="auto">
          <a:xfrm>
            <a:off x="659569" y="654553"/>
            <a:ext cx="10650081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王阿姨家距超市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490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米，她步行从家到超市花了</a:t>
            </a:r>
            <a:r>
              <a:rPr lang="en-US" altLang="zh-CN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分钟，估计一下她平均每分钟走多少米。</a:t>
            </a:r>
            <a:endParaRPr lang="zh-CN" altLang="en-US" sz="3200" b="1" dirty="0">
              <a:solidFill>
                <a:srgbClr val="00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C910E27-64C1-46EA-A457-D31C72905A5D}"/>
              </a:ext>
            </a:extLst>
          </p:cNvPr>
          <p:cNvGrpSpPr/>
          <p:nvPr/>
        </p:nvGrpSpPr>
        <p:grpSpPr>
          <a:xfrm>
            <a:off x="3113006" y="2662252"/>
            <a:ext cx="4898134" cy="523220"/>
            <a:chOff x="4343401" y="4400550"/>
            <a:chExt cx="4898134" cy="52322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FD815EE-56AD-4581-B03E-67D5EE411C82}"/>
                </a:ext>
              </a:extLst>
            </p:cNvPr>
            <p:cNvSpPr txBox="1"/>
            <p:nvPr/>
          </p:nvSpPr>
          <p:spPr bwMode="auto">
            <a:xfrm>
              <a:off x="4343401" y="4400550"/>
              <a:ext cx="22669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490÷6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 ≈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4538DB-A0E3-4FC7-9AB8-5F1C40C05A56}"/>
                </a:ext>
              </a:extLst>
            </p:cNvPr>
            <p:cNvSpPr txBox="1"/>
            <p:nvPr/>
          </p:nvSpPr>
          <p:spPr bwMode="auto">
            <a:xfrm>
              <a:off x="5831586" y="4400550"/>
              <a:ext cx="34099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r>
                <a:rPr lang="en-US" altLang="zh-CN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80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（米）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924E982-8806-4739-87C7-D16D09A87964}"/>
              </a:ext>
            </a:extLst>
          </p:cNvPr>
          <p:cNvSpPr txBox="1"/>
          <p:nvPr/>
        </p:nvSpPr>
        <p:spPr bwMode="auto">
          <a:xfrm>
            <a:off x="2612650" y="4485424"/>
            <a:ext cx="7387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她平均每分钟大约走</a:t>
            </a:r>
            <a:r>
              <a:rPr lang="en-US" altLang="zh-CN" sz="28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8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EC36C9-C659-3AFD-24EA-B0854362D308}"/>
              </a:ext>
            </a:extLst>
          </p:cNvPr>
          <p:cNvSpPr txBox="1"/>
          <p:nvPr/>
        </p:nvSpPr>
        <p:spPr bwMode="auto">
          <a:xfrm>
            <a:off x="8154849" y="1502848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63CD95-42FC-5027-016C-3DE40A575869}"/>
              </a:ext>
            </a:extLst>
          </p:cNvPr>
          <p:cNvGrpSpPr/>
          <p:nvPr/>
        </p:nvGrpSpPr>
        <p:grpSpPr>
          <a:xfrm>
            <a:off x="2754312" y="3185472"/>
            <a:ext cx="1343279" cy="1161875"/>
            <a:chOff x="4210113" y="3376658"/>
            <a:chExt cx="1343279" cy="1161875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4BA818E3-B78F-3DB7-4673-AA14DD82ECF1}"/>
                </a:ext>
              </a:extLst>
            </p:cNvPr>
            <p:cNvCxnSpPr>
              <a:cxnSpLocks/>
              <a:endCxn id="9" idx="0"/>
            </p:cNvCxnSpPr>
            <p:nvPr/>
          </p:nvCxnSpPr>
          <p:spPr>
            <a:xfrm>
              <a:off x="4881753" y="3376658"/>
              <a:ext cx="0" cy="57710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BDBAB24-D938-347E-BB7F-11004E8A8D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0113" y="3953758"/>
              <a:ext cx="134327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楷体" pitchFamily="49" charset="-122"/>
                </a:rPr>
                <a:t>480</a:t>
              </a:r>
              <a:endParaRPr lang="zh-CN" altLang="en-US" sz="3200" b="1" dirty="0">
                <a:solidFill>
                  <a:srgbClr val="0000FF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632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31"/>
          <p:cNvSpPr txBox="1">
            <a:spLocks noChangeArrowheads="1"/>
          </p:cNvSpPr>
          <p:nvPr/>
        </p:nvSpPr>
        <p:spPr bwMode="auto">
          <a:xfrm>
            <a:off x="809121" y="2076522"/>
            <a:ext cx="2638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320÷4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36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08" name="TextBox 31"/>
          <p:cNvSpPr txBox="1">
            <a:spLocks noChangeArrowheads="1"/>
          </p:cNvSpPr>
          <p:nvPr/>
        </p:nvSpPr>
        <p:spPr bwMode="auto">
          <a:xfrm>
            <a:off x="4689475" y="2076522"/>
            <a:ext cx="2635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420÷6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 </a:t>
            </a:r>
            <a:endParaRPr lang="zh-CN" altLang="en-US" sz="36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09" name="TextBox 31"/>
          <p:cNvSpPr txBox="1">
            <a:spLocks noChangeArrowheads="1"/>
          </p:cNvSpPr>
          <p:nvPr/>
        </p:nvSpPr>
        <p:spPr bwMode="auto">
          <a:xfrm>
            <a:off x="8386876" y="2062190"/>
            <a:ext cx="2636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560÷7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36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0" name="TextBox 31"/>
          <p:cNvSpPr txBox="1">
            <a:spLocks noChangeArrowheads="1"/>
          </p:cNvSpPr>
          <p:nvPr/>
        </p:nvSpPr>
        <p:spPr bwMode="auto">
          <a:xfrm>
            <a:off x="809121" y="3347602"/>
            <a:ext cx="26368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326÷4</a:t>
            </a:r>
            <a:r>
              <a:rPr lang="zh-CN" altLang="zh-CN" sz="3600" b="1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36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1" name="TextBox 31"/>
          <p:cNvSpPr txBox="1">
            <a:spLocks noChangeArrowheads="1"/>
          </p:cNvSpPr>
          <p:nvPr/>
        </p:nvSpPr>
        <p:spPr bwMode="auto">
          <a:xfrm>
            <a:off x="4689475" y="3329336"/>
            <a:ext cx="2635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475÷6</a:t>
            </a:r>
            <a:r>
              <a:rPr lang="zh-CN" altLang="zh-CN" sz="3600" b="1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36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8386876" y="3314895"/>
            <a:ext cx="26368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617÷7</a:t>
            </a:r>
            <a:r>
              <a:rPr lang="zh-CN" altLang="zh-CN" sz="3600" b="1" dirty="0">
                <a:latin typeface="楷体" pitchFamily="49" charset="-122"/>
                <a:ea typeface="楷体" pitchFamily="49" charset="-122"/>
              </a:rPr>
              <a:t>≈</a:t>
            </a:r>
            <a:endParaRPr lang="zh-CN" altLang="en-US" sz="36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TextBox 31"/>
          <p:cNvSpPr txBox="1">
            <a:spLocks noChangeArrowheads="1"/>
          </p:cNvSpPr>
          <p:nvPr/>
        </p:nvSpPr>
        <p:spPr bwMode="auto">
          <a:xfrm>
            <a:off x="6572370" y="2076522"/>
            <a:ext cx="850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70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TextBox 31"/>
          <p:cNvSpPr txBox="1">
            <a:spLocks noChangeArrowheads="1"/>
          </p:cNvSpPr>
          <p:nvPr/>
        </p:nvSpPr>
        <p:spPr bwMode="auto">
          <a:xfrm>
            <a:off x="2705213" y="2069702"/>
            <a:ext cx="782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2" name="TextBox 31"/>
          <p:cNvSpPr txBox="1">
            <a:spLocks noChangeArrowheads="1"/>
          </p:cNvSpPr>
          <p:nvPr/>
        </p:nvSpPr>
        <p:spPr bwMode="auto">
          <a:xfrm>
            <a:off x="10350613" y="2062190"/>
            <a:ext cx="850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2711740" y="3289699"/>
            <a:ext cx="7826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81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4" name="TextBox 31"/>
          <p:cNvSpPr txBox="1">
            <a:spLocks noChangeArrowheads="1"/>
          </p:cNvSpPr>
          <p:nvPr/>
        </p:nvSpPr>
        <p:spPr bwMode="auto">
          <a:xfrm>
            <a:off x="6573957" y="3296518"/>
            <a:ext cx="849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79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10343659" y="3211772"/>
            <a:ext cx="8493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88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1523" name="文本框 25"/>
          <p:cNvSpPr txBox="1">
            <a:spLocks noChangeArrowheads="1"/>
          </p:cNvSpPr>
          <p:nvPr/>
        </p:nvSpPr>
        <p:spPr bwMode="auto">
          <a:xfrm>
            <a:off x="809121" y="555585"/>
            <a:ext cx="9710354" cy="121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en-US" sz="3200" b="1">
                <a:latin typeface="Times New Roman" pitchFamily="18" charset="0"/>
                <a:ea typeface="黑体" pitchFamily="49" charset="-122"/>
              </a:rPr>
              <a:t>先计算第一行和第三行的算式，再估算第二行算式的结果。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524" name="文本框 2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1525" name="图片 2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489700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7C4A247A-4666-B76A-87DB-E844B4A25A4D}"/>
              </a:ext>
            </a:extLst>
          </p:cNvPr>
          <p:cNvSpPr txBox="1"/>
          <p:nvPr/>
        </p:nvSpPr>
        <p:spPr bwMode="auto">
          <a:xfrm>
            <a:off x="8154849" y="1502848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1F81D796-BA03-BD8C-72A9-B9823AC55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121" y="4581930"/>
            <a:ext cx="2638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360÷4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 </a:t>
            </a:r>
            <a:endParaRPr lang="zh-CN" altLang="en-US" sz="36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8" name="TextBox 31">
            <a:extLst>
              <a:ext uri="{FF2B5EF4-FFF2-40B4-BE49-F238E27FC236}">
                <a16:creationId xmlns:a16="http://schemas.microsoft.com/office/drawing/2014/main" id="{9D8D9CAB-CD2C-73F8-FA83-801057B74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475" y="4581930"/>
            <a:ext cx="26352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480÷6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36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DA1364A6-CF9F-B1F8-33D3-ADCE2613D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876" y="4567598"/>
            <a:ext cx="2636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楷体" pitchFamily="49" charset="-122"/>
              </a:rPr>
              <a:t>630÷7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＝</a:t>
            </a:r>
            <a:endParaRPr lang="zh-CN" altLang="en-US" sz="3600" b="1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TextBox 31">
            <a:extLst>
              <a:ext uri="{FF2B5EF4-FFF2-40B4-BE49-F238E27FC236}">
                <a16:creationId xmlns:a16="http://schemas.microsoft.com/office/drawing/2014/main" id="{48B1BEFA-D135-E86D-6B9C-2A9C76FD2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0" y="4581930"/>
            <a:ext cx="850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1" name="TextBox 31">
            <a:extLst>
              <a:ext uri="{FF2B5EF4-FFF2-40B4-BE49-F238E27FC236}">
                <a16:creationId xmlns:a16="http://schemas.microsoft.com/office/drawing/2014/main" id="{32EE47FD-31B0-E872-D9DA-763FD4B89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213" y="4567598"/>
            <a:ext cx="7826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90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2" name="TextBox 31">
            <a:extLst>
              <a:ext uri="{FF2B5EF4-FFF2-40B4-BE49-F238E27FC236}">
                <a16:creationId xmlns:a16="http://schemas.microsoft.com/office/drawing/2014/main" id="{222B3115-DAE9-F038-510C-5F0C44EC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13" y="4567598"/>
            <a:ext cx="850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9</a:t>
            </a: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>
            <a:extLst>
              <a:ext uri="{FF2B5EF4-FFF2-40B4-BE49-F238E27FC236}">
                <a16:creationId xmlns:a16="http://schemas.microsoft.com/office/drawing/2014/main" id="{9526FC5B-6B28-40A5-98E9-C98D7792E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376" y="431867"/>
            <a:ext cx="95202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下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表是某小学一至三年级捐赠图书情况。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5696D2B-54B5-4E16-81D5-655D34EC0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932722"/>
              </p:ext>
            </p:extLst>
          </p:nvPr>
        </p:nvGraphicFramePr>
        <p:xfrm>
          <a:off x="1995488" y="1101617"/>
          <a:ext cx="8127999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96010083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302505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66440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年级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>
                          <a:solidFill>
                            <a:schemeClr val="tx1"/>
                          </a:solidFill>
                        </a:rPr>
                        <a:t>班级个数</a:t>
                      </a:r>
                      <a:endParaRPr lang="zh-CN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捐赠图书册数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39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一年级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438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66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二年级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445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28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三年级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635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054607"/>
                  </a:ext>
                </a:extLst>
              </a:tr>
            </a:tbl>
          </a:graphicData>
        </a:graphic>
      </p:graphicFrame>
      <p:sp>
        <p:nvSpPr>
          <p:cNvPr id="6" name="文本框 10">
            <a:extLst>
              <a:ext uri="{FF2B5EF4-FFF2-40B4-BE49-F238E27FC236}">
                <a16:creationId xmlns:a16="http://schemas.microsoft.com/office/drawing/2014/main" id="{8925A306-1BB8-4988-8673-096A1C7F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88" y="3088185"/>
            <a:ext cx="95202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估计一下哪个年级平均每班捐赠图书的册数最多。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7AD9E4A-9714-4F2B-9349-95E9D14A412A}"/>
              </a:ext>
            </a:extLst>
          </p:cNvPr>
          <p:cNvGrpSpPr/>
          <p:nvPr/>
        </p:nvGrpSpPr>
        <p:grpSpPr>
          <a:xfrm>
            <a:off x="1995488" y="4485715"/>
            <a:ext cx="2212877" cy="700366"/>
            <a:chOff x="1351217" y="2882109"/>
            <a:chExt cx="2212877" cy="700366"/>
          </a:xfrm>
        </p:grpSpPr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9A460EE6-F1F3-4B20-B5BD-13FA5DB1660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8431D17-05FB-4AAB-A4E8-14C35749D630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400" dirty="0">
                  <a:solidFill>
                    <a:srgbClr val="0000FF"/>
                  </a:solidFill>
                  <a:latin typeface="+mn-lt"/>
                  <a:ea typeface="+mn-ea"/>
                </a:rPr>
                <a:t>480</a:t>
              </a:r>
              <a:endParaRPr lang="zh-CN" altLang="en-US" sz="2400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CD7403-2480-449E-B90F-7DE87BE8F9B0}"/>
                </a:ext>
              </a:extLst>
            </p:cNvPr>
            <p:cNvSpPr txBox="1"/>
            <p:nvPr/>
          </p:nvSpPr>
          <p:spPr>
            <a:xfrm>
              <a:off x="1733771" y="3057908"/>
              <a:ext cx="1830323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  <a:latin typeface="+mn-lt"/>
                  <a:ea typeface="+mn-ea"/>
                </a:rPr>
                <a:t>（往大估）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D5FE1BD8-39B0-4CA0-BB55-59C2288DF7A3}"/>
              </a:ext>
            </a:extLst>
          </p:cNvPr>
          <p:cNvSpPr txBox="1"/>
          <p:nvPr/>
        </p:nvSpPr>
        <p:spPr>
          <a:xfrm>
            <a:off x="1995488" y="3903904"/>
            <a:ext cx="24601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 dirty="0">
                <a:latin typeface="+mn-lt"/>
                <a:ea typeface="+mj-ea"/>
              </a:rPr>
              <a:t>438÷6 </a:t>
            </a:r>
            <a:r>
              <a:rPr lang="zh-CN" altLang="en-US" sz="28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2E753B3-DB1E-4DFB-BC1B-E0D402359AAF}"/>
              </a:ext>
            </a:extLst>
          </p:cNvPr>
          <p:cNvSpPr txBox="1"/>
          <p:nvPr/>
        </p:nvSpPr>
        <p:spPr>
          <a:xfrm>
            <a:off x="7721465" y="3914948"/>
            <a:ext cx="24601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>
                <a:latin typeface="+mn-lt"/>
                <a:ea typeface="+mj-ea"/>
              </a:rPr>
              <a:t>635÷7 </a:t>
            </a:r>
            <a:r>
              <a:rPr lang="zh-CN" altLang="en-US" sz="28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4CA679-BAC6-48FC-A811-10C0DF2B2B17}"/>
              </a:ext>
            </a:extLst>
          </p:cNvPr>
          <p:cNvSpPr txBox="1"/>
          <p:nvPr/>
        </p:nvSpPr>
        <p:spPr>
          <a:xfrm>
            <a:off x="3441733" y="3903904"/>
            <a:ext cx="691987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A3ABB09-7085-4186-AAA9-CDE933DE9C35}"/>
              </a:ext>
            </a:extLst>
          </p:cNvPr>
          <p:cNvSpPr txBox="1"/>
          <p:nvPr/>
        </p:nvSpPr>
        <p:spPr>
          <a:xfrm>
            <a:off x="9121056" y="3918667"/>
            <a:ext cx="1045929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9C680A2-8E5F-462B-BBC5-3D13E35AA4BE}"/>
              </a:ext>
            </a:extLst>
          </p:cNvPr>
          <p:cNvGrpSpPr/>
          <p:nvPr/>
        </p:nvGrpSpPr>
        <p:grpSpPr>
          <a:xfrm>
            <a:off x="7739506" y="4496759"/>
            <a:ext cx="2305890" cy="700366"/>
            <a:chOff x="1351217" y="2882109"/>
            <a:chExt cx="2305890" cy="700366"/>
          </a:xfrm>
        </p:grpSpPr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C31ADF32-2906-4F07-B7EF-73A350E3A1E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9D715E4-189B-4550-A016-792590B57A2A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0000FF"/>
                  </a:solidFill>
                  <a:latin typeface="+mn-lt"/>
                  <a:ea typeface="+mn-ea"/>
                </a:rPr>
                <a:t>630</a:t>
              </a:r>
              <a:endParaRPr lang="zh-CN" altLang="en-US" sz="2400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E6D76C8-AE4E-4EDA-8A31-329A4E600CE5}"/>
                </a:ext>
              </a:extLst>
            </p:cNvPr>
            <p:cNvSpPr txBox="1"/>
            <p:nvPr/>
          </p:nvSpPr>
          <p:spPr>
            <a:xfrm>
              <a:off x="1640466" y="3057908"/>
              <a:ext cx="2016641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rgbClr val="0000FF"/>
                  </a:solidFill>
                  <a:latin typeface="+mn-lt"/>
                  <a:ea typeface="+mn-ea"/>
                </a:rPr>
                <a:t>（往小估）</a:t>
              </a:r>
            </a:p>
          </p:txBody>
        </p:sp>
      </p:grpSp>
      <p:sp>
        <p:nvSpPr>
          <p:cNvPr id="28" name="文本框 10">
            <a:extLst>
              <a:ext uri="{FF2B5EF4-FFF2-40B4-BE49-F238E27FC236}">
                <a16:creationId xmlns:a16="http://schemas.microsoft.com/office/drawing/2014/main" id="{E22D475C-C034-48B0-BA26-A18D0B7FF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020" y="5695117"/>
            <a:ext cx="95202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答：三年级平均每班捐赠图书的册数最多。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A131F59-EA4D-4A3A-985C-C8ECCFF9EA5D}"/>
              </a:ext>
            </a:extLst>
          </p:cNvPr>
          <p:cNvSpPr txBox="1"/>
          <p:nvPr/>
        </p:nvSpPr>
        <p:spPr>
          <a:xfrm>
            <a:off x="3970332" y="5103634"/>
            <a:ext cx="3618324" cy="601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445÷5 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</a:rPr>
              <a:t>90</a:t>
            </a:r>
            <a:r>
              <a:rPr lang="zh-CN" altLang="en-US" sz="2800" b="1">
                <a:solidFill>
                  <a:srgbClr val="FF0000"/>
                </a:solidFill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+mn-ea"/>
                <a:ea typeface="+mn-ea"/>
              </a:rPr>
              <a:t>＜</a:t>
            </a:r>
            <a:r>
              <a:rPr lang="zh-CN" altLang="en-US" sz="2800" b="1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635÷7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2710EA-D184-18A8-C403-61A964F71572}"/>
              </a:ext>
            </a:extLst>
          </p:cNvPr>
          <p:cNvSpPr txBox="1"/>
          <p:nvPr/>
        </p:nvSpPr>
        <p:spPr>
          <a:xfrm>
            <a:off x="4864082" y="3918667"/>
            <a:ext cx="2460171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>
                <a:latin typeface="+mn-lt"/>
                <a:ea typeface="+mj-ea"/>
              </a:rPr>
              <a:t>445÷5 </a:t>
            </a:r>
            <a:r>
              <a:rPr lang="zh-CN" altLang="en-US" sz="2800" b="1" dirty="0">
                <a:latin typeface="+mn-lt"/>
                <a:ea typeface="+mj-ea"/>
              </a:rPr>
              <a:t>≈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58C757-F2A8-58C9-16D9-A1545FF2AAF3}"/>
              </a:ext>
            </a:extLst>
          </p:cNvPr>
          <p:cNvSpPr txBox="1"/>
          <p:nvPr/>
        </p:nvSpPr>
        <p:spPr>
          <a:xfrm>
            <a:off x="6263674" y="3918667"/>
            <a:ext cx="1045929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5EEBA2-C869-B9FD-E07C-E7424683C131}"/>
              </a:ext>
            </a:extLst>
          </p:cNvPr>
          <p:cNvGrpSpPr/>
          <p:nvPr/>
        </p:nvGrpSpPr>
        <p:grpSpPr>
          <a:xfrm>
            <a:off x="4882123" y="4500478"/>
            <a:ext cx="2305890" cy="700366"/>
            <a:chOff x="1351217" y="2882109"/>
            <a:chExt cx="2305890" cy="700366"/>
          </a:xfrm>
        </p:grpSpPr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7D5F6A5A-1ADD-6AF9-D4BD-4D1D14A061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46090" y="3046511"/>
              <a:ext cx="328803" cy="0"/>
            </a:xfrm>
            <a:prstGeom prst="straightConnector1">
              <a:avLst/>
            </a:prstGeom>
            <a:ln w="28575">
              <a:solidFill>
                <a:srgbClr val="0000FF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810BEE4-AE6A-5047-7E6C-86DF3BE88D1E}"/>
                </a:ext>
              </a:extLst>
            </p:cNvPr>
            <p:cNvSpPr txBox="1"/>
            <p:nvPr/>
          </p:nvSpPr>
          <p:spPr>
            <a:xfrm>
              <a:off x="1351217" y="3057908"/>
              <a:ext cx="757428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400">
                  <a:solidFill>
                    <a:srgbClr val="0000FF"/>
                  </a:solidFill>
                  <a:latin typeface="+mn-lt"/>
                  <a:ea typeface="+mn-ea"/>
                </a:rPr>
                <a:t>450</a:t>
              </a:r>
              <a:endParaRPr lang="zh-CN" altLang="en-US" sz="2400" dirty="0">
                <a:solidFill>
                  <a:srgbClr val="0000FF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9398E8C-D956-6AF4-9D06-F43829AEDCEE}"/>
                </a:ext>
              </a:extLst>
            </p:cNvPr>
            <p:cNvSpPr txBox="1"/>
            <p:nvPr/>
          </p:nvSpPr>
          <p:spPr>
            <a:xfrm>
              <a:off x="1640466" y="3057908"/>
              <a:ext cx="2016641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>
                  <a:solidFill>
                    <a:srgbClr val="0000FF"/>
                  </a:solidFill>
                  <a:latin typeface="+mn-lt"/>
                  <a:ea typeface="+mn-ea"/>
                </a:rPr>
                <a:t>（往大估</a:t>
              </a:r>
              <a:r>
                <a:rPr lang="zh-CN" altLang="en-US" sz="2400" dirty="0">
                  <a:solidFill>
                    <a:srgbClr val="0000FF"/>
                  </a:solidFill>
                  <a:latin typeface="+mn-lt"/>
                  <a:ea typeface="+mn-ea"/>
                </a:rPr>
                <a:t>）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C0263478-4BC8-A8CA-309B-AA06E83D43C7}"/>
              </a:ext>
            </a:extLst>
          </p:cNvPr>
          <p:cNvSpPr txBox="1"/>
          <p:nvPr/>
        </p:nvSpPr>
        <p:spPr bwMode="auto">
          <a:xfrm>
            <a:off x="7835253" y="571249"/>
            <a:ext cx="38744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84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1" grpId="0"/>
      <p:bldP spid="28" grpId="0"/>
      <p:bldP spid="35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86BDF82-E82F-45C2-BFF6-83B52158E1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0DD8EF0A-3A04-4D4B-A4FC-C8C56DA7E241}"/>
              </a:ext>
            </a:extLst>
          </p:cNvPr>
          <p:cNvSpPr/>
          <p:nvPr/>
        </p:nvSpPr>
        <p:spPr bwMode="auto">
          <a:xfrm>
            <a:off x="1179513" y="1139197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黑体" panose="02010609060101010101" pitchFamily="49" charset="-122"/>
            </a:endParaRPr>
          </a:p>
        </p:txBody>
      </p:sp>
      <p:pic>
        <p:nvPicPr>
          <p:cNvPr id="26628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8285" y="4108586"/>
            <a:ext cx="1745307" cy="212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矩形 2"/>
          <p:cNvSpPr>
            <a:spLocks noChangeArrowheads="1"/>
          </p:cNvSpPr>
          <p:nvPr/>
        </p:nvSpPr>
        <p:spPr bwMode="auto">
          <a:xfrm>
            <a:off x="2681288" y="1941967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26630" name="文本框 4"/>
          <p:cNvSpPr txBox="1">
            <a:spLocks noChangeArrowheads="1"/>
          </p:cNvSpPr>
          <p:nvPr/>
        </p:nvSpPr>
        <p:spPr bwMode="auto">
          <a:xfrm>
            <a:off x="5154613" y="150813"/>
            <a:ext cx="3690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26631" name="文本框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6632" name="图片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1E8AC7C-A628-4123-A4B2-96EB2AC96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2" y="-1"/>
            <a:ext cx="12187135" cy="68603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37A78A5-D2C3-4ED8-8F46-CA7BAB5C51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4">
            <a:extLst>
              <a:ext uri="{FF2B5EF4-FFF2-40B4-BE49-F238E27FC236}">
                <a16:creationId xmlns:a16="http://schemas.microsoft.com/office/drawing/2014/main" id="{4E567B5B-ED1D-4DB7-863F-D411EFE2F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613" y="150813"/>
            <a:ext cx="36909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作业设计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E3589A-F360-4811-98B0-726558E1B90D}"/>
              </a:ext>
            </a:extLst>
          </p:cNvPr>
          <p:cNvSpPr txBox="1"/>
          <p:nvPr/>
        </p:nvSpPr>
        <p:spPr>
          <a:xfrm>
            <a:off x="804022" y="1132355"/>
            <a:ext cx="9030174" cy="2584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+mj-ea"/>
              </a:rPr>
              <a:t>一、某公司部门聚餐，</a:t>
            </a:r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张桌子一共坐了 </a:t>
            </a:r>
            <a:r>
              <a:rPr lang="en-US" altLang="zh-CN" sz="3200" b="1" dirty="0">
                <a:latin typeface="+mn-lt"/>
                <a:ea typeface="+mj-ea"/>
              </a:rPr>
              <a:t>38 </a:t>
            </a:r>
            <a:r>
              <a:rPr lang="zh-CN" altLang="en-US" sz="3200" b="1" dirty="0">
                <a:latin typeface="+mn-lt"/>
                <a:ea typeface="+mj-ea"/>
              </a:rPr>
              <a:t>人， </a:t>
            </a:r>
            <a:endParaRPr lang="en-US" altLang="zh-CN" sz="3200" b="1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一共消费了 </a:t>
            </a:r>
            <a:r>
              <a:rPr lang="en-US" altLang="zh-CN" sz="3200" b="1" dirty="0">
                <a:latin typeface="+mn-lt"/>
                <a:ea typeface="+mj-ea"/>
              </a:rPr>
              <a:t>804 </a:t>
            </a:r>
            <a:r>
              <a:rPr lang="zh-CN" altLang="en-US" sz="3200" b="1" dirty="0">
                <a:latin typeface="+mn-lt"/>
                <a:ea typeface="+mj-ea"/>
              </a:rPr>
              <a:t>元。</a:t>
            </a:r>
            <a:endParaRPr lang="en-US" altLang="zh-CN" sz="3200" b="1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+mj-ea"/>
              </a:rPr>
              <a:t>        1. </a:t>
            </a:r>
            <a:r>
              <a:rPr lang="zh-CN" altLang="en-US" sz="3200" b="1" dirty="0">
                <a:latin typeface="+mn-lt"/>
                <a:ea typeface="+mj-ea"/>
              </a:rPr>
              <a:t>平均每张桌子大约坐多少人？</a:t>
            </a:r>
            <a:endParaRPr lang="en-US" altLang="zh-CN" sz="3200" b="1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+mj-ea"/>
              </a:rPr>
              <a:t>        2. </a:t>
            </a:r>
            <a:r>
              <a:rPr lang="zh-CN" altLang="en-US" sz="3200" b="1" dirty="0">
                <a:latin typeface="+mn-lt"/>
                <a:ea typeface="+mj-ea"/>
              </a:rPr>
              <a:t>平均每桌大约消费了多少钱？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10B862-26BF-405E-96B5-34CE89D9808C}"/>
              </a:ext>
            </a:extLst>
          </p:cNvPr>
          <p:cNvSpPr txBox="1"/>
          <p:nvPr/>
        </p:nvSpPr>
        <p:spPr>
          <a:xfrm>
            <a:off x="1628042" y="3956506"/>
            <a:ext cx="5000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1. 38÷4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≈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72BB7A-EC54-44A1-987C-8371984D91C1}"/>
              </a:ext>
            </a:extLst>
          </p:cNvPr>
          <p:cNvSpPr txBox="1"/>
          <p:nvPr/>
        </p:nvSpPr>
        <p:spPr>
          <a:xfrm>
            <a:off x="1628042" y="4791573"/>
            <a:ext cx="5000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2. 804÷4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≈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112252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A815EDD-503B-4C09-B7FF-02CFA5839F51}"/>
              </a:ext>
            </a:extLst>
          </p:cNvPr>
          <p:cNvSpPr txBox="1"/>
          <p:nvPr/>
        </p:nvSpPr>
        <p:spPr>
          <a:xfrm>
            <a:off x="557838" y="569648"/>
            <a:ext cx="17721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+mj-ea"/>
              </a:rPr>
              <a:t>二、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A786D6-46CF-4C54-BCD4-8E3B7F3E10C1}"/>
              </a:ext>
            </a:extLst>
          </p:cNvPr>
          <p:cNvSpPr txBox="1"/>
          <p:nvPr/>
        </p:nvSpPr>
        <p:spPr>
          <a:xfrm>
            <a:off x="830399" y="3079898"/>
            <a:ext cx="64584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+mj-ea"/>
              </a:rPr>
              <a:t>1.</a:t>
            </a:r>
            <a:r>
              <a:rPr lang="zh-CN" altLang="en-US" sz="3200" b="1" dirty="0">
                <a:latin typeface="+mn-lt"/>
                <a:ea typeface="+mj-ea"/>
              </a:rPr>
              <a:t>平均每盒大约有多少个车轮？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6DB659A-6CC7-4281-8F01-2AAFC732C1DC}"/>
              </a:ext>
            </a:extLst>
          </p:cNvPr>
          <p:cNvSpPr txBox="1"/>
          <p:nvPr/>
        </p:nvSpPr>
        <p:spPr>
          <a:xfrm>
            <a:off x="830398" y="3822672"/>
            <a:ext cx="8093793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+mj-ea"/>
              </a:rPr>
              <a:t>2.</a:t>
            </a:r>
            <a:r>
              <a:rPr lang="zh-CN" altLang="en-US" sz="3200" b="1" dirty="0">
                <a:latin typeface="+mn-lt"/>
                <a:ea typeface="+mj-ea"/>
              </a:rPr>
              <a:t>这些车轮大约能安装多少辆玩具汽车？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716C45-7774-4888-BF7F-531F7772E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66" y="1233291"/>
            <a:ext cx="10757668" cy="16981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BF6021A-E8AE-4977-B8EB-40D98F872E6A}"/>
              </a:ext>
            </a:extLst>
          </p:cNvPr>
          <p:cNvSpPr txBox="1"/>
          <p:nvPr/>
        </p:nvSpPr>
        <p:spPr>
          <a:xfrm>
            <a:off x="3659066" y="4634732"/>
            <a:ext cx="5000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1. 193÷3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≈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16E56E-B05C-4CAF-93B6-D3657917C1B4}"/>
              </a:ext>
            </a:extLst>
          </p:cNvPr>
          <p:cNvSpPr txBox="1"/>
          <p:nvPr/>
        </p:nvSpPr>
        <p:spPr>
          <a:xfrm>
            <a:off x="3659066" y="5434631"/>
            <a:ext cx="500062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2. 193÷4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≈ 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50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（辆）</a:t>
            </a:r>
          </a:p>
        </p:txBody>
      </p:sp>
    </p:spTree>
    <p:extLst>
      <p:ext uri="{BB962C8B-B14F-4D97-AF65-F5344CB8AC3E}">
        <p14:creationId xmlns:p14="http://schemas.microsoft.com/office/powerpoint/2010/main" val="304325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30000"/>
          </a:lnSpc>
          <a:defRPr sz="3200" b="1" smtClean="0">
            <a:latin typeface="+mn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Words>841</Words>
  <Application>Microsoft Office PowerPoint</Application>
  <PresentationFormat>宽屏</PresentationFormat>
  <Paragraphs>147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ui-sans-serif</vt:lpstr>
      <vt:lpstr>等线</vt:lpstr>
      <vt:lpstr>等线 Light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236</cp:revision>
  <dcterms:created xsi:type="dcterms:W3CDTF">2018-08-15T05:40:44Z</dcterms:created>
  <dcterms:modified xsi:type="dcterms:W3CDTF">2025-11-15T01:34:28Z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