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4" r:id="rId1"/>
  </p:sldMasterIdLst>
  <p:notesMasterIdLst>
    <p:notesMasterId r:id="rId16"/>
  </p:notesMasterIdLst>
  <p:sldIdLst>
    <p:sldId id="256" r:id="rId2"/>
    <p:sldId id="373" r:id="rId3"/>
    <p:sldId id="347" r:id="rId4"/>
    <p:sldId id="346" r:id="rId5"/>
    <p:sldId id="306" r:id="rId6"/>
    <p:sldId id="307" r:id="rId7"/>
    <p:sldId id="305" r:id="rId8"/>
    <p:sldId id="350" r:id="rId9"/>
    <p:sldId id="367" r:id="rId10"/>
    <p:sldId id="348" r:id="rId11"/>
    <p:sldId id="371" r:id="rId12"/>
    <p:sldId id="372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黑体" panose="02010609060101010101" pitchFamily="49" charset="-122"/>
      <p:regular r:id="rId21"/>
    </p:embeddedFont>
    <p:embeddedFont>
      <p:font typeface="楷体" panose="02010609060101010101" pitchFamily="49" charset="-122"/>
      <p:regular r:id="rId22"/>
    </p:embeddedFont>
    <p:embeddedFont>
      <p:font typeface="微软雅黑" panose="020B0503020204020204" pitchFamily="34" charset="-122"/>
      <p:regular r:id="rId23"/>
      <p:bold r:id="rId24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CC"/>
    <a:srgbClr val="FAFAFA"/>
    <a:srgbClr val="A9E4D6"/>
    <a:srgbClr val="E96678"/>
    <a:srgbClr val="A1D6E3"/>
    <a:srgbClr val="62BBD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96" y="1038"/>
      </p:cViewPr>
      <p:guideLst>
        <p:guide orient="horz" pos="1620"/>
        <p:guide pos="28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4ADC899-AB7F-45E1-A175-AD956BD0D4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B15E98C-986B-44DD-A438-1B7F1F5E1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EB5E98-6F9A-4ABB-8AB2-C9B3517FC2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11D83A8-2484-4985-80B2-89A31837E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AFCA15-773D-4B3D-9C3B-554B9C4461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0DE97E-E578-471C-B92E-CF4F8CEDA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368561B-36F9-4286-913B-3CF82633F7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8561B-36F9-4286-913B-3CF82633F7A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32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13362467-0980-426A-9C84-6D7300B4E66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DD294E24-9D1D-4621-8229-C3A0CDE676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BCDB6A7B-7F52-4DF2-AC1D-825FC9CF40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8F2CE-7249-41DD-A186-649D70B0BBED}" type="slidenum">
              <a:rPr lang="zh-CN" altLang="en-US">
                <a:latin typeface="Arial" panose="020B0604020202020204" pitchFamily="34" charset="0"/>
                <a:ea typeface="黑体" panose="02010609060101010101" pitchFamily="49" charset="-122"/>
              </a:rPr>
              <a:pPr/>
              <a:t>13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7A12BD2-6362-4D4B-95A5-FD7D190AB8C5}"/>
              </a:ext>
            </a:extLst>
          </p:cNvPr>
          <p:cNvSpPr/>
          <p:nvPr userDrawn="1"/>
        </p:nvSpPr>
        <p:spPr>
          <a:xfrm>
            <a:off x="0" y="-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897276E7-E3EB-42C1-9BE0-A546300D7F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611188" y="842963"/>
            <a:ext cx="792162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7F05FCEC-FA49-4B77-AEAE-5CDCC425ED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4502" y="3175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E30E32-A9FD-4FC4-8E8E-B073E5658F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rcRect l="-18964" t="-37852"/>
          <a:stretch>
            <a:fillRect/>
          </a:stretch>
        </p:blipFill>
        <p:spPr>
          <a:xfrm>
            <a:off x="1331640" y="2499742"/>
            <a:ext cx="1486816" cy="1722880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7408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24CE77-E4AE-431B-B76E-3F422FF58D86}"/>
              </a:ext>
            </a:extLst>
          </p:cNvPr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0BCA6367-37B3-40FB-A9C2-FA9D572310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42A6BE03-3E70-4471-A947-6F9CF7247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4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EDAB7F-A4D2-4413-8819-7DDCF89F604E}"/>
              </a:ext>
            </a:extLst>
          </p:cNvPr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latin typeface="黑体" panose="02010609060101010101" pitchFamily="49" charset="-122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E952A812-4C2A-4DAD-8323-D512A4ABB0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E9009F98-581A-403B-B1CE-EABBC63FD8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27B82AF-B8A4-45F2-9A09-5AEBA59D77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2"/>
            <a:ext cx="1149183" cy="1331642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891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35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67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-13" y="-1"/>
            <a:chExt cx="12192014" cy="6836241"/>
          </a:xfrm>
        </p:grpSpPr>
        <p:pic>
          <p:nvPicPr>
            <p:cNvPr id="3" name="图片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17BE1C79-07A6-483F-B413-1883B14EB656}"/>
              </a:ext>
            </a:extLst>
          </p:cNvPr>
          <p:cNvSpPr/>
          <p:nvPr/>
        </p:nvSpPr>
        <p:spPr>
          <a:xfrm>
            <a:off x="0" y="230798"/>
            <a:ext cx="9144000" cy="46912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431A51-AE16-422F-9203-D354AE5D1975}"/>
              </a:ext>
            </a:extLst>
          </p:cNvPr>
          <p:cNvSpPr txBox="1"/>
          <p:nvPr/>
        </p:nvSpPr>
        <p:spPr>
          <a:xfrm rot="20132266">
            <a:off x="3816865" y="2828875"/>
            <a:ext cx="129682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EE0019A-3E0C-8476-C0A8-5A5723F968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46459" y="57789"/>
            <a:ext cx="687492" cy="67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4251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ABDD9F59-FFB8-4E49-8E31-A4C6ADD68A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87" r:id="rId4"/>
    <p:sldLayoutId id="2147484088" r:id="rId5"/>
    <p:sldLayoutId id="2147484093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8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5">
            <a:extLst>
              <a:ext uri="{FF2B5EF4-FFF2-40B4-BE49-F238E27FC236}">
                <a16:creationId xmlns:a16="http://schemas.microsoft.com/office/drawing/2014/main" id="{1F48C532-C0F0-4851-8C74-7F590067994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1590675"/>
            <a:ext cx="7772400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 sz="4800"/>
              <a:t>练习二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106610-E3A7-451A-AA3B-2D322D9E1FF8}"/>
              </a:ext>
            </a:extLst>
          </p:cNvPr>
          <p:cNvSpPr txBox="1"/>
          <p:nvPr/>
        </p:nvSpPr>
        <p:spPr>
          <a:xfrm>
            <a:off x="4178300" y="-327025"/>
            <a:ext cx="896938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D52256-CF5A-4A4D-8463-28995B8EEBC5}"/>
              </a:ext>
            </a:extLst>
          </p:cNvPr>
          <p:cNvSpPr txBox="1"/>
          <p:nvPr/>
        </p:nvSpPr>
        <p:spPr>
          <a:xfrm>
            <a:off x="-306388" y="1927225"/>
            <a:ext cx="306388" cy="939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197" name="图片 9">
            <a:extLst>
              <a:ext uri="{FF2B5EF4-FFF2-40B4-BE49-F238E27FC236}">
                <a16:creationId xmlns:a16="http://schemas.microsoft.com/office/drawing/2014/main" id="{625A7308-3231-41CC-BC58-4CDAFE46D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5143500"/>
            <a:ext cx="901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10">
            <a:extLst>
              <a:ext uri="{FF2B5EF4-FFF2-40B4-BE49-F238E27FC236}">
                <a16:creationId xmlns:a16="http://schemas.microsoft.com/office/drawing/2014/main" id="{3EA066E3-3DE9-40F4-A1B3-5A7679871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643063"/>
            <a:ext cx="3175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图片 11">
            <a:extLst>
              <a:ext uri="{FF2B5EF4-FFF2-40B4-BE49-F238E27FC236}">
                <a16:creationId xmlns:a16="http://schemas.microsoft.com/office/drawing/2014/main" id="{82B64B16-C956-4678-9EFC-1CA1BD8F4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4922838"/>
            <a:ext cx="654050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FE5D142-EFC6-4539-8E5B-E7EBD7091F40}"/>
              </a:ext>
            </a:extLst>
          </p:cNvPr>
          <p:cNvSpPr txBox="1"/>
          <p:nvPr/>
        </p:nvSpPr>
        <p:spPr>
          <a:xfrm>
            <a:off x="3024188" y="2571750"/>
            <a:ext cx="321273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latin typeface="+mj-ea"/>
                <a:ea typeface="+mj-ea"/>
              </a:rPr>
              <a:t>（选自</a:t>
            </a:r>
            <a:r>
              <a:rPr lang="zh-CN" altLang="en-US" b="1">
                <a:latin typeface="+mj-ea"/>
                <a:ea typeface="+mj-ea"/>
              </a:rPr>
              <a:t>教材</a:t>
            </a:r>
            <a:r>
              <a:rPr lang="en-US" altLang="zh-CN" b="1">
                <a:latin typeface="+mj-ea"/>
                <a:ea typeface="+mj-ea"/>
              </a:rPr>
              <a:t>P13-P14 </a:t>
            </a:r>
            <a:r>
              <a:rPr lang="zh-CN" altLang="en-US" b="1">
                <a:latin typeface="+mj-ea"/>
                <a:ea typeface="+mj-ea"/>
              </a:rPr>
              <a:t>练习</a:t>
            </a:r>
            <a:r>
              <a:rPr lang="zh-CN" altLang="en-US" b="1" dirty="0">
                <a:latin typeface="+mj-ea"/>
                <a:ea typeface="+mj-ea"/>
              </a:rPr>
              <a:t>二</a:t>
            </a:r>
            <a:r>
              <a:rPr lang="zh-CN" altLang="en-US" b="1">
                <a:latin typeface="+mj-ea"/>
                <a:ea typeface="+mj-ea"/>
              </a:rPr>
              <a:t>）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0B2255-00B0-4F2C-BF32-036EF2375227}"/>
              </a:ext>
            </a:extLst>
          </p:cNvPr>
          <p:cNvSpPr txBox="1"/>
          <p:nvPr/>
        </p:nvSpPr>
        <p:spPr bwMode="auto">
          <a:xfrm>
            <a:off x="509760" y="509137"/>
            <a:ext cx="183594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DA50FF-AC80-4F3C-8F12-ADBD965F5F5F}"/>
              </a:ext>
            </a:extLst>
          </p:cNvPr>
          <p:cNvSpPr txBox="1"/>
          <p:nvPr/>
        </p:nvSpPr>
        <p:spPr bwMode="auto">
          <a:xfrm>
            <a:off x="416852" y="1071035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30÷3=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5FA819-D3B3-4E98-B6EE-F9059A991979}"/>
              </a:ext>
            </a:extLst>
          </p:cNvPr>
          <p:cNvSpPr txBox="1"/>
          <p:nvPr/>
        </p:nvSpPr>
        <p:spPr bwMode="auto">
          <a:xfrm>
            <a:off x="2426368" y="1071035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36÷3=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F8CC24-D673-409A-89C5-E39AC2BEA129}"/>
              </a:ext>
            </a:extLst>
          </p:cNvPr>
          <p:cNvSpPr txBox="1"/>
          <p:nvPr/>
        </p:nvSpPr>
        <p:spPr bwMode="auto">
          <a:xfrm>
            <a:off x="4435883" y="1071035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400÷2=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F4F939-9726-449E-A8FB-CA43C6526E03}"/>
              </a:ext>
            </a:extLst>
          </p:cNvPr>
          <p:cNvSpPr txBox="1"/>
          <p:nvPr/>
        </p:nvSpPr>
        <p:spPr bwMode="auto">
          <a:xfrm>
            <a:off x="6445398" y="1071035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7000÷7=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2AC3D3-889B-4BAF-9512-C78230865696}"/>
              </a:ext>
            </a:extLst>
          </p:cNvPr>
          <p:cNvSpPr txBox="1"/>
          <p:nvPr/>
        </p:nvSpPr>
        <p:spPr bwMode="auto">
          <a:xfrm>
            <a:off x="1528680" y="1078918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A96DC4D-CED8-48BF-8DB4-8FC50532B785}"/>
              </a:ext>
            </a:extLst>
          </p:cNvPr>
          <p:cNvSpPr txBox="1"/>
          <p:nvPr/>
        </p:nvSpPr>
        <p:spPr bwMode="auto">
          <a:xfrm>
            <a:off x="3498066" y="1063153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7ACD108-2F13-44A6-B706-988406F1D4E6}"/>
              </a:ext>
            </a:extLst>
          </p:cNvPr>
          <p:cNvSpPr txBox="1"/>
          <p:nvPr/>
        </p:nvSpPr>
        <p:spPr bwMode="auto">
          <a:xfrm>
            <a:off x="5693976" y="1071035"/>
            <a:ext cx="81960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F207DB-05BC-4699-AF32-42A00D550A8B}"/>
              </a:ext>
            </a:extLst>
          </p:cNvPr>
          <p:cNvSpPr txBox="1"/>
          <p:nvPr/>
        </p:nvSpPr>
        <p:spPr bwMode="auto">
          <a:xfrm>
            <a:off x="7900391" y="1071035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D7080E-EF47-4F59-AAC0-B5152BCB64CA}"/>
              </a:ext>
            </a:extLst>
          </p:cNvPr>
          <p:cNvSpPr txBox="1"/>
          <p:nvPr/>
        </p:nvSpPr>
        <p:spPr bwMode="auto">
          <a:xfrm>
            <a:off x="5887195" y="4591527"/>
            <a:ext cx="2905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57B97F5-E092-0130-3B21-BEA567C550B9}"/>
              </a:ext>
            </a:extLst>
          </p:cNvPr>
          <p:cNvSpPr txBox="1"/>
          <p:nvPr/>
        </p:nvSpPr>
        <p:spPr bwMode="auto">
          <a:xfrm>
            <a:off x="416852" y="1885423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70÷7=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509972E-755E-4389-E3D3-8BDFAFC7E36A}"/>
              </a:ext>
            </a:extLst>
          </p:cNvPr>
          <p:cNvSpPr txBox="1"/>
          <p:nvPr/>
        </p:nvSpPr>
        <p:spPr bwMode="auto">
          <a:xfrm>
            <a:off x="2426368" y="1885423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88÷4=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780CC0-2BE7-AABC-B7BA-48106F35C7DE}"/>
              </a:ext>
            </a:extLst>
          </p:cNvPr>
          <p:cNvSpPr txBox="1"/>
          <p:nvPr/>
        </p:nvSpPr>
        <p:spPr bwMode="auto">
          <a:xfrm>
            <a:off x="4435883" y="1885423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800÷2=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F9DB061-D0B8-49D9-47B4-2B5B2AC8961D}"/>
              </a:ext>
            </a:extLst>
          </p:cNvPr>
          <p:cNvSpPr txBox="1"/>
          <p:nvPr/>
        </p:nvSpPr>
        <p:spPr bwMode="auto">
          <a:xfrm>
            <a:off x="6445398" y="1885423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9000÷3=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9AA3BFF-7293-9A40-826C-2A973993263B}"/>
              </a:ext>
            </a:extLst>
          </p:cNvPr>
          <p:cNvSpPr txBox="1"/>
          <p:nvPr/>
        </p:nvSpPr>
        <p:spPr bwMode="auto">
          <a:xfrm>
            <a:off x="1528680" y="1893305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0DA416B-1F09-5E05-F5F0-7D7BFAB85296}"/>
              </a:ext>
            </a:extLst>
          </p:cNvPr>
          <p:cNvSpPr txBox="1"/>
          <p:nvPr/>
        </p:nvSpPr>
        <p:spPr bwMode="auto">
          <a:xfrm>
            <a:off x="3498066" y="1877540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DE9CBD7-401A-9957-5364-14D3110950F7}"/>
              </a:ext>
            </a:extLst>
          </p:cNvPr>
          <p:cNvSpPr txBox="1"/>
          <p:nvPr/>
        </p:nvSpPr>
        <p:spPr bwMode="auto">
          <a:xfrm>
            <a:off x="5693976" y="1885423"/>
            <a:ext cx="81960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E8BAB66-5320-2DCC-6107-2988A77FFD90}"/>
              </a:ext>
            </a:extLst>
          </p:cNvPr>
          <p:cNvSpPr txBox="1"/>
          <p:nvPr/>
        </p:nvSpPr>
        <p:spPr bwMode="auto">
          <a:xfrm>
            <a:off x="7900391" y="1885423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0B86CB6-C5D2-8AED-0EE8-40EE1325D4DA}"/>
              </a:ext>
            </a:extLst>
          </p:cNvPr>
          <p:cNvSpPr txBox="1"/>
          <p:nvPr/>
        </p:nvSpPr>
        <p:spPr bwMode="auto">
          <a:xfrm>
            <a:off x="290743" y="2742091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180÷6=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F2B5073-537C-312F-FD02-9C9C32F2D762}"/>
              </a:ext>
            </a:extLst>
          </p:cNvPr>
          <p:cNvSpPr txBox="1"/>
          <p:nvPr/>
        </p:nvSpPr>
        <p:spPr bwMode="auto">
          <a:xfrm>
            <a:off x="2426368" y="2752561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48÷2=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87A8383-0BDC-E714-1751-02A03AA4894A}"/>
              </a:ext>
            </a:extLst>
          </p:cNvPr>
          <p:cNvSpPr txBox="1"/>
          <p:nvPr/>
        </p:nvSpPr>
        <p:spPr bwMode="auto">
          <a:xfrm>
            <a:off x="4435883" y="2752561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450÷5=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9188F9C-E07A-57C9-6950-878D8C1E001C}"/>
              </a:ext>
            </a:extLst>
          </p:cNvPr>
          <p:cNvSpPr txBox="1"/>
          <p:nvPr/>
        </p:nvSpPr>
        <p:spPr bwMode="auto">
          <a:xfrm>
            <a:off x="6445398" y="2752561"/>
            <a:ext cx="17701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6400÷8=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F277A57-0259-B3D0-FCC9-64E2EF80D0EC}"/>
              </a:ext>
            </a:extLst>
          </p:cNvPr>
          <p:cNvSpPr txBox="1"/>
          <p:nvPr/>
        </p:nvSpPr>
        <p:spPr bwMode="auto">
          <a:xfrm>
            <a:off x="1528680" y="2760444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6501F95-BDC5-5143-A80C-7011C814F777}"/>
              </a:ext>
            </a:extLst>
          </p:cNvPr>
          <p:cNvSpPr txBox="1"/>
          <p:nvPr/>
        </p:nvSpPr>
        <p:spPr bwMode="auto">
          <a:xfrm>
            <a:off x="3498066" y="2744679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133B64D-AFB7-ED33-852F-3CB0237985C5}"/>
              </a:ext>
            </a:extLst>
          </p:cNvPr>
          <p:cNvSpPr txBox="1"/>
          <p:nvPr/>
        </p:nvSpPr>
        <p:spPr bwMode="auto">
          <a:xfrm>
            <a:off x="5693976" y="2752561"/>
            <a:ext cx="81960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6032D64-2E24-BB5A-23BA-2119D85370DD}"/>
              </a:ext>
            </a:extLst>
          </p:cNvPr>
          <p:cNvSpPr txBox="1"/>
          <p:nvPr/>
        </p:nvSpPr>
        <p:spPr bwMode="auto">
          <a:xfrm>
            <a:off x="7900391" y="2752561"/>
            <a:ext cx="112421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4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4" grpId="0"/>
      <p:bldP spid="25" grpId="0"/>
      <p:bldP spid="26" grpId="0"/>
      <p:bldP spid="27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E2A083-1E98-47B5-AF93-23B4A09E691E}"/>
              </a:ext>
            </a:extLst>
          </p:cNvPr>
          <p:cNvSpPr txBox="1"/>
          <p:nvPr/>
        </p:nvSpPr>
        <p:spPr bwMode="auto">
          <a:xfrm>
            <a:off x="762584" y="374707"/>
            <a:ext cx="183594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57610F-92BC-A92F-78BA-49B25CEA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05" y="1119762"/>
            <a:ext cx="7557025" cy="202970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EF566CF-628B-FF83-3F15-18883403FCC5}"/>
              </a:ext>
            </a:extLst>
          </p:cNvPr>
          <p:cNvSpPr txBox="1"/>
          <p:nvPr/>
        </p:nvSpPr>
        <p:spPr bwMode="auto">
          <a:xfrm>
            <a:off x="5858012" y="4525865"/>
            <a:ext cx="2905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D86032-0D14-7BE7-A088-31D1E5B9EA1E}"/>
              </a:ext>
            </a:extLst>
          </p:cNvPr>
          <p:cNvSpPr txBox="1"/>
          <p:nvPr/>
        </p:nvSpPr>
        <p:spPr bwMode="auto">
          <a:xfrm>
            <a:off x="3071122" y="1213281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C23BF7F-A1EC-D3A4-E846-CBD8ACD6A98F}"/>
              </a:ext>
            </a:extLst>
          </p:cNvPr>
          <p:cNvSpPr txBox="1"/>
          <p:nvPr/>
        </p:nvSpPr>
        <p:spPr bwMode="auto">
          <a:xfrm>
            <a:off x="3071122" y="1696625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C7BD938-6D3E-7F5F-9CDC-55FB70DF60C9}"/>
              </a:ext>
            </a:extLst>
          </p:cNvPr>
          <p:cNvSpPr txBox="1"/>
          <p:nvPr/>
        </p:nvSpPr>
        <p:spPr bwMode="auto">
          <a:xfrm>
            <a:off x="3071122" y="2095648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80CCF6D-FDB1-9503-6023-3A99FBCAAD10}"/>
              </a:ext>
            </a:extLst>
          </p:cNvPr>
          <p:cNvSpPr txBox="1"/>
          <p:nvPr/>
        </p:nvSpPr>
        <p:spPr bwMode="auto">
          <a:xfrm>
            <a:off x="3071122" y="2621154"/>
            <a:ext cx="65830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DB8E33D-5BDE-6C91-6288-7745C4F290B1}"/>
              </a:ext>
            </a:extLst>
          </p:cNvPr>
          <p:cNvSpPr txBox="1"/>
          <p:nvPr/>
        </p:nvSpPr>
        <p:spPr bwMode="auto">
          <a:xfrm>
            <a:off x="7310918" y="1211877"/>
            <a:ext cx="10716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945BCEC-E239-04CD-A2C0-1F756BF591F5}"/>
              </a:ext>
            </a:extLst>
          </p:cNvPr>
          <p:cNvSpPr txBox="1"/>
          <p:nvPr/>
        </p:nvSpPr>
        <p:spPr bwMode="auto">
          <a:xfrm>
            <a:off x="7310918" y="1654789"/>
            <a:ext cx="10716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CB1931E-4B84-FC5E-586C-B78815B00FFC}"/>
              </a:ext>
            </a:extLst>
          </p:cNvPr>
          <p:cNvSpPr txBox="1"/>
          <p:nvPr/>
        </p:nvSpPr>
        <p:spPr bwMode="auto">
          <a:xfrm>
            <a:off x="7310918" y="2100615"/>
            <a:ext cx="10716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6AF3FBA-53B6-6A45-FFFD-6AA4E98DC4A2}"/>
              </a:ext>
            </a:extLst>
          </p:cNvPr>
          <p:cNvSpPr txBox="1"/>
          <p:nvPr/>
        </p:nvSpPr>
        <p:spPr bwMode="auto">
          <a:xfrm>
            <a:off x="7310918" y="2585363"/>
            <a:ext cx="10716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7AF1DDF-0600-2552-1196-44ECDFA4FCF9}"/>
              </a:ext>
            </a:extLst>
          </p:cNvPr>
          <p:cNvGrpSpPr/>
          <p:nvPr/>
        </p:nvGrpSpPr>
        <p:grpSpPr>
          <a:xfrm>
            <a:off x="1571845" y="3252151"/>
            <a:ext cx="6373223" cy="1121274"/>
            <a:chOff x="879835" y="4409657"/>
            <a:chExt cx="8497630" cy="1495032"/>
          </a:xfrm>
        </p:grpSpPr>
        <p:sp>
          <p:nvSpPr>
            <p:cNvPr id="42" name="圆角矩形 51">
              <a:extLst>
                <a:ext uri="{FF2B5EF4-FFF2-40B4-BE49-F238E27FC236}">
                  <a16:creationId xmlns:a16="http://schemas.microsoft.com/office/drawing/2014/main" id="{F47880E6-57B7-0EA1-B3D8-6D31716ED995}"/>
                </a:ext>
              </a:extLst>
            </p:cNvPr>
            <p:cNvSpPr/>
            <p:nvPr/>
          </p:nvSpPr>
          <p:spPr bwMode="auto">
            <a:xfrm>
              <a:off x="879835" y="4409657"/>
              <a:ext cx="8497630" cy="1495032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714BC91-4BE4-6F9D-4231-015F1A92FA0C}"/>
                </a:ext>
              </a:extLst>
            </p:cNvPr>
            <p:cNvSpPr txBox="1"/>
            <p:nvPr/>
          </p:nvSpPr>
          <p:spPr bwMode="auto">
            <a:xfrm>
              <a:off x="1139628" y="4552580"/>
              <a:ext cx="8237837" cy="123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buFont typeface="Arial" panose="020B0604020202020204" pitchFamily="34" charset="0"/>
                <a:buNone/>
              </a:pPr>
              <a:r>
                <a:rPr lang="zh-CN" altLang="en-US" sz="27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被除数增大，除数不变，商变大；</a:t>
              </a:r>
              <a:endParaRPr lang="en-US" altLang="zh-CN" sz="27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buFont typeface="Arial" panose="020B0604020202020204" pitchFamily="34" charset="0"/>
                <a:buNone/>
              </a:pPr>
              <a:r>
                <a:rPr lang="zh-CN" altLang="en-US" sz="27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被除数不变，除数增大，商变小。</a:t>
              </a:r>
              <a:endParaRPr lang="en-US" sz="27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对话气泡: 圆角矩形 40">
            <a:extLst>
              <a:ext uri="{FF2B5EF4-FFF2-40B4-BE49-F238E27FC236}">
                <a16:creationId xmlns:a16="http://schemas.microsoft.com/office/drawing/2014/main" id="{EEBCC9C2-59D4-F444-B9F5-0EA8936E1274}"/>
              </a:ext>
            </a:extLst>
          </p:cNvPr>
          <p:cNvSpPr/>
          <p:nvPr/>
        </p:nvSpPr>
        <p:spPr>
          <a:xfrm>
            <a:off x="1743684" y="337154"/>
            <a:ext cx="3655168" cy="528669"/>
          </a:xfrm>
          <a:prstGeom prst="wedgeRoundRectCallout">
            <a:avLst>
              <a:gd name="adj1" fmla="val 33858"/>
              <a:gd name="adj2" fmla="val 80440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你发现什么规律了吗？</a:t>
            </a:r>
            <a:endParaRPr lang="en-US" sz="2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9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>
            <a:extLst>
              <a:ext uri="{FF2B5EF4-FFF2-40B4-BE49-F238E27FC236}">
                <a16:creationId xmlns:a16="http://schemas.microsoft.com/office/drawing/2014/main" id="{609A5D3E-72FF-4279-83FB-43F15C721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335" y="2171860"/>
            <a:ext cx="409404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90÷9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4C687AD8-7DC9-439D-BFE4-A796D5324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302" y="3424010"/>
            <a:ext cx="69086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答：如果排成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列，每列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人；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如果围成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个圆圈，每个圆圈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D9DDB1-85A2-423B-AD9A-4C5F59A42893}"/>
              </a:ext>
            </a:extLst>
          </p:cNvPr>
          <p:cNvSpPr txBox="1"/>
          <p:nvPr/>
        </p:nvSpPr>
        <p:spPr>
          <a:xfrm>
            <a:off x="557832" y="406199"/>
            <a:ext cx="1539954" cy="57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700" b="1" spc="-15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700" b="1" spc="-15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-9525" y="5005940"/>
            <a:ext cx="6714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71857" y="4896203"/>
            <a:ext cx="672143" cy="21947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EBCE1B3-7A55-44E6-8E1D-DE5FDB63925C}"/>
              </a:ext>
            </a:extLst>
          </p:cNvPr>
          <p:cNvSpPr txBox="1"/>
          <p:nvPr/>
        </p:nvSpPr>
        <p:spPr>
          <a:xfrm>
            <a:off x="958549" y="409623"/>
            <a:ext cx="7332726" cy="165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人表演集体舞。如果排成人数相同的</a:t>
            </a: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列，每列多少人</a:t>
            </a: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如果围成人数相同的</a:t>
            </a: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个圆圈，每个圆圈多少人</a:t>
            </a: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7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89BC7AA-85BE-4CBF-BB63-A34A2D1ED5CC}"/>
              </a:ext>
            </a:extLst>
          </p:cNvPr>
          <p:cNvSpPr txBox="1"/>
          <p:nvPr/>
        </p:nvSpPr>
        <p:spPr>
          <a:xfrm>
            <a:off x="5885927" y="1588530"/>
            <a:ext cx="3885390" cy="36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500" spc="-15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500" spc="-15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1500" spc="-15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500" spc="-15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  </a:t>
            </a:r>
            <a:r>
              <a:rPr lang="zh-CN" altLang="en-US" sz="1500" spc="-15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 第</a:t>
            </a:r>
            <a:r>
              <a:rPr lang="en-US" altLang="zh-CN" sz="1500" spc="-15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500" spc="-15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500" spc="-15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500" spc="-15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70BCE7AF-AF52-AFC4-53AE-727129C20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335" y="2787244"/>
            <a:ext cx="409404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90÷3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2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6DFB9C4-C611-4A0F-ADB5-2873E51CB66A}"/>
              </a:ext>
            </a:extLst>
          </p:cNvPr>
          <p:cNvSpPr txBox="1"/>
          <p:nvPr/>
        </p:nvSpPr>
        <p:spPr bwMode="auto">
          <a:xfrm>
            <a:off x="520700" y="378136"/>
            <a:ext cx="7797799" cy="154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公园运来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盆花，准备摆在</a:t>
            </a:r>
            <a:r>
              <a:rPr lang="en-US" altLang="zh-CN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个花坛里。平均</a:t>
            </a:r>
            <a:r>
              <a:rPr lang="zh-CN" altLang="en-US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每个花坛要摆</a:t>
            </a:r>
            <a:r>
              <a:rPr lang="zh-CN" altLang="en-US" sz="27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多少</a:t>
            </a:r>
            <a:r>
              <a:rPr lang="zh-CN" altLang="en-US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盆花？每个花坛里的花摆成</a:t>
            </a: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行，平均每行要摆多少盆花？</a:t>
            </a:r>
            <a:endParaRPr lang="zh-CN" altLang="en-US" sz="27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86977A-B918-48E5-9DA2-590FE12F721F}"/>
              </a:ext>
            </a:extLst>
          </p:cNvPr>
          <p:cNvSpPr txBox="1"/>
          <p:nvPr/>
        </p:nvSpPr>
        <p:spPr bwMode="auto">
          <a:xfrm>
            <a:off x="3116905" y="2087002"/>
            <a:ext cx="263284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88÷2=44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（盆）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2C1079-D87A-4E2D-87C2-1492B692ED48}"/>
              </a:ext>
            </a:extLst>
          </p:cNvPr>
          <p:cNvSpPr txBox="1"/>
          <p:nvPr/>
        </p:nvSpPr>
        <p:spPr bwMode="auto">
          <a:xfrm>
            <a:off x="3125046" y="2698860"/>
            <a:ext cx="263284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44÷4=11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3D9C825-4DE7-41F6-9599-4740586CC12B}"/>
              </a:ext>
            </a:extLst>
          </p:cNvPr>
          <p:cNvSpPr txBox="1"/>
          <p:nvPr/>
        </p:nvSpPr>
        <p:spPr bwMode="auto">
          <a:xfrm>
            <a:off x="1601500" y="3576729"/>
            <a:ext cx="661451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花坛摆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盆，每行摆</a:t>
            </a: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盆。</a:t>
            </a:r>
            <a:endParaRPr lang="zh-CN" altLang="en-US" sz="27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A8AF1C4-F70E-A120-D459-DCE20B64117E}"/>
              </a:ext>
            </a:extLst>
          </p:cNvPr>
          <p:cNvSpPr txBox="1"/>
          <p:nvPr/>
        </p:nvSpPr>
        <p:spPr bwMode="auto">
          <a:xfrm>
            <a:off x="5887195" y="4591527"/>
            <a:ext cx="2905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52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C49C9E8-FEAA-4441-9DD6-306C21BB9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860" y="1423386"/>
            <a:ext cx="5561681" cy="2647478"/>
          </a:xfrm>
          <a:prstGeom prst="rect">
            <a:avLst/>
          </a:prstGeom>
        </p:spPr>
      </p:pic>
      <p:sp>
        <p:nvSpPr>
          <p:cNvPr id="27" name="Text Box 52">
            <a:extLst>
              <a:ext uri="{FF2B5EF4-FFF2-40B4-BE49-F238E27FC236}">
                <a16:creationId xmlns:a16="http://schemas.microsoft.com/office/drawing/2014/main" id="{33C412B5-DFB6-41A5-91CF-475E0D1D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915" y="474993"/>
            <a:ext cx="75021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700" b="1" dirty="0">
                <a:solidFill>
                  <a:prstClr val="black"/>
                </a:solidFill>
                <a:latin typeface="Times New Roman"/>
                <a:ea typeface="黑体"/>
              </a:rPr>
              <a:t>5</a:t>
            </a:r>
            <a:r>
              <a:rPr lang="en-US" altLang="zh-CN" sz="2700" b="1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2700" b="1">
                <a:solidFill>
                  <a:prstClr val="black"/>
                </a:solidFill>
                <a:latin typeface="Times New Roman"/>
                <a:ea typeface="黑体"/>
              </a:rPr>
              <a:t> </a:t>
            </a:r>
            <a:r>
              <a:rPr lang="zh-CN" altLang="en-US" sz="2700" b="1" dirty="0">
                <a:solidFill>
                  <a:prstClr val="black"/>
                </a:solidFill>
                <a:latin typeface="Times New Roman"/>
                <a:ea typeface="黑体"/>
              </a:rPr>
              <a:t>一只老虎的体重是一只梅花鹿的</a:t>
            </a:r>
            <a:r>
              <a:rPr lang="en-US" altLang="zh-CN" sz="2700" b="1" dirty="0">
                <a:solidFill>
                  <a:prstClr val="black"/>
                </a:solidFill>
                <a:latin typeface="Times New Roman"/>
                <a:ea typeface="黑体"/>
              </a:rPr>
              <a:t>3</a:t>
            </a:r>
            <a:r>
              <a:rPr lang="zh-CN" altLang="en-US" sz="2700" b="1" dirty="0">
                <a:solidFill>
                  <a:prstClr val="black"/>
                </a:solidFill>
                <a:latin typeface="Times New Roman"/>
                <a:ea typeface="黑体"/>
              </a:rPr>
              <a:t>倍，是一只藏羚羊的</a:t>
            </a:r>
            <a:r>
              <a:rPr lang="en-US" altLang="zh-CN" sz="2700" b="1" dirty="0">
                <a:solidFill>
                  <a:prstClr val="black"/>
                </a:solidFill>
                <a:latin typeface="Times New Roman"/>
                <a:ea typeface="黑体"/>
              </a:rPr>
              <a:t>6</a:t>
            </a:r>
            <a:r>
              <a:rPr lang="zh-CN" altLang="en-US" sz="2700" b="1" dirty="0">
                <a:solidFill>
                  <a:prstClr val="black"/>
                </a:solidFill>
                <a:latin typeface="Times New Roman"/>
                <a:ea typeface="黑体"/>
              </a:rPr>
              <a:t>倍。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30AD0253-CB78-47C4-9903-A2BC33227BBE}"/>
              </a:ext>
            </a:extLst>
          </p:cNvPr>
          <p:cNvSpPr/>
          <p:nvPr/>
        </p:nvSpPr>
        <p:spPr>
          <a:xfrm>
            <a:off x="1855787" y="3388398"/>
            <a:ext cx="1544023" cy="759728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spc="-188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老虎</a:t>
            </a:r>
            <a:endParaRPr lang="en-US" altLang="zh-CN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2 4 0</a:t>
            </a:r>
            <a:r>
              <a:rPr lang="zh-CN" altLang="en-US" sz="2100" b="1" spc="-188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7554E47-62AA-48B3-B27F-55EA742974D0}"/>
              </a:ext>
            </a:extLst>
          </p:cNvPr>
          <p:cNvSpPr/>
          <p:nvPr/>
        </p:nvSpPr>
        <p:spPr>
          <a:xfrm>
            <a:off x="3660885" y="3388398"/>
            <a:ext cx="1544023" cy="759728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spc="-188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梅花鹿</a:t>
            </a:r>
            <a:endParaRPr lang="en-US" altLang="zh-CN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</a:t>
            </a:r>
            <a:r>
              <a:rPr lang="zh-CN" altLang="en-US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100" b="1" spc="-188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8440F78-B246-4F3E-AD8B-7F01E9323AB4}"/>
              </a:ext>
            </a:extLst>
          </p:cNvPr>
          <p:cNvSpPr/>
          <p:nvPr/>
        </p:nvSpPr>
        <p:spPr>
          <a:xfrm>
            <a:off x="5517048" y="3388398"/>
            <a:ext cx="1602890" cy="759728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 spc="-188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藏羚羊</a:t>
            </a:r>
            <a:endParaRPr lang="en-US" altLang="zh-CN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</a:t>
            </a:r>
            <a:r>
              <a:rPr lang="zh-CN" altLang="en-US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100" b="1" spc="-188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100" b="1" spc="-188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100" b="1" spc="-188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50CB89AC-67F9-4765-B44B-BFC33DDCE896}"/>
              </a:ext>
            </a:extLst>
          </p:cNvPr>
          <p:cNvSpPr txBox="1"/>
          <p:nvPr/>
        </p:nvSpPr>
        <p:spPr>
          <a:xfrm>
            <a:off x="3987602" y="373164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/>
                <a:ea typeface="黑体" pitchFamily="2" charset="-122"/>
              </a:rPr>
              <a:t>80</a:t>
            </a:r>
            <a:endParaRPr lang="zh-CN" altLang="en-US" sz="2400" b="1" dirty="0">
              <a:solidFill>
                <a:srgbClr val="FF0000"/>
              </a:solidFill>
              <a:latin typeface="Times New Roman"/>
              <a:ea typeface="黑体" pitchFamily="2" charset="-122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77B17EE5-BFCE-41C8-BB64-F99D75514E86}"/>
              </a:ext>
            </a:extLst>
          </p:cNvPr>
          <p:cNvSpPr txBox="1"/>
          <p:nvPr/>
        </p:nvSpPr>
        <p:spPr>
          <a:xfrm>
            <a:off x="5873200" y="3713664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/>
                <a:ea typeface="黑体" pitchFamily="2" charset="-122"/>
              </a:rPr>
              <a:t>40</a:t>
            </a:r>
            <a:endParaRPr lang="zh-CN" altLang="en-US" sz="2400" b="1" dirty="0">
              <a:solidFill>
                <a:srgbClr val="FF0000"/>
              </a:solidFill>
              <a:latin typeface="Times New Roman"/>
              <a:ea typeface="黑体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AC7BB4-40BC-5B32-42FC-9B847384C6B5}"/>
              </a:ext>
            </a:extLst>
          </p:cNvPr>
          <p:cNvSpPr txBox="1"/>
          <p:nvPr/>
        </p:nvSpPr>
        <p:spPr bwMode="auto">
          <a:xfrm>
            <a:off x="5887195" y="4591527"/>
            <a:ext cx="2905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71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7">
            <a:extLst>
              <a:ext uri="{FF2B5EF4-FFF2-40B4-BE49-F238E27FC236}">
                <a16:creationId xmlns:a16="http://schemas.microsoft.com/office/drawing/2014/main" id="{E324F83E-3D46-4F16-BE12-DC58E0CA58CE}"/>
              </a:ext>
            </a:extLst>
          </p:cNvPr>
          <p:cNvGrpSpPr>
            <a:grpSpLocks/>
          </p:cNvGrpSpPr>
          <p:nvPr/>
        </p:nvGrpSpPr>
        <p:grpSpPr bwMode="auto">
          <a:xfrm>
            <a:off x="442913" y="3219102"/>
            <a:ext cx="3992166" cy="921544"/>
            <a:chOff x="71" y="1601"/>
            <a:chExt cx="3353" cy="774"/>
          </a:xfrm>
        </p:grpSpPr>
        <p:pic>
          <p:nvPicPr>
            <p:cNvPr id="11" name="Picture 58">
              <a:extLst>
                <a:ext uri="{FF2B5EF4-FFF2-40B4-BE49-F238E27FC236}">
                  <a16:creationId xmlns:a16="http://schemas.microsoft.com/office/drawing/2014/main" id="{090E9772-BC25-4A92-90FE-05B202FB1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1" y="1601"/>
              <a:ext cx="725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A05BF748-CE04-4E86-BD57-A0433094D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" y="1601"/>
              <a:ext cx="2502" cy="680"/>
            </a:xfrm>
            <a:prstGeom prst="wedgeRoundRectCallout">
              <a:avLst>
                <a:gd name="adj1" fmla="val -60716"/>
                <a:gd name="adj2" fmla="val -734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21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说一说除数是一位数的除法口算是怎么算的。</a:t>
              </a:r>
              <a:endParaRPr lang="zh-CN" altLang="zh-CN" sz="21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63">
            <a:extLst>
              <a:ext uri="{FF2B5EF4-FFF2-40B4-BE49-F238E27FC236}">
                <a16:creationId xmlns:a16="http://schemas.microsoft.com/office/drawing/2014/main" id="{3C9E8E2B-6DF5-4815-9155-02287AC0B2C9}"/>
              </a:ext>
            </a:extLst>
          </p:cNvPr>
          <p:cNvGrpSpPr>
            <a:grpSpLocks/>
          </p:cNvGrpSpPr>
          <p:nvPr/>
        </p:nvGrpSpPr>
        <p:grpSpPr bwMode="auto">
          <a:xfrm>
            <a:off x="4785123" y="3064322"/>
            <a:ext cx="4165996" cy="2019301"/>
            <a:chOff x="2156" y="3120"/>
            <a:chExt cx="3499" cy="1696"/>
          </a:xfrm>
        </p:grpSpPr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E2E7891A-E5DE-4003-B240-291C86D15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28" y="3120"/>
              <a:ext cx="727" cy="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27">
              <a:extLst>
                <a:ext uri="{FF2B5EF4-FFF2-40B4-BE49-F238E27FC236}">
                  <a16:creationId xmlns:a16="http://schemas.microsoft.com/office/drawing/2014/main" id="{D4AB46EA-7DAF-4299-8AE1-3E2283FB4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6" y="3177"/>
              <a:ext cx="2646" cy="913"/>
            </a:xfrm>
            <a:prstGeom prst="wedgeRoundRectCallout">
              <a:avLst>
                <a:gd name="adj1" fmla="val 57287"/>
                <a:gd name="adj2" fmla="val 782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21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把两位数分成整十数和一位数，分别除以一位数后再相加。</a:t>
              </a:r>
              <a:endParaRPr lang="en-US" altLang="zh-CN" sz="21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F2D8702-FB8B-4080-931C-8175C67FB951}"/>
              </a:ext>
            </a:extLst>
          </p:cNvPr>
          <p:cNvGraphicFramePr/>
          <p:nvPr/>
        </p:nvGraphicFramePr>
        <p:xfrm>
          <a:off x="1243340" y="770560"/>
          <a:ext cx="6692177" cy="186145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12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2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3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2841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7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被除数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259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7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除  数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7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259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7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endParaRPr lang="zh-CN" altLang="en-US" sz="27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2" marB="3429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 Box 72">
            <a:extLst>
              <a:ext uri="{FF2B5EF4-FFF2-40B4-BE49-F238E27FC236}">
                <a16:creationId xmlns:a16="http://schemas.microsoft.com/office/drawing/2014/main" id="{9019636E-62B4-4600-9FFC-984D4780D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995" y="2159521"/>
            <a:ext cx="111832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72">
            <a:extLst>
              <a:ext uri="{FF2B5EF4-FFF2-40B4-BE49-F238E27FC236}">
                <a16:creationId xmlns:a16="http://schemas.microsoft.com/office/drawing/2014/main" id="{31E2902B-9CD6-45DB-AB61-FC68FE8F5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168" y="2158272"/>
            <a:ext cx="91896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72">
            <a:extLst>
              <a:ext uri="{FF2B5EF4-FFF2-40B4-BE49-F238E27FC236}">
                <a16:creationId xmlns:a16="http://schemas.microsoft.com/office/drawing/2014/main" id="{5061C457-3A6C-4601-8BE8-DF01B8251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277" y="2159521"/>
            <a:ext cx="6878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7" name="Text Box 72">
            <a:extLst>
              <a:ext uri="{FF2B5EF4-FFF2-40B4-BE49-F238E27FC236}">
                <a16:creationId xmlns:a16="http://schemas.microsoft.com/office/drawing/2014/main" id="{56494282-5CC2-4B68-BACC-798694DF8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5237" y="2149585"/>
            <a:ext cx="64194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72">
            <a:extLst>
              <a:ext uri="{FF2B5EF4-FFF2-40B4-BE49-F238E27FC236}">
                <a16:creationId xmlns:a16="http://schemas.microsoft.com/office/drawing/2014/main" id="{0434B8C9-88EA-460F-8800-F9C15501E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5215" y="2139650"/>
            <a:ext cx="7461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72">
            <a:extLst>
              <a:ext uri="{FF2B5EF4-FFF2-40B4-BE49-F238E27FC236}">
                <a16:creationId xmlns:a16="http://schemas.microsoft.com/office/drawing/2014/main" id="{9BFD2757-69C3-4E3B-AA02-CAC4B4A7E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4020" y="2159520"/>
            <a:ext cx="59888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C4D965A-B8F3-470F-B1C7-AB816F3B6A73}"/>
              </a:ext>
            </a:extLst>
          </p:cNvPr>
          <p:cNvSpPr txBox="1"/>
          <p:nvPr/>
        </p:nvSpPr>
        <p:spPr bwMode="auto">
          <a:xfrm>
            <a:off x="791766" y="263354"/>
            <a:ext cx="642896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7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7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7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95029A-BD9F-F230-BFBB-52F1DA97AC7B}"/>
              </a:ext>
            </a:extLst>
          </p:cNvPr>
          <p:cNvSpPr txBox="1"/>
          <p:nvPr/>
        </p:nvSpPr>
        <p:spPr bwMode="auto">
          <a:xfrm>
            <a:off x="5780039" y="4605815"/>
            <a:ext cx="2905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77373" y="1780237"/>
            <a:ext cx="41337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2400" b="1" dirty="0">
                <a:latin typeface="Times New Roman" pitchFamily="18" charset="0"/>
                <a:ea typeface="楷体" pitchFamily="49" charset="-122"/>
              </a:rPr>
              <a:t>148÷3 </a:t>
            </a:r>
            <a:r>
              <a:rPr lang="zh-CN" altLang="en-US" sz="2400" b="1" dirty="0">
                <a:latin typeface="Times New Roman" pitchFamily="18" charset="0"/>
                <a:ea typeface="楷体" pitchFamily="49" charset="-122"/>
              </a:rPr>
              <a:t>≈ </a:t>
            </a:r>
            <a:r>
              <a:rPr lang="en-US" altLang="zh-CN" sz="2400" b="1" dirty="0">
                <a:latin typeface="Times New Roman" pitchFamily="18" charset="0"/>
                <a:ea typeface="楷体" pitchFamily="49" charset="-122"/>
              </a:rPr>
              <a:t>50</a:t>
            </a:r>
            <a:r>
              <a:rPr lang="zh-CN" altLang="en-US" sz="2400" b="1" dirty="0">
                <a:latin typeface="Times New Roman" pitchFamily="18" charset="0"/>
                <a:ea typeface="楷体" pitchFamily="49" charset="-122"/>
              </a:rPr>
              <a:t>（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元</a:t>
            </a:r>
            <a:r>
              <a:rPr lang="zh-CN" altLang="en-US" sz="2400" b="1" dirty="0">
                <a:latin typeface="Times New Roman" pitchFamily="18" charset="0"/>
                <a:ea typeface="楷体" pitchFamily="49" charset="-122"/>
              </a:rPr>
              <a:t>）</a:t>
            </a:r>
          </a:p>
        </p:txBody>
      </p:sp>
      <p:sp>
        <p:nvSpPr>
          <p:cNvPr id="23557" name="文本框 10"/>
          <p:cNvSpPr txBox="1">
            <a:spLocks noChangeArrowheads="1"/>
          </p:cNvSpPr>
          <p:nvPr/>
        </p:nvSpPr>
        <p:spPr bwMode="auto">
          <a:xfrm>
            <a:off x="845105" y="698412"/>
            <a:ext cx="49285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估计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一下每件衣服大约多少钱。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365551" y="3252772"/>
            <a:ext cx="64128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 dirty="0">
                <a:latin typeface="+mn-lt"/>
                <a:ea typeface="+mn-ea"/>
              </a:rPr>
              <a:t>答：每件衣服大约</a:t>
            </a:r>
            <a:r>
              <a:rPr lang="en-US" altLang="zh-CN" sz="2400" b="1" dirty="0">
                <a:latin typeface="+mn-lt"/>
                <a:ea typeface="+mn-ea"/>
              </a:rPr>
              <a:t>50</a:t>
            </a:r>
            <a:r>
              <a:rPr lang="zh-CN" altLang="en-US" sz="2400" b="1" dirty="0">
                <a:latin typeface="+mn-lt"/>
                <a:ea typeface="+mn-ea"/>
              </a:rPr>
              <a:t>元。</a:t>
            </a:r>
          </a:p>
        </p:txBody>
      </p:sp>
      <p:sp>
        <p:nvSpPr>
          <p:cNvPr id="2355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53" y="5023247"/>
            <a:ext cx="67151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6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3560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472588" y="4978003"/>
            <a:ext cx="672703" cy="22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E378C70-EAB3-47B3-8CEF-55D311ED28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292" y="1550786"/>
            <a:ext cx="2471660" cy="194267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1850F7B-D0C7-4B6F-B603-99A41EB2D51A}"/>
              </a:ext>
            </a:extLst>
          </p:cNvPr>
          <p:cNvGrpSpPr/>
          <p:nvPr/>
        </p:nvGrpSpPr>
        <p:grpSpPr>
          <a:xfrm>
            <a:off x="1633299" y="2172400"/>
            <a:ext cx="1007459" cy="894490"/>
            <a:chOff x="4210113" y="3376658"/>
            <a:chExt cx="1343279" cy="1192653"/>
          </a:xfrm>
        </p:grpSpPr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B6204661-4E3D-422E-B18C-2A2264486BA4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4881753" y="3376658"/>
              <a:ext cx="0" cy="57710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97C2EF0-E19D-431B-A559-8EB5DB7F9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113" y="3953758"/>
              <a:ext cx="1343279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400" b="1" dirty="0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150</a:t>
              </a:r>
              <a:endPara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DF4EC50E-CBBC-0C4B-492D-3EC80E1EC97E}"/>
              </a:ext>
            </a:extLst>
          </p:cNvPr>
          <p:cNvSpPr txBox="1"/>
          <p:nvPr/>
        </p:nvSpPr>
        <p:spPr bwMode="auto">
          <a:xfrm>
            <a:off x="5773673" y="987436"/>
            <a:ext cx="31206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A3D19FB-1210-4743-AE55-97ABF4E59087}"/>
              </a:ext>
            </a:extLst>
          </p:cNvPr>
          <p:cNvSpPr txBox="1"/>
          <p:nvPr/>
        </p:nvSpPr>
        <p:spPr bwMode="auto">
          <a:xfrm>
            <a:off x="494677" y="490915"/>
            <a:ext cx="7987561" cy="9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王阿姨家距超市</a:t>
            </a:r>
            <a:r>
              <a:rPr lang="en-US" altLang="zh-CN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490</a:t>
            </a:r>
            <a:r>
              <a:rPr lang="zh-CN" altLang="en-US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米，她步行从家到超市花了</a:t>
            </a:r>
            <a:r>
              <a:rPr lang="en-US" altLang="zh-CN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分钟，估计一下她平均每分钟走多少米。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C910E27-64C1-46EA-A457-D31C72905A5D}"/>
              </a:ext>
            </a:extLst>
          </p:cNvPr>
          <p:cNvGrpSpPr/>
          <p:nvPr/>
        </p:nvGrpSpPr>
        <p:grpSpPr>
          <a:xfrm>
            <a:off x="2334754" y="1996692"/>
            <a:ext cx="3673601" cy="415498"/>
            <a:chOff x="4343401" y="4400550"/>
            <a:chExt cx="4898134" cy="55399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FD815EE-56AD-4581-B03E-67D5EE411C82}"/>
                </a:ext>
              </a:extLst>
            </p:cNvPr>
            <p:cNvSpPr txBox="1"/>
            <p:nvPr/>
          </p:nvSpPr>
          <p:spPr bwMode="auto">
            <a:xfrm>
              <a:off x="4343401" y="4400550"/>
              <a:ext cx="2266950" cy="553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buFont typeface="Arial" panose="020B0604020202020204" pitchFamily="34" charset="0"/>
                <a:buNone/>
              </a:pPr>
              <a:r>
                <a:rPr lang="en-US" altLang="zh-CN" sz="21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490÷6</a:t>
              </a:r>
              <a:r>
                <a:rPr lang="zh-CN" altLang="en-US" sz="2100" b="1">
                  <a:latin typeface="Times New Roman" pitchFamily="18" charset="0"/>
                  <a:ea typeface="楷体" pitchFamily="49" charset="-122"/>
                </a:rPr>
                <a:t> ≈</a:t>
              </a:r>
              <a:endPara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4538DB-A0E3-4FC7-9AB8-5F1C40C05A56}"/>
                </a:ext>
              </a:extLst>
            </p:cNvPr>
            <p:cNvSpPr txBox="1"/>
            <p:nvPr/>
          </p:nvSpPr>
          <p:spPr bwMode="auto">
            <a:xfrm>
              <a:off x="5831586" y="4400550"/>
              <a:ext cx="3409949" cy="553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21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80</a:t>
              </a:r>
              <a:r>
                <a:rPr lang="zh-CN" altLang="en-US" sz="21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（米）</a:t>
              </a:r>
              <a:endParaRPr lang="zh-CN" altLang="en-US" sz="21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924E982-8806-4739-87C7-D16D09A87964}"/>
              </a:ext>
            </a:extLst>
          </p:cNvPr>
          <p:cNvSpPr txBox="1"/>
          <p:nvPr/>
        </p:nvSpPr>
        <p:spPr bwMode="auto">
          <a:xfrm>
            <a:off x="1959487" y="3364068"/>
            <a:ext cx="554027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1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1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她平均每分钟大约走</a:t>
            </a:r>
            <a:r>
              <a:rPr lang="en-US" altLang="zh-CN" sz="21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1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21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1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EC36C9-C659-3AFD-24EA-B0854362D308}"/>
              </a:ext>
            </a:extLst>
          </p:cNvPr>
          <p:cNvSpPr txBox="1"/>
          <p:nvPr/>
        </p:nvSpPr>
        <p:spPr bwMode="auto">
          <a:xfrm>
            <a:off x="5920740" y="1127136"/>
            <a:ext cx="31012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63CD95-42FC-5027-016C-3DE40A575869}"/>
              </a:ext>
            </a:extLst>
          </p:cNvPr>
          <p:cNvGrpSpPr/>
          <p:nvPr/>
        </p:nvGrpSpPr>
        <p:grpSpPr>
          <a:xfrm>
            <a:off x="2065735" y="2389104"/>
            <a:ext cx="1007459" cy="894490"/>
            <a:chOff x="4210113" y="3376658"/>
            <a:chExt cx="1343279" cy="1192653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4BA818E3-B78F-3DB7-4673-AA14DD82ECF1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4881753" y="3376658"/>
              <a:ext cx="0" cy="57710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BDBAB24-D938-347E-BB7F-11004E8A8D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113" y="3953758"/>
              <a:ext cx="1343279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480</a:t>
              </a:r>
              <a:endPara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32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31"/>
          <p:cNvSpPr txBox="1">
            <a:spLocks noChangeArrowheads="1"/>
          </p:cNvSpPr>
          <p:nvPr/>
        </p:nvSpPr>
        <p:spPr bwMode="auto">
          <a:xfrm>
            <a:off x="606841" y="1557392"/>
            <a:ext cx="19788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320÷4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27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08" name="TextBox 31"/>
          <p:cNvSpPr txBox="1">
            <a:spLocks noChangeArrowheads="1"/>
          </p:cNvSpPr>
          <p:nvPr/>
        </p:nvSpPr>
        <p:spPr bwMode="auto">
          <a:xfrm>
            <a:off x="3517106" y="1557392"/>
            <a:ext cx="197643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420÷6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 </a:t>
            </a:r>
            <a:endParaRPr lang="zh-CN" altLang="en-US" sz="27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09" name="TextBox 31"/>
          <p:cNvSpPr txBox="1">
            <a:spLocks noChangeArrowheads="1"/>
          </p:cNvSpPr>
          <p:nvPr/>
        </p:nvSpPr>
        <p:spPr bwMode="auto">
          <a:xfrm>
            <a:off x="6290157" y="1546643"/>
            <a:ext cx="197762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560÷7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27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0" name="TextBox 31"/>
          <p:cNvSpPr txBox="1">
            <a:spLocks noChangeArrowheads="1"/>
          </p:cNvSpPr>
          <p:nvPr/>
        </p:nvSpPr>
        <p:spPr bwMode="auto">
          <a:xfrm>
            <a:off x="606841" y="2510702"/>
            <a:ext cx="197762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326÷4</a:t>
            </a:r>
            <a:r>
              <a:rPr lang="zh-CN" altLang="zh-CN" sz="2700" b="1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27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1" name="TextBox 31"/>
          <p:cNvSpPr txBox="1">
            <a:spLocks noChangeArrowheads="1"/>
          </p:cNvSpPr>
          <p:nvPr/>
        </p:nvSpPr>
        <p:spPr bwMode="auto">
          <a:xfrm>
            <a:off x="3517106" y="2497003"/>
            <a:ext cx="197643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475÷6</a:t>
            </a:r>
            <a:r>
              <a:rPr lang="zh-CN" altLang="zh-CN" sz="2700" b="1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27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6290157" y="2486172"/>
            <a:ext cx="197762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617÷7</a:t>
            </a:r>
            <a:r>
              <a:rPr lang="zh-CN" altLang="zh-CN" sz="2700" b="1" dirty="0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27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TextBox 31"/>
          <p:cNvSpPr txBox="1">
            <a:spLocks noChangeArrowheads="1"/>
          </p:cNvSpPr>
          <p:nvPr/>
        </p:nvSpPr>
        <p:spPr bwMode="auto">
          <a:xfrm>
            <a:off x="4929278" y="1557392"/>
            <a:ext cx="6381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70</a:t>
            </a:r>
            <a:endParaRPr lang="zh-CN" altLang="en-US" sz="27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2028910" y="1552277"/>
            <a:ext cx="58697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80</a:t>
            </a:r>
            <a:endParaRPr lang="zh-CN" altLang="en-US" sz="27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2" name="TextBox 31"/>
          <p:cNvSpPr txBox="1">
            <a:spLocks noChangeArrowheads="1"/>
          </p:cNvSpPr>
          <p:nvPr/>
        </p:nvSpPr>
        <p:spPr bwMode="auto">
          <a:xfrm>
            <a:off x="7762960" y="1546643"/>
            <a:ext cx="6381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</a:t>
            </a:r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2033805" y="2467275"/>
            <a:ext cx="58697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81</a:t>
            </a:r>
            <a:endParaRPr lang="zh-CN" altLang="en-US" sz="27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4" name="TextBox 31"/>
          <p:cNvSpPr txBox="1">
            <a:spLocks noChangeArrowheads="1"/>
          </p:cNvSpPr>
          <p:nvPr/>
        </p:nvSpPr>
        <p:spPr bwMode="auto">
          <a:xfrm>
            <a:off x="4930468" y="2472389"/>
            <a:ext cx="63698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79</a:t>
            </a:r>
            <a:endParaRPr lang="zh-CN" altLang="en-US" sz="27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7757745" y="2408830"/>
            <a:ext cx="63698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88</a:t>
            </a:r>
            <a:endParaRPr lang="zh-CN" altLang="en-US" sz="27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23" name="文本框 25"/>
          <p:cNvSpPr txBox="1">
            <a:spLocks noChangeArrowheads="1"/>
          </p:cNvSpPr>
          <p:nvPr/>
        </p:nvSpPr>
        <p:spPr bwMode="auto">
          <a:xfrm>
            <a:off x="606841" y="416689"/>
            <a:ext cx="7282766" cy="93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latin typeface="Times New Roman" pitchFamily="18" charset="0"/>
                <a:ea typeface="黑体" pitchFamily="49" charset="-122"/>
              </a:rPr>
              <a:t>9.</a:t>
            </a:r>
            <a:r>
              <a:rPr lang="zh-CN" altLang="en-US" sz="2400" b="1">
                <a:latin typeface="Times New Roman" pitchFamily="18" charset="0"/>
                <a:ea typeface="黑体" pitchFamily="49" charset="-122"/>
              </a:rPr>
              <a:t>先计算第一行和第三行的算式，再估算第二行算式的结果。</a:t>
            </a:r>
            <a:endParaRPr lang="zh-CN" altLang="en-US" sz="24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524" name="文本框 2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525" y="5005387"/>
            <a:ext cx="67151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6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1525" name="图片 2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457010" y="4867275"/>
            <a:ext cx="672703" cy="22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7C4A247A-4666-B76A-87DB-E844B4A25A4D}"/>
              </a:ext>
            </a:extLst>
          </p:cNvPr>
          <p:cNvSpPr txBox="1"/>
          <p:nvPr/>
        </p:nvSpPr>
        <p:spPr bwMode="auto">
          <a:xfrm>
            <a:off x="5935980" y="991857"/>
            <a:ext cx="30859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1F81D796-BA03-BD8C-72A9-B9823AC55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841" y="3436448"/>
            <a:ext cx="197881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360÷4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 </a:t>
            </a:r>
            <a:endParaRPr lang="zh-CN" altLang="en-US" sz="27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8" name="TextBox 31">
            <a:extLst>
              <a:ext uri="{FF2B5EF4-FFF2-40B4-BE49-F238E27FC236}">
                <a16:creationId xmlns:a16="http://schemas.microsoft.com/office/drawing/2014/main" id="{9D8D9CAB-CD2C-73F8-FA83-801057B74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7106" y="3436448"/>
            <a:ext cx="197643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480÷6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27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DA1364A6-CF9F-B1F8-33D3-ADCE2613D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0157" y="3425699"/>
            <a:ext cx="197762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latin typeface="Times New Roman" pitchFamily="18" charset="0"/>
                <a:ea typeface="楷体" pitchFamily="49" charset="-122"/>
              </a:rPr>
              <a:t>630÷7</a:t>
            </a:r>
            <a:r>
              <a:rPr lang="zh-CN" altLang="en-US" sz="27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27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TextBox 31">
            <a:extLst>
              <a:ext uri="{FF2B5EF4-FFF2-40B4-BE49-F238E27FC236}">
                <a16:creationId xmlns:a16="http://schemas.microsoft.com/office/drawing/2014/main" id="{48B1BEFA-D135-E86D-6B9C-2A9C76FD2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3436448"/>
            <a:ext cx="6381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80</a:t>
            </a:r>
            <a:endParaRPr lang="zh-CN" altLang="en-US" sz="27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1" name="TextBox 31">
            <a:extLst>
              <a:ext uri="{FF2B5EF4-FFF2-40B4-BE49-F238E27FC236}">
                <a16:creationId xmlns:a16="http://schemas.microsoft.com/office/drawing/2014/main" id="{32EE47FD-31B0-E872-D9DA-763FD4B89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910" y="3425699"/>
            <a:ext cx="586979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90</a:t>
            </a:r>
            <a:endParaRPr lang="zh-CN" altLang="en-US" sz="27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2" name="TextBox 31">
            <a:extLst>
              <a:ext uri="{FF2B5EF4-FFF2-40B4-BE49-F238E27FC236}">
                <a16:creationId xmlns:a16="http://schemas.microsoft.com/office/drawing/2014/main" id="{222B3115-DAE9-F038-510C-5F0C44EC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85" y="3425699"/>
            <a:ext cx="63817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9</a:t>
            </a:r>
            <a:r>
              <a:rPr lang="en-US" altLang="zh-CN" sz="27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endParaRPr lang="zh-CN" altLang="en-US" sz="27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50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>
            <a:extLst>
              <a:ext uri="{FF2B5EF4-FFF2-40B4-BE49-F238E27FC236}">
                <a16:creationId xmlns:a16="http://schemas.microsoft.com/office/drawing/2014/main" id="{9526FC5B-6B28-40A5-98E9-C98D7792E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69" y="275308"/>
            <a:ext cx="71401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24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表是某小学一至三年级捐赠图书情况。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5696D2B-54B5-4E16-81D5-655D34EC0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175897"/>
              </p:ext>
            </p:extLst>
          </p:nvPr>
        </p:nvGraphicFramePr>
        <p:xfrm>
          <a:off x="1496616" y="776438"/>
          <a:ext cx="6096000" cy="1465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6010083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3025058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66440259"/>
                    </a:ext>
                  </a:extLst>
                </a:gridCol>
              </a:tblGrid>
              <a:tr h="43682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dirty="0">
                          <a:solidFill>
                            <a:schemeClr val="tx1"/>
                          </a:solidFill>
                        </a:rPr>
                        <a:t>年级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>
                          <a:solidFill>
                            <a:schemeClr val="tx1"/>
                          </a:solidFill>
                        </a:rPr>
                        <a:t>班级个数</a:t>
                      </a:r>
                      <a:endParaRPr lang="zh-CN" altLang="en-US" sz="2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dirty="0">
                          <a:solidFill>
                            <a:schemeClr val="tx1"/>
                          </a:solidFill>
                        </a:rPr>
                        <a:t>捐赠图书册数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396817"/>
                  </a:ext>
                </a:extLst>
              </a:tr>
              <a:tr h="3169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一年级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438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667532"/>
                  </a:ext>
                </a:extLst>
              </a:tr>
              <a:tr h="3169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二年级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445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284727"/>
                  </a:ext>
                </a:extLst>
              </a:tr>
              <a:tr h="3169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三年级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054607"/>
                  </a:ext>
                </a:extLst>
              </a:tr>
            </a:tbl>
          </a:graphicData>
        </a:graphic>
      </p:graphicFrame>
      <p:sp>
        <p:nvSpPr>
          <p:cNvPr id="6" name="文本框 10">
            <a:extLst>
              <a:ext uri="{FF2B5EF4-FFF2-40B4-BE49-F238E27FC236}">
                <a16:creationId xmlns:a16="http://schemas.microsoft.com/office/drawing/2014/main" id="{8925A306-1BB8-4988-8673-096A1C7F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441" y="2316139"/>
            <a:ext cx="714017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1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估计一下哪个年级平均每班捐赠图书的册数最多。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7AD9E4A-9714-4F2B-9349-95E9D14A412A}"/>
              </a:ext>
            </a:extLst>
          </p:cNvPr>
          <p:cNvGrpSpPr/>
          <p:nvPr/>
        </p:nvGrpSpPr>
        <p:grpSpPr>
          <a:xfrm>
            <a:off x="1496616" y="3364286"/>
            <a:ext cx="1659658" cy="546834"/>
            <a:chOff x="1351217" y="2882109"/>
            <a:chExt cx="2212877" cy="729112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9A460EE6-F1F3-4B20-B5BD-13FA5DB166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8431D17-05FB-4AAB-A4E8-14C35749D630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53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rgbClr val="0000FF"/>
                  </a:solidFill>
                  <a:latin typeface="+mn-lt"/>
                  <a:ea typeface="+mn-ea"/>
                </a:rPr>
                <a:t>480</a:t>
              </a:r>
              <a:endParaRPr lang="zh-CN" altLang="en-US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CD7403-2480-449E-B90F-7DE87BE8F9B0}"/>
                </a:ext>
              </a:extLst>
            </p:cNvPr>
            <p:cNvSpPr txBox="1"/>
            <p:nvPr/>
          </p:nvSpPr>
          <p:spPr>
            <a:xfrm>
              <a:off x="1733772" y="3057908"/>
              <a:ext cx="1830322" cy="549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dirty="0">
                  <a:solidFill>
                    <a:srgbClr val="0000FF"/>
                  </a:solidFill>
                  <a:latin typeface="+mn-lt"/>
                  <a:ea typeface="+mn-ea"/>
                </a:rPr>
                <a:t>（往大估）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D5FE1BD8-39B0-4CA0-BB55-59C2288DF7A3}"/>
              </a:ext>
            </a:extLst>
          </p:cNvPr>
          <p:cNvSpPr txBox="1"/>
          <p:nvPr/>
        </p:nvSpPr>
        <p:spPr>
          <a:xfrm>
            <a:off x="1496617" y="2927928"/>
            <a:ext cx="1845128" cy="46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 dirty="0">
                <a:latin typeface="+mn-lt"/>
                <a:ea typeface="+mj-ea"/>
              </a:rPr>
              <a:t>438÷6 </a:t>
            </a:r>
            <a:r>
              <a:rPr lang="zh-CN" altLang="en-US" sz="21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2E753B3-DB1E-4DFB-BC1B-E0D402359AAF}"/>
              </a:ext>
            </a:extLst>
          </p:cNvPr>
          <p:cNvSpPr txBox="1"/>
          <p:nvPr/>
        </p:nvSpPr>
        <p:spPr>
          <a:xfrm>
            <a:off x="5791099" y="2936211"/>
            <a:ext cx="1845128" cy="46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>
                <a:latin typeface="+mn-lt"/>
                <a:ea typeface="+mj-ea"/>
              </a:rPr>
              <a:t>635÷7 </a:t>
            </a:r>
            <a:r>
              <a:rPr lang="zh-CN" altLang="en-US" sz="21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4CA679-BAC6-48FC-A811-10C0DF2B2B17}"/>
              </a:ext>
            </a:extLst>
          </p:cNvPr>
          <p:cNvSpPr txBox="1"/>
          <p:nvPr/>
        </p:nvSpPr>
        <p:spPr>
          <a:xfrm>
            <a:off x="2581300" y="2927928"/>
            <a:ext cx="518990" cy="4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j-ea"/>
              </a:rPr>
              <a:t>80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A3ABB09-7085-4186-AAA9-CDE933DE9C35}"/>
              </a:ext>
            </a:extLst>
          </p:cNvPr>
          <p:cNvSpPr txBox="1"/>
          <p:nvPr/>
        </p:nvSpPr>
        <p:spPr>
          <a:xfrm>
            <a:off x="6916236" y="2933326"/>
            <a:ext cx="784447" cy="4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j-ea"/>
              </a:rPr>
              <a:t>90</a:t>
            </a:r>
            <a:endParaRPr lang="zh-CN" altLang="en-US" sz="21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9C680A2-8E5F-462B-BBC5-3D13E35AA4BE}"/>
              </a:ext>
            </a:extLst>
          </p:cNvPr>
          <p:cNvGrpSpPr/>
          <p:nvPr/>
        </p:nvGrpSpPr>
        <p:grpSpPr>
          <a:xfrm>
            <a:off x="5804629" y="3372569"/>
            <a:ext cx="1729418" cy="546834"/>
            <a:chOff x="1351217" y="2882109"/>
            <a:chExt cx="2305890" cy="729112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C31ADF32-2906-4F07-B7EF-73A350E3A1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9D715E4-189B-4550-A016-792590B57A2A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53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>
                  <a:solidFill>
                    <a:srgbClr val="0000FF"/>
                  </a:solidFill>
                  <a:latin typeface="+mn-lt"/>
                  <a:ea typeface="+mn-ea"/>
                </a:rPr>
                <a:t>630</a:t>
              </a:r>
              <a:endParaRPr lang="zh-CN" altLang="en-US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E6D76C8-AE4E-4EDA-8A31-329A4E600CE5}"/>
                </a:ext>
              </a:extLst>
            </p:cNvPr>
            <p:cNvSpPr txBox="1"/>
            <p:nvPr/>
          </p:nvSpPr>
          <p:spPr>
            <a:xfrm>
              <a:off x="1640466" y="3057908"/>
              <a:ext cx="2016641" cy="549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dirty="0">
                  <a:solidFill>
                    <a:srgbClr val="0000FF"/>
                  </a:solidFill>
                  <a:latin typeface="+mn-lt"/>
                  <a:ea typeface="+mn-ea"/>
                </a:rPr>
                <a:t>（往小估）</a:t>
              </a:r>
            </a:p>
          </p:txBody>
        </p:sp>
      </p:grpSp>
      <p:sp>
        <p:nvSpPr>
          <p:cNvPr id="28" name="文本框 10">
            <a:extLst>
              <a:ext uri="{FF2B5EF4-FFF2-40B4-BE49-F238E27FC236}">
                <a16:creationId xmlns:a16="http://schemas.microsoft.com/office/drawing/2014/main" id="{E22D475C-C034-48B0-BA26-A18D0B7FF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515" y="4271338"/>
            <a:ext cx="714017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答：三年级平均每班捐赠图书的册数最多。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A131F59-EA4D-4A3A-985C-C8ECCFF9EA5D}"/>
              </a:ext>
            </a:extLst>
          </p:cNvPr>
          <p:cNvSpPr txBox="1"/>
          <p:nvPr/>
        </p:nvSpPr>
        <p:spPr>
          <a:xfrm>
            <a:off x="2977749" y="3827726"/>
            <a:ext cx="3863042" cy="467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100" b="1">
                <a:solidFill>
                  <a:srgbClr val="FF0000"/>
                </a:solidFill>
                <a:latin typeface="+mj-lt"/>
              </a:rPr>
              <a:t>445÷5 </a:t>
            </a:r>
            <a:r>
              <a:rPr lang="zh-CN" altLang="en-US" sz="2100" b="1">
                <a:solidFill>
                  <a:srgbClr val="FF0000"/>
                </a:solidFill>
                <a:latin typeface="+mj-lt"/>
                <a:ea typeface="+mn-ea"/>
              </a:rPr>
              <a:t>＜</a:t>
            </a:r>
            <a:r>
              <a:rPr lang="en-US" altLang="zh-CN" sz="2100" b="1">
                <a:solidFill>
                  <a:srgbClr val="FF0000"/>
                </a:solidFill>
                <a:latin typeface="+mj-lt"/>
                <a:ea typeface="+mn-ea"/>
              </a:rPr>
              <a:t>90</a:t>
            </a:r>
            <a:r>
              <a:rPr lang="zh-CN" altLang="en-US" sz="2100" b="1">
                <a:solidFill>
                  <a:srgbClr val="FF0000"/>
                </a:solidFill>
              </a:rPr>
              <a:t> </a:t>
            </a:r>
            <a:r>
              <a:rPr lang="zh-CN" altLang="en-US" sz="2100" b="1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r>
              <a:rPr lang="zh-CN" altLang="en-US" sz="2100" b="1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2100" b="1">
                <a:solidFill>
                  <a:srgbClr val="FF0000"/>
                </a:solidFill>
                <a:latin typeface="+mj-lt"/>
              </a:rPr>
              <a:t>635÷7</a:t>
            </a:r>
            <a:endParaRPr lang="zh-CN" altLang="en-US" sz="21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2710EA-D184-18A8-C403-61A964F71572}"/>
              </a:ext>
            </a:extLst>
          </p:cNvPr>
          <p:cNvSpPr txBox="1"/>
          <p:nvPr/>
        </p:nvSpPr>
        <p:spPr>
          <a:xfrm>
            <a:off x="3648062" y="2939001"/>
            <a:ext cx="1845128" cy="46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>
                <a:latin typeface="+mn-lt"/>
                <a:ea typeface="+mj-ea"/>
              </a:rPr>
              <a:t>445÷5 </a:t>
            </a:r>
            <a:r>
              <a:rPr lang="zh-CN" altLang="en-US" sz="21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58C757-F2A8-58C9-16D9-A1545FF2AAF3}"/>
              </a:ext>
            </a:extLst>
          </p:cNvPr>
          <p:cNvSpPr txBox="1"/>
          <p:nvPr/>
        </p:nvSpPr>
        <p:spPr>
          <a:xfrm>
            <a:off x="4764791" y="2930621"/>
            <a:ext cx="784447" cy="468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j-ea"/>
              </a:rPr>
              <a:t>90</a:t>
            </a:r>
            <a:endParaRPr lang="zh-CN" altLang="en-US" sz="21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5EEBA2-C869-B9FD-E07C-E7424683C131}"/>
              </a:ext>
            </a:extLst>
          </p:cNvPr>
          <p:cNvGrpSpPr/>
          <p:nvPr/>
        </p:nvGrpSpPr>
        <p:grpSpPr>
          <a:xfrm>
            <a:off x="3661592" y="3375359"/>
            <a:ext cx="1729418" cy="546834"/>
            <a:chOff x="1351217" y="2882109"/>
            <a:chExt cx="2305890" cy="729112"/>
          </a:xfrm>
        </p:grpSpPr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7D5F6A5A-1ADD-6AF9-D4BD-4D1D14A061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810BEE4-AE6A-5047-7E6C-86DF3BE88D1E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53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>
                  <a:solidFill>
                    <a:srgbClr val="0000FF"/>
                  </a:solidFill>
                  <a:latin typeface="+mn-lt"/>
                  <a:ea typeface="+mn-ea"/>
                </a:rPr>
                <a:t>450</a:t>
              </a:r>
              <a:endParaRPr lang="zh-CN" altLang="en-US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9398E8C-D956-6AF4-9D06-F43829AEDCEE}"/>
                </a:ext>
              </a:extLst>
            </p:cNvPr>
            <p:cNvSpPr txBox="1"/>
            <p:nvPr/>
          </p:nvSpPr>
          <p:spPr>
            <a:xfrm>
              <a:off x="1640466" y="3057908"/>
              <a:ext cx="2016641" cy="549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>
                  <a:solidFill>
                    <a:srgbClr val="0000FF"/>
                  </a:solidFill>
                  <a:latin typeface="+mn-lt"/>
                  <a:ea typeface="+mn-ea"/>
                </a:rPr>
                <a:t>（往大估</a:t>
              </a:r>
              <a:r>
                <a:rPr lang="zh-CN" altLang="en-US" dirty="0">
                  <a:solidFill>
                    <a:srgbClr val="0000FF"/>
                  </a:solidFill>
                  <a:latin typeface="+mn-lt"/>
                  <a:ea typeface="+mn-ea"/>
                </a:rPr>
                <a:t>）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C0263478-4BC8-A8CA-309B-AA06E83D43C7}"/>
              </a:ext>
            </a:extLst>
          </p:cNvPr>
          <p:cNvSpPr txBox="1"/>
          <p:nvPr/>
        </p:nvSpPr>
        <p:spPr bwMode="auto">
          <a:xfrm>
            <a:off x="5691492" y="4618579"/>
            <a:ext cx="34525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84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1" grpId="0"/>
      <p:bldP spid="28" grpId="0"/>
      <p:bldP spid="35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68DFAF7C-5C6D-4B54-BA28-3D78B4EF1832}"/>
              </a:ext>
            </a:extLst>
          </p:cNvPr>
          <p:cNvGrpSpPr/>
          <p:nvPr/>
        </p:nvGrpSpPr>
        <p:grpSpPr>
          <a:xfrm>
            <a:off x="689020" y="628068"/>
            <a:ext cx="6207919" cy="590354"/>
            <a:chOff x="1323974" y="1114425"/>
            <a:chExt cx="8277225" cy="787139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B24D20C-C753-4DBF-AE60-6CE11DD56184}"/>
                </a:ext>
              </a:extLst>
            </p:cNvPr>
            <p:cNvSpPr txBox="1"/>
            <p:nvPr/>
          </p:nvSpPr>
          <p:spPr>
            <a:xfrm>
              <a:off x="1323974" y="1114425"/>
              <a:ext cx="8277225" cy="787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800" b="1">
                  <a:latin typeface="+mn-lt"/>
                  <a:ea typeface="+mj-ea"/>
                </a:rPr>
                <a:t>1</a:t>
              </a:r>
              <a:r>
                <a:rPr lang="en-US" altLang="zh-CN" sz="2800" b="1" dirty="0">
                  <a:latin typeface="+mn-lt"/>
                  <a:ea typeface="+mj-ea"/>
                </a:rPr>
                <a:t>1</a:t>
              </a:r>
              <a:r>
                <a:rPr lang="en-US" altLang="zh-CN" sz="2800" b="1">
                  <a:latin typeface="+mn-lt"/>
                  <a:ea typeface="+mj-ea"/>
                </a:rPr>
                <a:t>.</a:t>
              </a:r>
              <a:r>
                <a:rPr lang="zh-CN" altLang="en-US" sz="2800" b="1" dirty="0">
                  <a:latin typeface="+mn-lt"/>
                  <a:ea typeface="+mj-ea"/>
                </a:rPr>
                <a:t>在       里填上合适的数。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EB3480D-F0A2-4AB7-A7A9-7570968530B3}"/>
                </a:ext>
              </a:extLst>
            </p:cNvPr>
            <p:cNvSpPr/>
            <p:nvPr/>
          </p:nvSpPr>
          <p:spPr>
            <a:xfrm>
              <a:off x="2775297" y="1336530"/>
              <a:ext cx="457200" cy="4572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EECF2FF3-C7CA-4377-B53A-9D7591077D50}"/>
              </a:ext>
            </a:extLst>
          </p:cNvPr>
          <p:cNvGrpSpPr/>
          <p:nvPr/>
        </p:nvGrpSpPr>
        <p:grpSpPr>
          <a:xfrm>
            <a:off x="1050980" y="2990607"/>
            <a:ext cx="3750469" cy="1154355"/>
            <a:chOff x="2800350" y="2219325"/>
            <a:chExt cx="3898970" cy="1539139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90AE333-98F8-4728-8D85-80806FF7FB8C}"/>
                </a:ext>
              </a:extLst>
            </p:cNvPr>
            <p:cNvSpPr txBox="1"/>
            <p:nvPr/>
          </p:nvSpPr>
          <p:spPr>
            <a:xfrm>
              <a:off x="2800350" y="2219325"/>
              <a:ext cx="3898970" cy="1539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40</a:t>
              </a:r>
              <a:r>
                <a:rPr lang="zh-CN" altLang="en-US" sz="2800" b="1" dirty="0">
                  <a:latin typeface="+mn-lt"/>
                  <a:ea typeface="+mj-ea"/>
                </a:rPr>
                <a:t>＋       </a:t>
              </a:r>
              <a:r>
                <a:rPr lang="en-US" altLang="zh-CN" sz="2800" b="1" dirty="0">
                  <a:latin typeface="+mn-lt"/>
                  <a:ea typeface="+mj-ea"/>
                </a:rPr>
                <a:t>×3 </a:t>
              </a:r>
              <a:r>
                <a:rPr lang="zh-CN" altLang="en-US" sz="2800" b="1" dirty="0">
                  <a:latin typeface="+mn-lt"/>
                  <a:ea typeface="+mj-ea"/>
                </a:rPr>
                <a:t>＝</a:t>
              </a:r>
              <a:r>
                <a:rPr lang="en-US" altLang="zh-CN" sz="2800" b="1" dirty="0">
                  <a:latin typeface="+mn-lt"/>
                  <a:ea typeface="+mj-ea"/>
                </a:rPr>
                <a:t>100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06E94D9-E464-4BFF-A451-3A2E0653FFFE}"/>
                </a:ext>
              </a:extLst>
            </p:cNvPr>
            <p:cNvSpPr/>
            <p:nvPr/>
          </p:nvSpPr>
          <p:spPr>
            <a:xfrm>
              <a:off x="3819533" y="2274096"/>
              <a:ext cx="512902" cy="66002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14E8E24-B326-4531-9862-72C4F63B9EE1}"/>
              </a:ext>
            </a:extLst>
          </p:cNvPr>
          <p:cNvGrpSpPr/>
          <p:nvPr/>
        </p:nvGrpSpPr>
        <p:grpSpPr>
          <a:xfrm>
            <a:off x="1193162" y="1562540"/>
            <a:ext cx="3750469" cy="590354"/>
            <a:chOff x="3081704" y="2219325"/>
            <a:chExt cx="5000625" cy="78713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884AE0C-B6B7-48D1-AD18-743819DF02C4}"/>
                </a:ext>
              </a:extLst>
            </p:cNvPr>
            <p:cNvSpPr txBox="1"/>
            <p:nvPr/>
          </p:nvSpPr>
          <p:spPr>
            <a:xfrm>
              <a:off x="3081704" y="2219325"/>
              <a:ext cx="5000625" cy="78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96÷3</a:t>
              </a:r>
              <a:r>
                <a:rPr lang="zh-CN" altLang="en-US" sz="2800" b="1" dirty="0">
                  <a:latin typeface="+mn-lt"/>
                  <a:ea typeface="+mj-ea"/>
                </a:rPr>
                <a:t>＋</a:t>
              </a:r>
              <a:r>
                <a:rPr lang="en-US" altLang="zh-CN" sz="2800" b="1" dirty="0">
                  <a:latin typeface="+mn-lt"/>
                  <a:ea typeface="+mj-ea"/>
                </a:rPr>
                <a:t>       </a:t>
              </a:r>
              <a:r>
                <a:rPr lang="zh-CN" altLang="en-US" sz="2800" b="1" dirty="0">
                  <a:latin typeface="+mn-lt"/>
                  <a:ea typeface="+mj-ea"/>
                </a:rPr>
                <a:t>＝</a:t>
              </a:r>
              <a:r>
                <a:rPr lang="en-US" altLang="zh-CN" sz="2800" b="1" dirty="0">
                  <a:latin typeface="+mn-lt"/>
                  <a:ea typeface="+mj-ea"/>
                </a:rPr>
                <a:t>50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705CCC8-B6FC-4044-810F-8CD3E46C18D3}"/>
                </a:ext>
              </a:extLst>
            </p:cNvPr>
            <p:cNvSpPr/>
            <p:nvPr/>
          </p:nvSpPr>
          <p:spPr>
            <a:xfrm>
              <a:off x="5091116" y="2311978"/>
              <a:ext cx="602652" cy="65041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41F76F3-CC83-48C3-BEE3-4F963DDA2017}"/>
              </a:ext>
            </a:extLst>
          </p:cNvPr>
          <p:cNvGrpSpPr/>
          <p:nvPr/>
        </p:nvGrpSpPr>
        <p:grpSpPr>
          <a:xfrm>
            <a:off x="4526613" y="1599768"/>
            <a:ext cx="4190529" cy="1150508"/>
            <a:chOff x="2800350" y="2219325"/>
            <a:chExt cx="3898970" cy="1534008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12281DC-819A-4E81-8579-69019F828584}"/>
                </a:ext>
              </a:extLst>
            </p:cNvPr>
            <p:cNvSpPr txBox="1"/>
            <p:nvPr/>
          </p:nvSpPr>
          <p:spPr>
            <a:xfrm>
              <a:off x="2800350" y="2219325"/>
              <a:ext cx="3898970" cy="153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+mj-ea"/>
                </a:rPr>
                <a:t>（</a:t>
              </a:r>
              <a:r>
                <a:rPr lang="en-US" altLang="zh-CN" sz="2800" b="1" dirty="0">
                  <a:latin typeface="+mn-lt"/>
                  <a:ea typeface="+mj-ea"/>
                </a:rPr>
                <a:t>47</a:t>
              </a:r>
              <a:r>
                <a:rPr lang="zh-CN" altLang="en-US" sz="2800" b="1" dirty="0">
                  <a:latin typeface="+mn-lt"/>
                  <a:ea typeface="+mj-ea"/>
                </a:rPr>
                <a:t>＋</a:t>
              </a:r>
              <a:r>
                <a:rPr lang="en-US" altLang="zh-CN" sz="2800" b="1" dirty="0">
                  <a:latin typeface="+mn-lt"/>
                  <a:ea typeface="+mj-ea"/>
                </a:rPr>
                <a:t>19</a:t>
              </a:r>
              <a:r>
                <a:rPr lang="zh-CN" altLang="en-US" sz="2800" b="1" dirty="0">
                  <a:latin typeface="+mn-lt"/>
                  <a:ea typeface="+mj-ea"/>
                </a:rPr>
                <a:t>）</a:t>
              </a:r>
              <a:r>
                <a:rPr lang="en-US" altLang="zh-CN" sz="2800" b="1" dirty="0">
                  <a:latin typeface="+mn-lt"/>
                  <a:ea typeface="+mj-ea"/>
                </a:rPr>
                <a:t>÷</a:t>
              </a:r>
              <a:r>
                <a:rPr lang="zh-CN" altLang="en-US" sz="2800" b="1" dirty="0">
                  <a:latin typeface="+mn-lt"/>
                  <a:ea typeface="+mj-ea"/>
                </a:rPr>
                <a:t>       ＝</a:t>
              </a:r>
              <a:r>
                <a:rPr lang="en-US" altLang="zh-CN" sz="2800" b="1" dirty="0">
                  <a:latin typeface="+mn-lt"/>
                  <a:ea typeface="+mj-ea"/>
                </a:rPr>
                <a:t>33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C3FEBFD-69EF-4558-9E9C-985ACDA2EB5D}"/>
                </a:ext>
              </a:extLst>
            </p:cNvPr>
            <p:cNvSpPr/>
            <p:nvPr/>
          </p:nvSpPr>
          <p:spPr>
            <a:xfrm>
              <a:off x="5091916" y="2328863"/>
              <a:ext cx="422605" cy="6350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A779D00-3340-4E9B-A010-C7C3122C9C74}"/>
              </a:ext>
            </a:extLst>
          </p:cNvPr>
          <p:cNvCxnSpPr>
            <a:cxnSpLocks/>
          </p:cNvCxnSpPr>
          <p:nvPr/>
        </p:nvCxnSpPr>
        <p:spPr>
          <a:xfrm>
            <a:off x="1968343" y="3567784"/>
            <a:ext cx="11127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313C432-9948-48E8-9C1D-77AB829504FD}"/>
              </a:ext>
            </a:extLst>
          </p:cNvPr>
          <p:cNvSpPr txBox="1"/>
          <p:nvPr/>
        </p:nvSpPr>
        <p:spPr>
          <a:xfrm>
            <a:off x="2247497" y="3519707"/>
            <a:ext cx="727314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j-ea"/>
              </a:rPr>
              <a:t>60</a:t>
            </a:r>
            <a:endParaRPr lang="zh-CN" altLang="en-US" sz="2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947FB93-6F55-45B5-B8FE-AE85D31FC233}"/>
              </a:ext>
            </a:extLst>
          </p:cNvPr>
          <p:cNvSpPr txBox="1"/>
          <p:nvPr/>
        </p:nvSpPr>
        <p:spPr>
          <a:xfrm>
            <a:off x="1914371" y="2923992"/>
            <a:ext cx="727314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73D1A60-D4C0-4347-9ACA-A6F0272F181C}"/>
              </a:ext>
            </a:extLst>
          </p:cNvPr>
          <p:cNvCxnSpPr>
            <a:cxnSpLocks/>
          </p:cNvCxnSpPr>
          <p:nvPr/>
        </p:nvCxnSpPr>
        <p:spPr>
          <a:xfrm>
            <a:off x="1199940" y="2119843"/>
            <a:ext cx="1015694" cy="179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AD30892-03F3-4BD9-ADED-6F2A924B8CE4}"/>
              </a:ext>
            </a:extLst>
          </p:cNvPr>
          <p:cNvSpPr txBox="1"/>
          <p:nvPr/>
        </p:nvSpPr>
        <p:spPr>
          <a:xfrm>
            <a:off x="1377200" y="2124747"/>
            <a:ext cx="727314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j-ea"/>
              </a:rPr>
              <a:t>32</a:t>
            </a:r>
            <a:endParaRPr lang="zh-CN" altLang="en-US" sz="2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16A5536-7A2D-4848-8DA1-6443ABEF41D8}"/>
              </a:ext>
            </a:extLst>
          </p:cNvPr>
          <p:cNvSpPr txBox="1"/>
          <p:nvPr/>
        </p:nvSpPr>
        <p:spPr>
          <a:xfrm>
            <a:off x="2532839" y="1558692"/>
            <a:ext cx="727314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7167A7C-ACED-4D76-9749-9515F242476E}"/>
              </a:ext>
            </a:extLst>
          </p:cNvPr>
          <p:cNvCxnSpPr>
            <a:cxnSpLocks/>
          </p:cNvCxnSpPr>
          <p:nvPr/>
        </p:nvCxnSpPr>
        <p:spPr>
          <a:xfrm flipV="1">
            <a:off x="4943631" y="2137795"/>
            <a:ext cx="1263110" cy="150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AA284D7-52AA-47B4-B421-4B882D254C89}"/>
              </a:ext>
            </a:extLst>
          </p:cNvPr>
          <p:cNvSpPr txBox="1"/>
          <p:nvPr/>
        </p:nvSpPr>
        <p:spPr>
          <a:xfrm>
            <a:off x="5198118" y="2093713"/>
            <a:ext cx="727314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j-ea"/>
              </a:rPr>
              <a:t>66</a:t>
            </a:r>
            <a:endParaRPr lang="zh-CN" altLang="en-US" sz="2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7479566-94F4-45DA-92F4-92B2E6EC29F3}"/>
              </a:ext>
            </a:extLst>
          </p:cNvPr>
          <p:cNvSpPr txBox="1"/>
          <p:nvPr/>
        </p:nvSpPr>
        <p:spPr>
          <a:xfrm>
            <a:off x="6828235" y="1573715"/>
            <a:ext cx="727314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D090B8-A4DD-1AEB-4940-3F00679B4CE0}"/>
              </a:ext>
            </a:extLst>
          </p:cNvPr>
          <p:cNvSpPr txBox="1"/>
          <p:nvPr/>
        </p:nvSpPr>
        <p:spPr bwMode="auto">
          <a:xfrm>
            <a:off x="4116830" y="794647"/>
            <a:ext cx="34525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C898EF3-A5D2-2A3F-BA2E-C8E9E53D65C2}"/>
              </a:ext>
            </a:extLst>
          </p:cNvPr>
          <p:cNvGrpSpPr/>
          <p:nvPr/>
        </p:nvGrpSpPr>
        <p:grpSpPr>
          <a:xfrm>
            <a:off x="4803830" y="2941016"/>
            <a:ext cx="3750469" cy="590354"/>
            <a:chOff x="2800350" y="2219325"/>
            <a:chExt cx="3898970" cy="787138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224101C-6155-F6AF-C568-7427EF6DFEE2}"/>
                </a:ext>
              </a:extLst>
            </p:cNvPr>
            <p:cNvSpPr txBox="1"/>
            <p:nvPr/>
          </p:nvSpPr>
          <p:spPr>
            <a:xfrm>
              <a:off x="2800350" y="2219325"/>
              <a:ext cx="3898970" cy="78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+mj-ea"/>
                </a:rPr>
                <a:t>3</a:t>
              </a:r>
              <a:r>
                <a:rPr lang="en-US" altLang="zh-CN" sz="2800" b="1">
                  <a:latin typeface="+mn-lt"/>
                  <a:ea typeface="+mj-ea"/>
                </a:rPr>
                <a:t>0</a:t>
              </a:r>
              <a:r>
                <a:rPr lang="zh-CN" altLang="en-US" sz="2800" b="1">
                  <a:latin typeface="+mn-lt"/>
                  <a:ea typeface="+mj-ea"/>
                </a:rPr>
                <a:t>＋       </a:t>
              </a:r>
              <a:r>
                <a:rPr lang="en-US" altLang="zh-CN" sz="2800" b="1">
                  <a:latin typeface="+mn-lt"/>
                  <a:ea typeface="+mj-ea"/>
                </a:rPr>
                <a:t>÷4 </a:t>
              </a:r>
              <a:r>
                <a:rPr lang="zh-CN" altLang="en-US" sz="2800" b="1">
                  <a:latin typeface="+mn-lt"/>
                  <a:ea typeface="+mj-ea"/>
                </a:rPr>
                <a:t>＝</a:t>
              </a:r>
              <a:r>
                <a:rPr lang="en-US" altLang="zh-CN" sz="2800" b="1">
                  <a:latin typeface="+mn-lt"/>
                  <a:ea typeface="+mj-ea"/>
                </a:rPr>
                <a:t>41</a:t>
              </a:r>
              <a:endParaRPr lang="zh-CN" altLang="en-US" sz="2800" b="1" dirty="0">
                <a:latin typeface="+mn-lt"/>
                <a:ea typeface="+mj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93967B6-B170-8E28-5201-A53AD256A94C}"/>
                </a:ext>
              </a:extLst>
            </p:cNvPr>
            <p:cNvSpPr/>
            <p:nvPr/>
          </p:nvSpPr>
          <p:spPr>
            <a:xfrm>
              <a:off x="3819533" y="2274096"/>
              <a:ext cx="512902" cy="66002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AF9851A-D3A3-74ED-5DE5-38A4DEAE7020}"/>
              </a:ext>
            </a:extLst>
          </p:cNvPr>
          <p:cNvCxnSpPr>
            <a:cxnSpLocks/>
          </p:cNvCxnSpPr>
          <p:nvPr/>
        </p:nvCxnSpPr>
        <p:spPr>
          <a:xfrm>
            <a:off x="5748578" y="3552202"/>
            <a:ext cx="111273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EB335838-31B7-F3B1-8D11-CC7580092F5F}"/>
              </a:ext>
            </a:extLst>
          </p:cNvPr>
          <p:cNvSpPr txBox="1"/>
          <p:nvPr/>
        </p:nvSpPr>
        <p:spPr>
          <a:xfrm>
            <a:off x="6000347" y="3470116"/>
            <a:ext cx="727314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j-ea"/>
              </a:rPr>
              <a:t>11</a:t>
            </a:r>
            <a:endParaRPr lang="zh-CN" altLang="en-US" sz="24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1206AC7-466D-248C-5A91-D5AED78E439A}"/>
              </a:ext>
            </a:extLst>
          </p:cNvPr>
          <p:cNvSpPr txBox="1"/>
          <p:nvPr/>
        </p:nvSpPr>
        <p:spPr>
          <a:xfrm>
            <a:off x="5667221" y="2874401"/>
            <a:ext cx="727314" cy="59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j-ea"/>
              </a:rPr>
              <a:t>44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481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/>
      <p:bldP spid="35" grpId="0"/>
      <p:bldP spid="37" grpId="0"/>
      <p:bldP spid="39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</TotalTime>
  <Pages>0</Pages>
  <Words>687</Words>
  <Characters>0</Characters>
  <Application>Microsoft Office PowerPoint</Application>
  <DocSecurity>0</DocSecurity>
  <PresentationFormat>全屏显示(16:9)</PresentationFormat>
  <Lines>0</Lines>
  <Paragraphs>169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黑体</vt:lpstr>
      <vt:lpstr>楷体</vt:lpstr>
      <vt:lpstr>Calibri</vt:lpstr>
      <vt:lpstr>Arial</vt:lpstr>
      <vt:lpstr>微软雅黑</vt:lpstr>
      <vt:lpstr>Times New Roman</vt:lpstr>
      <vt:lpstr>2_Office 主题​​</vt:lpstr>
      <vt:lpstr>练习二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245</cp:revision>
  <dcterms:created xsi:type="dcterms:W3CDTF">2016-01-14T07:05:12Z</dcterms:created>
  <dcterms:modified xsi:type="dcterms:W3CDTF">2025-11-15T01:44:43Z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</Properties>
</file>