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375" r:id="rId3"/>
    <p:sldId id="376" r:id="rId4"/>
    <p:sldId id="379" r:id="rId5"/>
    <p:sldId id="377" r:id="rId6"/>
    <p:sldId id="386" r:id="rId7"/>
    <p:sldId id="378" r:id="rId8"/>
    <p:sldId id="380" r:id="rId9"/>
    <p:sldId id="383" r:id="rId10"/>
    <p:sldId id="381" r:id="rId11"/>
    <p:sldId id="382" r:id="rId12"/>
    <p:sldId id="384" r:id="rId13"/>
    <p:sldId id="385" r:id="rId14"/>
    <p:sldId id="312" r:id="rId1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>
          <p15:clr>
            <a:srgbClr val="A4A3A4"/>
          </p15:clr>
        </p15:guide>
        <p15:guide id="2" orient="horz" pos="3725" userDrawn="1">
          <p15:clr>
            <a:srgbClr val="A4A3A4"/>
          </p15:clr>
        </p15:guide>
        <p15:guide id="4" pos="3840">
          <p15:clr>
            <a:srgbClr val="A4A3A4"/>
          </p15:clr>
        </p15:guide>
        <p15:guide id="5" pos="665">
          <p15:clr>
            <a:srgbClr val="A4A3A4"/>
          </p15:clr>
        </p15:guide>
        <p15:guide id="6" pos="70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EFEFE"/>
    <a:srgbClr val="FF3399"/>
    <a:srgbClr val="3399FF"/>
    <a:srgbClr val="3E6BB3"/>
    <a:srgbClr val="6BA8D9"/>
    <a:srgbClr val="4A9438"/>
    <a:srgbClr val="FFFFFF"/>
    <a:srgbClr val="743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660" autoAdjust="0"/>
  </p:normalViewPr>
  <p:slideViewPr>
    <p:cSldViewPr snapToGrid="0">
      <p:cViewPr varScale="1">
        <p:scale>
          <a:sx n="82" d="100"/>
          <a:sy n="82" d="100"/>
        </p:scale>
        <p:origin x="773" y="72"/>
      </p:cViewPr>
      <p:guideLst>
        <p:guide orient="horz" pos="3952"/>
        <p:guide orient="horz" pos="3725"/>
        <p:guide pos="3840"/>
        <p:guide pos="665"/>
        <p:guide pos="70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6" cy="72006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10BFE80-70CF-4AF0-A241-D0C314764F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B16C5A3-ACFE-4A5D-B2C6-243F7B1EF5B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5896198E-0841-4A4A-87BB-A18B5C15337D}" type="datetimeFigureOut">
              <a:rPr lang="zh-CN" altLang="en-US"/>
              <a:pPr>
                <a:defRPr/>
              </a:pPr>
              <a:t>2026/2/28</a:t>
            </a:fld>
            <a:endParaRPr lang="zh-CN" altLang="en-US"/>
          </a:p>
        </p:txBody>
      </p:sp>
      <p:sp>
        <p:nvSpPr>
          <p:cNvPr id="4100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sp>
      <p:sp>
        <p:nvSpPr>
          <p:cNvPr id="4101" name="备注占位符 4">
            <a:extLst>
              <a:ext uri="{FF2B5EF4-FFF2-40B4-BE49-F238E27FC236}">
                <a16:creationId xmlns:a16="http://schemas.microsoft.com/office/drawing/2014/main" id="{58E50643-3384-4204-B3C9-D631F4CD02E8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72AECF5-1BC8-443E-8399-667DC571B1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133EF72-B42A-4BCF-952B-EE33C38679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fld id="{4C04C165-1A21-436C-A41A-7A08386CDE8A}" type="slidenum">
              <a:rPr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6147" name="灯片编号占位符 3">
            <a:extLst>
              <a:ext uri="{FF2B5EF4-FFF2-40B4-BE49-F238E27FC236}">
                <a16:creationId xmlns:a16="http://schemas.microsoft.com/office/drawing/2014/main" id="{54A40932-FAA5-4B9D-B38A-DCDFACEDAE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D36074B-A727-4413-9285-78D19D35E64E}" type="slidenum">
              <a:rPr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3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47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" name="图片 49"/>
          <p:cNvPicPr>
            <a:picLocks noChangeAspect="1" noChangeArrowheads="1"/>
          </p:cNvPicPr>
          <p:nvPr userDrawn="1"/>
        </p:nvPicPr>
        <p:blipFill>
          <a:blip r:embed="rId3"/>
          <a:srcRect l="27734" t="19185" r="24449" b="11330"/>
          <a:stretch>
            <a:fillRect/>
          </a:stretch>
        </p:blipFill>
        <p:spPr bwMode="auto">
          <a:xfrm>
            <a:off x="0" y="4313238"/>
            <a:ext cx="3368675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0"/>
          <p:cNvPicPr>
            <a:picLocks noChangeAspect="1" noChangeArrowheads="1"/>
          </p:cNvPicPr>
          <p:nvPr userDrawn="1"/>
        </p:nvPicPr>
        <p:blipFill>
          <a:blip r:embed="rId3"/>
          <a:srcRect l="27734" t="39900" r="36929" b="11330"/>
          <a:stretch>
            <a:fillRect/>
          </a:stretch>
        </p:blipFill>
        <p:spPr bwMode="auto">
          <a:xfrm>
            <a:off x="9128125" y="-26988"/>
            <a:ext cx="3063875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51"/>
          <p:cNvPicPr>
            <a:picLocks noChangeAspect="1" noChangeArrowheads="1"/>
          </p:cNvPicPr>
          <p:nvPr userDrawn="1"/>
        </p:nvPicPr>
        <p:blipFill>
          <a:blip r:embed="rId4"/>
          <a:srcRect t="16251" b="19643"/>
          <a:stretch>
            <a:fillRect/>
          </a:stretch>
        </p:blipFill>
        <p:spPr bwMode="auto">
          <a:xfrm>
            <a:off x="157163" y="-481013"/>
            <a:ext cx="11968162" cy="767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52"/>
          <p:cNvPicPr>
            <a:picLocks noChangeAspect="1" noChangeArrowheads="1"/>
          </p:cNvPicPr>
          <p:nvPr userDrawn="1"/>
        </p:nvPicPr>
        <p:blipFill>
          <a:blip r:embed="rId5"/>
          <a:srcRect l="19760" t="73981" r="22630" b="15335"/>
          <a:stretch>
            <a:fillRect/>
          </a:stretch>
        </p:blipFill>
        <p:spPr bwMode="auto">
          <a:xfrm>
            <a:off x="2827338" y="4945063"/>
            <a:ext cx="61642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359FC12-D7F3-4D76-9808-37248A704CDF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F41EC72-12AF-3DE6-CF51-5398B751CE9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2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23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0B3DF77E-9D99-4D45-9B7D-9B38D81733DF}"/>
              </a:ext>
            </a:extLst>
          </p:cNvPr>
          <p:cNvSpPr/>
          <p:nvPr userDrawn="1"/>
        </p:nvSpPr>
        <p:spPr>
          <a:xfrm>
            <a:off x="0" y="209006"/>
            <a:ext cx="12192000" cy="64661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54E73D4-EFBB-4467-8F55-DA7728C51AAB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C132D8E-BB6F-57BB-D4A7-16A2906C30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txStyles>
    <p:titleStyle>
      <a:lvl1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defTabSz="1219200" rtl="0" eaLnBrk="0" fontAlgn="base" hangingPunct="0">
        <a:lnSpc>
          <a:spcPct val="90000"/>
        </a:lnSpc>
        <a:spcBef>
          <a:spcPts val="1338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6"/>
          <p:cNvSpPr txBox="1">
            <a:spLocks noChangeArrowheads="1"/>
          </p:cNvSpPr>
          <p:nvPr/>
        </p:nvSpPr>
        <p:spPr bwMode="auto">
          <a:xfrm>
            <a:off x="2986063" y="2197848"/>
            <a:ext cx="57658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4400" b="1">
                <a:latin typeface="Times New Roman" pitchFamily="18" charset="0"/>
                <a:ea typeface="黑体" pitchFamily="49" charset="-122"/>
              </a:rPr>
              <a:t>解决问题</a:t>
            </a:r>
            <a:r>
              <a:rPr lang="en-US" altLang="zh-CN" sz="4400" b="1">
                <a:latin typeface="Times New Roman" pitchFamily="18" charset="0"/>
                <a:ea typeface="黑体" pitchFamily="49" charset="-122"/>
              </a:rPr>
              <a:t>(1)</a:t>
            </a:r>
            <a:endParaRPr lang="zh-CN" altLang="en-US" sz="4400" b="1" dirty="0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7171" name="组合 10"/>
          <p:cNvGrpSpPr>
            <a:grpSpLocks/>
          </p:cNvGrpSpPr>
          <p:nvPr/>
        </p:nvGrpSpPr>
        <p:grpSpPr bwMode="auto">
          <a:xfrm>
            <a:off x="4808537" y="4148138"/>
            <a:ext cx="2574925" cy="420687"/>
            <a:chOff x="242380" y="196184"/>
            <a:chExt cx="2575081" cy="42134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D175C36-E14B-4D8B-872D-44630D489FAD}"/>
                </a:ext>
              </a:extLst>
            </p:cNvPr>
            <p:cNvSpPr/>
            <p:nvPr/>
          </p:nvSpPr>
          <p:spPr>
            <a:xfrm>
              <a:off x="242380" y="196184"/>
              <a:ext cx="421341" cy="421341"/>
            </a:xfrm>
            <a:prstGeom prst="rect">
              <a:avLst/>
            </a:prstGeom>
            <a:solidFill>
              <a:srgbClr val="349FC6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13B6577-676E-4677-84E1-73C16AECFACA}"/>
                </a:ext>
              </a:extLst>
            </p:cNvPr>
            <p:cNvSpPr/>
            <p:nvPr/>
          </p:nvSpPr>
          <p:spPr>
            <a:xfrm>
              <a:off x="667290" y="196184"/>
              <a:ext cx="421341" cy="421341"/>
            </a:xfrm>
            <a:prstGeom prst="rect">
              <a:avLst/>
            </a:prstGeom>
            <a:solidFill>
              <a:srgbClr val="E83B18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8D73846-8CCC-483F-AAD9-6B6E5559C509}"/>
                </a:ext>
              </a:extLst>
            </p:cNvPr>
            <p:cNvSpPr/>
            <p:nvPr/>
          </p:nvSpPr>
          <p:spPr>
            <a:xfrm>
              <a:off x="1092200" y="196184"/>
              <a:ext cx="421341" cy="421341"/>
            </a:xfrm>
            <a:prstGeom prst="rect">
              <a:avLst/>
            </a:prstGeom>
            <a:solidFill>
              <a:srgbClr val="3EB35C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4691F0F1-1236-40D2-BE05-25E66C85C4AC}"/>
                </a:ext>
              </a:extLst>
            </p:cNvPr>
            <p:cNvSpPr/>
            <p:nvPr/>
          </p:nvSpPr>
          <p:spPr>
            <a:xfrm>
              <a:off x="1517110" y="196184"/>
              <a:ext cx="421341" cy="421341"/>
            </a:xfrm>
            <a:prstGeom prst="rect">
              <a:avLst/>
            </a:prstGeom>
            <a:solidFill>
              <a:srgbClr val="F39517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B4F9CEE-4DEE-4B32-9557-65C7AFA1F5B6}"/>
                </a:ext>
              </a:extLst>
            </p:cNvPr>
            <p:cNvSpPr/>
            <p:nvPr/>
          </p:nvSpPr>
          <p:spPr>
            <a:xfrm>
              <a:off x="1942020" y="196184"/>
              <a:ext cx="421341" cy="421341"/>
            </a:xfrm>
            <a:prstGeom prst="rect">
              <a:avLst/>
            </a:prstGeom>
            <a:solidFill>
              <a:srgbClr val="CF2D6E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957D598-4307-4A4A-A014-71EAD5116764}"/>
                </a:ext>
              </a:extLst>
            </p:cNvPr>
            <p:cNvSpPr/>
            <p:nvPr/>
          </p:nvSpPr>
          <p:spPr>
            <a:xfrm>
              <a:off x="2366930" y="196184"/>
              <a:ext cx="421341" cy="421341"/>
            </a:xfrm>
            <a:prstGeom prst="rect">
              <a:avLst/>
            </a:prstGeom>
            <a:solidFill>
              <a:srgbClr val="574E9E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grpSp>
          <p:nvGrpSpPr>
            <p:cNvPr id="7180" name="组合 17"/>
            <p:cNvGrpSpPr>
              <a:grpSpLocks/>
            </p:cNvGrpSpPr>
            <p:nvPr/>
          </p:nvGrpSpPr>
          <p:grpSpPr bwMode="auto">
            <a:xfrm>
              <a:off x="242380" y="201491"/>
              <a:ext cx="2575081" cy="400110"/>
              <a:chOff x="242380" y="201491"/>
              <a:chExt cx="2575081" cy="400110"/>
            </a:xfrm>
          </p:grpSpPr>
          <p:sp>
            <p:nvSpPr>
              <p:cNvPr id="7181" name="文本框 18"/>
              <p:cNvSpPr txBox="1">
                <a:spLocks noChangeArrowheads="1"/>
              </p:cNvSpPr>
              <p:nvPr/>
            </p:nvSpPr>
            <p:spPr bwMode="auto">
              <a:xfrm>
                <a:off x="242380" y="201491"/>
                <a:ext cx="53379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  <a:latin typeface="Times New Roman" pitchFamily="18" charset="0"/>
                    <a:ea typeface="楷体" pitchFamily="49" charset="-122"/>
                  </a:rPr>
                  <a:t>R·</a:t>
                </a:r>
                <a:endParaRPr lang="zh-CN" altLang="en-US" sz="2000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7182" name="文本框 19"/>
              <p:cNvSpPr txBox="1">
                <a:spLocks noChangeArrowheads="1"/>
              </p:cNvSpPr>
              <p:nvPr/>
            </p:nvSpPr>
            <p:spPr bwMode="auto">
              <a:xfrm>
                <a:off x="661576" y="201491"/>
                <a:ext cx="4841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三</a:t>
                </a:r>
              </a:p>
            </p:txBody>
          </p:sp>
          <p:sp>
            <p:nvSpPr>
              <p:cNvPr id="7183" name="文本框 20"/>
              <p:cNvSpPr txBox="1">
                <a:spLocks noChangeArrowheads="1"/>
              </p:cNvSpPr>
              <p:nvPr/>
            </p:nvSpPr>
            <p:spPr bwMode="auto">
              <a:xfrm>
                <a:off x="1081155" y="201491"/>
                <a:ext cx="42843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年</a:t>
                </a:r>
              </a:p>
            </p:txBody>
          </p:sp>
          <p:sp>
            <p:nvSpPr>
              <p:cNvPr id="7184" name="文本框 21"/>
              <p:cNvSpPr txBox="1">
                <a:spLocks noChangeArrowheads="1"/>
              </p:cNvSpPr>
              <p:nvPr/>
            </p:nvSpPr>
            <p:spPr bwMode="auto">
              <a:xfrm>
                <a:off x="2378452" y="201491"/>
                <a:ext cx="439009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册</a:t>
                </a:r>
              </a:p>
            </p:txBody>
          </p:sp>
          <p:sp>
            <p:nvSpPr>
              <p:cNvPr id="7185" name="文本框 22"/>
              <p:cNvSpPr txBox="1">
                <a:spLocks noChangeArrowheads="1"/>
              </p:cNvSpPr>
              <p:nvPr/>
            </p:nvSpPr>
            <p:spPr bwMode="auto">
              <a:xfrm>
                <a:off x="1500188" y="201491"/>
                <a:ext cx="46223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级</a:t>
                </a:r>
              </a:p>
            </p:txBody>
          </p:sp>
          <p:sp>
            <p:nvSpPr>
              <p:cNvPr id="7186" name="文本框 23"/>
              <p:cNvSpPr txBox="1">
                <a:spLocks noChangeArrowheads="1"/>
              </p:cNvSpPr>
              <p:nvPr/>
            </p:nvSpPr>
            <p:spPr bwMode="auto">
              <a:xfrm>
                <a:off x="1938451" y="201491"/>
                <a:ext cx="4637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下</a:t>
                </a:r>
              </a:p>
            </p:txBody>
          </p:sp>
        </p:grp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FFE45151-CA88-4694-80C7-8FBCEF3D616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3513" y="6470650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173" name="图片 2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0628313" y="506095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FCEB2A0-43E9-B459-020C-9B7734F8F7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3">
            <a:extLst>
              <a:ext uri="{FF2B5EF4-FFF2-40B4-BE49-F238E27FC236}">
                <a16:creationId xmlns:a16="http://schemas.microsoft.com/office/drawing/2014/main" id="{DABD1569-F5C1-6476-D7D2-5882CA954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1275" y="177800"/>
            <a:ext cx="421481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复习导入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E4BFEB-693A-0A2E-6430-78BF68BB7377}"/>
              </a:ext>
            </a:extLst>
          </p:cNvPr>
          <p:cNvSpPr txBox="1"/>
          <p:nvPr/>
        </p:nvSpPr>
        <p:spPr>
          <a:xfrm>
            <a:off x="1058090" y="1515292"/>
            <a:ext cx="10528663" cy="2214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×6=                    20×4=                    3×2×40=</a:t>
            </a:r>
          </a:p>
          <a:p>
            <a:pPr>
              <a:lnSpc>
                <a:spcPct val="15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×4×2=            5×4×9=                4×25×6=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C633C81-126C-F3DD-0E4B-D9AF0D55D40A}"/>
              </a:ext>
            </a:extLst>
          </p:cNvPr>
          <p:cNvSpPr txBox="1"/>
          <p:nvPr/>
        </p:nvSpPr>
        <p:spPr>
          <a:xfrm>
            <a:off x="2338251" y="2251454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1FFF272-413F-C9A3-16C8-F8FC2A9B20D3}"/>
              </a:ext>
            </a:extLst>
          </p:cNvPr>
          <p:cNvSpPr txBox="1"/>
          <p:nvPr/>
        </p:nvSpPr>
        <p:spPr>
          <a:xfrm>
            <a:off x="5543090" y="2251453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F311BB6-4096-4EFF-8270-C4F4CB23C0AD}"/>
              </a:ext>
            </a:extLst>
          </p:cNvPr>
          <p:cNvSpPr txBox="1"/>
          <p:nvPr/>
        </p:nvSpPr>
        <p:spPr>
          <a:xfrm>
            <a:off x="9416143" y="2250469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240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F128B33-0CCC-12A1-82EF-B148573BDF9D}"/>
              </a:ext>
            </a:extLst>
          </p:cNvPr>
          <p:cNvSpPr txBox="1"/>
          <p:nvPr/>
        </p:nvSpPr>
        <p:spPr>
          <a:xfrm>
            <a:off x="2979832" y="2990792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6E5328-E09E-6684-217D-C0DD27B29DF9}"/>
              </a:ext>
            </a:extLst>
          </p:cNvPr>
          <p:cNvSpPr txBox="1"/>
          <p:nvPr/>
        </p:nvSpPr>
        <p:spPr>
          <a:xfrm>
            <a:off x="5877197" y="2963250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765C278-6299-A875-C572-EFE1D74300A7}"/>
              </a:ext>
            </a:extLst>
          </p:cNvPr>
          <p:cNvSpPr txBox="1"/>
          <p:nvPr/>
        </p:nvSpPr>
        <p:spPr>
          <a:xfrm>
            <a:off x="9416143" y="2962266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600</a:t>
            </a:r>
          </a:p>
        </p:txBody>
      </p:sp>
    </p:spTree>
    <p:extLst>
      <p:ext uri="{BB962C8B-B14F-4D97-AF65-F5344CB8AC3E}">
        <p14:creationId xmlns:p14="http://schemas.microsoft.com/office/powerpoint/2010/main" val="282624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436F887-380A-E7B9-80C9-B06E23FD1FF8}"/>
              </a:ext>
            </a:extLst>
          </p:cNvPr>
          <p:cNvSpPr txBox="1"/>
          <p:nvPr/>
        </p:nvSpPr>
        <p:spPr>
          <a:xfrm>
            <a:off x="1452154" y="1214163"/>
            <a:ext cx="9287692" cy="2214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口头列式计算。</a:t>
            </a:r>
            <a:endParaRPr lang="en-US" altLang="zh-CN" sz="32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某超市一周卖出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箱保温杯，每箱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个。一共卖出多少个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A06C7B5-C314-529E-5816-1F94778560B8}"/>
              </a:ext>
            </a:extLst>
          </p:cNvPr>
          <p:cNvSpPr txBox="1"/>
          <p:nvPr/>
        </p:nvSpPr>
        <p:spPr>
          <a:xfrm>
            <a:off x="4163961" y="3869169"/>
            <a:ext cx="3864077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4×2=8(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34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A944B-FF8B-93BE-284E-E6F482FBA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010DF4D-5A09-DA0D-9817-6DCAC105D213}"/>
              </a:ext>
            </a:extLst>
          </p:cNvPr>
          <p:cNvSpPr txBox="1"/>
          <p:nvPr/>
        </p:nvSpPr>
        <p:spPr>
          <a:xfrm>
            <a:off x="1452154" y="1058091"/>
            <a:ext cx="9287692" cy="1463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某超市一周卖出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箱保温杯，每箱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个。每个保温杯售价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元。一共卖了多少钱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3F4D60C-36BE-C347-3D4C-EC0764BBE3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1333500" y="-293688"/>
            <a:ext cx="9029700" cy="14684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23">
            <a:extLst>
              <a:ext uri="{FF2B5EF4-FFF2-40B4-BE49-F238E27FC236}">
                <a16:creationId xmlns:a16="http://schemas.microsoft.com/office/drawing/2014/main" id="{1210F32B-BD7A-6EFB-7BE7-4FF3EA51A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1275" y="177800"/>
            <a:ext cx="421481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解决问题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FB0E2DF-1A07-9ADD-C702-3F48A7D45D24}"/>
              </a:ext>
            </a:extLst>
          </p:cNvPr>
          <p:cNvGrpSpPr/>
          <p:nvPr/>
        </p:nvGrpSpPr>
        <p:grpSpPr>
          <a:xfrm>
            <a:off x="852056" y="1109276"/>
            <a:ext cx="540771" cy="738664"/>
            <a:chOff x="245169" y="833418"/>
            <a:chExt cx="405578" cy="553997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F27FE227-C6EC-9AA9-4B90-295449C928B3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012A281-93FC-8DF3-11E6-CE7C92F25857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AD3C758D-AE44-C680-7982-7345E7D652A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157" y="2694984"/>
            <a:ext cx="2447678" cy="7580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297E9F6-6F94-F8BE-93A1-9925C5DC1B13}"/>
              </a:ext>
            </a:extLst>
          </p:cNvPr>
          <p:cNvSpPr txBox="1"/>
          <p:nvPr/>
        </p:nvSpPr>
        <p:spPr>
          <a:xfrm>
            <a:off x="3082835" y="2653433"/>
            <a:ext cx="8717280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请你用自己的方式表示已知条件和问题。</a:t>
            </a:r>
            <a:endParaRPr lang="en-US" sz="32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51F09AF-D5EA-5109-F29D-81D2C8462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0115" y="3473588"/>
            <a:ext cx="3243942" cy="265413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0EB2CE0-8DA5-BA60-AE30-A533968994C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157" y="3656707"/>
            <a:ext cx="2477185" cy="759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67FDB327-A79D-1007-83C7-F88696D97D02}"/>
              </a:ext>
            </a:extLst>
          </p:cNvPr>
          <p:cNvGrpSpPr/>
          <p:nvPr/>
        </p:nvGrpSpPr>
        <p:grpSpPr>
          <a:xfrm>
            <a:off x="3112342" y="3523246"/>
            <a:ext cx="4977424" cy="2596248"/>
            <a:chOff x="3112342" y="3523246"/>
            <a:chExt cx="4977424" cy="2596248"/>
          </a:xfrm>
        </p:grpSpPr>
        <p:grpSp>
          <p:nvGrpSpPr>
            <p:cNvPr id="13" name="组合 2">
              <a:extLst>
                <a:ext uri="{FF2B5EF4-FFF2-40B4-BE49-F238E27FC236}">
                  <a16:creationId xmlns:a16="http://schemas.microsoft.com/office/drawing/2014/main" id="{197ACA13-CDAE-7E72-6980-4BD6DFC523EB}"/>
                </a:ext>
              </a:extLst>
            </p:cNvPr>
            <p:cNvGrpSpPr/>
            <p:nvPr/>
          </p:nvGrpSpPr>
          <p:grpSpPr bwMode="auto">
            <a:xfrm>
              <a:off x="3112342" y="3523246"/>
              <a:ext cx="4725372" cy="2596248"/>
              <a:chOff x="6516068" y="2899868"/>
              <a:chExt cx="2532290" cy="2746418"/>
            </a:xfrm>
          </p:grpSpPr>
          <p:sp>
            <p:nvSpPr>
              <p:cNvPr id="14" name="Rectangle 20">
                <a:extLst>
                  <a:ext uri="{FF2B5EF4-FFF2-40B4-BE49-F238E27FC236}">
                    <a16:creationId xmlns:a16="http://schemas.microsoft.com/office/drawing/2014/main" id="{39A6E50C-6B4E-2608-623C-1677B0DFF5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6068" y="2936881"/>
                <a:ext cx="2532290" cy="270940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ffectLst>
                <a:outerShdw dist="107763" dir="2700000" sx="99001" sy="99001" algn="ctr" rotWithShape="0">
                  <a:srgbClr val="CC9900">
                    <a:alpha val="49803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lnSpc>
                    <a:spcPct val="120000"/>
                  </a:lnSpc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buFontTx/>
                  <a:buNone/>
                  <a:defRPr/>
                </a:pPr>
                <a:endParaRPr lang="zh-CN" altLang="en-US" sz="1800" dirty="0">
                  <a:latin typeface="Times New Roman" panose="02020603050405020304" pitchFamily="18" charset="0"/>
                  <a:ea typeface="楷体_GB2312" panose="0201060003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Oval 21">
                <a:extLst>
                  <a:ext uri="{FF2B5EF4-FFF2-40B4-BE49-F238E27FC236}">
                    <a16:creationId xmlns:a16="http://schemas.microsoft.com/office/drawing/2014/main" id="{9CA0586D-4EA8-5202-DFCB-A3C69A0DD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4005" y="2899868"/>
                <a:ext cx="216415" cy="314626"/>
              </a:xfrm>
              <a:prstGeom prst="ellipse">
                <a:avLst/>
              </a:prstGeom>
              <a:solidFill>
                <a:srgbClr val="FFA829"/>
              </a:solidFill>
              <a:ln>
                <a:noFill/>
              </a:ln>
              <a:effectLst>
                <a:outerShdw dist="63500" dir="2700000" algn="ctr" rotWithShape="0">
                  <a:schemeClr val="tx1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A217BBB-8172-A01B-4A07-0DACF09F758B}"/>
                </a:ext>
              </a:extLst>
            </p:cNvPr>
            <p:cNvSpPr txBox="1"/>
            <p:nvPr/>
          </p:nvSpPr>
          <p:spPr>
            <a:xfrm>
              <a:off x="3264130" y="3987961"/>
              <a:ext cx="482563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1.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独立思考，尝试解答；</a:t>
              </a:r>
              <a:endPara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/>
              <a:r>
                <a:rPr 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完成后小组内互相交</a:t>
              </a:r>
              <a:endPara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流你是怎么想的？</a:t>
              </a:r>
              <a:endParaRPr 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451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A17B184-548D-E2FD-B2B0-B5A958AF1A0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5278" y="406209"/>
            <a:ext cx="2477185" cy="759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圆角矩形 47">
            <a:extLst>
              <a:ext uri="{FF2B5EF4-FFF2-40B4-BE49-F238E27FC236}">
                <a16:creationId xmlns:a16="http://schemas.microsoft.com/office/drawing/2014/main" id="{84D79686-44D9-1B08-8269-FB0F70F7AD43}"/>
              </a:ext>
            </a:extLst>
          </p:cNvPr>
          <p:cNvSpPr/>
          <p:nvPr/>
        </p:nvSpPr>
        <p:spPr bwMode="auto">
          <a:xfrm>
            <a:off x="385278" y="2459113"/>
            <a:ext cx="5445160" cy="3786239"/>
          </a:xfrm>
          <a:prstGeom prst="roundRect">
            <a:avLst/>
          </a:prstGeom>
          <a:solidFill>
            <a:schemeClr val="bg2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indent="720090" algn="ctr">
              <a:lnSpc>
                <a:spcPct val="1100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endParaRPr lang="zh-CN" altLang="en-US" sz="2800" b="1" dirty="0"/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C3D575F-B199-72AE-E90D-7593ECB5BCFC}"/>
              </a:ext>
            </a:extLst>
          </p:cNvPr>
          <p:cNvSpPr txBox="1"/>
          <p:nvPr/>
        </p:nvSpPr>
        <p:spPr bwMode="auto">
          <a:xfrm>
            <a:off x="562342" y="2638390"/>
            <a:ext cx="53901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D60093"/>
                </a:solidFill>
                <a:latin typeface="+mn-lt"/>
                <a:ea typeface="黑体" panose="02010609060101010101" pitchFamily="49" charset="-122"/>
              </a:rPr>
              <a:t>(1)</a:t>
            </a:r>
            <a:r>
              <a:rPr lang="zh-CN" altLang="en-US" sz="3200" b="1" dirty="0">
                <a:solidFill>
                  <a:srgbClr val="D60093"/>
                </a:solidFill>
                <a:latin typeface="+mn-lt"/>
                <a:ea typeface="黑体" panose="02010609060101010101" pitchFamily="49" charset="-122"/>
              </a:rPr>
              <a:t>一共卖出多少个保温杯？</a:t>
            </a:r>
            <a:endParaRPr lang="en-US" altLang="zh-CN" sz="3200" b="1" dirty="0">
              <a:solidFill>
                <a:srgbClr val="D60093"/>
              </a:solidFill>
              <a:latin typeface="+mn-lt"/>
              <a:ea typeface="黑体" panose="02010609060101010101" pitchFamily="49" charset="-122"/>
            </a:endParaRP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D60093"/>
                </a:solidFill>
                <a:latin typeface="+mn-lt"/>
                <a:ea typeface="黑体" panose="02010609060101010101" pitchFamily="49" charset="-122"/>
              </a:rPr>
              <a:t>(2)</a:t>
            </a:r>
            <a:r>
              <a:rPr lang="zh-CN" altLang="en-US" sz="3200" b="1" dirty="0">
                <a:solidFill>
                  <a:srgbClr val="D60093"/>
                </a:solidFill>
                <a:latin typeface="+mn-lt"/>
                <a:ea typeface="黑体" panose="02010609060101010101" pitchFamily="49" charset="-122"/>
              </a:rPr>
              <a:t>一共卖了多少钱？</a:t>
            </a:r>
            <a:endParaRPr lang="en-US" altLang="zh-CN" sz="3200" b="1" dirty="0">
              <a:solidFill>
                <a:srgbClr val="D60093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圆角矩形 47">
            <a:extLst>
              <a:ext uri="{FF2B5EF4-FFF2-40B4-BE49-F238E27FC236}">
                <a16:creationId xmlns:a16="http://schemas.microsoft.com/office/drawing/2014/main" id="{D8B68A1D-F89A-DFC3-66ED-21EBF21EEF97}"/>
              </a:ext>
            </a:extLst>
          </p:cNvPr>
          <p:cNvSpPr/>
          <p:nvPr/>
        </p:nvSpPr>
        <p:spPr bwMode="auto">
          <a:xfrm>
            <a:off x="6531574" y="2459112"/>
            <a:ext cx="5390140" cy="3786239"/>
          </a:xfrm>
          <a:prstGeom prst="roundRect">
            <a:avLst/>
          </a:prstGeom>
          <a:solidFill>
            <a:schemeClr val="bg2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indent="720090" algn="ctr">
              <a:lnSpc>
                <a:spcPct val="1100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endParaRPr lang="zh-CN" altLang="en-US" sz="2800" b="1" dirty="0"/>
          </a:p>
        </p:txBody>
      </p:sp>
      <p:sp>
        <p:nvSpPr>
          <p:cNvPr id="9" name="TextBox 48">
            <a:extLst>
              <a:ext uri="{FF2B5EF4-FFF2-40B4-BE49-F238E27FC236}">
                <a16:creationId xmlns:a16="http://schemas.microsoft.com/office/drawing/2014/main" id="{05D3908A-6DD7-69EA-ED0B-C1440FC055D4}"/>
              </a:ext>
            </a:extLst>
          </p:cNvPr>
          <p:cNvSpPr txBox="1"/>
          <p:nvPr/>
        </p:nvSpPr>
        <p:spPr bwMode="auto">
          <a:xfrm>
            <a:off x="7045318" y="2623294"/>
            <a:ext cx="4910763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D60093"/>
                </a:solidFill>
                <a:latin typeface="+mn-lt"/>
                <a:ea typeface="黑体" panose="02010609060101010101" pitchFamily="49" charset="-122"/>
              </a:rPr>
              <a:t>(1)</a:t>
            </a:r>
            <a:r>
              <a:rPr lang="zh-CN" altLang="en-US" sz="3200" b="1">
                <a:solidFill>
                  <a:srgbClr val="D60093"/>
                </a:solidFill>
                <a:latin typeface="+mn-lt"/>
                <a:ea typeface="黑体" panose="02010609060101010101" pitchFamily="49" charset="-122"/>
              </a:rPr>
              <a:t>每箱卖了多少钱？</a:t>
            </a:r>
            <a:endParaRPr lang="en-US" altLang="zh-CN" sz="3200" b="1">
              <a:solidFill>
                <a:srgbClr val="D60093"/>
              </a:solidFill>
              <a:latin typeface="+mn-lt"/>
              <a:ea typeface="黑体" panose="02010609060101010101" pitchFamily="49" charset="-122"/>
            </a:endParaRP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D60093"/>
                </a:solidFill>
                <a:latin typeface="+mn-lt"/>
                <a:ea typeface="黑体" panose="02010609060101010101" pitchFamily="49" charset="-122"/>
              </a:rPr>
              <a:t>(2)</a:t>
            </a:r>
            <a:r>
              <a:rPr lang="zh-CN" altLang="en-US" sz="3200" b="1">
                <a:solidFill>
                  <a:srgbClr val="D60093"/>
                </a:solidFill>
                <a:latin typeface="+mn-lt"/>
                <a:ea typeface="黑体" panose="02010609060101010101" pitchFamily="49" charset="-122"/>
              </a:rPr>
              <a:t>一共卖了多少钱？</a:t>
            </a:r>
            <a:endParaRPr lang="en-US" altLang="zh-CN" sz="3200" b="1" dirty="0">
              <a:solidFill>
                <a:srgbClr val="D60093"/>
              </a:solidFill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E9AC2B4-92E2-82F1-F8C9-624A7B161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974" y="230756"/>
            <a:ext cx="2923710" cy="2392127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51C73DE8-CCC8-A9E6-3EBA-D0CC7E931B66}"/>
              </a:ext>
            </a:extLst>
          </p:cNvPr>
          <p:cNvSpPr txBox="1"/>
          <p:nvPr/>
        </p:nvSpPr>
        <p:spPr>
          <a:xfrm>
            <a:off x="706137" y="4099247"/>
            <a:ext cx="3864077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4×2=8(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5E9AD05-ECA3-BE6C-CD56-1D62957CA04D}"/>
              </a:ext>
            </a:extLst>
          </p:cNvPr>
          <p:cNvSpPr txBox="1"/>
          <p:nvPr/>
        </p:nvSpPr>
        <p:spPr>
          <a:xfrm>
            <a:off x="806148" y="5225397"/>
            <a:ext cx="3864077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50×8=400(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866069D-20B3-2B6E-0608-16C7BC30BC81}"/>
              </a:ext>
            </a:extLst>
          </p:cNvPr>
          <p:cNvSpPr txBox="1"/>
          <p:nvPr/>
        </p:nvSpPr>
        <p:spPr>
          <a:xfrm>
            <a:off x="7034966" y="4132113"/>
            <a:ext cx="3864077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50×4=200(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25F8CEB-17D8-B73D-BBDB-144A63152D11}"/>
              </a:ext>
            </a:extLst>
          </p:cNvPr>
          <p:cNvSpPr txBox="1"/>
          <p:nvPr/>
        </p:nvSpPr>
        <p:spPr>
          <a:xfrm>
            <a:off x="7143692" y="5225397"/>
            <a:ext cx="3864077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200×2=400(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8E5F8D3-2023-15D6-E8AA-96F67D718B1A}"/>
              </a:ext>
            </a:extLst>
          </p:cNvPr>
          <p:cNvSpPr txBox="1"/>
          <p:nvPr/>
        </p:nvSpPr>
        <p:spPr>
          <a:xfrm>
            <a:off x="696269" y="3633360"/>
            <a:ext cx="5212410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每箱个数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箱数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总个数</a:t>
            </a:r>
            <a:endParaRPr lang="en-US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277EA06-A6E9-9DA9-573E-6B6C65A2EC11}"/>
              </a:ext>
            </a:extLst>
          </p:cNvPr>
          <p:cNvSpPr txBox="1"/>
          <p:nvPr/>
        </p:nvSpPr>
        <p:spPr>
          <a:xfrm>
            <a:off x="562342" y="4750938"/>
            <a:ext cx="5650270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每个价钱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总个数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总价钱</a:t>
            </a:r>
            <a:endParaRPr lang="en-US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08F847D-AC6B-E3EC-A330-53116A0B5D0C}"/>
              </a:ext>
            </a:extLst>
          </p:cNvPr>
          <p:cNvSpPr txBox="1"/>
          <p:nvPr/>
        </p:nvSpPr>
        <p:spPr>
          <a:xfrm>
            <a:off x="6729529" y="3633360"/>
            <a:ext cx="5971487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每个价钱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每箱个数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每箱价钱</a:t>
            </a:r>
            <a:endParaRPr lang="en-US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C8EC7B6-F35F-F1F7-6CC2-C9E64C1F49DA}"/>
              </a:ext>
            </a:extLst>
          </p:cNvPr>
          <p:cNvSpPr txBox="1"/>
          <p:nvPr/>
        </p:nvSpPr>
        <p:spPr>
          <a:xfrm>
            <a:off x="6531574" y="4715822"/>
            <a:ext cx="5390140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每箱价钱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箱数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总价钱</a:t>
            </a:r>
            <a:endParaRPr lang="en-US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0" name="Group 10">
            <a:extLst>
              <a:ext uri="{FF2B5EF4-FFF2-40B4-BE49-F238E27FC236}">
                <a16:creationId xmlns:a16="http://schemas.microsoft.com/office/drawing/2014/main" id="{6F518510-28EA-8BF0-F83B-68F07B369F48}"/>
              </a:ext>
            </a:extLst>
          </p:cNvPr>
          <p:cNvGrpSpPr/>
          <p:nvPr/>
        </p:nvGrpSpPr>
        <p:grpSpPr bwMode="auto">
          <a:xfrm>
            <a:off x="1982536" y="2037096"/>
            <a:ext cx="1511300" cy="647700"/>
            <a:chOff x="204" y="618"/>
            <a:chExt cx="952" cy="408"/>
          </a:xfrm>
        </p:grpSpPr>
        <p:pic>
          <p:nvPicPr>
            <p:cNvPr id="21" name="TextBox 1">
              <a:extLst>
                <a:ext uri="{FF2B5EF4-FFF2-40B4-BE49-F238E27FC236}">
                  <a16:creationId xmlns:a16="http://schemas.microsoft.com/office/drawing/2014/main" id="{0372AEC1-F9E5-05D0-EFC6-2DA22486FAA3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618"/>
              <a:ext cx="952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 Box 2">
              <a:extLst>
                <a:ext uri="{FF2B5EF4-FFF2-40B4-BE49-F238E27FC236}">
                  <a16:creationId xmlns:a16="http://schemas.microsoft.com/office/drawing/2014/main" id="{3DBBA0F8-C78F-4291-CB03-0558F4E450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" y="654"/>
              <a:ext cx="798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FFFFFF"/>
                  </a:solidFill>
                  <a:latin typeface="宋体" panose="02010600030101010101" pitchFamily="2" charset="-122"/>
                  <a:ea typeface="楷体_GB2312" panose="02010600030101010101" pitchFamily="49" charset="-122"/>
                </a:rPr>
                <a:t>方法一</a:t>
              </a:r>
              <a:endParaRPr lang="zh-CN" altLang="en-US" sz="2800" b="1" dirty="0">
                <a:solidFill>
                  <a:srgbClr val="FFFFFF"/>
                </a:solidFill>
                <a:latin typeface="宋体" panose="02010600030101010101" pitchFamily="2" charset="-122"/>
                <a:ea typeface="楷体_GB2312" panose="02010600030101010101" pitchFamily="49" charset="-122"/>
              </a:endParaRPr>
            </a:p>
          </p:txBody>
        </p:sp>
      </p:grpSp>
      <p:grpSp>
        <p:nvGrpSpPr>
          <p:cNvPr id="23" name="Group 10">
            <a:extLst>
              <a:ext uri="{FF2B5EF4-FFF2-40B4-BE49-F238E27FC236}">
                <a16:creationId xmlns:a16="http://schemas.microsoft.com/office/drawing/2014/main" id="{B7128BB0-6100-6BA7-D7A6-088747550352}"/>
              </a:ext>
            </a:extLst>
          </p:cNvPr>
          <p:cNvGrpSpPr/>
          <p:nvPr/>
        </p:nvGrpSpPr>
        <p:grpSpPr bwMode="auto">
          <a:xfrm>
            <a:off x="8320080" y="2046132"/>
            <a:ext cx="1511300" cy="647700"/>
            <a:chOff x="204" y="618"/>
            <a:chExt cx="952" cy="408"/>
          </a:xfrm>
        </p:grpSpPr>
        <p:pic>
          <p:nvPicPr>
            <p:cNvPr id="24" name="TextBox 1">
              <a:extLst>
                <a:ext uri="{FF2B5EF4-FFF2-40B4-BE49-F238E27FC236}">
                  <a16:creationId xmlns:a16="http://schemas.microsoft.com/office/drawing/2014/main" id="{A4F550F2-514E-DA8B-F826-3ACB0F49636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618"/>
              <a:ext cx="952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 Box 2">
              <a:extLst>
                <a:ext uri="{FF2B5EF4-FFF2-40B4-BE49-F238E27FC236}">
                  <a16:creationId xmlns:a16="http://schemas.microsoft.com/office/drawing/2014/main" id="{48599333-94D2-739A-1453-EBBF3D8E52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" y="654"/>
              <a:ext cx="798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FFFFFF"/>
                  </a:solidFill>
                  <a:latin typeface="宋体" panose="02010600030101010101" pitchFamily="2" charset="-122"/>
                  <a:ea typeface="楷体_GB2312" panose="02010600030101010101" pitchFamily="49" charset="-122"/>
                </a:rPr>
                <a:t>方法二</a:t>
              </a:r>
              <a:endParaRPr lang="zh-CN" altLang="en-US" sz="2800" b="1" dirty="0">
                <a:solidFill>
                  <a:srgbClr val="FFFFFF"/>
                </a:solidFill>
                <a:latin typeface="宋体" panose="02010600030101010101" pitchFamily="2" charset="-122"/>
                <a:ea typeface="楷体_GB2312" panose="02010600030101010101" pitchFamily="49" charset="-122"/>
              </a:endParaRPr>
            </a:p>
          </p:txBody>
        </p:sp>
      </p:grpSp>
      <p:sp>
        <p:nvSpPr>
          <p:cNvPr id="26" name="对话气泡: 圆角矩形 25">
            <a:extLst>
              <a:ext uri="{FF2B5EF4-FFF2-40B4-BE49-F238E27FC236}">
                <a16:creationId xmlns:a16="http://schemas.microsoft.com/office/drawing/2014/main" id="{022ADC3C-C3DB-F30C-CFBF-498BF7430D4D}"/>
              </a:ext>
            </a:extLst>
          </p:cNvPr>
          <p:cNvSpPr/>
          <p:nvPr/>
        </p:nvSpPr>
        <p:spPr>
          <a:xfrm>
            <a:off x="7532829" y="438686"/>
            <a:ext cx="3935740" cy="772742"/>
          </a:xfrm>
          <a:prstGeom prst="wedgeRoundRectCallout">
            <a:avLst>
              <a:gd name="adj1" fmla="val -58542"/>
              <a:gd name="adj2" fmla="val 36521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列综合算式试试？</a:t>
            </a:r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AAA756E-B72E-13AD-6EAF-8B671014CFD3}"/>
              </a:ext>
            </a:extLst>
          </p:cNvPr>
          <p:cNvSpPr txBox="1"/>
          <p:nvPr/>
        </p:nvSpPr>
        <p:spPr>
          <a:xfrm>
            <a:off x="706136" y="1282201"/>
            <a:ext cx="3864077" cy="818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50×(4×2)</a:t>
            </a:r>
            <a:endParaRPr lang="en-US" sz="36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2930E49-3F02-B498-2BFF-2CD8DDD04296}"/>
              </a:ext>
            </a:extLst>
          </p:cNvPr>
          <p:cNvSpPr txBox="1"/>
          <p:nvPr/>
        </p:nvSpPr>
        <p:spPr>
          <a:xfrm>
            <a:off x="7294605" y="1263255"/>
            <a:ext cx="3864077" cy="818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50×4×2</a:t>
            </a:r>
            <a:endParaRPr lang="en-US" sz="36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90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6" grpId="0" animBg="1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33067AD-BC78-D700-D88D-9C746DE0D4B9}"/>
              </a:ext>
            </a:extLst>
          </p:cNvPr>
          <p:cNvSpPr txBox="1"/>
          <p:nvPr/>
        </p:nvSpPr>
        <p:spPr>
          <a:xfrm>
            <a:off x="1161143" y="2757115"/>
            <a:ext cx="3864077" cy="818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50×(4×2)</a:t>
            </a:r>
            <a:endParaRPr lang="en-US" sz="36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0119866-1049-8265-087F-C73A74283ADD}"/>
              </a:ext>
            </a:extLst>
          </p:cNvPr>
          <p:cNvSpPr txBox="1"/>
          <p:nvPr/>
        </p:nvSpPr>
        <p:spPr>
          <a:xfrm>
            <a:off x="6761205" y="2757115"/>
            <a:ext cx="3864077" cy="818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50×4×2</a:t>
            </a:r>
            <a:endParaRPr lang="en-US" sz="36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0BBC948-21E9-2B79-ADB6-2271D5884B9C}"/>
              </a:ext>
            </a:extLst>
          </p:cNvPr>
          <p:cNvSpPr txBox="1"/>
          <p:nvPr/>
        </p:nvSpPr>
        <p:spPr>
          <a:xfrm>
            <a:off x="991168" y="2126115"/>
            <a:ext cx="3675364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综合算式：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9F6BBBF-8AD5-4D05-68A2-E1381B23187E}"/>
              </a:ext>
            </a:extLst>
          </p:cNvPr>
          <p:cNvSpPr txBox="1"/>
          <p:nvPr/>
        </p:nvSpPr>
        <p:spPr>
          <a:xfrm>
            <a:off x="1691104" y="3575288"/>
            <a:ext cx="2975428" cy="165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=50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×8</a:t>
            </a:r>
          </a:p>
          <a:p>
            <a:pPr algn="l">
              <a:lnSpc>
                <a:spcPct val="150000"/>
              </a:lnSpc>
            </a:pPr>
            <a:r>
              <a:rPr 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=400(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CAC89ED-C1DC-C19F-C962-2C411CAA5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974" y="230756"/>
            <a:ext cx="2923710" cy="239212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F0F1B4B-ABC4-F301-3567-5C6692912451}"/>
              </a:ext>
            </a:extLst>
          </p:cNvPr>
          <p:cNvSpPr txBox="1"/>
          <p:nvPr/>
        </p:nvSpPr>
        <p:spPr>
          <a:xfrm>
            <a:off x="7384496" y="3575288"/>
            <a:ext cx="2975428" cy="165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=200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</a:t>
            </a:r>
          </a:p>
          <a:p>
            <a:pPr algn="l">
              <a:lnSpc>
                <a:spcPct val="150000"/>
              </a:lnSpc>
            </a:pPr>
            <a:r>
              <a:rPr 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=400(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718938D-7302-E6B4-D164-FEC50B027D12}"/>
              </a:ext>
            </a:extLst>
          </p:cNvPr>
          <p:cNvSpPr txBox="1"/>
          <p:nvPr/>
        </p:nvSpPr>
        <p:spPr>
          <a:xfrm>
            <a:off x="1524189" y="5401878"/>
            <a:ext cx="62846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答：一共卖了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en-US" sz="360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610D151-4123-41B2-216D-0BB1BE0D7E94}"/>
              </a:ext>
            </a:extLst>
          </p:cNvPr>
          <p:cNvSpPr txBox="1"/>
          <p:nvPr/>
        </p:nvSpPr>
        <p:spPr>
          <a:xfrm>
            <a:off x="6938018" y="5383110"/>
            <a:ext cx="62846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答：一共卖了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en-US" sz="3600"/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B45E9EA9-4972-A333-8DF0-6B1DFF6CF471}"/>
              </a:ext>
            </a:extLst>
          </p:cNvPr>
          <p:cNvSpPr/>
          <p:nvPr/>
        </p:nvSpPr>
        <p:spPr>
          <a:xfrm>
            <a:off x="1378857" y="1117600"/>
            <a:ext cx="2418429" cy="1161143"/>
          </a:xfrm>
          <a:prstGeom prst="wedgeRoundRectCallout">
            <a:avLst>
              <a:gd name="adj1" fmla="val 34977"/>
              <a:gd name="adj2" fmla="val 99543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先算括号</a:t>
            </a:r>
            <a:endParaRPr lang="en-US" altLang="zh-CN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里面的</a:t>
            </a:r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097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C7EC1CC6-22B6-C570-5FCF-AAF946A4249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0211" y="554315"/>
            <a:ext cx="2447678" cy="7593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9F13226F-D541-4840-2B05-15AE019F3D55}"/>
              </a:ext>
            </a:extLst>
          </p:cNvPr>
          <p:cNvSpPr txBox="1"/>
          <p:nvPr/>
        </p:nvSpPr>
        <p:spPr>
          <a:xfrm>
            <a:off x="2143125" y="1638300"/>
            <a:ext cx="8286750" cy="759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上面两种方法有什么相同的地方？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293538F-570D-D439-E2C4-55CED38783EF}"/>
              </a:ext>
            </a:extLst>
          </p:cNvPr>
          <p:cNvGrpSpPr/>
          <p:nvPr/>
        </p:nvGrpSpPr>
        <p:grpSpPr>
          <a:xfrm>
            <a:off x="2438400" y="3143250"/>
            <a:ext cx="8059063" cy="3424463"/>
            <a:chOff x="2438400" y="3143250"/>
            <a:chExt cx="8059063" cy="3424463"/>
          </a:xfrm>
        </p:grpSpPr>
        <p:sp>
          <p:nvSpPr>
            <p:cNvPr id="3" name="对话气泡: 圆角矩形 2">
              <a:extLst>
                <a:ext uri="{FF2B5EF4-FFF2-40B4-BE49-F238E27FC236}">
                  <a16:creationId xmlns:a16="http://schemas.microsoft.com/office/drawing/2014/main" id="{B110E6AD-EF6A-E007-37C8-3E61624BEB51}"/>
                </a:ext>
              </a:extLst>
            </p:cNvPr>
            <p:cNvSpPr/>
            <p:nvPr/>
          </p:nvSpPr>
          <p:spPr>
            <a:xfrm>
              <a:off x="2438400" y="3143250"/>
              <a:ext cx="6038850" cy="1790700"/>
            </a:xfrm>
            <a:prstGeom prst="wedgeRoundRectCallout">
              <a:avLst>
                <a:gd name="adj1" fmla="val 52420"/>
                <a:gd name="adj2" fmla="val 34167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都是利用乘法的意义来分析数量关系，用乘法两步计算来解决问题。</a:t>
              </a:r>
              <a:endParaRPr 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EB7DFEC9-8A49-FE5D-B097-541A1D692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7250" y="3643016"/>
              <a:ext cx="2020213" cy="29246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918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BA02765-EF13-6CED-FE57-B6437ADA3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2364014" y="-366260"/>
            <a:ext cx="6794500" cy="14684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6">
            <a:extLst>
              <a:ext uri="{FF2B5EF4-FFF2-40B4-BE49-F238E27FC236}">
                <a16:creationId xmlns:a16="http://schemas.microsoft.com/office/drawing/2014/main" id="{B44E6350-B47F-BBA5-FE62-E4B9BAF18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1139" y="113166"/>
            <a:ext cx="2786289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巩固应用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D7C8D14-0B68-BB15-9D54-1F90D39DCD83}"/>
              </a:ext>
            </a:extLst>
          </p:cNvPr>
          <p:cNvSpPr txBox="1"/>
          <p:nvPr/>
        </p:nvSpPr>
        <p:spPr>
          <a:xfrm>
            <a:off x="1132114" y="1300617"/>
            <a:ext cx="9927772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学校举行集体舞比赛。每个集体舞方阵有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行，每行有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个方阵一共有多少人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1FA7BFE-D174-B599-C21D-809B9AEFDACD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P29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做一做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85C0C70A-C896-1980-E773-6556F0830EA5}"/>
              </a:ext>
            </a:extLst>
          </p:cNvPr>
          <p:cNvGrpSpPr/>
          <p:nvPr/>
        </p:nvGrpSpPr>
        <p:grpSpPr>
          <a:xfrm>
            <a:off x="0" y="3128861"/>
            <a:ext cx="10682515" cy="6858000"/>
            <a:chOff x="0" y="3128861"/>
            <a:chExt cx="10682515" cy="6858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D3B1197-B1E2-D7C7-613C-3CE258F4A1E7}"/>
                </a:ext>
              </a:extLst>
            </p:cNvPr>
            <p:cNvSpPr txBox="1"/>
            <p:nvPr/>
          </p:nvSpPr>
          <p:spPr>
            <a:xfrm>
              <a:off x="2540000" y="3343124"/>
              <a:ext cx="8142515" cy="147617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先分步列算式，小组内说一说每一步的意义和数量关系，再列综合算式。</a:t>
              </a:r>
              <a:endParaRPr 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EFD029F9-C5F7-D13E-0B78-6D60E0314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128861"/>
              <a:ext cx="3219802" cy="6858000"/>
            </a:xfrm>
            <a:prstGeom prst="rect">
              <a:avLst/>
            </a:prstGeom>
          </p:spPr>
        </p:pic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219EA128-6854-B692-FBBA-C95238404C96}"/>
              </a:ext>
            </a:extLst>
          </p:cNvPr>
          <p:cNvSpPr txBox="1"/>
          <p:nvPr/>
        </p:nvSpPr>
        <p:spPr>
          <a:xfrm>
            <a:off x="719762" y="1453928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68402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C756B-54D1-D86B-C013-8FCF91CFD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5DD327E-F17D-CF67-A838-A2B74BD020CB}"/>
              </a:ext>
            </a:extLst>
          </p:cNvPr>
          <p:cNvSpPr txBox="1"/>
          <p:nvPr/>
        </p:nvSpPr>
        <p:spPr>
          <a:xfrm>
            <a:off x="1010781" y="225445"/>
            <a:ext cx="9927772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学校举行集体舞比赛。每个集体舞方阵有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行，每行有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个方阵一共有多少人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E3A734B-B2C7-881B-D9F9-E8418C95609A}"/>
              </a:ext>
            </a:extLst>
          </p:cNvPr>
          <p:cNvSpPr txBox="1"/>
          <p:nvPr/>
        </p:nvSpPr>
        <p:spPr>
          <a:xfrm>
            <a:off x="517515" y="1482769"/>
            <a:ext cx="5457152" cy="4942379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14000"/>
              </a:lnSpc>
            </a:pPr>
            <a:r>
              <a:rPr lang="zh-CN" altLang="en-US" sz="2800" b="1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方法一：</a:t>
            </a:r>
            <a:endParaRPr lang="en-US" altLang="zh-CN" sz="28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14000"/>
              </a:lnSpc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①先求每个方阵有多少人？</a:t>
            </a:r>
            <a:endParaRPr lang="en-US" altLang="zh-CN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14000"/>
              </a:lnSpc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每行人数</a:t>
            </a:r>
            <a:r>
              <a:rPr lang="en-US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行数</a:t>
            </a:r>
            <a:r>
              <a:rPr lang="en-US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每个方阵人数</a:t>
            </a:r>
            <a:endParaRPr lang="en-US" altLang="zh-CN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14000"/>
              </a:lnSpc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  <a:r>
              <a:rPr lang="en-US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个方阵一共有多少人？</a:t>
            </a:r>
            <a:endParaRPr lang="en-US" altLang="zh-CN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14000"/>
              </a:lnSpc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每个方阵人数</a:t>
            </a:r>
            <a:r>
              <a:rPr lang="en-US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方阵数</a:t>
            </a:r>
            <a:r>
              <a:rPr lang="en-US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总人数</a:t>
            </a:r>
            <a:endParaRPr lang="en-US" altLang="zh-CN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14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4×5=20(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人）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14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20×3=60(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人）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综合算式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:4×5×3</a:t>
            </a:r>
          </a:p>
          <a:p>
            <a:pPr algn="l"/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    =20×3</a:t>
            </a:r>
          </a:p>
          <a:p>
            <a:pPr algn="l"/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    =60(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人）</a:t>
            </a:r>
            <a:endParaRPr lang="en-US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67A9812-CC72-1AE7-F467-4B4E86786A60}"/>
              </a:ext>
            </a:extLst>
          </p:cNvPr>
          <p:cNvSpPr txBox="1"/>
          <p:nvPr/>
        </p:nvSpPr>
        <p:spPr>
          <a:xfrm>
            <a:off x="6217335" y="1475782"/>
            <a:ext cx="5457152" cy="4942379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14000"/>
              </a:lnSpc>
            </a:pPr>
            <a:r>
              <a:rPr lang="zh-CN" altLang="en-US" sz="2800" b="1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方法二：</a:t>
            </a:r>
            <a:endParaRPr lang="en-US" altLang="zh-CN" sz="28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14000"/>
              </a:lnSpc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①先求</a:t>
            </a:r>
            <a:r>
              <a:rPr lang="en-US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个方阵有多少行？</a:t>
            </a:r>
            <a:endParaRPr lang="en-US" altLang="zh-CN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14000"/>
              </a:lnSpc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每个方阵行数</a:t>
            </a:r>
            <a:r>
              <a:rPr lang="en-US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方阵数</a:t>
            </a:r>
            <a:r>
              <a:rPr lang="en-US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总行数</a:t>
            </a:r>
            <a:endParaRPr lang="en-US" altLang="zh-CN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14000"/>
              </a:lnSpc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  <a:r>
              <a:rPr lang="en-US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个方阵一共有多少人？</a:t>
            </a:r>
            <a:endParaRPr lang="en-US" altLang="zh-CN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14000"/>
              </a:lnSpc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每行人数</a:t>
            </a:r>
            <a:r>
              <a:rPr lang="en-US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总行数</a:t>
            </a:r>
            <a:r>
              <a:rPr lang="en-US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总人数</a:t>
            </a:r>
            <a:endParaRPr lang="en-US" altLang="zh-CN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14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5×3=15(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行）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14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4×15=60(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人）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14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综合算式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:4×(5×3)</a:t>
            </a:r>
          </a:p>
          <a:p>
            <a:pPr algn="l">
              <a:lnSpc>
                <a:spcPct val="114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    =4×15</a:t>
            </a:r>
          </a:p>
          <a:p>
            <a:pPr algn="l">
              <a:lnSpc>
                <a:spcPct val="114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    =60(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人）</a:t>
            </a:r>
            <a:endParaRPr lang="en-US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6E6E9B1-1378-3957-8B87-78BABADC3A0C}"/>
              </a:ext>
            </a:extLst>
          </p:cNvPr>
          <p:cNvSpPr txBox="1"/>
          <p:nvPr/>
        </p:nvSpPr>
        <p:spPr>
          <a:xfrm>
            <a:off x="539730" y="285010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40109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97871CA-10CC-4501-DC00-83D93CAF6600}"/>
              </a:ext>
            </a:extLst>
          </p:cNvPr>
          <p:cNvSpPr txBox="1"/>
          <p:nvPr/>
        </p:nvSpPr>
        <p:spPr>
          <a:xfrm>
            <a:off x="882445" y="1032387"/>
            <a:ext cx="10754033" cy="338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水果店新进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箱苹果，每箱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千克，每千克进价是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元。这批苹果一共花了多少钱？分步列式计算：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en-US" altLang="zh-CN" sz="3200" b="1" u="sng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                           );</a:t>
            </a:r>
          </a:p>
          <a:p>
            <a:pPr algn="l">
              <a:lnSpc>
                <a:spcPct val="20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en-US" altLang="zh-CN" sz="3200" b="1" u="sng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                     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854206A-D7B9-2D4B-5991-66C5A1A54E72}"/>
              </a:ext>
            </a:extLst>
          </p:cNvPr>
          <p:cNvSpPr txBox="1"/>
          <p:nvPr/>
        </p:nvSpPr>
        <p:spPr>
          <a:xfrm>
            <a:off x="470094" y="1173709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en-US" sz="320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082936A-2055-12A6-EDDB-CFE5810C11F7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P29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8D0BD07-D7AF-2718-1BF0-99B9A2E06455}"/>
              </a:ext>
            </a:extLst>
          </p:cNvPr>
          <p:cNvSpPr txBox="1"/>
          <p:nvPr/>
        </p:nvSpPr>
        <p:spPr>
          <a:xfrm>
            <a:off x="1498105" y="2724581"/>
            <a:ext cx="408305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25×3=75(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59540D3-E6A5-3A15-5B81-2DCC05049745}"/>
              </a:ext>
            </a:extLst>
          </p:cNvPr>
          <p:cNvSpPr txBox="1"/>
          <p:nvPr/>
        </p:nvSpPr>
        <p:spPr>
          <a:xfrm>
            <a:off x="6216746" y="2843459"/>
            <a:ext cx="4477149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一共有多少苹果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0F536FC-215B-7E88-8FF6-18E361502675}"/>
              </a:ext>
            </a:extLst>
          </p:cNvPr>
          <p:cNvSpPr txBox="1"/>
          <p:nvPr/>
        </p:nvSpPr>
        <p:spPr>
          <a:xfrm>
            <a:off x="6259461" y="3748130"/>
            <a:ext cx="4434434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一共花了多少钱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5A0B7DD-FDC8-26CF-F07E-8E09BAB140A5}"/>
              </a:ext>
            </a:extLst>
          </p:cNvPr>
          <p:cNvSpPr txBox="1"/>
          <p:nvPr/>
        </p:nvSpPr>
        <p:spPr>
          <a:xfrm>
            <a:off x="1529428" y="3610457"/>
            <a:ext cx="408305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3×75=225(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5500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80BFE1-AE9A-6263-5069-2E278BD33B90}"/>
              </a:ext>
            </a:extLst>
          </p:cNvPr>
          <p:cNvSpPr txBox="1"/>
          <p:nvPr/>
        </p:nvSpPr>
        <p:spPr>
          <a:xfrm>
            <a:off x="1546122" y="650876"/>
            <a:ext cx="9099755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小明家有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口人，平均每人每月产生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千克垃圾。小明家半年（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个月）共产生多少千克垃圾？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E3ACA55-D841-73DE-3323-FEB44F1CB02D}"/>
              </a:ext>
            </a:extLst>
          </p:cNvPr>
          <p:cNvSpPr txBox="1"/>
          <p:nvPr/>
        </p:nvSpPr>
        <p:spPr>
          <a:xfrm>
            <a:off x="1133770" y="804187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en-US" sz="320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AF5BDE9-A478-DA05-3AC2-262FCC8A305F}"/>
              </a:ext>
            </a:extLst>
          </p:cNvPr>
          <p:cNvSpPr txBox="1"/>
          <p:nvPr/>
        </p:nvSpPr>
        <p:spPr>
          <a:xfrm>
            <a:off x="2686504" y="2463094"/>
            <a:ext cx="5800725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12×4×6</a:t>
            </a:r>
          </a:p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48×6</a:t>
            </a:r>
          </a:p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= 288(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7FB99F4-06E9-2B7A-E71E-C9969FBD7004}"/>
              </a:ext>
            </a:extLst>
          </p:cNvPr>
          <p:cNvSpPr txBox="1"/>
          <p:nvPr/>
        </p:nvSpPr>
        <p:spPr>
          <a:xfrm>
            <a:off x="2510211" y="4491159"/>
            <a:ext cx="7188200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答：小明家半年共产生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千克垃圾。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605E424-50D2-40F6-2ABD-9A6F94E537A3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P29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431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7ED4218-EC11-AEEA-76C1-60A1CF740B7A}"/>
              </a:ext>
            </a:extLst>
          </p:cNvPr>
          <p:cNvSpPr txBox="1"/>
          <p:nvPr/>
        </p:nvSpPr>
        <p:spPr>
          <a:xfrm>
            <a:off x="675969" y="1038211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en-US" sz="320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780417A-99B2-268B-CDEE-1130C7A0B447}"/>
              </a:ext>
            </a:extLst>
          </p:cNvPr>
          <p:cNvSpPr txBox="1"/>
          <p:nvPr/>
        </p:nvSpPr>
        <p:spPr>
          <a:xfrm>
            <a:off x="1088321" y="914065"/>
            <a:ext cx="10530347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王叔叔的豆腐店买来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袋黄豆，每袋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千克。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千克黄豆大约能做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千克豆腐。这些黄豆大约能做多少千克豆腐？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6C09AA7-BF1E-20D1-59F0-90612E870FDD}"/>
              </a:ext>
            </a:extLst>
          </p:cNvPr>
          <p:cNvSpPr txBox="1"/>
          <p:nvPr/>
        </p:nvSpPr>
        <p:spPr>
          <a:xfrm>
            <a:off x="2118631" y="2535952"/>
            <a:ext cx="7564193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4×(50×8)</a:t>
            </a:r>
          </a:p>
          <a:p>
            <a:pPr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      =4×400</a:t>
            </a:r>
          </a:p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=1600(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74A41FC-795A-CD95-F75A-AF9CF2F9CAED}"/>
              </a:ext>
            </a:extLst>
          </p:cNvPr>
          <p:cNvSpPr txBox="1"/>
          <p:nvPr/>
        </p:nvSpPr>
        <p:spPr>
          <a:xfrm>
            <a:off x="3089729" y="4525614"/>
            <a:ext cx="7835900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答：这些黄豆大约能做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千克豆腐。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A9BE461-9903-756F-D725-A2458A40F471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P29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652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FBE2924-E256-A17A-A459-23E61695AFE5}"/>
              </a:ext>
            </a:extLst>
          </p:cNvPr>
          <p:cNvSpPr txBox="1"/>
          <p:nvPr/>
        </p:nvSpPr>
        <p:spPr>
          <a:xfrm>
            <a:off x="855406" y="1017638"/>
            <a:ext cx="10972800" cy="808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游泳池长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米。小军游了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zh-CN" altLang="en-US" sz="36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来回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，一共游了多少米？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A2E4414-7154-A45E-743C-42C011E625E0}"/>
              </a:ext>
            </a:extLst>
          </p:cNvPr>
          <p:cNvSpPr txBox="1"/>
          <p:nvPr/>
        </p:nvSpPr>
        <p:spPr>
          <a:xfrm>
            <a:off x="2370137" y="2120748"/>
            <a:ext cx="7070725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25×4×2</a:t>
            </a:r>
          </a:p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=100×2</a:t>
            </a:r>
          </a:p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=200(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A4CB92-DC6C-1167-BF0D-649A2653A0D0}"/>
              </a:ext>
            </a:extLst>
          </p:cNvPr>
          <p:cNvSpPr txBox="1"/>
          <p:nvPr/>
        </p:nvSpPr>
        <p:spPr>
          <a:xfrm>
            <a:off x="4614606" y="4156487"/>
            <a:ext cx="7213600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答：一共游了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2154898-0020-3D36-A156-1CBD41EC4A2A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P30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6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12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6AE5DD0-33FC-45DE-8089-F1C035E242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云形标注 3">
            <a:extLst>
              <a:ext uri="{FF2B5EF4-FFF2-40B4-BE49-F238E27FC236}">
                <a16:creationId xmlns:a16="http://schemas.microsoft.com/office/drawing/2014/main" id="{E99D7049-85C2-4C1A-9FCD-763CD026AB99}"/>
              </a:ext>
            </a:extLst>
          </p:cNvPr>
          <p:cNvSpPr/>
          <p:nvPr/>
        </p:nvSpPr>
        <p:spPr bwMode="auto">
          <a:xfrm>
            <a:off x="1179513" y="968375"/>
            <a:ext cx="9906000" cy="3309938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defRPr/>
            </a:pPr>
            <a:endParaRPr lang="zh-CN" altLang="en-US" sz="3200" b="1" kern="0" noProof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30724" name="图片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39225" y="4335166"/>
            <a:ext cx="1289050" cy="1572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2681288" y="1811338"/>
            <a:ext cx="6902450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   同学们，今天的数学课你们有哪些收获呢？</a:t>
            </a:r>
          </a:p>
        </p:txBody>
      </p:sp>
      <p:sp>
        <p:nvSpPr>
          <p:cNvPr id="30726" name="文本框 5"/>
          <p:cNvSpPr txBox="1">
            <a:spLocks noChangeArrowheads="1"/>
          </p:cNvSpPr>
          <p:nvPr/>
        </p:nvSpPr>
        <p:spPr bwMode="auto">
          <a:xfrm>
            <a:off x="5105400" y="165100"/>
            <a:ext cx="6858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课堂小结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158E91F-6DE3-49EE-85A1-732DD8A7C00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0728" name="图片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28575">
          <a:solidFill>
            <a:srgbClr val="00B0F0"/>
          </a:solidFill>
        </a:ln>
      </a:spPr>
      <a:bodyPr rtlCol="0" anchor="ctr"/>
      <a:lstStyle>
        <a:defPPr algn="ctr">
          <a:defRPr sz="3200" b="1" smtClean="0">
            <a:solidFill>
              <a:schemeClr val="tx1"/>
            </a:solidFill>
            <a:latin typeface="楷体" panose="02010609060101010101" pitchFamily="49" charset="-122"/>
            <a:ea typeface="楷体" panose="02010609060101010101" pitchFamily="49" charset="-122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ct val="150000"/>
          </a:lnSpc>
          <a:defRPr sz="3200" b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</TotalTime>
  <Words>794</Words>
  <Application>Microsoft Office PowerPoint</Application>
  <PresentationFormat>宽屏</PresentationFormat>
  <Paragraphs>118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等线</vt:lpstr>
      <vt:lpstr>等线 Light</vt:lpstr>
      <vt:lpstr>黑体</vt:lpstr>
      <vt:lpstr>楷体</vt:lpstr>
      <vt:lpstr>宋体</vt:lpstr>
      <vt:lpstr>Arial</vt:lpstr>
      <vt:lpstr>Times New Roman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235</cp:revision>
  <dcterms:created xsi:type="dcterms:W3CDTF">2018-08-15T05:40:00Z</dcterms:created>
  <dcterms:modified xsi:type="dcterms:W3CDTF">2026-02-28T07:35:15Z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