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375" r:id="rId3"/>
    <p:sldId id="379" r:id="rId4"/>
    <p:sldId id="386" r:id="rId5"/>
    <p:sldId id="377" r:id="rId6"/>
    <p:sldId id="378" r:id="rId7"/>
    <p:sldId id="387" r:id="rId8"/>
    <p:sldId id="380" r:id="rId9"/>
    <p:sldId id="383" r:id="rId10"/>
    <p:sldId id="388" r:id="rId11"/>
    <p:sldId id="389" r:id="rId12"/>
    <p:sldId id="390" r:id="rId13"/>
    <p:sldId id="391" r:id="rId14"/>
    <p:sldId id="392" r:id="rId15"/>
    <p:sldId id="312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>
          <p15:clr>
            <a:srgbClr val="A4A3A4"/>
          </p15:clr>
        </p15:guide>
        <p15:guide id="2" orient="horz" pos="2954" userDrawn="1">
          <p15:clr>
            <a:srgbClr val="A4A3A4"/>
          </p15:clr>
        </p15:guide>
        <p15:guide id="4" pos="3840">
          <p15:clr>
            <a:srgbClr val="A4A3A4"/>
          </p15:clr>
        </p15:guide>
        <p15:guide id="5" pos="665">
          <p15:clr>
            <a:srgbClr val="A4A3A4"/>
          </p15:clr>
        </p15:guide>
        <p15:guide id="6" pos="70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FEFE"/>
    <a:srgbClr val="FF3399"/>
    <a:srgbClr val="3399FF"/>
    <a:srgbClr val="3E6BB3"/>
    <a:srgbClr val="6BA8D9"/>
    <a:srgbClr val="4A9438"/>
    <a:srgbClr val="FFFFFF"/>
    <a:srgbClr val="743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660" autoAdjust="0"/>
  </p:normalViewPr>
  <p:slideViewPr>
    <p:cSldViewPr snapToGrid="0">
      <p:cViewPr varScale="1">
        <p:scale>
          <a:sx n="70" d="100"/>
          <a:sy n="70" d="100"/>
        </p:scale>
        <p:origin x="78" y="1014"/>
      </p:cViewPr>
      <p:guideLst>
        <p:guide orient="horz" pos="3952"/>
        <p:guide orient="horz" pos="2954"/>
        <p:guide pos="3840"/>
        <p:guide pos="665"/>
        <p:guide pos="70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10BFE80-70CF-4AF0-A241-D0C314764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B16C5A3-ACFE-4A5D-B2C6-243F7B1EF5B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896198E-0841-4A4A-87BB-A18B5C15337D}" type="datetimeFigureOut">
              <a:rPr lang="zh-CN" altLang="en-US"/>
              <a:pPr>
                <a:defRPr/>
              </a:pPr>
              <a:t>2025/11/26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58E50643-3384-4204-B3C9-D631F4CD02E8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72AECF5-1BC8-443E-8399-667DC571B1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33EF72-B42A-4BCF-952B-EE33C3867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fld id="{4C04C165-1A21-436C-A41A-7A08386CDE8A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7" name="灯片编号占位符 3">
            <a:extLst>
              <a:ext uri="{FF2B5EF4-FFF2-40B4-BE49-F238E27FC236}">
                <a16:creationId xmlns:a16="http://schemas.microsoft.com/office/drawing/2014/main" id="{54A40932-FAA5-4B9D-B38A-DCDFACEDAE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D36074B-A727-4413-9285-78D19D35E64E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9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0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51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52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359FC12-D7F3-4D76-9808-37248A704CDF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F41EC72-12AF-3DE6-CF51-5398B751CE9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0B3DF77E-9D99-4D45-9B7D-9B38D81733DF}"/>
              </a:ext>
            </a:extLst>
          </p:cNvPr>
          <p:cNvSpPr/>
          <p:nvPr userDrawn="1"/>
        </p:nvSpPr>
        <p:spPr>
          <a:xfrm>
            <a:off x="0" y="209006"/>
            <a:ext cx="12192000" cy="64661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4E73D4-EFBB-4467-8F55-DA7728C51AAB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C132D8E-BB6F-57BB-D4A7-16A2906C30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6"/>
          <p:cNvSpPr txBox="1">
            <a:spLocks noChangeArrowheads="1"/>
          </p:cNvSpPr>
          <p:nvPr/>
        </p:nvSpPr>
        <p:spPr bwMode="auto">
          <a:xfrm>
            <a:off x="2986063" y="2197848"/>
            <a:ext cx="57658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400" b="1">
                <a:latin typeface="Times New Roman" pitchFamily="18" charset="0"/>
                <a:ea typeface="黑体" pitchFamily="49" charset="-122"/>
              </a:rPr>
              <a:t>解决问题</a:t>
            </a:r>
            <a:r>
              <a:rPr lang="en-US" altLang="zh-CN" sz="4400" b="1">
                <a:latin typeface="Times New Roman" pitchFamily="18" charset="0"/>
                <a:ea typeface="黑体" pitchFamily="49" charset="-122"/>
              </a:rPr>
              <a:t>(2)</a:t>
            </a:r>
            <a:endParaRPr lang="zh-CN" altLang="en-US" sz="44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171" name="组合 10"/>
          <p:cNvGrpSpPr>
            <a:grpSpLocks/>
          </p:cNvGrpSpPr>
          <p:nvPr/>
        </p:nvGrpSpPr>
        <p:grpSpPr bwMode="auto">
          <a:xfrm>
            <a:off x="4808537" y="4148138"/>
            <a:ext cx="2574925" cy="420687"/>
            <a:chOff x="242380" y="196184"/>
            <a:chExt cx="2575081" cy="42134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D175C36-E14B-4D8B-872D-44630D489FAD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13B6577-676E-4677-84E1-73C16AECFACA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8D73846-8CCC-483F-AAD9-6B6E5559C509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691F0F1-1236-40D2-BE05-25E66C85C4AC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B4F9CEE-4DEE-4B32-9557-65C7AFA1F5B6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957D598-4307-4A4A-A014-71EAD5116764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grpSp>
          <p:nvGrpSpPr>
            <p:cNvPr id="7180" name="组合 17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1" name="文本框 18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2" name="文本框 19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3" name="文本框 20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4" name="文本框 21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5" name="文本框 22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6" name="文本框 23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FFE45151-CA88-4694-80C7-8FBCEF3D616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3513" y="6470650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173" name="图片 2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628313" y="506095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FCEB2A0-43E9-B459-020C-9B7734F8F7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3">
            <a:extLst>
              <a:ext uri="{FF2B5EF4-FFF2-40B4-BE49-F238E27FC236}">
                <a16:creationId xmlns:a16="http://schemas.microsoft.com/office/drawing/2014/main" id="{DABD1569-F5C1-6476-D7D2-5882CA954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177800"/>
            <a:ext cx="4214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复习导入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E4BFEB-693A-0A2E-6430-78BF68BB7377}"/>
              </a:ext>
            </a:extLst>
          </p:cNvPr>
          <p:cNvSpPr txBox="1"/>
          <p:nvPr/>
        </p:nvSpPr>
        <p:spPr>
          <a:xfrm>
            <a:off x="1058090" y="1515292"/>
            <a:ext cx="10528663" cy="2953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                     120÷3=                     200÷5=</a:t>
            </a:r>
          </a:p>
          <a:p>
            <a:pPr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60÷6 =                    400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=                    210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</a:t>
            </a:r>
          </a:p>
          <a:p>
            <a:pPr>
              <a:lnSpc>
                <a:spcPct val="150000"/>
              </a:lnSpc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70×5=                     450÷9=                     810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C633C81-126C-F3DD-0E4B-D9AF0D55D40A}"/>
              </a:ext>
            </a:extLst>
          </p:cNvPr>
          <p:cNvSpPr txBox="1"/>
          <p:nvPr/>
        </p:nvSpPr>
        <p:spPr>
          <a:xfrm>
            <a:off x="2338251" y="2251454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1FFF272-413F-C9A3-16C8-F8FC2A9B20D3}"/>
              </a:ext>
            </a:extLst>
          </p:cNvPr>
          <p:cNvSpPr txBox="1"/>
          <p:nvPr/>
        </p:nvSpPr>
        <p:spPr>
          <a:xfrm>
            <a:off x="6027755" y="2250469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F311BB6-4096-4EFF-8270-C4F4CB23C0AD}"/>
              </a:ext>
            </a:extLst>
          </p:cNvPr>
          <p:cNvSpPr txBox="1"/>
          <p:nvPr/>
        </p:nvSpPr>
        <p:spPr>
          <a:xfrm>
            <a:off x="9577587" y="2248281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F128B33-0CCC-12A1-82EF-B148573BDF9D}"/>
              </a:ext>
            </a:extLst>
          </p:cNvPr>
          <p:cNvSpPr txBox="1"/>
          <p:nvPr/>
        </p:nvSpPr>
        <p:spPr>
          <a:xfrm>
            <a:off x="2587895" y="2981766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6E5328-E09E-6684-217D-C0DD27B29DF9}"/>
              </a:ext>
            </a:extLst>
          </p:cNvPr>
          <p:cNvSpPr txBox="1"/>
          <p:nvPr/>
        </p:nvSpPr>
        <p:spPr>
          <a:xfrm>
            <a:off x="6084529" y="2962266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765C278-6299-A875-C572-EFE1D74300A7}"/>
              </a:ext>
            </a:extLst>
          </p:cNvPr>
          <p:cNvSpPr txBox="1"/>
          <p:nvPr/>
        </p:nvSpPr>
        <p:spPr>
          <a:xfrm>
            <a:off x="9560506" y="2990792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3E7FB6B-8C5F-BC15-3B2F-280C3CF49E14}"/>
              </a:ext>
            </a:extLst>
          </p:cNvPr>
          <p:cNvSpPr txBox="1"/>
          <p:nvPr/>
        </p:nvSpPr>
        <p:spPr>
          <a:xfrm>
            <a:off x="2544688" y="3693563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350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9591855-5501-D8C9-BF49-D563849F8CAA}"/>
              </a:ext>
            </a:extLst>
          </p:cNvPr>
          <p:cNvSpPr txBox="1"/>
          <p:nvPr/>
        </p:nvSpPr>
        <p:spPr>
          <a:xfrm>
            <a:off x="6063872" y="3693563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FD409D1-DDA4-2663-C1B8-7E4579C9D5B0}"/>
              </a:ext>
            </a:extLst>
          </p:cNvPr>
          <p:cNvSpPr txBox="1"/>
          <p:nvPr/>
        </p:nvSpPr>
        <p:spPr>
          <a:xfrm>
            <a:off x="9560506" y="3704777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282624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A944B-FF8B-93BE-284E-E6F482FBA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圆角矩形 51">
            <a:extLst>
              <a:ext uri="{FF2B5EF4-FFF2-40B4-BE49-F238E27FC236}">
                <a16:creationId xmlns:a16="http://schemas.microsoft.com/office/drawing/2014/main" id="{AD98F454-74E8-DBA7-CA05-4B4B46504DC0}"/>
              </a:ext>
            </a:extLst>
          </p:cNvPr>
          <p:cNvSpPr/>
          <p:nvPr/>
        </p:nvSpPr>
        <p:spPr bwMode="auto">
          <a:xfrm>
            <a:off x="1019014" y="3692637"/>
            <a:ext cx="4342884" cy="1965882"/>
          </a:xfrm>
          <a:prstGeom prst="roundRect">
            <a:avLst/>
          </a:prstGeom>
          <a:solidFill>
            <a:srgbClr val="4CC7AA">
              <a:alpha val="37647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010DF4D-5A09-DA0D-9817-6DCAC105D213}"/>
              </a:ext>
            </a:extLst>
          </p:cNvPr>
          <p:cNvSpPr txBox="1"/>
          <p:nvPr/>
        </p:nvSpPr>
        <p:spPr>
          <a:xfrm>
            <a:off x="1230082" y="1058091"/>
            <a:ext cx="10347961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三年级女生进行集体舞表演。老师将参加表演的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人平均分成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队，每队再平均分成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组。每组有多少人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3F4D60C-36BE-C347-3D4C-EC0764BBE3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1333500" y="-293688"/>
            <a:ext cx="9029700" cy="1468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23">
            <a:extLst>
              <a:ext uri="{FF2B5EF4-FFF2-40B4-BE49-F238E27FC236}">
                <a16:creationId xmlns:a16="http://schemas.microsoft.com/office/drawing/2014/main" id="{1210F32B-BD7A-6EFB-7BE7-4FF3EA51A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177800"/>
            <a:ext cx="4214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解决问题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FB0E2DF-1A07-9ADD-C702-3F48A7D45D24}"/>
              </a:ext>
            </a:extLst>
          </p:cNvPr>
          <p:cNvGrpSpPr/>
          <p:nvPr/>
        </p:nvGrpSpPr>
        <p:grpSpPr>
          <a:xfrm>
            <a:off x="629985" y="1109276"/>
            <a:ext cx="540771" cy="738664"/>
            <a:chOff x="245169" y="833418"/>
            <a:chExt cx="405578" cy="553997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27FE227-C6EC-9AA9-4B90-295449C928B3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012A281-93FC-8DF3-11E6-CE7C92F25857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AD3C758D-AE44-C680-7982-7345E7D652A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157" y="2694984"/>
            <a:ext cx="2447678" cy="7580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297E9F6-6F94-F8BE-93A1-9925C5DC1B13}"/>
              </a:ext>
            </a:extLst>
          </p:cNvPr>
          <p:cNvSpPr txBox="1"/>
          <p:nvPr/>
        </p:nvSpPr>
        <p:spPr>
          <a:xfrm>
            <a:off x="3082835" y="2653433"/>
            <a:ext cx="871728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请你用自己的方式表示已知条件和问题。</a:t>
            </a:r>
            <a:endParaRPr lang="en-US" sz="32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1F903CC-F11F-5018-52BC-98E78342DF8A}"/>
              </a:ext>
            </a:extLst>
          </p:cNvPr>
          <p:cNvGrpSpPr/>
          <p:nvPr/>
        </p:nvGrpSpPr>
        <p:grpSpPr>
          <a:xfrm>
            <a:off x="1611082" y="4442619"/>
            <a:ext cx="3293616" cy="213065"/>
            <a:chOff x="4891596" y="5912528"/>
            <a:chExt cx="3293616" cy="213065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444B088-42D6-97C2-952B-E4EEC2E9421F}"/>
                </a:ext>
              </a:extLst>
            </p:cNvPr>
            <p:cNvCxnSpPr/>
            <p:nvPr/>
          </p:nvCxnSpPr>
          <p:spPr>
            <a:xfrm>
              <a:off x="4891596" y="6107837"/>
              <a:ext cx="3293616" cy="0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3C7340BA-A965-E51C-3E0E-A23D21206624}"/>
                </a:ext>
              </a:extLst>
            </p:cNvPr>
            <p:cNvCxnSpPr/>
            <p:nvPr/>
          </p:nvCxnSpPr>
          <p:spPr>
            <a:xfrm flipV="1">
              <a:off x="8167456" y="5930284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A843B666-9B36-707E-A104-159BAC621AF5}"/>
                </a:ext>
              </a:extLst>
            </p:cNvPr>
            <p:cNvCxnSpPr/>
            <p:nvPr/>
          </p:nvCxnSpPr>
          <p:spPr>
            <a:xfrm flipV="1">
              <a:off x="4918229" y="5912528"/>
              <a:ext cx="0" cy="195309"/>
            </a:xfrm>
            <a:prstGeom prst="line">
              <a:avLst/>
            </a:prstGeom>
            <a:ln w="5715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B81E8C16-5EB5-D769-324D-4D889AD0F86F}"/>
              </a:ext>
            </a:extLst>
          </p:cNvPr>
          <p:cNvCxnSpPr/>
          <p:nvPr/>
        </p:nvCxnSpPr>
        <p:spPr>
          <a:xfrm flipV="1">
            <a:off x="3278328" y="4425220"/>
            <a:ext cx="0" cy="195309"/>
          </a:xfrm>
          <a:prstGeom prst="line">
            <a:avLst/>
          </a:prstGeom>
          <a:ln w="57150"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2F49DF6-A10C-538F-DD03-F4A347881778}"/>
              </a:ext>
            </a:extLst>
          </p:cNvPr>
          <p:cNvCxnSpPr/>
          <p:nvPr/>
        </p:nvCxnSpPr>
        <p:spPr>
          <a:xfrm flipV="1">
            <a:off x="2713916" y="4443550"/>
            <a:ext cx="0" cy="195309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ADD930A1-7927-EC3D-3A41-1716EA667CCF}"/>
              </a:ext>
            </a:extLst>
          </p:cNvPr>
          <p:cNvCxnSpPr/>
          <p:nvPr/>
        </p:nvCxnSpPr>
        <p:spPr>
          <a:xfrm flipV="1">
            <a:off x="2165350" y="4450009"/>
            <a:ext cx="0" cy="195309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左大括号 26">
            <a:extLst>
              <a:ext uri="{FF2B5EF4-FFF2-40B4-BE49-F238E27FC236}">
                <a16:creationId xmlns:a16="http://schemas.microsoft.com/office/drawing/2014/main" id="{0E48B33E-831E-50EF-64A4-90A0F7B6A7D5}"/>
              </a:ext>
            </a:extLst>
          </p:cNvPr>
          <p:cNvSpPr/>
          <p:nvPr/>
        </p:nvSpPr>
        <p:spPr>
          <a:xfrm rot="5400000">
            <a:off x="1817213" y="3977826"/>
            <a:ext cx="162744" cy="575006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9841B0B-EA99-816F-4F26-2C30A26FF423}"/>
              </a:ext>
            </a:extLst>
          </p:cNvPr>
          <p:cNvSpPr txBox="1"/>
          <p:nvPr/>
        </p:nvSpPr>
        <p:spPr>
          <a:xfrm>
            <a:off x="1690120" y="3488459"/>
            <a:ext cx="1248442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 spc="-3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？人</a:t>
            </a:r>
            <a:endParaRPr lang="en-US" sz="3200" b="1" spc="-3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6DAC6564-4CE6-7F1B-2B82-C035F9C89E8C}"/>
              </a:ext>
            </a:extLst>
          </p:cNvPr>
          <p:cNvSpPr txBox="1"/>
          <p:nvPr/>
        </p:nvSpPr>
        <p:spPr>
          <a:xfrm>
            <a:off x="2496167" y="5538143"/>
            <a:ext cx="239077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左大括号 30">
            <a:extLst>
              <a:ext uri="{FF2B5EF4-FFF2-40B4-BE49-F238E27FC236}">
                <a16:creationId xmlns:a16="http://schemas.microsoft.com/office/drawing/2014/main" id="{F135C4EA-5DA9-EDCA-D891-23A463D7B7B2}"/>
              </a:ext>
            </a:extLst>
          </p:cNvPr>
          <p:cNvSpPr/>
          <p:nvPr/>
        </p:nvSpPr>
        <p:spPr>
          <a:xfrm rot="16200000">
            <a:off x="3141707" y="3250137"/>
            <a:ext cx="241244" cy="3249227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78442ED-7060-D8DD-03C3-D34207C1D9F8}"/>
              </a:ext>
            </a:extLst>
          </p:cNvPr>
          <p:cNvSpPr txBox="1"/>
          <p:nvPr/>
        </p:nvSpPr>
        <p:spPr>
          <a:xfrm>
            <a:off x="2678260" y="4825848"/>
            <a:ext cx="1200136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圆角矩形 51">
            <a:extLst>
              <a:ext uri="{FF2B5EF4-FFF2-40B4-BE49-F238E27FC236}">
                <a16:creationId xmlns:a16="http://schemas.microsoft.com/office/drawing/2014/main" id="{33021827-5133-EA6D-B3F5-01E974EA3E39}"/>
              </a:ext>
            </a:extLst>
          </p:cNvPr>
          <p:cNvSpPr/>
          <p:nvPr/>
        </p:nvSpPr>
        <p:spPr bwMode="auto">
          <a:xfrm>
            <a:off x="6364095" y="3692637"/>
            <a:ext cx="4342884" cy="1965882"/>
          </a:xfrm>
          <a:prstGeom prst="roundRect">
            <a:avLst/>
          </a:prstGeom>
          <a:solidFill>
            <a:srgbClr val="4CC7AA">
              <a:alpha val="37647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F397777-B3FC-F473-AD25-D742632C0D89}"/>
              </a:ext>
            </a:extLst>
          </p:cNvPr>
          <p:cNvSpPr/>
          <p:nvPr/>
        </p:nvSpPr>
        <p:spPr>
          <a:xfrm>
            <a:off x="7424622" y="3840920"/>
            <a:ext cx="2254975" cy="1176948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BA196782-523D-247A-E830-99378AEB609C}"/>
              </a:ext>
            </a:extLst>
          </p:cNvPr>
          <p:cNvCxnSpPr>
            <a:stCxn id="34" idx="1"/>
            <a:endCxn id="34" idx="3"/>
          </p:cNvCxnSpPr>
          <p:nvPr/>
        </p:nvCxnSpPr>
        <p:spPr>
          <a:xfrm>
            <a:off x="7424622" y="4429394"/>
            <a:ext cx="2254975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2A90AB1-9314-695D-1408-49523E0752B5}"/>
              </a:ext>
            </a:extLst>
          </p:cNvPr>
          <p:cNvCxnSpPr/>
          <p:nvPr/>
        </p:nvCxnSpPr>
        <p:spPr>
          <a:xfrm>
            <a:off x="8191950" y="3840920"/>
            <a:ext cx="0" cy="1176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46C9763F-45C3-885E-9CC8-D302B837AC55}"/>
              </a:ext>
            </a:extLst>
          </p:cNvPr>
          <p:cNvCxnSpPr/>
          <p:nvPr/>
        </p:nvCxnSpPr>
        <p:spPr>
          <a:xfrm>
            <a:off x="8944425" y="3840920"/>
            <a:ext cx="0" cy="11769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7646844D-282F-509D-6D98-C927BC7E6B95}"/>
              </a:ext>
            </a:extLst>
          </p:cNvPr>
          <p:cNvSpPr txBox="1"/>
          <p:nvPr/>
        </p:nvSpPr>
        <p:spPr>
          <a:xfrm>
            <a:off x="7397222" y="3728873"/>
            <a:ext cx="812032" cy="737510"/>
          </a:xfrm>
          <a:prstGeom prst="rect">
            <a:avLst/>
          </a:prstGeom>
          <a:noFill/>
        </p:spPr>
        <p:txBody>
          <a:bodyPr wrap="square" lIns="18000" rIns="18000"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200" b="1" spc="-3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？人</a:t>
            </a:r>
            <a:endParaRPr lang="en-US" sz="3200" b="1" spc="-3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ED1F5F0-9004-CD50-B356-0557FA14E485}"/>
              </a:ext>
            </a:extLst>
          </p:cNvPr>
          <p:cNvSpPr txBox="1"/>
          <p:nvPr/>
        </p:nvSpPr>
        <p:spPr>
          <a:xfrm>
            <a:off x="7952041" y="4876906"/>
            <a:ext cx="1200136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4F93532-B5C8-120D-0176-3A0A58820246}"/>
              </a:ext>
            </a:extLst>
          </p:cNvPr>
          <p:cNvSpPr txBox="1"/>
          <p:nvPr/>
        </p:nvSpPr>
        <p:spPr>
          <a:xfrm>
            <a:off x="8018702" y="5500983"/>
            <a:ext cx="2390775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51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9" grpId="0"/>
      <p:bldP spid="27" grpId="0" animBg="1"/>
      <p:bldP spid="28" grpId="0"/>
      <p:bldP spid="30" grpId="0"/>
      <p:bldP spid="31" grpId="0" animBg="1"/>
      <p:bldP spid="32" grpId="0"/>
      <p:bldP spid="33" grpId="0" animBg="1"/>
      <p:bldP spid="34" grpId="0" animBg="1"/>
      <p:bldP spid="42" grpId="0"/>
      <p:bldP spid="43" grpId="0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40EB2CE0-8DA5-BA60-AE30-A533968994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8869" y="2006337"/>
            <a:ext cx="2477185" cy="759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67FDB327-A79D-1007-83C7-F88696D97D02}"/>
              </a:ext>
            </a:extLst>
          </p:cNvPr>
          <p:cNvGrpSpPr/>
          <p:nvPr/>
        </p:nvGrpSpPr>
        <p:grpSpPr>
          <a:xfrm>
            <a:off x="1953265" y="2941332"/>
            <a:ext cx="4977424" cy="2596248"/>
            <a:chOff x="3112342" y="3523246"/>
            <a:chExt cx="4977424" cy="2596248"/>
          </a:xfrm>
        </p:grpSpPr>
        <p:grpSp>
          <p:nvGrpSpPr>
            <p:cNvPr id="13" name="组合 2">
              <a:extLst>
                <a:ext uri="{FF2B5EF4-FFF2-40B4-BE49-F238E27FC236}">
                  <a16:creationId xmlns:a16="http://schemas.microsoft.com/office/drawing/2014/main" id="{197ACA13-CDAE-7E72-6980-4BD6DFC523EB}"/>
                </a:ext>
              </a:extLst>
            </p:cNvPr>
            <p:cNvGrpSpPr/>
            <p:nvPr/>
          </p:nvGrpSpPr>
          <p:grpSpPr bwMode="auto">
            <a:xfrm>
              <a:off x="3112342" y="3523246"/>
              <a:ext cx="4725372" cy="2596248"/>
              <a:chOff x="6516068" y="2899868"/>
              <a:chExt cx="2532290" cy="2746418"/>
            </a:xfrm>
          </p:grpSpPr>
          <p:sp>
            <p:nvSpPr>
              <p:cNvPr id="14" name="Rectangle 20">
                <a:extLst>
                  <a:ext uri="{FF2B5EF4-FFF2-40B4-BE49-F238E27FC236}">
                    <a16:creationId xmlns:a16="http://schemas.microsoft.com/office/drawing/2014/main" id="{39A6E50C-6B4E-2608-623C-1677B0DFF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6068" y="2936881"/>
                <a:ext cx="2532290" cy="270940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ffectLst>
                <a:outerShdw dist="107763" dir="2700000" sx="99001" sy="99001" algn="ctr" rotWithShape="0">
                  <a:srgbClr val="CC9900">
                    <a:alpha val="49803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lnSpc>
                    <a:spcPct val="120000"/>
                  </a:lnSpc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buFontTx/>
                  <a:buNone/>
                  <a:defRPr/>
                </a:pPr>
                <a:endParaRPr lang="zh-CN" altLang="en-US" sz="1800" dirty="0">
                  <a:latin typeface="Times New Roman" panose="02020603050405020304" pitchFamily="18" charset="0"/>
                  <a:ea typeface="楷体_GB2312" panose="0201060003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Oval 21">
                <a:extLst>
                  <a:ext uri="{FF2B5EF4-FFF2-40B4-BE49-F238E27FC236}">
                    <a16:creationId xmlns:a16="http://schemas.microsoft.com/office/drawing/2014/main" id="{9CA0586D-4EA8-5202-DFCB-A3C69A0DD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4005" y="2899868"/>
                <a:ext cx="216415" cy="314626"/>
              </a:xfrm>
              <a:prstGeom prst="ellipse">
                <a:avLst/>
              </a:prstGeom>
              <a:solidFill>
                <a:srgbClr val="FFA829"/>
              </a:solidFill>
              <a:ln>
                <a:noFill/>
              </a:ln>
              <a:effectLst>
                <a:outerShdw dist="63500" dir="2700000" algn="ctr" rotWithShape="0">
                  <a:schemeClr val="tx1">
                    <a:alpha val="50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sz="2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A217BBB-8172-A01B-4A07-0DACF09F758B}"/>
                </a:ext>
              </a:extLst>
            </p:cNvPr>
            <p:cNvSpPr txBox="1"/>
            <p:nvPr/>
          </p:nvSpPr>
          <p:spPr>
            <a:xfrm>
              <a:off x="3264130" y="3987961"/>
              <a:ext cx="482563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独立思考，尝试解答；</a:t>
              </a:r>
              <a:endPara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完成后小组内互相交</a:t>
              </a:r>
              <a:endPara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流你是怎么想的？</a:t>
              </a:r>
              <a:endParaRPr 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11BB4F1-7FA5-1D4B-61D9-7D9834F640BD}"/>
              </a:ext>
            </a:extLst>
          </p:cNvPr>
          <p:cNvGrpSpPr/>
          <p:nvPr/>
        </p:nvGrpSpPr>
        <p:grpSpPr>
          <a:xfrm>
            <a:off x="7191214" y="3049181"/>
            <a:ext cx="4342884" cy="2151709"/>
            <a:chOff x="7165814" y="3722787"/>
            <a:chExt cx="4342884" cy="2151709"/>
          </a:xfrm>
        </p:grpSpPr>
        <p:sp>
          <p:nvSpPr>
            <p:cNvPr id="2" name="圆角矩形 51">
              <a:extLst>
                <a:ext uri="{FF2B5EF4-FFF2-40B4-BE49-F238E27FC236}">
                  <a16:creationId xmlns:a16="http://schemas.microsoft.com/office/drawing/2014/main" id="{59694B57-4B6C-BAB7-B2B2-B76F7F928A21}"/>
                </a:ext>
              </a:extLst>
            </p:cNvPr>
            <p:cNvSpPr/>
            <p:nvPr/>
          </p:nvSpPr>
          <p:spPr bwMode="auto">
            <a:xfrm>
              <a:off x="7165814" y="3908614"/>
              <a:ext cx="4342884" cy="1965882"/>
            </a:xfrm>
            <a:prstGeom prst="roundRect">
              <a:avLst/>
            </a:prstGeom>
            <a:solidFill>
              <a:srgbClr val="4CC7AA">
                <a:alpha val="37647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27EAFBE7-0FE3-ACDD-0002-3E7B7411D184}"/>
                </a:ext>
              </a:extLst>
            </p:cNvPr>
            <p:cNvGrpSpPr/>
            <p:nvPr/>
          </p:nvGrpSpPr>
          <p:grpSpPr>
            <a:xfrm>
              <a:off x="7757882" y="4658596"/>
              <a:ext cx="3293616" cy="213065"/>
              <a:chOff x="4891596" y="5912528"/>
              <a:chExt cx="3293616" cy="213065"/>
            </a:xfrm>
          </p:grpSpPr>
          <p:cxnSp>
            <p:nvCxnSpPr>
              <p:cNvPr id="4" name="直接连接符 3">
                <a:extLst>
                  <a:ext uri="{FF2B5EF4-FFF2-40B4-BE49-F238E27FC236}">
                    <a16:creationId xmlns:a16="http://schemas.microsoft.com/office/drawing/2014/main" id="{BB59C44E-9447-D593-7F33-18D228A94039}"/>
                  </a:ext>
                </a:extLst>
              </p:cNvPr>
              <p:cNvCxnSpPr/>
              <p:nvPr/>
            </p:nvCxnSpPr>
            <p:spPr>
              <a:xfrm>
                <a:off x="4891596" y="6107837"/>
                <a:ext cx="3293616" cy="0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>
                <a:extLst>
                  <a:ext uri="{FF2B5EF4-FFF2-40B4-BE49-F238E27FC236}">
                    <a16:creationId xmlns:a16="http://schemas.microsoft.com/office/drawing/2014/main" id="{075616F6-990A-E399-E416-6D41B8A7D544}"/>
                  </a:ext>
                </a:extLst>
              </p:cNvPr>
              <p:cNvCxnSpPr/>
              <p:nvPr/>
            </p:nvCxnSpPr>
            <p:spPr>
              <a:xfrm flipV="1">
                <a:off x="8167456" y="5930284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553F574E-1202-96EB-D412-63A813B5D00B}"/>
                  </a:ext>
                </a:extLst>
              </p:cNvPr>
              <p:cNvCxnSpPr/>
              <p:nvPr/>
            </p:nvCxnSpPr>
            <p:spPr>
              <a:xfrm flipV="1">
                <a:off x="4918229" y="5912528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90115906-5FCD-5C91-FD2A-2DE13E989410}"/>
                </a:ext>
              </a:extLst>
            </p:cNvPr>
            <p:cNvCxnSpPr/>
            <p:nvPr/>
          </p:nvCxnSpPr>
          <p:spPr>
            <a:xfrm flipV="1">
              <a:off x="9425128" y="4641197"/>
              <a:ext cx="0" cy="195309"/>
            </a:xfrm>
            <a:prstGeom prst="line">
              <a:avLst/>
            </a:prstGeom>
            <a:ln w="57150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F4B1295B-618E-BFC6-5355-896D67CF1AD7}"/>
                </a:ext>
              </a:extLst>
            </p:cNvPr>
            <p:cNvCxnSpPr/>
            <p:nvPr/>
          </p:nvCxnSpPr>
          <p:spPr>
            <a:xfrm flipV="1">
              <a:off x="8860716" y="4659527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39623189-7DEC-CEAF-C58B-8EA7141AD498}"/>
                </a:ext>
              </a:extLst>
            </p:cNvPr>
            <p:cNvCxnSpPr/>
            <p:nvPr/>
          </p:nvCxnSpPr>
          <p:spPr>
            <a:xfrm flipV="1">
              <a:off x="8312150" y="4665986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左大括号 9">
              <a:extLst>
                <a:ext uri="{FF2B5EF4-FFF2-40B4-BE49-F238E27FC236}">
                  <a16:creationId xmlns:a16="http://schemas.microsoft.com/office/drawing/2014/main" id="{2DF6B366-63A9-76B4-C825-890C61B799C0}"/>
                </a:ext>
              </a:extLst>
            </p:cNvPr>
            <p:cNvSpPr/>
            <p:nvPr/>
          </p:nvSpPr>
          <p:spPr>
            <a:xfrm rot="5400000">
              <a:off x="7964013" y="4193803"/>
              <a:ext cx="162744" cy="575006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3E82E4B-1DE7-DF63-F1F8-C2EABAED3641}"/>
                </a:ext>
              </a:extLst>
            </p:cNvPr>
            <p:cNvSpPr txBox="1"/>
            <p:nvPr/>
          </p:nvSpPr>
          <p:spPr>
            <a:xfrm>
              <a:off x="7809099" y="3722787"/>
              <a:ext cx="1060777" cy="737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3200" b="1" spc="-3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？人</a:t>
              </a:r>
              <a:endParaRPr lang="en-US" sz="3200" b="1" spc="-3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左大括号 18">
              <a:extLst>
                <a:ext uri="{FF2B5EF4-FFF2-40B4-BE49-F238E27FC236}">
                  <a16:creationId xmlns:a16="http://schemas.microsoft.com/office/drawing/2014/main" id="{A4D7BC23-F7E7-CA04-6A15-51F9072783D4}"/>
                </a:ext>
              </a:extLst>
            </p:cNvPr>
            <p:cNvSpPr/>
            <p:nvPr/>
          </p:nvSpPr>
          <p:spPr>
            <a:xfrm rot="16200000">
              <a:off x="9288507" y="3466114"/>
              <a:ext cx="241244" cy="3249227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A24EC08-4FBD-B35F-973F-CE75DC063D25}"/>
                </a:ext>
              </a:extLst>
            </p:cNvPr>
            <p:cNvSpPr txBox="1"/>
            <p:nvPr/>
          </p:nvSpPr>
          <p:spPr>
            <a:xfrm>
              <a:off x="8825060" y="5041825"/>
              <a:ext cx="1200136" cy="737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60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</a:t>
              </a:r>
              <a:endPara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240F024C-0ADD-6BD2-073C-88689553D075}"/>
              </a:ext>
            </a:extLst>
          </p:cNvPr>
          <p:cNvSpPr txBox="1"/>
          <p:nvPr/>
        </p:nvSpPr>
        <p:spPr>
          <a:xfrm>
            <a:off x="1023619" y="284504"/>
            <a:ext cx="10347961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三年级女生进行集体舞表演。老师将参加表演的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人平均分成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队，每队再平均分成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组。每组有多少人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78CAA45-6168-2F31-0008-6C48B5C26B7B}"/>
              </a:ext>
            </a:extLst>
          </p:cNvPr>
          <p:cNvGrpSpPr/>
          <p:nvPr/>
        </p:nvGrpSpPr>
        <p:grpSpPr>
          <a:xfrm>
            <a:off x="423522" y="335689"/>
            <a:ext cx="540771" cy="738664"/>
            <a:chOff x="245169" y="833418"/>
            <a:chExt cx="405578" cy="553997"/>
          </a:xfrm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3631F7A3-98B4-67AA-1988-6F35342DBFF7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DDC1FFED-42A7-0780-8B8A-6474EAAF2C64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73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A17B184-548D-E2FD-B2B0-B5A958AF1A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5278" y="406209"/>
            <a:ext cx="2477185" cy="759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圆角矩形 47">
            <a:extLst>
              <a:ext uri="{FF2B5EF4-FFF2-40B4-BE49-F238E27FC236}">
                <a16:creationId xmlns:a16="http://schemas.microsoft.com/office/drawing/2014/main" id="{84D79686-44D9-1B08-8269-FB0F70F7AD43}"/>
              </a:ext>
            </a:extLst>
          </p:cNvPr>
          <p:cNvSpPr/>
          <p:nvPr/>
        </p:nvSpPr>
        <p:spPr bwMode="auto">
          <a:xfrm>
            <a:off x="385278" y="2459113"/>
            <a:ext cx="5445160" cy="3786239"/>
          </a:xfrm>
          <a:prstGeom prst="roundRect">
            <a:avLst/>
          </a:prstGeom>
          <a:solidFill>
            <a:schemeClr val="bg2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indent="720090" algn="ctr">
              <a:lnSpc>
                <a:spcPct val="11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endParaRPr lang="zh-CN" altLang="en-US" sz="2800" b="1" dirty="0"/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C3D575F-B199-72AE-E90D-7593ECB5BCFC}"/>
              </a:ext>
            </a:extLst>
          </p:cNvPr>
          <p:cNvSpPr txBox="1"/>
          <p:nvPr/>
        </p:nvSpPr>
        <p:spPr bwMode="auto">
          <a:xfrm>
            <a:off x="918601" y="2805681"/>
            <a:ext cx="4910763" cy="122777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(1)</a:t>
            </a:r>
            <a:r>
              <a:rPr lang="zh-CN" altLang="en-US" sz="3200" b="1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 每队有多少人 ？</a:t>
            </a:r>
            <a:endParaRPr lang="en-US" altLang="zh-CN" sz="3200" b="1">
              <a:solidFill>
                <a:srgbClr val="D60093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(2)</a:t>
            </a:r>
            <a:r>
              <a:rPr lang="zh-CN" altLang="en-US" sz="3200" b="1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 每组有多少人 ？</a:t>
            </a:r>
            <a:endParaRPr lang="en-US" altLang="zh-CN" sz="3200" b="1" dirty="0">
              <a:solidFill>
                <a:srgbClr val="D60093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圆角矩形 47">
            <a:extLst>
              <a:ext uri="{FF2B5EF4-FFF2-40B4-BE49-F238E27FC236}">
                <a16:creationId xmlns:a16="http://schemas.microsoft.com/office/drawing/2014/main" id="{D8B68A1D-F89A-DFC3-66ED-21EBF21EEF97}"/>
              </a:ext>
            </a:extLst>
          </p:cNvPr>
          <p:cNvSpPr/>
          <p:nvPr/>
        </p:nvSpPr>
        <p:spPr bwMode="auto">
          <a:xfrm>
            <a:off x="6531574" y="2459112"/>
            <a:ext cx="5390140" cy="3786239"/>
          </a:xfrm>
          <a:prstGeom prst="roundRect">
            <a:avLst/>
          </a:prstGeom>
          <a:solidFill>
            <a:schemeClr val="bg2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indent="720090" algn="ctr">
              <a:lnSpc>
                <a:spcPct val="110000"/>
              </a:lnSpc>
              <a:spcBef>
                <a:spcPts val="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endParaRPr lang="zh-CN" altLang="en-US" sz="2800" b="1" dirty="0"/>
          </a:p>
        </p:txBody>
      </p:sp>
      <p:sp>
        <p:nvSpPr>
          <p:cNvPr id="9" name="TextBox 48">
            <a:extLst>
              <a:ext uri="{FF2B5EF4-FFF2-40B4-BE49-F238E27FC236}">
                <a16:creationId xmlns:a16="http://schemas.microsoft.com/office/drawing/2014/main" id="{05D3908A-6DD7-69EA-ED0B-C1440FC055D4}"/>
              </a:ext>
            </a:extLst>
          </p:cNvPr>
          <p:cNvSpPr txBox="1"/>
          <p:nvPr/>
        </p:nvSpPr>
        <p:spPr bwMode="auto">
          <a:xfrm>
            <a:off x="7092891" y="2768082"/>
            <a:ext cx="4910763" cy="122777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(1)</a:t>
            </a:r>
            <a:r>
              <a:rPr lang="zh-CN" altLang="en-US" sz="3200" b="1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一共有多少组？</a:t>
            </a:r>
            <a:endParaRPr lang="en-US" altLang="zh-CN" sz="3200" b="1">
              <a:solidFill>
                <a:srgbClr val="D60093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(2)</a:t>
            </a:r>
            <a:r>
              <a:rPr lang="zh-CN" altLang="en-US" sz="3200" b="1">
                <a:solidFill>
                  <a:srgbClr val="D60093"/>
                </a:solidFill>
                <a:ea typeface="黑体" panose="02010609060101010101" pitchFamily="49" charset="-122"/>
              </a:rPr>
              <a:t>每组有多少人 </a:t>
            </a:r>
            <a:r>
              <a:rPr lang="zh-CN" altLang="en-US" sz="3200" b="1">
                <a:solidFill>
                  <a:srgbClr val="D60093"/>
                </a:solidFill>
                <a:latin typeface="+mn-lt"/>
                <a:ea typeface="黑体" panose="02010609060101010101" pitchFamily="49" charset="-122"/>
              </a:rPr>
              <a:t>？</a:t>
            </a:r>
            <a:endParaRPr lang="en-US" altLang="zh-CN" sz="3200" b="1" dirty="0">
              <a:solidFill>
                <a:srgbClr val="D60093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1C73DE8-CCC8-A9E6-3EBA-D0CC7E931B66}"/>
              </a:ext>
            </a:extLst>
          </p:cNvPr>
          <p:cNvSpPr txBox="1"/>
          <p:nvPr/>
        </p:nvSpPr>
        <p:spPr>
          <a:xfrm>
            <a:off x="660867" y="3967341"/>
            <a:ext cx="386407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60÷2=30(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5E9AD05-ECA3-BE6C-CD56-1D62957CA04D}"/>
              </a:ext>
            </a:extLst>
          </p:cNvPr>
          <p:cNvSpPr txBox="1"/>
          <p:nvPr/>
        </p:nvSpPr>
        <p:spPr>
          <a:xfrm>
            <a:off x="619165" y="4648616"/>
            <a:ext cx="386407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30÷3=10(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866069D-20B3-2B6E-0608-16C7BC30BC81}"/>
              </a:ext>
            </a:extLst>
          </p:cNvPr>
          <p:cNvSpPr txBox="1"/>
          <p:nvPr/>
        </p:nvSpPr>
        <p:spPr>
          <a:xfrm>
            <a:off x="7092891" y="3988171"/>
            <a:ext cx="386407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3×2=6(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25F8CEB-17D8-B73D-BBDB-144A63152D11}"/>
              </a:ext>
            </a:extLst>
          </p:cNvPr>
          <p:cNvSpPr txBox="1"/>
          <p:nvPr/>
        </p:nvSpPr>
        <p:spPr>
          <a:xfrm>
            <a:off x="7150816" y="4610019"/>
            <a:ext cx="3864077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60÷6=10(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" name="Group 10">
            <a:extLst>
              <a:ext uri="{FF2B5EF4-FFF2-40B4-BE49-F238E27FC236}">
                <a16:creationId xmlns:a16="http://schemas.microsoft.com/office/drawing/2014/main" id="{6F518510-28EA-8BF0-F83B-68F07B369F48}"/>
              </a:ext>
            </a:extLst>
          </p:cNvPr>
          <p:cNvGrpSpPr/>
          <p:nvPr/>
        </p:nvGrpSpPr>
        <p:grpSpPr bwMode="auto">
          <a:xfrm>
            <a:off x="2021062" y="2135262"/>
            <a:ext cx="1511300" cy="647700"/>
            <a:chOff x="204" y="618"/>
            <a:chExt cx="952" cy="408"/>
          </a:xfrm>
        </p:grpSpPr>
        <p:pic>
          <p:nvPicPr>
            <p:cNvPr id="21" name="TextBox 1">
              <a:extLst>
                <a:ext uri="{FF2B5EF4-FFF2-40B4-BE49-F238E27FC236}">
                  <a16:creationId xmlns:a16="http://schemas.microsoft.com/office/drawing/2014/main" id="{0372AEC1-F9E5-05D0-EFC6-2DA22486FAA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618"/>
              <a:ext cx="952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 Box 2">
              <a:extLst>
                <a:ext uri="{FF2B5EF4-FFF2-40B4-BE49-F238E27FC236}">
                  <a16:creationId xmlns:a16="http://schemas.microsoft.com/office/drawing/2014/main" id="{3DBBA0F8-C78F-4291-CB03-0558F4E450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" y="654"/>
              <a:ext cx="79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FF"/>
                  </a:solidFill>
                  <a:latin typeface="宋体" panose="02010600030101010101" pitchFamily="2" charset="-122"/>
                  <a:ea typeface="楷体_GB2312" panose="02010600030101010101" pitchFamily="49" charset="-122"/>
                </a:rPr>
                <a:t>方法一</a:t>
              </a:r>
              <a:endParaRPr lang="zh-CN" altLang="en-US" sz="2800" b="1" dirty="0">
                <a:solidFill>
                  <a:srgbClr val="FFFFFF"/>
                </a:solidFill>
                <a:latin typeface="宋体" panose="02010600030101010101" pitchFamily="2" charset="-122"/>
                <a:ea typeface="楷体_GB2312" panose="02010600030101010101" pitchFamily="49" charset="-122"/>
              </a:endParaRPr>
            </a:p>
          </p:txBody>
        </p:sp>
      </p:grpSp>
      <p:grpSp>
        <p:nvGrpSpPr>
          <p:cNvPr id="23" name="Group 10">
            <a:extLst>
              <a:ext uri="{FF2B5EF4-FFF2-40B4-BE49-F238E27FC236}">
                <a16:creationId xmlns:a16="http://schemas.microsoft.com/office/drawing/2014/main" id="{B7128BB0-6100-6BA7-D7A6-088747550352}"/>
              </a:ext>
            </a:extLst>
          </p:cNvPr>
          <p:cNvGrpSpPr/>
          <p:nvPr/>
        </p:nvGrpSpPr>
        <p:grpSpPr bwMode="auto">
          <a:xfrm>
            <a:off x="8346713" y="2096766"/>
            <a:ext cx="1511300" cy="647700"/>
            <a:chOff x="204" y="618"/>
            <a:chExt cx="952" cy="408"/>
          </a:xfrm>
        </p:grpSpPr>
        <p:pic>
          <p:nvPicPr>
            <p:cNvPr id="24" name="TextBox 1">
              <a:extLst>
                <a:ext uri="{FF2B5EF4-FFF2-40B4-BE49-F238E27FC236}">
                  <a16:creationId xmlns:a16="http://schemas.microsoft.com/office/drawing/2014/main" id="{A4F550F2-514E-DA8B-F826-3ACB0F49636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618"/>
              <a:ext cx="952" cy="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 Box 2">
              <a:extLst>
                <a:ext uri="{FF2B5EF4-FFF2-40B4-BE49-F238E27FC236}">
                  <a16:creationId xmlns:a16="http://schemas.microsoft.com/office/drawing/2014/main" id="{48599333-94D2-739A-1453-EBBF3D8E52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" y="654"/>
              <a:ext cx="79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>
                  <a:solidFill>
                    <a:srgbClr val="FFFFFF"/>
                  </a:solidFill>
                  <a:latin typeface="宋体" panose="02010600030101010101" pitchFamily="2" charset="-122"/>
                  <a:ea typeface="楷体_GB2312" panose="02010600030101010101" pitchFamily="49" charset="-122"/>
                </a:rPr>
                <a:t>方法二</a:t>
              </a:r>
              <a:endParaRPr lang="zh-CN" altLang="en-US" sz="2800" b="1" dirty="0">
                <a:solidFill>
                  <a:srgbClr val="FFFFFF"/>
                </a:solidFill>
                <a:latin typeface="宋体" panose="02010600030101010101" pitchFamily="2" charset="-122"/>
                <a:ea typeface="楷体_GB2312" panose="02010600030101010101" pitchFamily="49" charset="-122"/>
              </a:endParaRPr>
            </a:p>
          </p:txBody>
        </p:sp>
      </p:grpSp>
      <p:sp>
        <p:nvSpPr>
          <p:cNvPr id="26" name="对话气泡: 圆角矩形 25">
            <a:extLst>
              <a:ext uri="{FF2B5EF4-FFF2-40B4-BE49-F238E27FC236}">
                <a16:creationId xmlns:a16="http://schemas.microsoft.com/office/drawing/2014/main" id="{022ADC3C-C3DB-F30C-CFBF-498BF7430D4D}"/>
              </a:ext>
            </a:extLst>
          </p:cNvPr>
          <p:cNvSpPr/>
          <p:nvPr/>
        </p:nvSpPr>
        <p:spPr>
          <a:xfrm>
            <a:off x="7830288" y="813630"/>
            <a:ext cx="3759967" cy="772742"/>
          </a:xfrm>
          <a:prstGeom prst="wedgeRoundRectCallout">
            <a:avLst>
              <a:gd name="adj1" fmla="val -56424"/>
              <a:gd name="adj2" fmla="val 32764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列综合算式试试？</a:t>
            </a:r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AAA756E-B72E-13AD-6EAF-8B671014CFD3}"/>
              </a:ext>
            </a:extLst>
          </p:cNvPr>
          <p:cNvSpPr txBox="1"/>
          <p:nvPr/>
        </p:nvSpPr>
        <p:spPr>
          <a:xfrm>
            <a:off x="114664" y="5361483"/>
            <a:ext cx="5756745" cy="677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9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综合算式：</a:t>
            </a:r>
            <a:r>
              <a:rPr lang="en-US" altLang="zh-CN" sz="29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60÷2÷3=10(</a:t>
            </a:r>
            <a:r>
              <a:rPr lang="zh-CN" altLang="en-US" sz="29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29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29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C95AD47-033F-B083-FBA7-D211E0ED5811}"/>
              </a:ext>
            </a:extLst>
          </p:cNvPr>
          <p:cNvGrpSpPr/>
          <p:nvPr/>
        </p:nvGrpSpPr>
        <p:grpSpPr>
          <a:xfrm>
            <a:off x="3565274" y="230410"/>
            <a:ext cx="4342884" cy="2151709"/>
            <a:chOff x="7165814" y="3722787"/>
            <a:chExt cx="4342884" cy="2151709"/>
          </a:xfrm>
        </p:grpSpPr>
        <p:sp>
          <p:nvSpPr>
            <p:cNvPr id="7" name="圆角矩形 51">
              <a:extLst>
                <a:ext uri="{FF2B5EF4-FFF2-40B4-BE49-F238E27FC236}">
                  <a16:creationId xmlns:a16="http://schemas.microsoft.com/office/drawing/2014/main" id="{D1AF38C6-28BB-97EE-B8F4-5CC8FA236293}"/>
                </a:ext>
              </a:extLst>
            </p:cNvPr>
            <p:cNvSpPr/>
            <p:nvPr/>
          </p:nvSpPr>
          <p:spPr bwMode="auto">
            <a:xfrm>
              <a:off x="7165814" y="3908614"/>
              <a:ext cx="4342884" cy="1965882"/>
            </a:xfrm>
            <a:prstGeom prst="roundRect">
              <a:avLst/>
            </a:prstGeom>
            <a:solidFill>
              <a:srgbClr val="4CC7AA">
                <a:alpha val="37647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574FDEFB-D50B-53B5-B38E-ED6FAE6D4788}"/>
                </a:ext>
              </a:extLst>
            </p:cNvPr>
            <p:cNvGrpSpPr/>
            <p:nvPr/>
          </p:nvGrpSpPr>
          <p:grpSpPr>
            <a:xfrm>
              <a:off x="7757882" y="4658596"/>
              <a:ext cx="3293616" cy="213065"/>
              <a:chOff x="4891596" y="5912528"/>
              <a:chExt cx="3293616" cy="213065"/>
            </a:xfrm>
          </p:grpSpPr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F1180B9C-4C24-AAC7-E994-82A54599E38F}"/>
                  </a:ext>
                </a:extLst>
              </p:cNvPr>
              <p:cNvCxnSpPr/>
              <p:nvPr/>
            </p:nvCxnSpPr>
            <p:spPr>
              <a:xfrm>
                <a:off x="4891596" y="6107837"/>
                <a:ext cx="3293616" cy="0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FE12E71E-7251-A898-DD1B-C84A57CFD9DF}"/>
                  </a:ext>
                </a:extLst>
              </p:cNvPr>
              <p:cNvCxnSpPr/>
              <p:nvPr/>
            </p:nvCxnSpPr>
            <p:spPr>
              <a:xfrm flipV="1">
                <a:off x="8167456" y="5930284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2113A087-CFA3-A617-0100-0DD3171BCA86}"/>
                  </a:ext>
                </a:extLst>
              </p:cNvPr>
              <p:cNvCxnSpPr/>
              <p:nvPr/>
            </p:nvCxnSpPr>
            <p:spPr>
              <a:xfrm flipV="1">
                <a:off x="4918229" y="5912528"/>
                <a:ext cx="0" cy="195309"/>
              </a:xfrm>
              <a:prstGeom prst="line">
                <a:avLst/>
              </a:prstGeom>
              <a:ln w="5715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371440D-33A9-A53D-7ADC-7033EFDD9DD3}"/>
                </a:ext>
              </a:extLst>
            </p:cNvPr>
            <p:cNvCxnSpPr/>
            <p:nvPr/>
          </p:nvCxnSpPr>
          <p:spPr>
            <a:xfrm flipV="1">
              <a:off x="9425128" y="4641197"/>
              <a:ext cx="0" cy="195309"/>
            </a:xfrm>
            <a:prstGeom prst="line">
              <a:avLst/>
            </a:prstGeom>
            <a:ln w="57150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5C3247E9-F2AE-52A5-7B84-CF8FAE8E1EA9}"/>
                </a:ext>
              </a:extLst>
            </p:cNvPr>
            <p:cNvCxnSpPr/>
            <p:nvPr/>
          </p:nvCxnSpPr>
          <p:spPr>
            <a:xfrm flipV="1">
              <a:off x="8860716" y="4659527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83D29B15-51DD-0A10-60E2-DCA2F30644AE}"/>
                </a:ext>
              </a:extLst>
            </p:cNvPr>
            <p:cNvCxnSpPr/>
            <p:nvPr/>
          </p:nvCxnSpPr>
          <p:spPr>
            <a:xfrm flipV="1">
              <a:off x="8312150" y="4665986"/>
              <a:ext cx="0" cy="195309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左大括号 30">
              <a:extLst>
                <a:ext uri="{FF2B5EF4-FFF2-40B4-BE49-F238E27FC236}">
                  <a16:creationId xmlns:a16="http://schemas.microsoft.com/office/drawing/2014/main" id="{CFE41C3A-8E2E-A7A8-7AF8-97FDC4236FA0}"/>
                </a:ext>
              </a:extLst>
            </p:cNvPr>
            <p:cNvSpPr/>
            <p:nvPr/>
          </p:nvSpPr>
          <p:spPr>
            <a:xfrm rot="5400000">
              <a:off x="7964013" y="4193803"/>
              <a:ext cx="162744" cy="575006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81F44A2-FED5-B5F0-AAA2-9586C3A75C90}"/>
                </a:ext>
              </a:extLst>
            </p:cNvPr>
            <p:cNvSpPr txBox="1"/>
            <p:nvPr/>
          </p:nvSpPr>
          <p:spPr>
            <a:xfrm>
              <a:off x="7809099" y="3722787"/>
              <a:ext cx="1060777" cy="737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3200" b="1" spc="-3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？人</a:t>
              </a:r>
              <a:endParaRPr lang="en-US" sz="3200" b="1" spc="-3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左大括号 32">
              <a:extLst>
                <a:ext uri="{FF2B5EF4-FFF2-40B4-BE49-F238E27FC236}">
                  <a16:creationId xmlns:a16="http://schemas.microsoft.com/office/drawing/2014/main" id="{F4D924DD-BB47-832E-75F7-C269A6CA5DF9}"/>
                </a:ext>
              </a:extLst>
            </p:cNvPr>
            <p:cNvSpPr/>
            <p:nvPr/>
          </p:nvSpPr>
          <p:spPr>
            <a:xfrm rot="16200000">
              <a:off x="9288507" y="3466114"/>
              <a:ext cx="241244" cy="3249227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5BF969D-FF8B-AB16-E6A8-9444BF9651EB}"/>
                </a:ext>
              </a:extLst>
            </p:cNvPr>
            <p:cNvSpPr txBox="1"/>
            <p:nvPr/>
          </p:nvSpPr>
          <p:spPr>
            <a:xfrm>
              <a:off x="8825060" y="5041825"/>
              <a:ext cx="1200136" cy="7375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60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</a:t>
              </a:r>
              <a:endPara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59EE0B36-1153-9AE4-88CD-DEF4FEE6A6F7}"/>
              </a:ext>
            </a:extLst>
          </p:cNvPr>
          <p:cNvSpPr txBox="1"/>
          <p:nvPr/>
        </p:nvSpPr>
        <p:spPr>
          <a:xfrm>
            <a:off x="6424656" y="5403122"/>
            <a:ext cx="5578998" cy="677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9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综合算式： </a:t>
            </a:r>
            <a:r>
              <a:rPr lang="en-US" altLang="zh-CN" sz="29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60÷(3×2) =10(</a:t>
            </a:r>
            <a:r>
              <a:rPr lang="zh-CN" altLang="en-US" sz="29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29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29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1DB0EBC4-F723-A401-9D4F-A565BA36089D}"/>
              </a:ext>
            </a:extLst>
          </p:cNvPr>
          <p:cNvGrpSpPr/>
          <p:nvPr/>
        </p:nvGrpSpPr>
        <p:grpSpPr>
          <a:xfrm>
            <a:off x="5269335" y="2852136"/>
            <a:ext cx="1794592" cy="2474884"/>
            <a:chOff x="5269335" y="2852136"/>
            <a:chExt cx="1794592" cy="2699918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99B68325-9F4F-66A1-8062-14FCAD9CA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269335" y="2852136"/>
              <a:ext cx="1794592" cy="2699918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5BB901A0-4A82-A102-BBF3-F8F968485AB9}"/>
                </a:ext>
              </a:extLst>
            </p:cNvPr>
            <p:cNvSpPr txBox="1"/>
            <p:nvPr/>
          </p:nvSpPr>
          <p:spPr>
            <a:xfrm>
              <a:off x="5763102" y="2935158"/>
              <a:ext cx="886525" cy="2214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B05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检验？</a:t>
              </a:r>
              <a:endParaRPr lang="en-US" sz="3200" b="1">
                <a:solidFill>
                  <a:srgbClr val="00B05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690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3" grpId="0"/>
      <p:bldP spid="14" grpId="0"/>
      <p:bldP spid="15" grpId="0"/>
      <p:bldP spid="26" grpId="0" animBg="1"/>
      <p:bldP spid="2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C7EC1CC6-22B6-C570-5FCF-AAF946A4249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0837" y="2669661"/>
            <a:ext cx="2447678" cy="759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F13226F-D541-4840-2B05-15AE019F3D55}"/>
              </a:ext>
            </a:extLst>
          </p:cNvPr>
          <p:cNvSpPr txBox="1"/>
          <p:nvPr/>
        </p:nvSpPr>
        <p:spPr>
          <a:xfrm>
            <a:off x="3905250" y="2669661"/>
            <a:ext cx="8286750" cy="759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怎样检验解答是否正确呢？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178D391-3D9F-5CDD-4BE4-47C125861813}"/>
              </a:ext>
            </a:extLst>
          </p:cNvPr>
          <p:cNvSpPr txBox="1"/>
          <p:nvPr/>
        </p:nvSpPr>
        <p:spPr>
          <a:xfrm>
            <a:off x="1023619" y="284504"/>
            <a:ext cx="10347961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三年级女生进行集体舞表演。老师将参加表演的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人平均分成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队，每队再平均分成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组。每组有多少人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7B57C0B-D173-179D-C260-9C1E0EC4D37F}"/>
              </a:ext>
            </a:extLst>
          </p:cNvPr>
          <p:cNvGrpSpPr/>
          <p:nvPr/>
        </p:nvGrpSpPr>
        <p:grpSpPr>
          <a:xfrm>
            <a:off x="423522" y="335689"/>
            <a:ext cx="540771" cy="738664"/>
            <a:chOff x="245169" y="833418"/>
            <a:chExt cx="405578" cy="553997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8A998571-DBCC-3400-2E6C-582D3D4F355F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0AF49BD-E6FB-3FB2-D61D-BB2CFA181B6F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1D1FB0B7-5FF7-FB17-7F46-AEBF985547B8}"/>
              </a:ext>
            </a:extLst>
          </p:cNvPr>
          <p:cNvSpPr txBox="1"/>
          <p:nvPr/>
        </p:nvSpPr>
        <p:spPr>
          <a:xfrm>
            <a:off x="4159991" y="3838651"/>
            <a:ext cx="6115356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×3×2=60(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18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42A83-2F4E-8F33-D766-550AEC46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4EFA52A3-D5C4-0B23-12C5-E804A478C2C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211" y="554315"/>
            <a:ext cx="2447678" cy="759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91207319-C366-8D40-0481-7EBD6F1F7549}"/>
              </a:ext>
            </a:extLst>
          </p:cNvPr>
          <p:cNvGrpSpPr/>
          <p:nvPr/>
        </p:nvGrpSpPr>
        <p:grpSpPr>
          <a:xfrm>
            <a:off x="1165123" y="2553182"/>
            <a:ext cx="9605642" cy="2924697"/>
            <a:chOff x="891821" y="3643016"/>
            <a:chExt cx="9605642" cy="2924697"/>
          </a:xfrm>
        </p:grpSpPr>
        <p:sp>
          <p:nvSpPr>
            <p:cNvPr id="3" name="对话气泡: 圆角矩形 2">
              <a:extLst>
                <a:ext uri="{FF2B5EF4-FFF2-40B4-BE49-F238E27FC236}">
                  <a16:creationId xmlns:a16="http://schemas.microsoft.com/office/drawing/2014/main" id="{D652B217-1F2C-B8A2-571E-E331D8B942C1}"/>
                </a:ext>
              </a:extLst>
            </p:cNvPr>
            <p:cNvSpPr/>
            <p:nvPr/>
          </p:nvSpPr>
          <p:spPr>
            <a:xfrm>
              <a:off x="891821" y="4085303"/>
              <a:ext cx="7585429" cy="1576274"/>
            </a:xfrm>
            <a:prstGeom prst="wedgeRoundRectCallout">
              <a:avLst>
                <a:gd name="adj1" fmla="val 52420"/>
                <a:gd name="adj2" fmla="val 34167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都是利用除法的意义来分析数量关系，用除法两步计算来解决问题。</a:t>
              </a:r>
              <a:endParaRPr 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9558996-A357-DDC5-568F-4013DD4AA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77250" y="3643016"/>
              <a:ext cx="2020213" cy="2924697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0BAB0044-9CE3-1A76-122B-E15D2C6957CD}"/>
              </a:ext>
            </a:extLst>
          </p:cNvPr>
          <p:cNvSpPr txBox="1"/>
          <p:nvPr/>
        </p:nvSpPr>
        <p:spPr>
          <a:xfrm>
            <a:off x="1952625" y="1625931"/>
            <a:ext cx="8286750" cy="759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上面两种方法有什么相同的地方？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76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BA02765-EF13-6CED-FE57-B6437ADA37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2364014" y="-366260"/>
            <a:ext cx="6794500" cy="14684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6">
            <a:extLst>
              <a:ext uri="{FF2B5EF4-FFF2-40B4-BE49-F238E27FC236}">
                <a16:creationId xmlns:a16="http://schemas.microsoft.com/office/drawing/2014/main" id="{B44E6350-B47F-BBA5-FE62-E4B9BAF18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1139" y="113166"/>
            <a:ext cx="2786289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巩固应用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D7C8D14-0B68-BB15-9D54-1F90D39DCD83}"/>
              </a:ext>
            </a:extLst>
          </p:cNvPr>
          <p:cNvSpPr txBox="1"/>
          <p:nvPr/>
        </p:nvSpPr>
        <p:spPr>
          <a:xfrm>
            <a:off x="1132114" y="1300617"/>
            <a:ext cx="9927772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有一种杯子，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个杯子装一盒，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盒装一箱。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个杯子可以装多少箱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1FA7BFE-D174-B599-C21D-809B9AEFDACD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P29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做一做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85C0C70A-C896-1980-E773-6556F0830EA5}"/>
              </a:ext>
            </a:extLst>
          </p:cNvPr>
          <p:cNvGrpSpPr/>
          <p:nvPr/>
        </p:nvGrpSpPr>
        <p:grpSpPr>
          <a:xfrm>
            <a:off x="0" y="3128861"/>
            <a:ext cx="10682515" cy="6858000"/>
            <a:chOff x="0" y="3128861"/>
            <a:chExt cx="10682515" cy="6858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D3B1197-B1E2-D7C7-613C-3CE258F4A1E7}"/>
                </a:ext>
              </a:extLst>
            </p:cNvPr>
            <p:cNvSpPr txBox="1"/>
            <p:nvPr/>
          </p:nvSpPr>
          <p:spPr>
            <a:xfrm>
              <a:off x="2540000" y="3343124"/>
              <a:ext cx="8142515" cy="147617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先分步列算式，小组内说一说每一步的意义和数量关系，再列综合算式。</a:t>
              </a:r>
              <a:endParaRPr 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FD029F9-C5F7-D13E-0B78-6D60E0314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128861"/>
              <a:ext cx="3219802" cy="6858000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219EA128-6854-B692-FBBA-C95238404C96}"/>
              </a:ext>
            </a:extLst>
          </p:cNvPr>
          <p:cNvSpPr txBox="1"/>
          <p:nvPr/>
        </p:nvSpPr>
        <p:spPr>
          <a:xfrm>
            <a:off x="719762" y="1453928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68402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C756B-54D1-D86B-C013-8FCF91CFD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22A2432-9E36-0195-AC65-BD8916344A23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P29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做一做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E3A734B-B2C7-881B-D9F9-E8418C95609A}"/>
              </a:ext>
            </a:extLst>
          </p:cNvPr>
          <p:cNvSpPr txBox="1"/>
          <p:nvPr/>
        </p:nvSpPr>
        <p:spPr>
          <a:xfrm>
            <a:off x="517515" y="1749469"/>
            <a:ext cx="5457152" cy="312604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方法一：</a:t>
            </a:r>
            <a:endParaRPr lang="en-US" altLang="zh-CN" sz="2800" b="1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①先求总共可以装多少盒？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②再求可以装多少箱？</a:t>
            </a:r>
            <a:endParaRPr lang="en-US" altLang="zh-CN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960÷6=160(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盒）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160÷8=20(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箱）</a:t>
            </a:r>
            <a:endParaRPr lang="en-US" altLang="zh-CN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综合算式</a:t>
            </a: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:960÷6÷8=20(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箱）</a:t>
            </a:r>
            <a:endParaRPr 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67A9812-CC72-1AE7-F467-4B4E86786A60}"/>
              </a:ext>
            </a:extLst>
          </p:cNvPr>
          <p:cNvSpPr txBox="1"/>
          <p:nvPr/>
        </p:nvSpPr>
        <p:spPr>
          <a:xfrm>
            <a:off x="6289961" y="1737663"/>
            <a:ext cx="5457152" cy="3126049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方法二：</a:t>
            </a:r>
            <a:endParaRPr lang="en-US" altLang="zh-CN" sz="28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①先求一箱装多少个杯子？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②再求可以装多少箱？</a:t>
            </a:r>
            <a:endParaRPr lang="en-US" altLang="zh-CN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6×8=48(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960÷48=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en-US" altLang="zh-CN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综合算式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:960÷(6×8)</a:t>
            </a:r>
            <a:endParaRPr lang="en-US" sz="28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2BBCA35-9EF7-7E76-798B-5B2F4EFFC397}"/>
              </a:ext>
            </a:extLst>
          </p:cNvPr>
          <p:cNvSpPr txBox="1"/>
          <p:nvPr/>
        </p:nvSpPr>
        <p:spPr>
          <a:xfrm>
            <a:off x="1132114" y="412846"/>
            <a:ext cx="99277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有一种杯子，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个杯子装一盒，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盒装一箱。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个杯子可以装多少箱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E1183ED-52E6-EECC-6168-3F6D74814492}"/>
              </a:ext>
            </a:extLst>
          </p:cNvPr>
          <p:cNvSpPr txBox="1"/>
          <p:nvPr/>
        </p:nvSpPr>
        <p:spPr>
          <a:xfrm>
            <a:off x="719762" y="414801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en-US" sz="320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FE8B722-099C-E807-73EA-0DBFEEFBEA4E}"/>
              </a:ext>
            </a:extLst>
          </p:cNvPr>
          <p:cNvSpPr txBox="1"/>
          <p:nvPr/>
        </p:nvSpPr>
        <p:spPr>
          <a:xfrm>
            <a:off x="8223536" y="5111311"/>
            <a:ext cx="3968464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除数是两位数的除法后面我们会学到！</a:t>
            </a:r>
            <a:endParaRPr lang="en-US" sz="1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09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FADA48D-F7D0-1401-DA7E-1CCEC316F23F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P29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B985AE0-5BA5-7BB2-BECB-79BF2346D875}"/>
              </a:ext>
            </a:extLst>
          </p:cNvPr>
          <p:cNvSpPr txBox="1"/>
          <p:nvPr/>
        </p:nvSpPr>
        <p:spPr>
          <a:xfrm>
            <a:off x="882445" y="1032387"/>
            <a:ext cx="10754033" cy="338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一瓶药共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片，每日吃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次，每次吃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片。这瓶药可以吃多少天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分步列式计算：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</a:t>
            </a:r>
            <a:r>
              <a:rPr lang="en-US" altLang="zh-CN" sz="32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                        );</a:t>
            </a:r>
          </a:p>
          <a:p>
            <a:pPr algn="l"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en-US" altLang="zh-CN" sz="3200" b="1" u="sng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                       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DAC37CD-588F-0345-FF9D-C7D1ED425085}"/>
              </a:ext>
            </a:extLst>
          </p:cNvPr>
          <p:cNvSpPr txBox="1"/>
          <p:nvPr/>
        </p:nvSpPr>
        <p:spPr>
          <a:xfrm>
            <a:off x="470094" y="1173709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en-US" sz="320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FE425A3-ED4E-7AB8-1A93-0F36A9D41C54}"/>
              </a:ext>
            </a:extLst>
          </p:cNvPr>
          <p:cNvSpPr txBox="1"/>
          <p:nvPr/>
        </p:nvSpPr>
        <p:spPr>
          <a:xfrm>
            <a:off x="1498105" y="2724581"/>
            <a:ext cx="408305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2×3=6(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片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CE10E5-826B-2B09-045C-FB846DD772C5}"/>
              </a:ext>
            </a:extLst>
          </p:cNvPr>
          <p:cNvSpPr txBox="1"/>
          <p:nvPr/>
        </p:nvSpPr>
        <p:spPr>
          <a:xfrm>
            <a:off x="6404429" y="2760355"/>
            <a:ext cx="408305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每天吃多少片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5AA5856-4DA3-8403-DD87-33C633812ED8}"/>
              </a:ext>
            </a:extLst>
          </p:cNvPr>
          <p:cNvSpPr txBox="1"/>
          <p:nvPr/>
        </p:nvSpPr>
        <p:spPr>
          <a:xfrm>
            <a:off x="1498105" y="3610457"/>
            <a:ext cx="408305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150÷6=25(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天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00B6DB3-EC37-2F58-B3BB-CD3D0676F04E}"/>
              </a:ext>
            </a:extLst>
          </p:cNvPr>
          <p:cNvSpPr txBox="1"/>
          <p:nvPr/>
        </p:nvSpPr>
        <p:spPr>
          <a:xfrm>
            <a:off x="6411512" y="3748130"/>
            <a:ext cx="408305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可以吃多少天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2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96BEAD9-B76E-7037-9B52-ED6016FE66F8}"/>
              </a:ext>
            </a:extLst>
          </p:cNvPr>
          <p:cNvSpPr txBox="1"/>
          <p:nvPr/>
        </p:nvSpPr>
        <p:spPr>
          <a:xfrm>
            <a:off x="9254467" y="1474235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P30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5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E8FA74D-C298-8B6F-C1A7-2B17F669D97D}"/>
              </a:ext>
            </a:extLst>
          </p:cNvPr>
          <p:cNvSpPr txBox="1"/>
          <p:nvPr/>
        </p:nvSpPr>
        <p:spPr>
          <a:xfrm>
            <a:off x="1351189" y="3186205"/>
            <a:ext cx="8810171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平均每个书架每层放多少本书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9C009FC-E5D5-9CF5-E505-A6F129D9A925}"/>
              </a:ext>
            </a:extLst>
          </p:cNvPr>
          <p:cNvSpPr txBox="1"/>
          <p:nvPr/>
        </p:nvSpPr>
        <p:spPr>
          <a:xfrm>
            <a:off x="303079" y="706984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en-US" sz="320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A0D2E1A-F97B-A565-1326-A51CD3799F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8621" y="213926"/>
            <a:ext cx="10305596" cy="308911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1E7DD11-EE44-5740-AB57-66EE6BB551DF}"/>
              </a:ext>
            </a:extLst>
          </p:cNvPr>
          <p:cNvSpPr txBox="1"/>
          <p:nvPr/>
        </p:nvSpPr>
        <p:spPr>
          <a:xfrm>
            <a:off x="3769881" y="3923715"/>
            <a:ext cx="4837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756÷3÷4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252÷4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63(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2063F0F-394B-1E02-4BD4-344E37ADAC85}"/>
              </a:ext>
            </a:extLst>
          </p:cNvPr>
          <p:cNvSpPr txBox="1"/>
          <p:nvPr/>
        </p:nvSpPr>
        <p:spPr>
          <a:xfrm>
            <a:off x="3147581" y="5493375"/>
            <a:ext cx="7334250" cy="737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答：平均每个书架每层放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本书。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616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67663DD-5171-422A-62DA-67BCAF599AE5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P30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7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3DD66F0-81A2-9DF3-7AF2-32A74AF62F81}"/>
              </a:ext>
            </a:extLst>
          </p:cNvPr>
          <p:cNvSpPr txBox="1"/>
          <p:nvPr/>
        </p:nvSpPr>
        <p:spPr>
          <a:xfrm>
            <a:off x="830683" y="568934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en-US" sz="32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E785AF-EF90-CFDE-BB0E-F97A7BC51F6B}"/>
              </a:ext>
            </a:extLst>
          </p:cNvPr>
          <p:cNvSpPr txBox="1"/>
          <p:nvPr/>
        </p:nvSpPr>
        <p:spPr>
          <a:xfrm>
            <a:off x="1368425" y="504074"/>
            <a:ext cx="9245600" cy="2399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兴趣小组组织采集标本。小明每天采集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小时，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天可以采集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个标本。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小明平均每小时采集多少个标本？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要采集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个标本，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天能完成吗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F940297-A13E-1C3C-284B-9219F1AF3BFF}"/>
              </a:ext>
            </a:extLst>
          </p:cNvPr>
          <p:cNvSpPr txBox="1"/>
          <p:nvPr/>
        </p:nvSpPr>
        <p:spPr>
          <a:xfrm>
            <a:off x="1630442" y="3003397"/>
            <a:ext cx="4194608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20000"/>
              </a:lnSpc>
              <a:buAutoNum type="arabicParenBoth"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72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÷2÷4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36÷4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9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答：小明平均每小时采集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个标本。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CE29AF-8309-AB15-E69C-CCE990FEFA8E}"/>
              </a:ext>
            </a:extLst>
          </p:cNvPr>
          <p:cNvSpPr txBox="1"/>
          <p:nvPr/>
        </p:nvSpPr>
        <p:spPr>
          <a:xfrm>
            <a:off x="6261555" y="2997047"/>
            <a:ext cx="5625646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    72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÷2×7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= 36×7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= 252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    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252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224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天能完成。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10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3FF8C9E-B0B5-0E26-B842-161BE38DE09D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P30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8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265BC7B-14EC-981F-2C08-2B7DCA6DF009}"/>
              </a:ext>
            </a:extLst>
          </p:cNvPr>
          <p:cNvSpPr txBox="1"/>
          <p:nvPr/>
        </p:nvSpPr>
        <p:spPr>
          <a:xfrm>
            <a:off x="879817" y="545059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en-US" sz="32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4B224CA-2E07-332C-6701-AE50AC5160BD}"/>
              </a:ext>
            </a:extLst>
          </p:cNvPr>
          <p:cNvSpPr txBox="1"/>
          <p:nvPr/>
        </p:nvSpPr>
        <p:spPr>
          <a:xfrm>
            <a:off x="1477134" y="475499"/>
            <a:ext cx="9010345" cy="2399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王阿姨制作了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个布娃娃，每个售价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元。每盒装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个，每箱装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）装这些布娃娃需要多少个箱子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）请提出用两步乘法解决的问题并解答。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A59D7B2-31D9-E6CB-F6C8-DCEE268F2A9D}"/>
              </a:ext>
            </a:extLst>
          </p:cNvPr>
          <p:cNvSpPr txBox="1"/>
          <p:nvPr/>
        </p:nvSpPr>
        <p:spPr>
          <a:xfrm>
            <a:off x="1477134" y="2958098"/>
            <a:ext cx="5127283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lnSpc>
                <a:spcPct val="120000"/>
              </a:lnSpc>
              <a:buAutoNum type="arabicParenBoth"/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96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÷3÷8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32÷8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4 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答：装这些布娃娃需要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个箱子。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627DF27-8BE0-B355-0ACB-399EDB26B70A}"/>
              </a:ext>
            </a:extLst>
          </p:cNvPr>
          <p:cNvSpPr txBox="1"/>
          <p:nvPr/>
        </p:nvSpPr>
        <p:spPr>
          <a:xfrm>
            <a:off x="6831804" y="2948300"/>
            <a:ext cx="5127283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每箱可以卖多少钱？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9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×3×8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= 27×8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= 216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答：每箱可以卖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04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6056ADE-F749-650F-4FEF-0875C8B5115D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P30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练习五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9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2C66FE7-D3FE-F296-8FBF-53909875DF06}"/>
              </a:ext>
            </a:extLst>
          </p:cNvPr>
          <p:cNvSpPr txBox="1"/>
          <p:nvPr/>
        </p:nvSpPr>
        <p:spPr>
          <a:xfrm>
            <a:off x="702323" y="437593"/>
            <a:ext cx="8247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endParaRPr lang="en-US" sz="32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519B23-A33F-CBEA-1F22-263B387D4E5A}"/>
              </a:ext>
            </a:extLst>
          </p:cNvPr>
          <p:cNvSpPr txBox="1"/>
          <p:nvPr/>
        </p:nvSpPr>
        <p:spPr>
          <a:xfrm>
            <a:off x="1277258" y="300139"/>
            <a:ext cx="8998857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先说一说下面的线段图分别可以表示生活中的哪些实际问题，再列式计算。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C1BD959-96D0-EE5E-1946-4E828D77B0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7258" y="1776312"/>
            <a:ext cx="7961992" cy="166388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7206929-BECF-D325-1F17-0ABA03BCE3E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7258" y="3414929"/>
            <a:ext cx="7961992" cy="152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72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6AE5DD0-33FC-45DE-8089-F1C035E242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云形标注 3">
            <a:extLst>
              <a:ext uri="{FF2B5EF4-FFF2-40B4-BE49-F238E27FC236}">
                <a16:creationId xmlns:a16="http://schemas.microsoft.com/office/drawing/2014/main" id="{E99D7049-85C2-4C1A-9FCD-763CD026AB99}"/>
              </a:ext>
            </a:extLst>
          </p:cNvPr>
          <p:cNvSpPr/>
          <p:nvPr/>
        </p:nvSpPr>
        <p:spPr bwMode="auto">
          <a:xfrm>
            <a:off x="1179513" y="968375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defRPr/>
            </a:pPr>
            <a:endParaRPr lang="zh-CN" altLang="en-US" sz="3200" b="1" kern="0" noProof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0724" name="图片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9225" y="4335166"/>
            <a:ext cx="1289050" cy="157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2681288" y="1811338"/>
            <a:ext cx="690245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同学们，今天的数学课你们有哪些收获呢？</a:t>
            </a:r>
          </a:p>
        </p:txBody>
      </p:sp>
      <p:sp>
        <p:nvSpPr>
          <p:cNvPr id="30726" name="文本框 5"/>
          <p:cNvSpPr txBox="1">
            <a:spLocks noChangeArrowheads="1"/>
          </p:cNvSpPr>
          <p:nvPr/>
        </p:nvSpPr>
        <p:spPr bwMode="auto">
          <a:xfrm>
            <a:off x="5105400" y="165100"/>
            <a:ext cx="6858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课堂小结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58E91F-6DE3-49EE-85A1-732DD8A7C0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0728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8575">
          <a:solidFill>
            <a:srgbClr val="00B0F0"/>
          </a:solidFill>
        </a:ln>
      </a:spPr>
      <a:bodyPr rtlCol="0" anchor="ctr"/>
      <a:lstStyle>
        <a:defPPr algn="ctr">
          <a:defRPr sz="3200"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50000"/>
          </a:lnSpc>
          <a:defRPr sz="32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</TotalTime>
  <Words>883</Words>
  <Application>Microsoft Office PowerPoint</Application>
  <PresentationFormat>宽屏</PresentationFormat>
  <Paragraphs>133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268</cp:revision>
  <dcterms:created xsi:type="dcterms:W3CDTF">2018-08-15T05:40:00Z</dcterms:created>
  <dcterms:modified xsi:type="dcterms:W3CDTF">2025-11-26T00:40:29Z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