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375" r:id="rId3"/>
    <p:sldId id="379" r:id="rId4"/>
    <p:sldId id="393" r:id="rId5"/>
    <p:sldId id="378" r:id="rId6"/>
    <p:sldId id="387" r:id="rId7"/>
    <p:sldId id="380" r:id="rId8"/>
    <p:sldId id="383" r:id="rId9"/>
    <p:sldId id="388" r:id="rId10"/>
    <p:sldId id="394" r:id="rId11"/>
    <p:sldId id="395" r:id="rId12"/>
    <p:sldId id="396" r:id="rId13"/>
    <p:sldId id="312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orient="horz" pos="2954" userDrawn="1">
          <p15:clr>
            <a:srgbClr val="A4A3A4"/>
          </p15:clr>
        </p15:guide>
        <p15:guide id="4" pos="189" userDrawn="1">
          <p15:clr>
            <a:srgbClr val="A4A3A4"/>
          </p15:clr>
        </p15:guide>
        <p15:guide id="5" pos="3772" userDrawn="1">
          <p15:clr>
            <a:srgbClr val="A4A3A4"/>
          </p15:clr>
        </p15:guide>
        <p15:guide id="6" pos="70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EFE"/>
    <a:srgbClr val="FF3399"/>
    <a:srgbClr val="3399FF"/>
    <a:srgbClr val="3E6BB3"/>
    <a:srgbClr val="6BA8D9"/>
    <a:srgbClr val="4A9438"/>
    <a:srgbClr val="FFFFFF"/>
    <a:srgbClr val="74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78" y="1014"/>
      </p:cViewPr>
      <p:guideLst>
        <p:guide orient="horz" pos="3929"/>
        <p:guide orient="horz" pos="2954"/>
        <p:guide pos="189"/>
        <p:guide pos="3772"/>
        <p:guide pos="70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0BFE80-70CF-4AF0-A241-D0C314764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16C5A3-ACFE-4A5D-B2C6-243F7B1EF5B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896198E-0841-4A4A-87BB-A18B5C15337D}" type="datetimeFigureOut">
              <a:rPr lang="zh-CN" altLang="en-US"/>
              <a:pPr>
                <a:defRPr/>
              </a:pPr>
              <a:t>2025/11/26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58E50643-3384-4204-B3C9-D631F4CD02E8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2AECF5-1BC8-443E-8399-667DC571B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33EF72-B42A-4BCF-952B-EE33C3867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4C04C165-1A21-436C-A41A-7A08386CDE8A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54A40932-FAA5-4B9D-B38A-DCDFACEDAE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D36074B-A727-4413-9285-78D19D35E64E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59FC12-D7F3-4D76-9808-37248A704CDF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41EC72-12AF-3DE6-CF51-5398B751CE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B3DF77E-9D99-4D45-9B7D-9B38D81733DF}"/>
              </a:ext>
            </a:extLst>
          </p:cNvPr>
          <p:cNvSpPr/>
          <p:nvPr userDrawn="1"/>
        </p:nvSpPr>
        <p:spPr>
          <a:xfrm>
            <a:off x="0" y="209006"/>
            <a:ext cx="12192000" cy="6466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E73D4-EFBB-4467-8F55-DA7728C51AAB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32D8E-BB6F-57BB-D4A7-16A2906C30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2986063" y="2197848"/>
            <a:ext cx="576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解决问题</a:t>
            </a:r>
            <a:r>
              <a:rPr lang="en-US" altLang="zh-CN" sz="4400" b="1">
                <a:latin typeface="Times New Roman" pitchFamily="18" charset="0"/>
                <a:ea typeface="黑体" pitchFamily="49" charset="-122"/>
              </a:rPr>
              <a:t>(3)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7" y="4148138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175C36-E14B-4D8B-872D-44630D489FAD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3B6577-676E-4677-84E1-73C16AECFACA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D73846-8CCC-483F-AAD9-6B6E5559C509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91F0F1-1236-40D2-BE05-25E66C85C4AC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F9CEE-4DEE-4B32-9557-65C7AFA1F5B6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57D598-4307-4A4A-A014-71EAD5116764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FE45151-CA88-4694-80C7-8FBCEF3D61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513" y="6470650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28313" y="506095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CEB2A0-43E9-B459-020C-9B7734F8F7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3">
            <a:extLst>
              <a:ext uri="{FF2B5EF4-FFF2-40B4-BE49-F238E27FC236}">
                <a16:creationId xmlns:a16="http://schemas.microsoft.com/office/drawing/2014/main" id="{DABD1569-F5C1-6476-D7D2-5882CA954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复习导入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E4BFEB-693A-0A2E-6430-78BF68BB7377}"/>
              </a:ext>
            </a:extLst>
          </p:cNvPr>
          <p:cNvSpPr txBox="1"/>
          <p:nvPr/>
        </p:nvSpPr>
        <p:spPr>
          <a:xfrm>
            <a:off x="1045027" y="1174750"/>
            <a:ext cx="10528663" cy="2891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25÷5×9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40÷8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72÷9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               8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÷2×5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                56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÷7×4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633C81-126C-F3DD-0E4B-D9AF0D55D40A}"/>
              </a:ext>
            </a:extLst>
          </p:cNvPr>
          <p:cNvSpPr txBox="1"/>
          <p:nvPr/>
        </p:nvSpPr>
        <p:spPr>
          <a:xfrm>
            <a:off x="3066128" y="2296470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FFF272-413F-C9A3-16C8-F8FC2A9B20D3}"/>
              </a:ext>
            </a:extLst>
          </p:cNvPr>
          <p:cNvSpPr txBox="1"/>
          <p:nvPr/>
        </p:nvSpPr>
        <p:spPr>
          <a:xfrm>
            <a:off x="6457972" y="2351086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311BB6-4096-4EFF-8270-C4F4CB23C0AD}"/>
              </a:ext>
            </a:extLst>
          </p:cNvPr>
          <p:cNvSpPr txBox="1"/>
          <p:nvPr/>
        </p:nvSpPr>
        <p:spPr>
          <a:xfrm>
            <a:off x="9998112" y="2286143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128B33-0CCC-12A1-82EF-B148573BDF9D}"/>
              </a:ext>
            </a:extLst>
          </p:cNvPr>
          <p:cNvSpPr txBox="1"/>
          <p:nvPr/>
        </p:nvSpPr>
        <p:spPr>
          <a:xfrm>
            <a:off x="2901403" y="3289570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6E5328-E09E-6684-217D-C0DD27B29DF9}"/>
              </a:ext>
            </a:extLst>
          </p:cNvPr>
          <p:cNvSpPr txBox="1"/>
          <p:nvPr/>
        </p:nvSpPr>
        <p:spPr>
          <a:xfrm>
            <a:off x="6353469" y="3289568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765C278-6299-A875-C572-EFE1D74300A7}"/>
              </a:ext>
            </a:extLst>
          </p:cNvPr>
          <p:cNvSpPr txBox="1"/>
          <p:nvPr/>
        </p:nvSpPr>
        <p:spPr>
          <a:xfrm>
            <a:off x="9998112" y="3324185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82624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A944B-FF8B-93BE-284E-E6F482FBA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51">
            <a:extLst>
              <a:ext uri="{FF2B5EF4-FFF2-40B4-BE49-F238E27FC236}">
                <a16:creationId xmlns:a16="http://schemas.microsoft.com/office/drawing/2014/main" id="{AD98F454-74E8-DBA7-CA05-4B4B46504DC0}"/>
              </a:ext>
            </a:extLst>
          </p:cNvPr>
          <p:cNvSpPr/>
          <p:nvPr/>
        </p:nvSpPr>
        <p:spPr bwMode="auto">
          <a:xfrm>
            <a:off x="6386265" y="2986042"/>
            <a:ext cx="5326601" cy="3111049"/>
          </a:xfrm>
          <a:prstGeom prst="roundRect">
            <a:avLst/>
          </a:prstGeom>
          <a:solidFill>
            <a:srgbClr val="4CC7AA">
              <a:alpha val="37647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10DF4D-5A09-DA0D-9817-6DCAC105D213}"/>
              </a:ext>
            </a:extLst>
          </p:cNvPr>
          <p:cNvSpPr txBox="1"/>
          <p:nvPr/>
        </p:nvSpPr>
        <p:spPr>
          <a:xfrm>
            <a:off x="1230082" y="1039041"/>
            <a:ext cx="10347961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王师傅买了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棵树苗，共花了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元。如果按照同样的价钱买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棵，需要多少钱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F4D60C-36BE-C347-3D4C-EC0764BBE3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1333500" y="-293688"/>
            <a:ext cx="90297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23">
            <a:extLst>
              <a:ext uri="{FF2B5EF4-FFF2-40B4-BE49-F238E27FC236}">
                <a16:creationId xmlns:a16="http://schemas.microsoft.com/office/drawing/2014/main" id="{1210F32B-BD7A-6EFB-7BE7-4FF3EA51A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解决问题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FB0E2DF-1A07-9ADD-C702-3F48A7D45D24}"/>
              </a:ext>
            </a:extLst>
          </p:cNvPr>
          <p:cNvGrpSpPr/>
          <p:nvPr/>
        </p:nvGrpSpPr>
        <p:grpSpPr>
          <a:xfrm>
            <a:off x="629985" y="992568"/>
            <a:ext cx="540771" cy="738664"/>
            <a:chOff x="245169" y="833418"/>
            <a:chExt cx="405578" cy="553997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27FE227-C6EC-9AA9-4B90-295449C928B3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12A281-93FC-8DF3-11E6-CE7C92F25857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AD3C758D-AE44-C680-7982-7345E7D652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650" y="2290083"/>
            <a:ext cx="2447678" cy="758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297E9F6-6F94-F8BE-93A1-9925C5DC1B13}"/>
              </a:ext>
            </a:extLst>
          </p:cNvPr>
          <p:cNvSpPr txBox="1"/>
          <p:nvPr/>
        </p:nvSpPr>
        <p:spPr>
          <a:xfrm>
            <a:off x="3052328" y="2248532"/>
            <a:ext cx="871728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请你用自己的方式表示已知条件和问题。</a:t>
            </a:r>
            <a:endParaRPr lang="en-US" sz="32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5C9F6C36-9D2D-106D-293A-FB257C61520C}"/>
              </a:ext>
            </a:extLst>
          </p:cNvPr>
          <p:cNvGrpSpPr/>
          <p:nvPr/>
        </p:nvGrpSpPr>
        <p:grpSpPr>
          <a:xfrm>
            <a:off x="6659988" y="3732714"/>
            <a:ext cx="3293616" cy="1034574"/>
            <a:chOff x="6612384" y="3763130"/>
            <a:chExt cx="3293616" cy="1034574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1F903CC-F11F-5018-52BC-98E78342DF8A}"/>
                </a:ext>
              </a:extLst>
            </p:cNvPr>
            <p:cNvGrpSpPr/>
            <p:nvPr/>
          </p:nvGrpSpPr>
          <p:grpSpPr>
            <a:xfrm>
              <a:off x="6612384" y="3766440"/>
              <a:ext cx="3293616" cy="213065"/>
              <a:chOff x="4891596" y="5912528"/>
              <a:chExt cx="3293616" cy="213065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0444B088-42D6-97C2-952B-E4EEC2E9421F}"/>
                  </a:ext>
                </a:extLst>
              </p:cNvPr>
              <p:cNvCxnSpPr/>
              <p:nvPr/>
            </p:nvCxnSpPr>
            <p:spPr>
              <a:xfrm>
                <a:off x="4891596" y="6107837"/>
                <a:ext cx="3293616" cy="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3C7340BA-A965-E51C-3E0E-A23D21206624}"/>
                  </a:ext>
                </a:extLst>
              </p:cNvPr>
              <p:cNvCxnSpPr/>
              <p:nvPr/>
            </p:nvCxnSpPr>
            <p:spPr>
              <a:xfrm flipV="1">
                <a:off x="8167456" y="5930284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A843B666-9B36-707E-A104-159BAC621AF5}"/>
                  </a:ext>
                </a:extLst>
              </p:cNvPr>
              <p:cNvCxnSpPr/>
              <p:nvPr/>
            </p:nvCxnSpPr>
            <p:spPr>
              <a:xfrm flipV="1">
                <a:off x="4918229" y="5912528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2F49DF6-A10C-538F-DD03-F4A347881778}"/>
                </a:ext>
              </a:extLst>
            </p:cNvPr>
            <p:cNvCxnSpPr/>
            <p:nvPr/>
          </p:nvCxnSpPr>
          <p:spPr>
            <a:xfrm flipV="1">
              <a:off x="9073754" y="3767371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ADD930A1-7927-EC3D-3A41-1716EA667CCF}"/>
                </a:ext>
              </a:extLst>
            </p:cNvPr>
            <p:cNvCxnSpPr/>
            <p:nvPr/>
          </p:nvCxnSpPr>
          <p:spPr>
            <a:xfrm flipV="1">
              <a:off x="7414849" y="3773830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左大括号 30">
              <a:extLst>
                <a:ext uri="{FF2B5EF4-FFF2-40B4-BE49-F238E27FC236}">
                  <a16:creationId xmlns:a16="http://schemas.microsoft.com/office/drawing/2014/main" id="{F135C4EA-5DA9-EDCA-D891-23A463D7B7B2}"/>
                </a:ext>
              </a:extLst>
            </p:cNvPr>
            <p:cNvSpPr/>
            <p:nvPr/>
          </p:nvSpPr>
          <p:spPr>
            <a:xfrm rot="16200000">
              <a:off x="8143009" y="2573958"/>
              <a:ext cx="241244" cy="3249227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78442ED-7060-D8DD-03C3-D34207C1D9F8}"/>
                </a:ext>
              </a:extLst>
            </p:cNvPr>
            <p:cNvSpPr txBox="1"/>
            <p:nvPr/>
          </p:nvSpPr>
          <p:spPr>
            <a:xfrm>
              <a:off x="7777215" y="4060194"/>
              <a:ext cx="1854551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300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endPara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41A5FCC6-D169-2F72-61A3-11EC7877074A}"/>
                </a:ext>
              </a:extLst>
            </p:cNvPr>
            <p:cNvCxnSpPr/>
            <p:nvPr/>
          </p:nvCxnSpPr>
          <p:spPr>
            <a:xfrm flipV="1">
              <a:off x="8259192" y="3763130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C29DCA4-3E19-9C7D-9F1E-9C7A74CBB18D}"/>
              </a:ext>
            </a:extLst>
          </p:cNvPr>
          <p:cNvGrpSpPr/>
          <p:nvPr/>
        </p:nvGrpSpPr>
        <p:grpSpPr>
          <a:xfrm>
            <a:off x="6639617" y="5016363"/>
            <a:ext cx="4904569" cy="1080728"/>
            <a:chOff x="6592013" y="5046779"/>
            <a:chExt cx="4904569" cy="1080728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F5281A05-91FC-3A3D-7E09-A432BB0E7DBF}"/>
                </a:ext>
              </a:extLst>
            </p:cNvPr>
            <p:cNvGrpSpPr/>
            <p:nvPr/>
          </p:nvGrpSpPr>
          <p:grpSpPr>
            <a:xfrm>
              <a:off x="6592013" y="5046779"/>
              <a:ext cx="4904569" cy="213065"/>
              <a:chOff x="4891596" y="5912528"/>
              <a:chExt cx="4904569" cy="213065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28520092-9912-3F73-04D8-89340425C9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91596" y="6107837"/>
                <a:ext cx="4904569" cy="739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32B774DD-2755-3636-F215-6B325E148E56}"/>
                  </a:ext>
                </a:extLst>
              </p:cNvPr>
              <p:cNvCxnSpPr/>
              <p:nvPr/>
            </p:nvCxnSpPr>
            <p:spPr>
              <a:xfrm flipV="1">
                <a:off x="8194090" y="5930284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762C72D6-673E-639B-7A49-F83497CE04CC}"/>
                  </a:ext>
                </a:extLst>
              </p:cNvPr>
              <p:cNvCxnSpPr/>
              <p:nvPr/>
            </p:nvCxnSpPr>
            <p:spPr>
              <a:xfrm flipV="1">
                <a:off x="4918229" y="5912528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813CF55B-D07A-9D99-7313-8DF71B442355}"/>
                  </a:ext>
                </a:extLst>
              </p:cNvPr>
              <p:cNvCxnSpPr/>
              <p:nvPr/>
            </p:nvCxnSpPr>
            <p:spPr>
              <a:xfrm flipV="1">
                <a:off x="9774320" y="5921406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8DA1BC4-CCAA-EA3A-BDBD-0217F4736CCE}"/>
                </a:ext>
              </a:extLst>
            </p:cNvPr>
            <p:cNvCxnSpPr/>
            <p:nvPr/>
          </p:nvCxnSpPr>
          <p:spPr>
            <a:xfrm flipV="1">
              <a:off x="9053383" y="5047710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DB3C5261-5F2E-16BA-E0C7-431309FAE192}"/>
                </a:ext>
              </a:extLst>
            </p:cNvPr>
            <p:cNvCxnSpPr/>
            <p:nvPr/>
          </p:nvCxnSpPr>
          <p:spPr>
            <a:xfrm flipV="1">
              <a:off x="7394478" y="5054169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左大括号 34">
              <a:extLst>
                <a:ext uri="{FF2B5EF4-FFF2-40B4-BE49-F238E27FC236}">
                  <a16:creationId xmlns:a16="http://schemas.microsoft.com/office/drawing/2014/main" id="{41826DF5-3FAD-0C98-6CDF-A85F4C8E412B}"/>
                </a:ext>
              </a:extLst>
            </p:cNvPr>
            <p:cNvSpPr/>
            <p:nvPr/>
          </p:nvSpPr>
          <p:spPr>
            <a:xfrm rot="16200000">
              <a:off x="8936992" y="3039943"/>
              <a:ext cx="241244" cy="4877935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B9358F3-D323-1016-F0CD-C1EBC1BA5FDD}"/>
                </a:ext>
              </a:extLst>
            </p:cNvPr>
            <p:cNvSpPr txBox="1"/>
            <p:nvPr/>
          </p:nvSpPr>
          <p:spPr>
            <a:xfrm>
              <a:off x="8823449" y="5389997"/>
              <a:ext cx="1854551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endPara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C094C4F1-F795-89D0-7B59-F9C5C5B26C60}"/>
                </a:ext>
              </a:extLst>
            </p:cNvPr>
            <p:cNvCxnSpPr/>
            <p:nvPr/>
          </p:nvCxnSpPr>
          <p:spPr>
            <a:xfrm flipV="1">
              <a:off x="10678000" y="5046779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B3559445-A654-03EF-1D45-D890AB80EBB8}"/>
                </a:ext>
              </a:extLst>
            </p:cNvPr>
            <p:cNvCxnSpPr/>
            <p:nvPr/>
          </p:nvCxnSpPr>
          <p:spPr>
            <a:xfrm flipV="1">
              <a:off x="8259192" y="5054169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图片 52">
            <a:extLst>
              <a:ext uri="{FF2B5EF4-FFF2-40B4-BE49-F238E27FC236}">
                <a16:creationId xmlns:a16="http://schemas.microsoft.com/office/drawing/2014/main" id="{AC1B11B6-6D88-128F-41EA-542A7EF61C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8033" y="3227322"/>
            <a:ext cx="2477185" cy="75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4" name="组合 53">
            <a:extLst>
              <a:ext uri="{FF2B5EF4-FFF2-40B4-BE49-F238E27FC236}">
                <a16:creationId xmlns:a16="http://schemas.microsoft.com/office/drawing/2014/main" id="{431D5B91-B67C-4BF6-1434-A2BB3A23FC28}"/>
              </a:ext>
            </a:extLst>
          </p:cNvPr>
          <p:cNvGrpSpPr/>
          <p:nvPr/>
        </p:nvGrpSpPr>
        <p:grpSpPr>
          <a:xfrm>
            <a:off x="1432347" y="4107449"/>
            <a:ext cx="4977424" cy="2092432"/>
            <a:chOff x="3112342" y="3523246"/>
            <a:chExt cx="4977424" cy="2596248"/>
          </a:xfrm>
        </p:grpSpPr>
        <p:grpSp>
          <p:nvGrpSpPr>
            <p:cNvPr id="55" name="组合 2">
              <a:extLst>
                <a:ext uri="{FF2B5EF4-FFF2-40B4-BE49-F238E27FC236}">
                  <a16:creationId xmlns:a16="http://schemas.microsoft.com/office/drawing/2014/main" id="{258D437C-A57A-88C1-C88C-3E472321BE10}"/>
                </a:ext>
              </a:extLst>
            </p:cNvPr>
            <p:cNvGrpSpPr/>
            <p:nvPr/>
          </p:nvGrpSpPr>
          <p:grpSpPr bwMode="auto">
            <a:xfrm>
              <a:off x="3112342" y="3523246"/>
              <a:ext cx="4725372" cy="2596248"/>
              <a:chOff x="6516068" y="2899868"/>
              <a:chExt cx="2532290" cy="2746418"/>
            </a:xfrm>
          </p:grpSpPr>
          <p:sp>
            <p:nvSpPr>
              <p:cNvPr id="57" name="Rectangle 20">
                <a:extLst>
                  <a:ext uri="{FF2B5EF4-FFF2-40B4-BE49-F238E27FC236}">
                    <a16:creationId xmlns:a16="http://schemas.microsoft.com/office/drawing/2014/main" id="{20CFA494-A963-EF0A-B63F-5D99D0984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6068" y="2936881"/>
                <a:ext cx="2532290" cy="270940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>
                <a:outerShdw dist="107763" dir="2700000" sx="99001" sy="99001" algn="ctr" rotWithShape="0">
                  <a:srgbClr val="CC9900">
                    <a:alpha val="49803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lnSpc>
                    <a:spcPct val="120000"/>
                  </a:lnSpc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buFontTx/>
                  <a:buNone/>
                  <a:defRPr/>
                </a:pPr>
                <a:endParaRPr lang="zh-CN" altLang="en-US" sz="1800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Oval 21">
                <a:extLst>
                  <a:ext uri="{FF2B5EF4-FFF2-40B4-BE49-F238E27FC236}">
                    <a16:creationId xmlns:a16="http://schemas.microsoft.com/office/drawing/2014/main" id="{59F83E6B-9A73-2798-353B-1C48BD32E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4005" y="2899868"/>
                <a:ext cx="216415" cy="314626"/>
              </a:xfrm>
              <a:prstGeom prst="ellipse">
                <a:avLst/>
              </a:prstGeom>
              <a:solidFill>
                <a:srgbClr val="FFA829"/>
              </a:solidFill>
              <a:ln>
                <a:noFill/>
              </a:ln>
              <a:effectLst>
                <a:outerShdw dist="63500" dir="2700000" algn="ctr" rotWithShape="0">
                  <a:schemeClr val="tx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C3880A2D-AAE6-4F3A-D08E-876A748B86AC}"/>
                </a:ext>
              </a:extLst>
            </p:cNvPr>
            <p:cNvSpPr txBox="1"/>
            <p:nvPr/>
          </p:nvSpPr>
          <p:spPr>
            <a:xfrm>
              <a:off x="3264130" y="3987962"/>
              <a:ext cx="48256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独立思考，尝试解答；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完成后小组内互相交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流你是怎么想的？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451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51">
            <a:extLst>
              <a:ext uri="{FF2B5EF4-FFF2-40B4-BE49-F238E27FC236}">
                <a16:creationId xmlns:a16="http://schemas.microsoft.com/office/drawing/2014/main" id="{A9529826-73CC-EED5-063C-A238C998D0C7}"/>
              </a:ext>
            </a:extLst>
          </p:cNvPr>
          <p:cNvSpPr/>
          <p:nvPr/>
        </p:nvSpPr>
        <p:spPr bwMode="auto">
          <a:xfrm>
            <a:off x="6500909" y="1102954"/>
            <a:ext cx="5326601" cy="3111049"/>
          </a:xfrm>
          <a:prstGeom prst="roundRect">
            <a:avLst/>
          </a:prstGeom>
          <a:solidFill>
            <a:srgbClr val="4CC7AA">
              <a:alpha val="37647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左大括号 2">
            <a:extLst>
              <a:ext uri="{FF2B5EF4-FFF2-40B4-BE49-F238E27FC236}">
                <a16:creationId xmlns:a16="http://schemas.microsoft.com/office/drawing/2014/main" id="{F1BE5B48-C4EE-EBBD-32E4-101FC6609928}"/>
              </a:ext>
            </a:extLst>
          </p:cNvPr>
          <p:cNvSpPr/>
          <p:nvPr/>
        </p:nvSpPr>
        <p:spPr>
          <a:xfrm rot="5400000">
            <a:off x="7109330" y="1259575"/>
            <a:ext cx="133065" cy="80246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E773FE-4EE1-0AD3-B7BC-AF9781A996F9}"/>
              </a:ext>
            </a:extLst>
          </p:cNvPr>
          <p:cNvSpPr txBox="1"/>
          <p:nvPr/>
        </p:nvSpPr>
        <p:spPr>
          <a:xfrm>
            <a:off x="6952873" y="909264"/>
            <a:ext cx="1248442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 spc="-3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？元</a:t>
            </a:r>
            <a:endParaRPr lang="en-US" sz="3200" b="1" spc="-3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4C4AD73-08DB-6A62-D672-0BB961D28DFA}"/>
              </a:ext>
            </a:extLst>
          </p:cNvPr>
          <p:cNvGrpSpPr/>
          <p:nvPr/>
        </p:nvGrpSpPr>
        <p:grpSpPr>
          <a:xfrm>
            <a:off x="6774632" y="1849626"/>
            <a:ext cx="3293616" cy="1034574"/>
            <a:chOff x="6612384" y="3763130"/>
            <a:chExt cx="3293616" cy="103457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3831975-4163-45AA-F5EB-A6D77A7962DA}"/>
                </a:ext>
              </a:extLst>
            </p:cNvPr>
            <p:cNvGrpSpPr/>
            <p:nvPr/>
          </p:nvGrpSpPr>
          <p:grpSpPr>
            <a:xfrm>
              <a:off x="6612384" y="3766440"/>
              <a:ext cx="3293616" cy="213065"/>
              <a:chOff x="4891596" y="5912528"/>
              <a:chExt cx="3293616" cy="213065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CEDADED0-4CCF-7FA8-88F1-6B6D440B79A9}"/>
                  </a:ext>
                </a:extLst>
              </p:cNvPr>
              <p:cNvCxnSpPr/>
              <p:nvPr/>
            </p:nvCxnSpPr>
            <p:spPr>
              <a:xfrm>
                <a:off x="4891596" y="6107837"/>
                <a:ext cx="3293616" cy="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25FAF9B8-FB98-4561-B58F-8B7FB83FA607}"/>
                  </a:ext>
                </a:extLst>
              </p:cNvPr>
              <p:cNvCxnSpPr/>
              <p:nvPr/>
            </p:nvCxnSpPr>
            <p:spPr>
              <a:xfrm flipV="1">
                <a:off x="8167456" y="5930284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EE0CD9DD-7056-4782-2472-8AADF791C40A}"/>
                  </a:ext>
                </a:extLst>
              </p:cNvPr>
              <p:cNvCxnSpPr/>
              <p:nvPr/>
            </p:nvCxnSpPr>
            <p:spPr>
              <a:xfrm flipV="1">
                <a:off x="4918229" y="5912528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AF9FC4A8-0422-BFAE-7E89-197010ABCBA1}"/>
                </a:ext>
              </a:extLst>
            </p:cNvPr>
            <p:cNvCxnSpPr/>
            <p:nvPr/>
          </p:nvCxnSpPr>
          <p:spPr>
            <a:xfrm flipV="1">
              <a:off x="9073754" y="3767371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62F9BC2F-EABB-3369-62F6-98720FAB551D}"/>
                </a:ext>
              </a:extLst>
            </p:cNvPr>
            <p:cNvCxnSpPr/>
            <p:nvPr/>
          </p:nvCxnSpPr>
          <p:spPr>
            <a:xfrm flipV="1">
              <a:off x="7414849" y="3773830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左大括号 8">
              <a:extLst>
                <a:ext uri="{FF2B5EF4-FFF2-40B4-BE49-F238E27FC236}">
                  <a16:creationId xmlns:a16="http://schemas.microsoft.com/office/drawing/2014/main" id="{FD28E77F-5966-4115-7E81-208B17A775C6}"/>
                </a:ext>
              </a:extLst>
            </p:cNvPr>
            <p:cNvSpPr/>
            <p:nvPr/>
          </p:nvSpPr>
          <p:spPr>
            <a:xfrm rot="16200000">
              <a:off x="8143009" y="2573958"/>
              <a:ext cx="241244" cy="3249227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C65AC27-FBB0-D95E-A0D3-87A23E53D256}"/>
                </a:ext>
              </a:extLst>
            </p:cNvPr>
            <p:cNvSpPr txBox="1"/>
            <p:nvPr/>
          </p:nvSpPr>
          <p:spPr>
            <a:xfrm>
              <a:off x="7777215" y="4060194"/>
              <a:ext cx="1854551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300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endPara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52F665F-21FB-04E7-6268-4193D85F31C2}"/>
                </a:ext>
              </a:extLst>
            </p:cNvPr>
            <p:cNvCxnSpPr/>
            <p:nvPr/>
          </p:nvCxnSpPr>
          <p:spPr>
            <a:xfrm flipV="1">
              <a:off x="8259192" y="3763130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F86C8EB-050D-E9AB-BAC6-29EF1EA2ADB6}"/>
              </a:ext>
            </a:extLst>
          </p:cNvPr>
          <p:cNvGrpSpPr/>
          <p:nvPr/>
        </p:nvGrpSpPr>
        <p:grpSpPr>
          <a:xfrm>
            <a:off x="6754261" y="3133275"/>
            <a:ext cx="4904569" cy="1080728"/>
            <a:chOff x="6592013" y="5046779"/>
            <a:chExt cx="4904569" cy="1080728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0432ABE8-1A3F-3D43-88FD-13E5A0249D42}"/>
                </a:ext>
              </a:extLst>
            </p:cNvPr>
            <p:cNvGrpSpPr/>
            <p:nvPr/>
          </p:nvGrpSpPr>
          <p:grpSpPr>
            <a:xfrm>
              <a:off x="6592013" y="5046779"/>
              <a:ext cx="4904569" cy="213065"/>
              <a:chOff x="4891596" y="5912528"/>
              <a:chExt cx="4904569" cy="21306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16F2D236-5684-24C7-E34C-4A2213450A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91596" y="6107837"/>
                <a:ext cx="4904569" cy="739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EA6AAB32-DD3A-7907-BC76-F901735BAFEB}"/>
                  </a:ext>
                </a:extLst>
              </p:cNvPr>
              <p:cNvCxnSpPr/>
              <p:nvPr/>
            </p:nvCxnSpPr>
            <p:spPr>
              <a:xfrm flipV="1">
                <a:off x="8194090" y="5930284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B5BB695C-4347-FC69-5324-646C440E9E08}"/>
                  </a:ext>
                </a:extLst>
              </p:cNvPr>
              <p:cNvCxnSpPr/>
              <p:nvPr/>
            </p:nvCxnSpPr>
            <p:spPr>
              <a:xfrm flipV="1">
                <a:off x="4918229" y="5912528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280D2069-C306-7477-63A8-BEB9F7EE83D0}"/>
                  </a:ext>
                </a:extLst>
              </p:cNvPr>
              <p:cNvCxnSpPr/>
              <p:nvPr/>
            </p:nvCxnSpPr>
            <p:spPr>
              <a:xfrm flipV="1">
                <a:off x="9774320" y="5921406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B7B9F1FF-23AB-11E5-50C0-A6B043489CF1}"/>
                </a:ext>
              </a:extLst>
            </p:cNvPr>
            <p:cNvCxnSpPr/>
            <p:nvPr/>
          </p:nvCxnSpPr>
          <p:spPr>
            <a:xfrm flipV="1">
              <a:off x="9053383" y="5047710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9B4691F5-0E2C-6496-5CB7-D2AA9F31ECFA}"/>
                </a:ext>
              </a:extLst>
            </p:cNvPr>
            <p:cNvCxnSpPr/>
            <p:nvPr/>
          </p:nvCxnSpPr>
          <p:spPr>
            <a:xfrm flipV="1">
              <a:off x="7394478" y="5054169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306CE985-1F83-D379-7841-8944E08E29E9}"/>
                </a:ext>
              </a:extLst>
            </p:cNvPr>
            <p:cNvSpPr/>
            <p:nvPr/>
          </p:nvSpPr>
          <p:spPr>
            <a:xfrm rot="16200000">
              <a:off x="8936992" y="3039943"/>
              <a:ext cx="241244" cy="4877935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D4F980D-42F1-108C-2151-250F0FEC3DC9}"/>
                </a:ext>
              </a:extLst>
            </p:cNvPr>
            <p:cNvSpPr txBox="1"/>
            <p:nvPr/>
          </p:nvSpPr>
          <p:spPr>
            <a:xfrm>
              <a:off x="8823449" y="5389997"/>
              <a:ext cx="1854551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</a:t>
              </a:r>
              <a:endPara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B30B5441-6815-840F-5DD6-2B3420490A84}"/>
                </a:ext>
              </a:extLst>
            </p:cNvPr>
            <p:cNvCxnSpPr/>
            <p:nvPr/>
          </p:nvCxnSpPr>
          <p:spPr>
            <a:xfrm flipV="1">
              <a:off x="10678000" y="5046779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5AF1E444-3C33-2802-1B9E-3752C94BBAD7}"/>
                </a:ext>
              </a:extLst>
            </p:cNvPr>
            <p:cNvCxnSpPr/>
            <p:nvPr/>
          </p:nvCxnSpPr>
          <p:spPr>
            <a:xfrm flipV="1">
              <a:off x="8259192" y="5054169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圆角矩形 47">
            <a:extLst>
              <a:ext uri="{FF2B5EF4-FFF2-40B4-BE49-F238E27FC236}">
                <a16:creationId xmlns:a16="http://schemas.microsoft.com/office/drawing/2014/main" id="{EC2B466D-1382-2F94-F42D-03FD37F821EC}"/>
              </a:ext>
            </a:extLst>
          </p:cNvPr>
          <p:cNvSpPr/>
          <p:nvPr/>
        </p:nvSpPr>
        <p:spPr bwMode="auto">
          <a:xfrm>
            <a:off x="510789" y="1616511"/>
            <a:ext cx="5445160" cy="2272539"/>
          </a:xfrm>
          <a:prstGeom prst="round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indent="720090" algn="ctr">
              <a:lnSpc>
                <a:spcPct val="11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endParaRPr lang="zh-CN" altLang="en-US" sz="2800" b="1" dirty="0"/>
          </a:p>
        </p:txBody>
      </p:sp>
      <p:sp>
        <p:nvSpPr>
          <p:cNvPr id="28" name="圆角矩形 47">
            <a:extLst>
              <a:ext uri="{FF2B5EF4-FFF2-40B4-BE49-F238E27FC236}">
                <a16:creationId xmlns:a16="http://schemas.microsoft.com/office/drawing/2014/main" id="{09922BE3-0DAF-7810-F09C-8F9EEC76B31E}"/>
              </a:ext>
            </a:extLst>
          </p:cNvPr>
          <p:cNvSpPr/>
          <p:nvPr/>
        </p:nvSpPr>
        <p:spPr bwMode="auto">
          <a:xfrm>
            <a:off x="510789" y="4138682"/>
            <a:ext cx="5445160" cy="2177996"/>
          </a:xfrm>
          <a:prstGeom prst="round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indent="720090" algn="ctr">
              <a:lnSpc>
                <a:spcPct val="11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endParaRPr lang="zh-CN" altLang="en-US" sz="2800" b="1" dirty="0"/>
          </a:p>
        </p:txBody>
      </p:sp>
      <p:grpSp>
        <p:nvGrpSpPr>
          <p:cNvPr id="29" name="Group 10">
            <a:extLst>
              <a:ext uri="{FF2B5EF4-FFF2-40B4-BE49-F238E27FC236}">
                <a16:creationId xmlns:a16="http://schemas.microsoft.com/office/drawing/2014/main" id="{65FF6F46-61CD-BC12-2375-223BAB31E600}"/>
              </a:ext>
            </a:extLst>
          </p:cNvPr>
          <p:cNvGrpSpPr/>
          <p:nvPr/>
        </p:nvGrpSpPr>
        <p:grpSpPr bwMode="auto">
          <a:xfrm>
            <a:off x="201474" y="1739003"/>
            <a:ext cx="696913" cy="1895476"/>
            <a:chOff x="204" y="461"/>
            <a:chExt cx="439" cy="1194"/>
          </a:xfrm>
        </p:grpSpPr>
        <p:pic>
          <p:nvPicPr>
            <p:cNvPr id="30" name="TextBox 1">
              <a:extLst>
                <a:ext uri="{FF2B5EF4-FFF2-40B4-BE49-F238E27FC236}">
                  <a16:creationId xmlns:a16="http://schemas.microsoft.com/office/drawing/2014/main" id="{40828680-0836-D783-A376-32F30A53AAB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461"/>
              <a:ext cx="439" cy="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id="{95F0F902-E263-604F-A8F8-B3204336C0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594"/>
              <a:ext cx="308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思路</a:t>
              </a:r>
              <a:r>
                <a:rPr lang="en-US" altLang="zh-CN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1</a:t>
              </a:r>
              <a:endPara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楷体_GB2312" panose="02010600030101010101" pitchFamily="49" charset="-122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D6AFB3BA-5629-8941-D0A7-7ECD04FC8817}"/>
              </a:ext>
            </a:extLst>
          </p:cNvPr>
          <p:cNvSpPr txBox="1"/>
          <p:nvPr/>
        </p:nvSpPr>
        <p:spPr>
          <a:xfrm>
            <a:off x="1160190" y="347861"/>
            <a:ext cx="10347961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王师傅买了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棵树苗，共花了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元。如果按照同样的价钱买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棵，需要多少钱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03F159E-7B39-ED3B-4C10-E38D9D2B6FE6}"/>
              </a:ext>
            </a:extLst>
          </p:cNvPr>
          <p:cNvGrpSpPr/>
          <p:nvPr/>
        </p:nvGrpSpPr>
        <p:grpSpPr>
          <a:xfrm>
            <a:off x="560093" y="301388"/>
            <a:ext cx="540771" cy="738664"/>
            <a:chOff x="245169" y="833418"/>
            <a:chExt cx="405578" cy="553997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6B0AA729-B415-98CD-0E79-DAAF8C42570C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BCC29AF8-F8E8-FBAA-6229-4E218B88AE50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9" name="Group 10">
            <a:extLst>
              <a:ext uri="{FF2B5EF4-FFF2-40B4-BE49-F238E27FC236}">
                <a16:creationId xmlns:a16="http://schemas.microsoft.com/office/drawing/2014/main" id="{F31C8FBC-F037-FA92-B5AB-6A5435379A17}"/>
              </a:ext>
            </a:extLst>
          </p:cNvPr>
          <p:cNvGrpSpPr/>
          <p:nvPr/>
        </p:nvGrpSpPr>
        <p:grpSpPr bwMode="auto">
          <a:xfrm>
            <a:off x="213587" y="4133535"/>
            <a:ext cx="696913" cy="1895476"/>
            <a:chOff x="204" y="461"/>
            <a:chExt cx="439" cy="1194"/>
          </a:xfrm>
        </p:grpSpPr>
        <p:pic>
          <p:nvPicPr>
            <p:cNvPr id="40" name="TextBox 1">
              <a:extLst>
                <a:ext uri="{FF2B5EF4-FFF2-40B4-BE49-F238E27FC236}">
                  <a16:creationId xmlns:a16="http://schemas.microsoft.com/office/drawing/2014/main" id="{1CE3A85D-E45F-911B-8EE4-C9F14464ACA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461"/>
              <a:ext cx="439" cy="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2">
              <a:extLst>
                <a:ext uri="{FF2B5EF4-FFF2-40B4-BE49-F238E27FC236}">
                  <a16:creationId xmlns:a16="http://schemas.microsoft.com/office/drawing/2014/main" id="{98017000-8837-DCE2-8E55-4BA5BBDE00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594"/>
              <a:ext cx="308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思路</a:t>
              </a:r>
              <a:r>
                <a:rPr lang="en-US" altLang="zh-CN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2</a:t>
              </a:r>
              <a:endPara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楷体_GB2312" panose="02010600030101010101" pitchFamily="49" charset="-122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35ACA813-8320-307B-8C97-F76365D91B6A}"/>
              </a:ext>
            </a:extLst>
          </p:cNvPr>
          <p:cNvSpPr txBox="1"/>
          <p:nvPr/>
        </p:nvSpPr>
        <p:spPr>
          <a:xfrm>
            <a:off x="853233" y="1834647"/>
            <a:ext cx="2097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C173F71-DD87-726E-C3B3-8A03CEC13C20}"/>
              </a:ext>
            </a:extLst>
          </p:cNvPr>
          <p:cNvSpPr txBox="1"/>
          <p:nvPr/>
        </p:nvSpPr>
        <p:spPr>
          <a:xfrm>
            <a:off x="914436" y="2536478"/>
            <a:ext cx="21254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任意多边形: 形状 45">
            <a:extLst>
              <a:ext uri="{FF2B5EF4-FFF2-40B4-BE49-F238E27FC236}">
                <a16:creationId xmlns:a16="http://schemas.microsoft.com/office/drawing/2014/main" id="{DCDB0F03-1A6C-A8D8-3555-689897ACCF29}"/>
              </a:ext>
            </a:extLst>
          </p:cNvPr>
          <p:cNvSpPr/>
          <p:nvPr/>
        </p:nvSpPr>
        <p:spPr>
          <a:xfrm>
            <a:off x="2164427" y="2157188"/>
            <a:ext cx="463876" cy="707572"/>
          </a:xfrm>
          <a:custGeom>
            <a:avLst/>
            <a:gdLst>
              <a:gd name="connsiteX0" fmla="*/ 0 w 609600"/>
              <a:gd name="connsiteY0" fmla="*/ 707572 h 707572"/>
              <a:gd name="connsiteX1" fmla="*/ 609600 w 609600"/>
              <a:gd name="connsiteY1" fmla="*/ 381000 h 707572"/>
              <a:gd name="connsiteX2" fmla="*/ 43543 w 609600"/>
              <a:gd name="connsiteY2" fmla="*/ 0 h 707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707572">
                <a:moveTo>
                  <a:pt x="0" y="707572"/>
                </a:moveTo>
                <a:lnTo>
                  <a:pt x="609600" y="381000"/>
                </a:lnTo>
                <a:lnTo>
                  <a:pt x="43543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AFE0BFD-26C8-076C-F9C2-9D9147779501}"/>
              </a:ext>
            </a:extLst>
          </p:cNvPr>
          <p:cNvSpPr txBox="1"/>
          <p:nvPr/>
        </p:nvSpPr>
        <p:spPr>
          <a:xfrm>
            <a:off x="2566225" y="2078191"/>
            <a:ext cx="17504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棵树苗多少钱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837D621-3E8B-66A6-2E9E-F28C0C4E2642}"/>
              </a:ext>
            </a:extLst>
          </p:cNvPr>
          <p:cNvSpPr txBox="1"/>
          <p:nvPr/>
        </p:nvSpPr>
        <p:spPr>
          <a:xfrm>
            <a:off x="2514160" y="3120850"/>
            <a:ext cx="2097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BF426F82-4FB6-37D9-46C6-0B04995B3866}"/>
              </a:ext>
            </a:extLst>
          </p:cNvPr>
          <p:cNvSpPr/>
          <p:nvPr/>
        </p:nvSpPr>
        <p:spPr>
          <a:xfrm>
            <a:off x="3881734" y="2679133"/>
            <a:ext cx="463876" cy="707572"/>
          </a:xfrm>
          <a:custGeom>
            <a:avLst/>
            <a:gdLst>
              <a:gd name="connsiteX0" fmla="*/ 0 w 609600"/>
              <a:gd name="connsiteY0" fmla="*/ 707572 h 707572"/>
              <a:gd name="connsiteX1" fmla="*/ 609600 w 609600"/>
              <a:gd name="connsiteY1" fmla="*/ 381000 h 707572"/>
              <a:gd name="connsiteX2" fmla="*/ 43543 w 609600"/>
              <a:gd name="connsiteY2" fmla="*/ 0 h 707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707572">
                <a:moveTo>
                  <a:pt x="0" y="707572"/>
                </a:moveTo>
                <a:lnTo>
                  <a:pt x="609600" y="381000"/>
                </a:lnTo>
                <a:lnTo>
                  <a:pt x="43543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753F683-0E0D-93A9-BFAE-28FD60207880}"/>
              </a:ext>
            </a:extLst>
          </p:cNvPr>
          <p:cNvSpPr txBox="1"/>
          <p:nvPr/>
        </p:nvSpPr>
        <p:spPr>
          <a:xfrm>
            <a:off x="4330522" y="2613221"/>
            <a:ext cx="17504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棵树苗总价钱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7DFDBD3-866F-E88B-559D-C7170D0C05E0}"/>
              </a:ext>
            </a:extLst>
          </p:cNvPr>
          <p:cNvSpPr txBox="1"/>
          <p:nvPr/>
        </p:nvSpPr>
        <p:spPr>
          <a:xfrm>
            <a:off x="859700" y="4750626"/>
            <a:ext cx="17504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棵树苗总价钱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122F3AE-E40C-6A6A-31DB-588414D01F4D}"/>
              </a:ext>
            </a:extLst>
          </p:cNvPr>
          <p:cNvSpPr txBox="1"/>
          <p:nvPr/>
        </p:nvSpPr>
        <p:spPr>
          <a:xfrm>
            <a:off x="2550142" y="4482993"/>
            <a:ext cx="17504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棵树苗多少钱</a:t>
            </a:r>
            <a:endParaRPr 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D8E7624-4BAB-E932-A401-56BF732A76E4}"/>
              </a:ext>
            </a:extLst>
          </p:cNvPr>
          <p:cNvSpPr txBox="1"/>
          <p:nvPr/>
        </p:nvSpPr>
        <p:spPr>
          <a:xfrm>
            <a:off x="4456659" y="4339639"/>
            <a:ext cx="2097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</a:t>
            </a:r>
            <a:endParaRPr 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F4B3EA8-7720-8288-6AEA-20AD05AA432B}"/>
              </a:ext>
            </a:extLst>
          </p:cNvPr>
          <p:cNvSpPr txBox="1"/>
          <p:nvPr/>
        </p:nvSpPr>
        <p:spPr>
          <a:xfrm>
            <a:off x="4517862" y="5041470"/>
            <a:ext cx="21254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任意多边形: 形状 56">
            <a:extLst>
              <a:ext uri="{FF2B5EF4-FFF2-40B4-BE49-F238E27FC236}">
                <a16:creationId xmlns:a16="http://schemas.microsoft.com/office/drawing/2014/main" id="{41EFAC6D-8992-124B-D97D-C92D57186BBC}"/>
              </a:ext>
            </a:extLst>
          </p:cNvPr>
          <p:cNvSpPr/>
          <p:nvPr/>
        </p:nvSpPr>
        <p:spPr>
          <a:xfrm flipH="1">
            <a:off x="3862889" y="4581610"/>
            <a:ext cx="654973" cy="707572"/>
          </a:xfrm>
          <a:custGeom>
            <a:avLst/>
            <a:gdLst>
              <a:gd name="connsiteX0" fmla="*/ 0 w 609600"/>
              <a:gd name="connsiteY0" fmla="*/ 707572 h 707572"/>
              <a:gd name="connsiteX1" fmla="*/ 609600 w 609600"/>
              <a:gd name="connsiteY1" fmla="*/ 381000 h 707572"/>
              <a:gd name="connsiteX2" fmla="*/ 43543 w 609600"/>
              <a:gd name="connsiteY2" fmla="*/ 0 h 707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707572">
                <a:moveTo>
                  <a:pt x="0" y="707572"/>
                </a:moveTo>
                <a:lnTo>
                  <a:pt x="609600" y="381000"/>
                </a:lnTo>
                <a:lnTo>
                  <a:pt x="43543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10">
            <a:extLst>
              <a:ext uri="{FF2B5EF4-FFF2-40B4-BE49-F238E27FC236}">
                <a16:creationId xmlns:a16="http://schemas.microsoft.com/office/drawing/2014/main" id="{8935A2BF-11EA-E3FA-C98D-892A403F3A50}"/>
              </a:ext>
            </a:extLst>
          </p:cNvPr>
          <p:cNvGrpSpPr/>
          <p:nvPr/>
        </p:nvGrpSpPr>
        <p:grpSpPr bwMode="auto">
          <a:xfrm>
            <a:off x="200887" y="4158935"/>
            <a:ext cx="696913" cy="1895476"/>
            <a:chOff x="204" y="461"/>
            <a:chExt cx="439" cy="1194"/>
          </a:xfrm>
        </p:grpSpPr>
        <p:pic>
          <p:nvPicPr>
            <p:cNvPr id="60" name="TextBox 1">
              <a:extLst>
                <a:ext uri="{FF2B5EF4-FFF2-40B4-BE49-F238E27FC236}">
                  <a16:creationId xmlns:a16="http://schemas.microsoft.com/office/drawing/2014/main" id="{A0F0D15C-8E6C-D255-88CF-17F9FCCDC86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461"/>
              <a:ext cx="439" cy="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Text Box 2">
              <a:extLst>
                <a:ext uri="{FF2B5EF4-FFF2-40B4-BE49-F238E27FC236}">
                  <a16:creationId xmlns:a16="http://schemas.microsoft.com/office/drawing/2014/main" id="{6F0A9C6E-33C9-BD7D-8926-E9232757E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" y="692"/>
              <a:ext cx="308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6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倒推</a:t>
              </a:r>
              <a:endParaRPr lang="zh-CN" altLang="en-US" sz="3600" b="1" dirty="0">
                <a:solidFill>
                  <a:srgbClr val="FFFFFF"/>
                </a:solidFill>
                <a:latin typeface="宋体" panose="02010600030101010101" pitchFamily="2" charset="-122"/>
                <a:ea typeface="楷体_GB2312" panose="02010600030101010101" pitchFamily="49" charset="-122"/>
              </a:endParaRPr>
            </a:p>
          </p:txBody>
        </p:sp>
      </p:grpSp>
      <p:grpSp>
        <p:nvGrpSpPr>
          <p:cNvPr id="62" name="Group 10">
            <a:extLst>
              <a:ext uri="{FF2B5EF4-FFF2-40B4-BE49-F238E27FC236}">
                <a16:creationId xmlns:a16="http://schemas.microsoft.com/office/drawing/2014/main" id="{32F981D7-F5E8-4ADB-3D53-524B23C431B0}"/>
              </a:ext>
            </a:extLst>
          </p:cNvPr>
          <p:cNvGrpSpPr/>
          <p:nvPr/>
        </p:nvGrpSpPr>
        <p:grpSpPr bwMode="auto">
          <a:xfrm>
            <a:off x="202102" y="1730896"/>
            <a:ext cx="696913" cy="1895476"/>
            <a:chOff x="204" y="461"/>
            <a:chExt cx="439" cy="1194"/>
          </a:xfrm>
        </p:grpSpPr>
        <p:pic>
          <p:nvPicPr>
            <p:cNvPr id="63" name="TextBox 1">
              <a:extLst>
                <a:ext uri="{FF2B5EF4-FFF2-40B4-BE49-F238E27FC236}">
                  <a16:creationId xmlns:a16="http://schemas.microsoft.com/office/drawing/2014/main" id="{2BB28640-F049-15AE-81C2-AB5529D56F9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461"/>
              <a:ext cx="439" cy="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Text Box 2">
              <a:extLst>
                <a:ext uri="{FF2B5EF4-FFF2-40B4-BE49-F238E27FC236}">
                  <a16:creationId xmlns:a16="http://schemas.microsoft.com/office/drawing/2014/main" id="{BB77AF01-077E-E04B-5AD5-028D472F22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" y="692"/>
              <a:ext cx="308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600" b="1" dirty="0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正推</a:t>
              </a: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44E4C0D5-E2F7-8182-D6FF-4F493D0EB0BB}"/>
              </a:ext>
            </a:extLst>
          </p:cNvPr>
          <p:cNvSpPr txBox="1"/>
          <p:nvPr/>
        </p:nvSpPr>
        <p:spPr>
          <a:xfrm>
            <a:off x="6238006" y="4471386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÷4=75(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A688E30-9392-0CCC-56CC-53CBD0FE1EF9}"/>
              </a:ext>
            </a:extLst>
          </p:cNvPr>
          <p:cNvSpPr txBox="1"/>
          <p:nvPr/>
        </p:nvSpPr>
        <p:spPr>
          <a:xfrm>
            <a:off x="6205847" y="5136897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×6=450(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CD88B9A-D972-D07A-EE13-3E7A40E84595}"/>
              </a:ext>
            </a:extLst>
          </p:cNvPr>
          <p:cNvSpPr txBox="1"/>
          <p:nvPr/>
        </p:nvSpPr>
        <p:spPr>
          <a:xfrm>
            <a:off x="9141123" y="4508106"/>
            <a:ext cx="3170083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300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÷4×6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=75×6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=450(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2E1E21E-D53E-4703-985C-3E67902A75D3}"/>
              </a:ext>
            </a:extLst>
          </p:cNvPr>
          <p:cNvSpPr txBox="1"/>
          <p:nvPr/>
        </p:nvSpPr>
        <p:spPr>
          <a:xfrm>
            <a:off x="2542405" y="5555427"/>
            <a:ext cx="2097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棵树苗</a:t>
            </a:r>
            <a:endParaRPr 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29C711B7-B85E-456D-B91A-A0F621C59445}"/>
              </a:ext>
            </a:extLst>
          </p:cNvPr>
          <p:cNvGrpSpPr/>
          <p:nvPr/>
        </p:nvGrpSpPr>
        <p:grpSpPr>
          <a:xfrm>
            <a:off x="2100310" y="5027094"/>
            <a:ext cx="504427" cy="685514"/>
            <a:chOff x="2100310" y="5027094"/>
            <a:chExt cx="504427" cy="685514"/>
          </a:xfrm>
        </p:grpSpPr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34CB624F-A80F-6128-C4F4-5B151AB8C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0310" y="5027094"/>
              <a:ext cx="471854" cy="31063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EC072AC1-E60E-4DB5-8BFB-9F20C9BE9D59}"/>
                </a:ext>
              </a:extLst>
            </p:cNvPr>
            <p:cNvCxnSpPr>
              <a:cxnSpLocks/>
            </p:cNvCxnSpPr>
            <p:nvPr/>
          </p:nvCxnSpPr>
          <p:spPr>
            <a:xfrm>
              <a:off x="2103107" y="5329674"/>
              <a:ext cx="501630" cy="382934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994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3" grpId="0"/>
      <p:bldP spid="45" grpId="0"/>
      <p:bldP spid="46" grpId="0" animBg="1"/>
      <p:bldP spid="47" grpId="0"/>
      <p:bldP spid="48" grpId="0"/>
      <p:bldP spid="49" grpId="0" animBg="1"/>
      <p:bldP spid="50" grpId="0"/>
      <p:bldP spid="51" grpId="0"/>
      <p:bldP spid="52" grpId="0"/>
      <p:bldP spid="55" grpId="0"/>
      <p:bldP spid="56" grpId="0"/>
      <p:bldP spid="57" grpId="0" animBg="1"/>
      <p:bldP spid="65" grpId="0"/>
      <p:bldP spid="67" grpId="0"/>
      <p:bldP spid="68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>
            <a:extLst>
              <a:ext uri="{FF2B5EF4-FFF2-40B4-BE49-F238E27FC236}">
                <a16:creationId xmlns:a16="http://schemas.microsoft.com/office/drawing/2014/main" id="{F408E10D-7695-D6D4-08E7-4D53AF36C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4422" y="1615435"/>
            <a:ext cx="6487978" cy="2677656"/>
          </a:xfrm>
          <a:prstGeom prst="rect">
            <a:avLst/>
          </a:prstGeom>
          <a:solidFill>
            <a:srgbClr val="B8D2F2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>
            <a:lvl1pPr indent="1905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800" b="1" kern="0" dirty="0">
              <a:solidFill>
                <a:srgbClr val="000000"/>
              </a:solidFill>
              <a:latin typeface="Times New Roman" panose="02020603050405020304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7EC1CC6-22B6-C570-5FCF-AAF946A424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0267" y="4594357"/>
            <a:ext cx="2447678" cy="759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73424E7-BDC4-CBA5-FD6A-79C67F34A50C}"/>
              </a:ext>
            </a:extLst>
          </p:cNvPr>
          <p:cNvGrpSpPr/>
          <p:nvPr/>
        </p:nvGrpSpPr>
        <p:grpSpPr>
          <a:xfrm>
            <a:off x="9631108" y="1615435"/>
            <a:ext cx="1794592" cy="2884779"/>
            <a:chOff x="5269335" y="2852135"/>
            <a:chExt cx="1794592" cy="288477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33BD653-E0CE-F266-4BCF-C31B96F24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269335" y="2852135"/>
              <a:ext cx="1794592" cy="2884779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7339148-1FA9-2134-D243-45765F5C5FA0}"/>
                </a:ext>
              </a:extLst>
            </p:cNvPr>
            <p:cNvSpPr txBox="1"/>
            <p:nvPr/>
          </p:nvSpPr>
          <p:spPr>
            <a:xfrm>
              <a:off x="5858328" y="3281635"/>
              <a:ext cx="886525" cy="221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检验？</a:t>
              </a:r>
              <a:endParaRPr 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4CC92A7F-2C90-3B5A-FEF9-A3C4C55A611C}"/>
              </a:ext>
            </a:extLst>
          </p:cNvPr>
          <p:cNvSpPr txBox="1"/>
          <p:nvPr/>
        </p:nvSpPr>
        <p:spPr>
          <a:xfrm>
            <a:off x="1160190" y="347861"/>
            <a:ext cx="10347961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王师傅买了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棵树苗，共花了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元。如果按照同样的价钱买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棵，需要多少钱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452CEFA-658F-E0E5-BFE2-FC78D9C71505}"/>
              </a:ext>
            </a:extLst>
          </p:cNvPr>
          <p:cNvGrpSpPr/>
          <p:nvPr/>
        </p:nvGrpSpPr>
        <p:grpSpPr>
          <a:xfrm>
            <a:off x="560093" y="301388"/>
            <a:ext cx="540771" cy="738664"/>
            <a:chOff x="245169" y="833418"/>
            <a:chExt cx="405578" cy="553997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E53A455-CEF6-ACB6-8BC2-7B258B8CC243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627DEEC-FABB-638A-AC80-91CC64C018CF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51340F6E-35BB-B70C-0842-B80840678707}"/>
              </a:ext>
            </a:extLst>
          </p:cNvPr>
          <p:cNvSpPr txBox="1"/>
          <p:nvPr/>
        </p:nvSpPr>
        <p:spPr>
          <a:xfrm>
            <a:off x="2917612" y="1685017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÷4=75(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A4B8313-2441-9EC2-6AAD-08CBBA8D45C0}"/>
              </a:ext>
            </a:extLst>
          </p:cNvPr>
          <p:cNvSpPr txBox="1"/>
          <p:nvPr/>
        </p:nvSpPr>
        <p:spPr>
          <a:xfrm>
            <a:off x="2885453" y="2350528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×6=450(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2F466F6-F185-9026-4286-EBD76CF513C3}"/>
              </a:ext>
            </a:extLst>
          </p:cNvPr>
          <p:cNvSpPr txBox="1"/>
          <p:nvPr/>
        </p:nvSpPr>
        <p:spPr>
          <a:xfrm>
            <a:off x="6274360" y="1806272"/>
            <a:ext cx="3170083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300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÷4×6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=75×6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=450(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AFA9B98-49BE-3FE8-96EB-3B46EBB57612}"/>
              </a:ext>
            </a:extLst>
          </p:cNvPr>
          <p:cNvSpPr txBox="1"/>
          <p:nvPr/>
        </p:nvSpPr>
        <p:spPr>
          <a:xfrm>
            <a:off x="3489112" y="4594186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÷6=75(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1B65BA7-2048-399F-D3BF-8CE8C2579084}"/>
              </a:ext>
            </a:extLst>
          </p:cNvPr>
          <p:cNvSpPr txBox="1"/>
          <p:nvPr/>
        </p:nvSpPr>
        <p:spPr>
          <a:xfrm>
            <a:off x="6659195" y="4594186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×4=300(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06916BA-D50D-1884-B394-479E3B9CE773}"/>
              </a:ext>
            </a:extLst>
          </p:cNvPr>
          <p:cNvSpPr txBox="1"/>
          <p:nvPr/>
        </p:nvSpPr>
        <p:spPr>
          <a:xfrm>
            <a:off x="3050579" y="3466803"/>
            <a:ext cx="687502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棵，需要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8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42A83-2F4E-8F33-D766-550AEC46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EFA52A3-D5C4-0B23-12C5-E804A478C2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211" y="554315"/>
            <a:ext cx="2447678" cy="759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91207319-C366-8D40-0481-7EBD6F1F7549}"/>
              </a:ext>
            </a:extLst>
          </p:cNvPr>
          <p:cNvGrpSpPr/>
          <p:nvPr/>
        </p:nvGrpSpPr>
        <p:grpSpPr>
          <a:xfrm>
            <a:off x="1165123" y="2553182"/>
            <a:ext cx="9605642" cy="2924697"/>
            <a:chOff x="891821" y="3643016"/>
            <a:chExt cx="9605642" cy="2924697"/>
          </a:xfrm>
        </p:grpSpPr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id="{D652B217-1F2C-B8A2-571E-E331D8B942C1}"/>
                </a:ext>
              </a:extLst>
            </p:cNvPr>
            <p:cNvSpPr/>
            <p:nvPr/>
          </p:nvSpPr>
          <p:spPr>
            <a:xfrm>
              <a:off x="891821" y="4085303"/>
              <a:ext cx="7889977" cy="1576274"/>
            </a:xfrm>
            <a:prstGeom prst="wedgeRoundRectCallout">
              <a:avLst>
                <a:gd name="adj1" fmla="val 52420"/>
                <a:gd name="adj2" fmla="val 34167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可以从已知条件出发想一想能求出什么，也可以从问题出发想一想要求出什么。</a:t>
              </a:r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9558996-A357-DDC5-568F-4013DD4AA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7250" y="3643016"/>
              <a:ext cx="2020213" cy="2924697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BAB0044-9CE3-1A76-122B-E15D2C6957CD}"/>
              </a:ext>
            </a:extLst>
          </p:cNvPr>
          <p:cNvSpPr txBox="1"/>
          <p:nvPr/>
        </p:nvSpPr>
        <p:spPr>
          <a:xfrm>
            <a:off x="1952625" y="1625931"/>
            <a:ext cx="8286750" cy="759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回顾一下，我们是怎样解决这个问题的？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A02765-EF13-6CED-FE57-B6437ADA3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2364014" y="-366260"/>
            <a:ext cx="67945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6">
            <a:extLst>
              <a:ext uri="{FF2B5EF4-FFF2-40B4-BE49-F238E27FC236}">
                <a16:creationId xmlns:a16="http://schemas.microsoft.com/office/drawing/2014/main" id="{B44E6350-B47F-BBA5-FE62-E4B9BAF18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1139" y="113166"/>
            <a:ext cx="278628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巩固应用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7C8D14-0B68-BB15-9D54-1F90D39DCD83}"/>
              </a:ext>
            </a:extLst>
          </p:cNvPr>
          <p:cNvSpPr txBox="1"/>
          <p:nvPr/>
        </p:nvSpPr>
        <p:spPr>
          <a:xfrm>
            <a:off x="1132114" y="1300617"/>
            <a:ext cx="10729686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辆卡车每次可运货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吨。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照这样计算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辆卡车每次运货多少吨？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照这样计算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，一次运完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吨货物需要多少辆卡车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FA7BFE-D174-B599-C21D-809B9AEFDACD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做一做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5C0C70A-C896-1980-E773-6556F0830EA5}"/>
              </a:ext>
            </a:extLst>
          </p:cNvPr>
          <p:cNvGrpSpPr/>
          <p:nvPr/>
        </p:nvGrpSpPr>
        <p:grpSpPr>
          <a:xfrm>
            <a:off x="350970" y="3713893"/>
            <a:ext cx="10368738" cy="4582788"/>
            <a:chOff x="114690" y="2920499"/>
            <a:chExt cx="10014949" cy="531775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D3B1197-B1E2-D7C7-613C-3CE258F4A1E7}"/>
                </a:ext>
              </a:extLst>
            </p:cNvPr>
            <p:cNvSpPr txBox="1"/>
            <p:nvPr/>
          </p:nvSpPr>
          <p:spPr>
            <a:xfrm>
              <a:off x="2181639" y="3184756"/>
              <a:ext cx="7948000" cy="83034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每辆卡车每次可运货的吨数一样。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FD029F9-C5F7-D13E-0B78-6D60E0314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4690" y="2920499"/>
              <a:ext cx="2168662" cy="5317750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19EA128-6854-B692-FBBA-C95238404C96}"/>
              </a:ext>
            </a:extLst>
          </p:cNvPr>
          <p:cNvSpPr txBox="1"/>
          <p:nvPr/>
        </p:nvSpPr>
        <p:spPr>
          <a:xfrm>
            <a:off x="719762" y="1453928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6840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C756B-54D1-D86B-C013-8FCF91CFD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22A2432-9E36-0195-AC65-BD8916344A23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做一做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3A734B-B2C7-881B-D9F9-E8418C95609A}"/>
              </a:ext>
            </a:extLst>
          </p:cNvPr>
          <p:cNvSpPr txBox="1"/>
          <p:nvPr/>
        </p:nvSpPr>
        <p:spPr>
          <a:xfrm>
            <a:off x="517515" y="2434147"/>
            <a:ext cx="5457152" cy="3643113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①先求每辆卡车可运货多少吨？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②再求</a:t>
            </a:r>
            <a:r>
              <a:rPr lang="en-US" altLang="zh-CN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辆卡车可运货多少吨？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25÷5=5(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吨）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5×9=45(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吨）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综合算式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:25÷5×9=45(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吨）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7A9812-CC72-1AE7-F467-4B4E86786A60}"/>
              </a:ext>
            </a:extLst>
          </p:cNvPr>
          <p:cNvSpPr txBox="1"/>
          <p:nvPr/>
        </p:nvSpPr>
        <p:spPr>
          <a:xfrm>
            <a:off x="6289961" y="2422341"/>
            <a:ext cx="5457152" cy="3643113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①先求每辆卡车可运货多少吨？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②再求一次运完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吨货物需要多少辆卡车？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25÷5=5(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吨）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120÷5=24(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辆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综合算式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:120÷(25÷5)=24(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辆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E1183ED-52E6-EECC-6168-3F6D74814492}"/>
              </a:ext>
            </a:extLst>
          </p:cNvPr>
          <p:cNvSpPr txBox="1"/>
          <p:nvPr/>
        </p:nvSpPr>
        <p:spPr>
          <a:xfrm>
            <a:off x="719762" y="414801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14B7D6-53E4-7535-E0A7-1BE7376B2E14}"/>
              </a:ext>
            </a:extLst>
          </p:cNvPr>
          <p:cNvSpPr txBox="1"/>
          <p:nvPr/>
        </p:nvSpPr>
        <p:spPr>
          <a:xfrm>
            <a:off x="1132114" y="378528"/>
            <a:ext cx="10729686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辆卡车每次可运货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吨。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照这样计算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辆卡车每次运货多少吨？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照这样计算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，一次运完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吨货物需要多少辆卡车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0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0" grpId="0" uiExpand="1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B985AE0-5BA5-7BB2-BECB-79BF2346D875}"/>
              </a:ext>
            </a:extLst>
          </p:cNvPr>
          <p:cNvSpPr txBox="1"/>
          <p:nvPr/>
        </p:nvSpPr>
        <p:spPr>
          <a:xfrm>
            <a:off x="1362879" y="535154"/>
            <a:ext cx="9466241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箱蜜蜂可以酿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千克蜂蜜。照这样计算，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箱蜜蜂可以酿多少千克蜂蜜？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AC37CD-588F-0345-FF9D-C7D1ED425085}"/>
              </a:ext>
            </a:extLst>
          </p:cNvPr>
          <p:cNvSpPr txBox="1"/>
          <p:nvPr/>
        </p:nvSpPr>
        <p:spPr>
          <a:xfrm>
            <a:off x="950528" y="676476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E425A3-ED4E-7AB8-1A93-0F36A9D41C54}"/>
              </a:ext>
            </a:extLst>
          </p:cNvPr>
          <p:cNvSpPr txBox="1"/>
          <p:nvPr/>
        </p:nvSpPr>
        <p:spPr>
          <a:xfrm>
            <a:off x="2071987" y="2311954"/>
            <a:ext cx="4847246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48÷4×9</a:t>
            </a:r>
          </a:p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=12×9</a:t>
            </a:r>
          </a:p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=108(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3A70734-626C-60B2-B8C3-CC74B82ABD5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E0EA41F-21AA-3038-02EC-9411AF4BD9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8147" y="1100157"/>
            <a:ext cx="4847247" cy="344423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5388C3E-2C87-6DF6-2C21-4F5EDA41DC0C}"/>
              </a:ext>
            </a:extLst>
          </p:cNvPr>
          <p:cNvSpPr txBox="1"/>
          <p:nvPr/>
        </p:nvSpPr>
        <p:spPr>
          <a:xfrm>
            <a:off x="2071987" y="4366137"/>
            <a:ext cx="782617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箱蜜蜂可以酿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千克蜂蜜。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2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12EBDE-7113-BFCA-A681-A9A39FFED000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47356D-D9A6-8360-5101-0FE7B7CD9DB3}"/>
              </a:ext>
            </a:extLst>
          </p:cNvPr>
          <p:cNvSpPr txBox="1"/>
          <p:nvPr/>
        </p:nvSpPr>
        <p:spPr>
          <a:xfrm>
            <a:off x="1486253" y="945302"/>
            <a:ext cx="9219494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一只蜗牛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小时爬行了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米，照这种速度，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小时能爬行多少米？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B7B63F-85BC-8163-10E9-572601F96E27}"/>
              </a:ext>
            </a:extLst>
          </p:cNvPr>
          <p:cNvSpPr txBox="1"/>
          <p:nvPr/>
        </p:nvSpPr>
        <p:spPr>
          <a:xfrm>
            <a:off x="1073901" y="1086624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96FAD4-5FC8-B482-E772-DF6FAECC765E}"/>
              </a:ext>
            </a:extLst>
          </p:cNvPr>
          <p:cNvSpPr txBox="1"/>
          <p:nvPr/>
        </p:nvSpPr>
        <p:spPr>
          <a:xfrm>
            <a:off x="2870199" y="2613086"/>
            <a:ext cx="8505371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8÷2×5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=4×5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小时能爬行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54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0A24D30-8FA2-7FAE-E4B7-D27F49792FD0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C3E085-5CBF-6E70-973B-E9B9A6573A9F}"/>
              </a:ext>
            </a:extLst>
          </p:cNvPr>
          <p:cNvSpPr txBox="1"/>
          <p:nvPr/>
        </p:nvSpPr>
        <p:spPr>
          <a:xfrm>
            <a:off x="1088572" y="651043"/>
            <a:ext cx="10116457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千克花生仁可以榨出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千克花生油。照这样计算，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千克花生仁可以榨出多少千克花生油？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6FD6F87-D83E-3FC0-97D9-72F869973F97}"/>
              </a:ext>
            </a:extLst>
          </p:cNvPr>
          <p:cNvSpPr txBox="1"/>
          <p:nvPr/>
        </p:nvSpPr>
        <p:spPr>
          <a:xfrm>
            <a:off x="600726" y="78166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91BB75-FA37-16B3-3251-10D9D707C3D1}"/>
              </a:ext>
            </a:extLst>
          </p:cNvPr>
          <p:cNvSpPr txBox="1"/>
          <p:nvPr/>
        </p:nvSpPr>
        <p:spPr>
          <a:xfrm>
            <a:off x="2844799" y="2397186"/>
            <a:ext cx="8505371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300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÷(20÷5)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300÷4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75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千克花生仁可以榨出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千克花生油。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1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D58D46-D5A4-7A3E-A7C7-C3F781C0909F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P34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7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36128F-544B-926E-4899-0CE71D3A65D2}"/>
              </a:ext>
            </a:extLst>
          </p:cNvPr>
          <p:cNvSpPr txBox="1"/>
          <p:nvPr/>
        </p:nvSpPr>
        <p:spPr>
          <a:xfrm>
            <a:off x="748118" y="249339"/>
            <a:ext cx="4601029" cy="75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看图列式。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867850B-CC66-D38D-981C-108B3EEF85E3}"/>
              </a:ext>
            </a:extLst>
          </p:cNvPr>
          <p:cNvSpPr txBox="1"/>
          <p:nvPr/>
        </p:nvSpPr>
        <p:spPr>
          <a:xfrm>
            <a:off x="748118" y="882893"/>
            <a:ext cx="11190515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个毽子一共需要多少元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24÷4×2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”可以解决的问题是</a:t>
            </a:r>
            <a:r>
              <a:rPr lang="zh-CN" altLang="en-US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请提出其他数学问题并解答。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52B820B-13AB-56B0-D2C1-48A60254DC16}"/>
              </a:ext>
            </a:extLst>
          </p:cNvPr>
          <p:cNvSpPr txBox="1"/>
          <p:nvPr/>
        </p:nvSpPr>
        <p:spPr>
          <a:xfrm>
            <a:off x="176109" y="419307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sz="32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2AEC7CF-FCE0-A332-E706-388B313C4A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18720" y="2349510"/>
            <a:ext cx="4679204" cy="237489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4B18EC9-8870-2751-2DA5-CFD79AB486E3}"/>
              </a:ext>
            </a:extLst>
          </p:cNvPr>
          <p:cNvSpPr txBox="1"/>
          <p:nvPr/>
        </p:nvSpPr>
        <p:spPr>
          <a:xfrm>
            <a:off x="588461" y="3221655"/>
            <a:ext cx="3314700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lnSpc>
                <a:spcPct val="120000"/>
              </a:lnSpc>
              <a:buAutoNum type="arabicParenBoth"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24÷4×3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6×3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18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2224D5-EEE9-9E73-1B51-966D50F8BA8F}"/>
              </a:ext>
            </a:extLst>
          </p:cNvPr>
          <p:cNvSpPr txBox="1"/>
          <p:nvPr/>
        </p:nvSpPr>
        <p:spPr>
          <a:xfrm>
            <a:off x="7800974" y="1744609"/>
            <a:ext cx="4114695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个毽子一共需要多少元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4822EFB-5D2C-1115-6703-1B5624505094}"/>
              </a:ext>
            </a:extLst>
          </p:cNvPr>
          <p:cNvSpPr txBox="1"/>
          <p:nvPr/>
        </p:nvSpPr>
        <p:spPr>
          <a:xfrm>
            <a:off x="3625944" y="3221655"/>
            <a:ext cx="4203558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 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元可以买多少个毽子？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120÷(24÷4)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= 120÷6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= 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63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E5DD0-33FC-45DE-8089-F1C035E24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E99D7049-85C2-4C1A-9FCD-763CD026AB9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4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9225" y="4335166"/>
            <a:ext cx="1289050" cy="15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0726" name="文本框 5"/>
          <p:cNvSpPr txBox="1">
            <a:spLocks noChangeArrowheads="1"/>
          </p:cNvSpPr>
          <p:nvPr/>
        </p:nvSpPr>
        <p:spPr bwMode="auto">
          <a:xfrm>
            <a:off x="5105400" y="1651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58E91F-6DE3-49EE-85A1-732DD8A7C0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8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rgbClr val="00B0F0"/>
          </a:solidFill>
        </a:ln>
      </a:spPr>
      <a:bodyPr rtlCol="0" anchor="ctr"/>
      <a:lstStyle>
        <a:defPPr algn="ctr">
          <a:defRPr sz="3200"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781</Words>
  <Application>Microsoft Office PowerPoint</Application>
  <PresentationFormat>宽屏</PresentationFormat>
  <Paragraphs>131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308</cp:revision>
  <dcterms:created xsi:type="dcterms:W3CDTF">2018-08-15T05:40:00Z</dcterms:created>
  <dcterms:modified xsi:type="dcterms:W3CDTF">2025-11-26T00:57:40Z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