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375" r:id="rId3"/>
    <p:sldId id="379" r:id="rId4"/>
    <p:sldId id="393" r:id="rId5"/>
    <p:sldId id="378" r:id="rId6"/>
    <p:sldId id="387" r:id="rId7"/>
    <p:sldId id="380" r:id="rId8"/>
    <p:sldId id="388" r:id="rId9"/>
    <p:sldId id="394" r:id="rId10"/>
    <p:sldId id="395" r:id="rId11"/>
    <p:sldId id="396" r:id="rId12"/>
    <p:sldId id="312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orient="horz" pos="2954" userDrawn="1">
          <p15:clr>
            <a:srgbClr val="A4A3A4"/>
          </p15:clr>
        </p15:guide>
        <p15:guide id="4" pos="189" userDrawn="1">
          <p15:clr>
            <a:srgbClr val="A4A3A4"/>
          </p15:clr>
        </p15:guide>
        <p15:guide id="5" pos="3772" userDrawn="1">
          <p15:clr>
            <a:srgbClr val="A4A3A4"/>
          </p15:clr>
        </p15:guide>
        <p15:guide id="6" pos="7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78" y="966"/>
      </p:cViewPr>
      <p:guideLst>
        <p:guide orient="horz" pos="3929"/>
        <p:guide orient="horz" pos="2954"/>
        <p:guide pos="189"/>
        <p:guide pos="3772"/>
        <p:guide pos="70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2025/11/26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9006"/>
            <a:ext cx="12192000" cy="6466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解决问题</a:t>
            </a:r>
            <a:r>
              <a:rPr lang="en-US" altLang="zh-CN" sz="4400" b="1">
                <a:latin typeface="Times New Roman" pitchFamily="18" charset="0"/>
                <a:ea typeface="黑体" pitchFamily="49" charset="-122"/>
              </a:rPr>
              <a:t>(4)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CEB2A0-43E9-B459-020C-9B7734F8F7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3">
            <a:extLst>
              <a:ext uri="{FF2B5EF4-FFF2-40B4-BE49-F238E27FC236}">
                <a16:creationId xmlns:a16="http://schemas.microsoft.com/office/drawing/2014/main" id="{DABD1569-F5C1-6476-D7D2-5882CA954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E4BFEB-693A-0A2E-6430-78BF68BB7377}"/>
              </a:ext>
            </a:extLst>
          </p:cNvPr>
          <p:cNvSpPr txBox="1"/>
          <p:nvPr/>
        </p:nvSpPr>
        <p:spPr>
          <a:xfrm>
            <a:off x="1045027" y="1174750"/>
            <a:ext cx="10528663" cy="289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9×4÷6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 40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×6÷8 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54÷9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×10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</a:p>
          <a:p>
            <a:pPr>
              <a:lnSpc>
                <a:spcPct val="20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÷9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 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4×15÷6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   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8×6÷4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633C81-126C-F3DD-0E4B-D9AF0D55D40A}"/>
              </a:ext>
            </a:extLst>
          </p:cNvPr>
          <p:cNvSpPr txBox="1"/>
          <p:nvPr/>
        </p:nvSpPr>
        <p:spPr>
          <a:xfrm>
            <a:off x="2917832" y="235108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FFF272-413F-C9A3-16C8-F8FC2A9B20D3}"/>
              </a:ext>
            </a:extLst>
          </p:cNvPr>
          <p:cNvSpPr txBox="1"/>
          <p:nvPr/>
        </p:nvSpPr>
        <p:spPr>
          <a:xfrm>
            <a:off x="6457972" y="235108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311BB6-4096-4EFF-8270-C4F4CB23C0AD}"/>
              </a:ext>
            </a:extLst>
          </p:cNvPr>
          <p:cNvSpPr txBox="1"/>
          <p:nvPr/>
        </p:nvSpPr>
        <p:spPr>
          <a:xfrm>
            <a:off x="10150512" y="2290502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128B33-0CCC-12A1-82EF-B148573BDF9D}"/>
              </a:ext>
            </a:extLst>
          </p:cNvPr>
          <p:cNvSpPr txBox="1"/>
          <p:nvPr/>
        </p:nvSpPr>
        <p:spPr>
          <a:xfrm>
            <a:off x="3146432" y="3289567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6E5328-E09E-6684-217D-C0DD27B29DF9}"/>
              </a:ext>
            </a:extLst>
          </p:cNvPr>
          <p:cNvSpPr txBox="1"/>
          <p:nvPr/>
        </p:nvSpPr>
        <p:spPr>
          <a:xfrm>
            <a:off x="6572272" y="328956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765C278-6299-A875-C572-EFE1D74300A7}"/>
              </a:ext>
            </a:extLst>
          </p:cNvPr>
          <p:cNvSpPr txBox="1"/>
          <p:nvPr/>
        </p:nvSpPr>
        <p:spPr>
          <a:xfrm>
            <a:off x="10019830" y="3304962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8262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A944B-FF8B-93BE-284E-E6F482FB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10DF4D-5A09-DA0D-9817-6DCAC105D213}"/>
              </a:ext>
            </a:extLst>
          </p:cNvPr>
          <p:cNvSpPr txBox="1"/>
          <p:nvPr/>
        </p:nvSpPr>
        <p:spPr>
          <a:xfrm>
            <a:off x="1230082" y="1039041"/>
            <a:ext cx="9902375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张叔叔开货车从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城。</a:t>
            </a: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货车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每小时行驶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小时到达。黄叔叔开</a:t>
            </a: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轿车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小时到达。轿车平均每小时行驶多少千米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F4D60C-36BE-C347-3D4C-EC0764BBE3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1333500" y="-293688"/>
            <a:ext cx="90297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23">
            <a:extLst>
              <a:ext uri="{FF2B5EF4-FFF2-40B4-BE49-F238E27FC236}">
                <a16:creationId xmlns:a16="http://schemas.microsoft.com/office/drawing/2014/main" id="{1210F32B-BD7A-6EFB-7BE7-4FF3EA51A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解决问题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FB0E2DF-1A07-9ADD-C702-3F48A7D45D24}"/>
              </a:ext>
            </a:extLst>
          </p:cNvPr>
          <p:cNvGrpSpPr/>
          <p:nvPr/>
        </p:nvGrpSpPr>
        <p:grpSpPr>
          <a:xfrm>
            <a:off x="532123" y="1017968"/>
            <a:ext cx="711092" cy="677108"/>
            <a:chOff x="171773" y="852468"/>
            <a:chExt cx="533319" cy="507830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27FE227-C6EC-9AA9-4B90-295449C928B3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12A281-93FC-8DF3-11E6-CE7C92F25857}"/>
                </a:ext>
              </a:extLst>
            </p:cNvPr>
            <p:cNvSpPr/>
            <p:nvPr/>
          </p:nvSpPr>
          <p:spPr>
            <a:xfrm>
              <a:off x="171773" y="852468"/>
              <a:ext cx="533319" cy="507830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600" b="1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6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6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AD3C758D-AE44-C680-7982-7345E7D652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6951" y="2911221"/>
            <a:ext cx="2447678" cy="758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297E9F6-6F94-F8BE-93A1-9925C5DC1B13}"/>
              </a:ext>
            </a:extLst>
          </p:cNvPr>
          <p:cNvSpPr txBox="1"/>
          <p:nvPr/>
        </p:nvSpPr>
        <p:spPr>
          <a:xfrm>
            <a:off x="2884629" y="2839190"/>
            <a:ext cx="871728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请你用自己的方式表示已知条件和问题。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31D5B91-B67C-4BF6-1434-A2BB3A23FC28}"/>
              </a:ext>
            </a:extLst>
          </p:cNvPr>
          <p:cNvGrpSpPr/>
          <p:nvPr/>
        </p:nvGrpSpPr>
        <p:grpSpPr>
          <a:xfrm>
            <a:off x="2219422" y="4118740"/>
            <a:ext cx="4977424" cy="2092432"/>
            <a:chOff x="3112342" y="3523246"/>
            <a:chExt cx="4977424" cy="2596248"/>
          </a:xfrm>
        </p:grpSpPr>
        <p:grpSp>
          <p:nvGrpSpPr>
            <p:cNvPr id="55" name="组合 2">
              <a:extLst>
                <a:ext uri="{FF2B5EF4-FFF2-40B4-BE49-F238E27FC236}">
                  <a16:creationId xmlns:a16="http://schemas.microsoft.com/office/drawing/2014/main" id="{258D437C-A57A-88C1-C88C-3E472321BE10}"/>
                </a:ext>
              </a:extLst>
            </p:cNvPr>
            <p:cNvGrpSpPr/>
            <p:nvPr/>
          </p:nvGrpSpPr>
          <p:grpSpPr bwMode="auto">
            <a:xfrm>
              <a:off x="3112342" y="3523246"/>
              <a:ext cx="4725372" cy="2596248"/>
              <a:chOff x="6516068" y="2899868"/>
              <a:chExt cx="2532290" cy="2746418"/>
            </a:xfrm>
          </p:grpSpPr>
          <p:sp>
            <p:nvSpPr>
              <p:cNvPr id="57" name="Rectangle 20">
                <a:extLst>
                  <a:ext uri="{FF2B5EF4-FFF2-40B4-BE49-F238E27FC236}">
                    <a16:creationId xmlns:a16="http://schemas.microsoft.com/office/drawing/2014/main" id="{20CFA494-A963-EF0A-B63F-5D99D09848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6068" y="2936881"/>
                <a:ext cx="2532290" cy="270940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dist="107763" dir="2700000" sx="99001" sy="99001" algn="ctr" rotWithShape="0">
                  <a:srgbClr val="CC9900">
                    <a:alpha val="49803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lnSpc>
                    <a:spcPct val="120000"/>
                  </a:lnSpc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FontTx/>
                  <a:buNone/>
                  <a:defRPr/>
                </a:pPr>
                <a:endParaRPr lang="zh-CN" altLang="en-US" sz="1800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8" name="Oval 21">
                <a:extLst>
                  <a:ext uri="{FF2B5EF4-FFF2-40B4-BE49-F238E27FC236}">
                    <a16:creationId xmlns:a16="http://schemas.microsoft.com/office/drawing/2014/main" id="{59F83E6B-9A73-2798-353B-1C48BD32E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4005" y="2899868"/>
                <a:ext cx="216415" cy="314626"/>
              </a:xfrm>
              <a:prstGeom prst="ellipse">
                <a:avLst/>
              </a:prstGeom>
              <a:solidFill>
                <a:srgbClr val="FFA829"/>
              </a:solidFill>
              <a:ln>
                <a:noFill/>
              </a:ln>
              <a:effectLst>
                <a:outerShdw dist="63500" dir="2700000" algn="ctr" rotWithShape="0">
                  <a:schemeClr val="tx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C3880A2D-AAE6-4F3A-D08E-876A748B86AC}"/>
                </a:ext>
              </a:extLst>
            </p:cNvPr>
            <p:cNvSpPr txBox="1"/>
            <p:nvPr/>
          </p:nvSpPr>
          <p:spPr>
            <a:xfrm>
              <a:off x="3264130" y="3987962"/>
              <a:ext cx="4825636" cy="1947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独立思考，尝试解答；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完成后小组内互相交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流你是怎么想的？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268FBA9A-F326-9A55-B3DF-1DF1B32E4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582" y="3629237"/>
            <a:ext cx="4725371" cy="252964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AC1B11B6-6D88-128F-41EA-542A7EF61C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4726" y="3863877"/>
            <a:ext cx="2477185" cy="75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9451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文本框 64">
            <a:extLst>
              <a:ext uri="{FF2B5EF4-FFF2-40B4-BE49-F238E27FC236}">
                <a16:creationId xmlns:a16="http://schemas.microsoft.com/office/drawing/2014/main" id="{44E4C0D5-E2F7-8182-D6FF-4F493D0EB0BB}"/>
              </a:ext>
            </a:extLst>
          </p:cNvPr>
          <p:cNvSpPr txBox="1"/>
          <p:nvPr/>
        </p:nvSpPr>
        <p:spPr>
          <a:xfrm>
            <a:off x="5624846" y="4119734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×3=180(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A688E30-9392-0CCC-56CC-53CBD0FE1EF9}"/>
              </a:ext>
            </a:extLst>
          </p:cNvPr>
          <p:cNvSpPr txBox="1"/>
          <p:nvPr/>
        </p:nvSpPr>
        <p:spPr>
          <a:xfrm>
            <a:off x="5592687" y="4785245"/>
            <a:ext cx="431331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÷2=90(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CD88B9A-D972-D07A-EE13-3E7A40E84595}"/>
              </a:ext>
            </a:extLst>
          </p:cNvPr>
          <p:cNvSpPr txBox="1"/>
          <p:nvPr/>
        </p:nvSpPr>
        <p:spPr>
          <a:xfrm>
            <a:off x="8827088" y="4216733"/>
            <a:ext cx="3170083" cy="181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60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×3÷2</a:t>
            </a:r>
          </a:p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</a:p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968FDF5-D724-FFB9-EF9C-341595428C73}"/>
              </a:ext>
            </a:extLst>
          </p:cNvPr>
          <p:cNvSpPr txBox="1"/>
          <p:nvPr/>
        </p:nvSpPr>
        <p:spPr>
          <a:xfrm>
            <a:off x="1089341" y="336456"/>
            <a:ext cx="9897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张叔叔开货车从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城。</a:t>
            </a: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货车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每小时行驶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小时到达。黄叔叔开</a:t>
            </a: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轿车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小时到达。轿车平均每小时行驶多少千米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CC5D7DF-38F1-9271-23F6-64CE8196EC05}"/>
              </a:ext>
            </a:extLst>
          </p:cNvPr>
          <p:cNvGrpSpPr/>
          <p:nvPr/>
        </p:nvGrpSpPr>
        <p:grpSpPr>
          <a:xfrm>
            <a:off x="391381" y="315383"/>
            <a:ext cx="711092" cy="677108"/>
            <a:chOff x="171773" y="852468"/>
            <a:chExt cx="533319" cy="507830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C5C70AEB-7018-44F4-94FE-1E61DB685318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A928F32A-1DBC-3309-4DE8-72627B7D73E7}"/>
                </a:ext>
              </a:extLst>
            </p:cNvPr>
            <p:cNvSpPr/>
            <p:nvPr/>
          </p:nvSpPr>
          <p:spPr>
            <a:xfrm>
              <a:off x="171773" y="852468"/>
              <a:ext cx="533319" cy="507830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600" b="1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6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6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id="{D2306427-1211-9D40-A791-E4389AE4F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5840" y="1499466"/>
            <a:ext cx="4725371" cy="2529649"/>
          </a:xfrm>
          <a:prstGeom prst="rect">
            <a:avLst/>
          </a:prstGeom>
        </p:spPr>
      </p:pic>
      <p:grpSp>
        <p:nvGrpSpPr>
          <p:cNvPr id="66" name="组合 65">
            <a:extLst>
              <a:ext uri="{FF2B5EF4-FFF2-40B4-BE49-F238E27FC236}">
                <a16:creationId xmlns:a16="http://schemas.microsoft.com/office/drawing/2014/main" id="{8531E404-872C-717F-15A4-46591CEFDF7C}"/>
              </a:ext>
            </a:extLst>
          </p:cNvPr>
          <p:cNvGrpSpPr/>
          <p:nvPr/>
        </p:nvGrpSpPr>
        <p:grpSpPr>
          <a:xfrm>
            <a:off x="201474" y="1942199"/>
            <a:ext cx="5034686" cy="1895476"/>
            <a:chOff x="201474" y="1942199"/>
            <a:chExt cx="5034686" cy="1895476"/>
          </a:xfrm>
        </p:grpSpPr>
        <p:sp>
          <p:nvSpPr>
            <p:cNvPr id="27" name="圆角矩形 47">
              <a:extLst>
                <a:ext uri="{FF2B5EF4-FFF2-40B4-BE49-F238E27FC236}">
                  <a16:creationId xmlns:a16="http://schemas.microsoft.com/office/drawing/2014/main" id="{EC2B466D-1382-2F94-F42D-03FD37F821EC}"/>
                </a:ext>
              </a:extLst>
            </p:cNvPr>
            <p:cNvSpPr/>
            <p:nvPr/>
          </p:nvSpPr>
          <p:spPr bwMode="auto">
            <a:xfrm>
              <a:off x="510789" y="2117254"/>
              <a:ext cx="4725371" cy="1637797"/>
            </a:xfrm>
            <a:prstGeom prst="roundRect">
              <a:avLst/>
            </a:prstGeom>
            <a:solidFill>
              <a:schemeClr val="bg2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720090" algn="ctr">
                <a:lnSpc>
                  <a:spcPct val="110000"/>
                </a:lnSpc>
                <a:spcBef>
                  <a:spcPts val="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 sz="2800" b="1" dirty="0"/>
            </a:p>
          </p:txBody>
        </p:sp>
        <p:grpSp>
          <p:nvGrpSpPr>
            <p:cNvPr id="29" name="Group 10">
              <a:extLst>
                <a:ext uri="{FF2B5EF4-FFF2-40B4-BE49-F238E27FC236}">
                  <a16:creationId xmlns:a16="http://schemas.microsoft.com/office/drawing/2014/main" id="{65FF6F46-61CD-BC12-2375-223BAB31E600}"/>
                </a:ext>
              </a:extLst>
            </p:cNvPr>
            <p:cNvGrpSpPr/>
            <p:nvPr/>
          </p:nvGrpSpPr>
          <p:grpSpPr bwMode="auto">
            <a:xfrm>
              <a:off x="201474" y="1942199"/>
              <a:ext cx="696913" cy="1895476"/>
              <a:chOff x="204" y="461"/>
              <a:chExt cx="439" cy="1194"/>
            </a:xfrm>
          </p:grpSpPr>
          <p:pic>
            <p:nvPicPr>
              <p:cNvPr id="30" name="TextBox 1">
                <a:extLst>
                  <a:ext uri="{FF2B5EF4-FFF2-40B4-BE49-F238E27FC236}">
                    <a16:creationId xmlns:a16="http://schemas.microsoft.com/office/drawing/2014/main" id="{40828680-0836-D783-A376-32F30A53AABC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461"/>
                <a:ext cx="439" cy="1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Text Box 2">
                <a:extLst>
                  <a:ext uri="{FF2B5EF4-FFF2-40B4-BE49-F238E27FC236}">
                    <a16:creationId xmlns:a16="http://schemas.microsoft.com/office/drawing/2014/main" id="{95F0F902-E263-604F-A8F8-B3204336C0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" y="594"/>
                <a:ext cx="308" cy="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宋体" panose="02010600030101010101" pitchFamily="2" charset="-122"/>
                    <a:ea typeface="楷体_GB2312" panose="02010600030101010101" pitchFamily="49" charset="-122"/>
                  </a:rPr>
                  <a:t>思路</a:t>
                </a:r>
                <a:r>
                  <a:rPr lang="en-US" altLang="zh-CN" sz="2800" b="1">
                    <a:solidFill>
                      <a:srgbClr val="FFFFFF"/>
                    </a:solidFill>
                    <a:latin typeface="宋体" panose="02010600030101010101" pitchFamily="2" charset="-122"/>
                    <a:ea typeface="楷体_GB2312" panose="02010600030101010101" pitchFamily="49" charset="-122"/>
                  </a:rPr>
                  <a:t>1</a:t>
                </a:r>
                <a:endParaRPr lang="zh-CN" altLang="en-US" sz="2800" b="1" dirty="0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endParaRPr>
              </a:p>
            </p:txBody>
          </p:sp>
        </p:grp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2DA18E1-3162-3824-F31B-75DAD6B2D0F4}"/>
                </a:ext>
              </a:extLst>
            </p:cNvPr>
            <p:cNvSpPr txBox="1"/>
            <p:nvPr/>
          </p:nvSpPr>
          <p:spPr>
            <a:xfrm>
              <a:off x="1102473" y="2319997"/>
              <a:ext cx="3789727" cy="1217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从条件出发，可以求出什么？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8C1D054C-8D71-1F21-686D-027B53AC9282}"/>
              </a:ext>
            </a:extLst>
          </p:cNvPr>
          <p:cNvGrpSpPr/>
          <p:nvPr/>
        </p:nvGrpSpPr>
        <p:grpSpPr>
          <a:xfrm>
            <a:off x="272912" y="3953988"/>
            <a:ext cx="5022573" cy="1895476"/>
            <a:chOff x="272912" y="3953988"/>
            <a:chExt cx="5022573" cy="1895476"/>
          </a:xfrm>
        </p:grpSpPr>
        <p:sp>
          <p:nvSpPr>
            <p:cNvPr id="28" name="圆角矩形 47">
              <a:extLst>
                <a:ext uri="{FF2B5EF4-FFF2-40B4-BE49-F238E27FC236}">
                  <a16:creationId xmlns:a16="http://schemas.microsoft.com/office/drawing/2014/main" id="{09922BE3-0DAF-7810-F09C-8F9EEC76B31E}"/>
                </a:ext>
              </a:extLst>
            </p:cNvPr>
            <p:cNvSpPr/>
            <p:nvPr/>
          </p:nvSpPr>
          <p:spPr bwMode="auto">
            <a:xfrm>
              <a:off x="570114" y="4119734"/>
              <a:ext cx="4725371" cy="1569661"/>
            </a:xfrm>
            <a:prstGeom prst="roundRect">
              <a:avLst/>
            </a:prstGeom>
            <a:solidFill>
              <a:schemeClr val="bg2">
                <a:lumMod val="50000"/>
                <a:alpha val="2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indent="720090" algn="ctr">
                <a:lnSpc>
                  <a:spcPct val="110000"/>
                </a:lnSpc>
                <a:spcBef>
                  <a:spcPts val="0"/>
                </a:spcBef>
                <a:buClr>
                  <a:schemeClr val="hlink"/>
                </a:buClr>
                <a:buFont typeface="Wingdings" panose="05000000000000000000" pitchFamily="2" charset="2"/>
                <a:buNone/>
                <a:defRPr/>
              </a:pPr>
              <a:endParaRPr lang="zh-CN" altLang="en-US" sz="2800" b="1" dirty="0"/>
            </a:p>
          </p:txBody>
        </p:sp>
        <p:grpSp>
          <p:nvGrpSpPr>
            <p:cNvPr id="39" name="Group 10">
              <a:extLst>
                <a:ext uri="{FF2B5EF4-FFF2-40B4-BE49-F238E27FC236}">
                  <a16:creationId xmlns:a16="http://schemas.microsoft.com/office/drawing/2014/main" id="{F31C8FBC-F037-FA92-B5AB-6A5435379A17}"/>
                </a:ext>
              </a:extLst>
            </p:cNvPr>
            <p:cNvGrpSpPr/>
            <p:nvPr/>
          </p:nvGrpSpPr>
          <p:grpSpPr bwMode="auto">
            <a:xfrm>
              <a:off x="272912" y="3953988"/>
              <a:ext cx="696913" cy="1895476"/>
              <a:chOff x="204" y="461"/>
              <a:chExt cx="439" cy="1194"/>
            </a:xfrm>
          </p:grpSpPr>
          <p:pic>
            <p:nvPicPr>
              <p:cNvPr id="40" name="TextBox 1">
                <a:extLst>
                  <a:ext uri="{FF2B5EF4-FFF2-40B4-BE49-F238E27FC236}">
                    <a16:creationId xmlns:a16="http://schemas.microsoft.com/office/drawing/2014/main" id="{1CE3A85D-E45F-911B-8EE4-C9F14464ACA7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" y="461"/>
                <a:ext cx="439" cy="1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2">
                <a:extLst>
                  <a:ext uri="{FF2B5EF4-FFF2-40B4-BE49-F238E27FC236}">
                    <a16:creationId xmlns:a16="http://schemas.microsoft.com/office/drawing/2014/main" id="{98017000-8837-DCE2-8E55-4BA5BBDE00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" y="594"/>
                <a:ext cx="308" cy="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宋体" panose="02010600030101010101" pitchFamily="2" charset="-122"/>
                    <a:ea typeface="楷体_GB2312" panose="02010600030101010101" pitchFamily="49" charset="-122"/>
                  </a:rPr>
                  <a:t>思路</a:t>
                </a:r>
                <a:r>
                  <a:rPr lang="en-US" altLang="zh-CN" sz="2800" b="1">
                    <a:solidFill>
                      <a:srgbClr val="FFFFFF"/>
                    </a:solidFill>
                    <a:latin typeface="宋体" panose="02010600030101010101" pitchFamily="2" charset="-122"/>
                    <a:ea typeface="楷体_GB2312" panose="02010600030101010101" pitchFamily="49" charset="-122"/>
                  </a:rPr>
                  <a:t>2</a:t>
                </a:r>
                <a:endParaRPr lang="zh-CN" altLang="en-US" sz="2800" b="1" dirty="0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endParaRPr>
              </a:p>
            </p:txBody>
          </p:sp>
        </p:grp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C30E8C1-6F2C-2681-674D-BCF3907D7F83}"/>
                </a:ext>
              </a:extLst>
            </p:cNvPr>
            <p:cNvSpPr txBox="1"/>
            <p:nvPr/>
          </p:nvSpPr>
          <p:spPr>
            <a:xfrm>
              <a:off x="1133751" y="4331786"/>
              <a:ext cx="3789727" cy="1217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从问题出发，需要先求出什么？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94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7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>
            <a:extLst>
              <a:ext uri="{FF2B5EF4-FFF2-40B4-BE49-F238E27FC236}">
                <a16:creationId xmlns:a16="http://schemas.microsoft.com/office/drawing/2014/main" id="{F408E10D-7695-D6D4-08E7-4D53AF36C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502" y="1981971"/>
            <a:ext cx="7122978" cy="2677656"/>
          </a:xfrm>
          <a:prstGeom prst="rect">
            <a:avLst/>
          </a:prstGeom>
          <a:solidFill>
            <a:srgbClr val="B8D2F2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>
            <a:lvl1pPr indent="1905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zh-CN" sz="2800" b="1" kern="0">
              <a:solidFill>
                <a:srgbClr val="000000"/>
              </a:solidFill>
              <a:latin typeface="Times New Roman" panose="020206030504050203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2800" b="1" kern="0" dirty="0">
              <a:solidFill>
                <a:srgbClr val="000000"/>
              </a:solidFill>
              <a:latin typeface="Times New Roman" panose="02020603050405020304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7EC1CC6-22B6-C570-5FCF-AAF946A424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6593" y="4947413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A73424E7-BDC4-CBA5-FD6A-79C67F34A50C}"/>
              </a:ext>
            </a:extLst>
          </p:cNvPr>
          <p:cNvGrpSpPr/>
          <p:nvPr/>
        </p:nvGrpSpPr>
        <p:grpSpPr>
          <a:xfrm>
            <a:off x="9631108" y="1615435"/>
            <a:ext cx="1794592" cy="2884779"/>
            <a:chOff x="5269335" y="2852135"/>
            <a:chExt cx="1794592" cy="288477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33BD653-E0CE-F266-4BCF-C31B96F24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269335" y="2852135"/>
              <a:ext cx="1794592" cy="2884779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7339148-1FA9-2134-D243-45765F5C5FA0}"/>
                </a:ext>
              </a:extLst>
            </p:cNvPr>
            <p:cNvSpPr txBox="1"/>
            <p:nvPr/>
          </p:nvSpPr>
          <p:spPr>
            <a:xfrm>
              <a:off x="5858328" y="3281635"/>
              <a:ext cx="886525" cy="2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检验？</a:t>
              </a:r>
              <a:endParaRPr 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AFA9B98-49BE-3FE8-96EB-3B46EBB57612}"/>
              </a:ext>
            </a:extLst>
          </p:cNvPr>
          <p:cNvSpPr txBox="1"/>
          <p:nvPr/>
        </p:nvSpPr>
        <p:spPr>
          <a:xfrm>
            <a:off x="3195155" y="5017877"/>
            <a:ext cx="7333249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×2=180(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     60×3=180(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 </a:t>
            </a:r>
          </a:p>
          <a:p>
            <a:pPr algn="ctr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路程相等，正确。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06916BA-D50D-1884-B394-479E3B9CE773}"/>
              </a:ext>
            </a:extLst>
          </p:cNvPr>
          <p:cNvSpPr txBox="1"/>
          <p:nvPr/>
        </p:nvSpPr>
        <p:spPr>
          <a:xfrm>
            <a:off x="2547659" y="3833339"/>
            <a:ext cx="687502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答：轿车平均每小时行驶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EEA29B-1DBB-620A-D03E-D8197B92C3D6}"/>
              </a:ext>
            </a:extLst>
          </p:cNvPr>
          <p:cNvSpPr txBox="1"/>
          <p:nvPr/>
        </p:nvSpPr>
        <p:spPr>
          <a:xfrm>
            <a:off x="2228427" y="1983290"/>
            <a:ext cx="317008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×3=180(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EB2817-CED3-E25B-B476-D6229F234D02}"/>
              </a:ext>
            </a:extLst>
          </p:cNvPr>
          <p:cNvSpPr txBox="1"/>
          <p:nvPr/>
        </p:nvSpPr>
        <p:spPr>
          <a:xfrm>
            <a:off x="2196268" y="2648801"/>
            <a:ext cx="4313313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÷2=90(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E968E01-D7FF-82FE-DE84-E7F89BC05304}"/>
              </a:ext>
            </a:extLst>
          </p:cNvPr>
          <p:cNvSpPr txBox="1"/>
          <p:nvPr/>
        </p:nvSpPr>
        <p:spPr>
          <a:xfrm>
            <a:off x="5663894" y="1976547"/>
            <a:ext cx="3170083" cy="181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60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×3÷2</a:t>
            </a:r>
          </a:p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</a:t>
            </a:r>
          </a:p>
          <a:p>
            <a:pPr>
              <a:lnSpc>
                <a:spcPct val="12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322834-4FC6-CC06-0CFE-02E35F51ED2D}"/>
              </a:ext>
            </a:extLst>
          </p:cNvPr>
          <p:cNvSpPr txBox="1"/>
          <p:nvPr/>
        </p:nvSpPr>
        <p:spPr>
          <a:xfrm>
            <a:off x="1089341" y="336456"/>
            <a:ext cx="98979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张叔叔开货车从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城。</a:t>
            </a: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货车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每小时行驶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小时到达。黄叔叔开</a:t>
            </a:r>
            <a:r>
              <a:rPr lang="zh-CN" alt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轿车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城，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小时到达。轿车平均每小时行驶多少千米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3A9FE04-EB0F-DE54-8B61-CD63F51B4E2B}"/>
              </a:ext>
            </a:extLst>
          </p:cNvPr>
          <p:cNvGrpSpPr/>
          <p:nvPr/>
        </p:nvGrpSpPr>
        <p:grpSpPr>
          <a:xfrm>
            <a:off x="391381" y="315383"/>
            <a:ext cx="711092" cy="677108"/>
            <a:chOff x="171773" y="852468"/>
            <a:chExt cx="533319" cy="50783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48931B2-1AF6-0A64-C55F-77A458A0948D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7D816DB-EF7F-0C3D-9D63-0E25CE282C00}"/>
                </a:ext>
              </a:extLst>
            </p:cNvPr>
            <p:cNvSpPr/>
            <p:nvPr/>
          </p:nvSpPr>
          <p:spPr>
            <a:xfrm>
              <a:off x="171773" y="852468"/>
              <a:ext cx="533319" cy="507830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600" b="1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6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endParaRPr lang="zh-CN" altLang="en-US" sz="36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918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2A83-2F4E-8F33-D766-550AEC46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EFA52A3-D5C4-0B23-12C5-E804A478C2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211" y="554315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91207319-C366-8D40-0481-7EBD6F1F7549}"/>
              </a:ext>
            </a:extLst>
          </p:cNvPr>
          <p:cNvGrpSpPr/>
          <p:nvPr/>
        </p:nvGrpSpPr>
        <p:grpSpPr>
          <a:xfrm>
            <a:off x="3147889" y="2717948"/>
            <a:ext cx="7423530" cy="2924697"/>
            <a:chOff x="2874587" y="3807782"/>
            <a:chExt cx="7423530" cy="2924697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D652B217-1F2C-B8A2-571E-E331D8B942C1}"/>
                </a:ext>
              </a:extLst>
            </p:cNvPr>
            <p:cNvSpPr/>
            <p:nvPr/>
          </p:nvSpPr>
          <p:spPr>
            <a:xfrm>
              <a:off x="2874587" y="3987004"/>
              <a:ext cx="5403317" cy="1842469"/>
            </a:xfrm>
            <a:prstGeom prst="wedgeRoundRectCallout">
              <a:avLst>
                <a:gd name="adj1" fmla="val 55805"/>
                <a:gd name="adj2" fmla="val -573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列表可以帮我们把数量关系梳理得更清楚。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9558996-A357-DDC5-568F-4013DD4AA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7904" y="3807782"/>
              <a:ext cx="2020213" cy="2924697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BAB0044-9CE3-1A76-122B-E15D2C6957CD}"/>
              </a:ext>
            </a:extLst>
          </p:cNvPr>
          <p:cNvSpPr txBox="1"/>
          <p:nvPr/>
        </p:nvSpPr>
        <p:spPr>
          <a:xfrm>
            <a:off x="1556384" y="1647046"/>
            <a:ext cx="1051369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回顾一下， 我们是借助什么梳理数量关系的 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A02765-EF13-6CED-FE57-B6437ADA3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2364014" y="-366260"/>
            <a:ext cx="67945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6">
            <a:extLst>
              <a:ext uri="{FF2B5EF4-FFF2-40B4-BE49-F238E27FC236}">
                <a16:creationId xmlns:a16="http://schemas.microsoft.com/office/drawing/2014/main" id="{B44E6350-B47F-BBA5-FE62-E4B9BAF18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1139" y="113166"/>
            <a:ext cx="278628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7C8D14-0B68-BB15-9D54-1F90D39DCD83}"/>
              </a:ext>
            </a:extLst>
          </p:cNvPr>
          <p:cNvSpPr txBox="1"/>
          <p:nvPr/>
        </p:nvSpPr>
        <p:spPr>
          <a:xfrm>
            <a:off x="1132114" y="1329912"/>
            <a:ext cx="10729686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某小学收到一批捐赠的电脑。如果每班分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台，正好可以分给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个班。如果每班分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台，可以分给几个班？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FA7BFE-D174-B599-C21D-809B9AEFDAC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做一做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19EA128-6854-B692-FBBA-C95238404C96}"/>
              </a:ext>
            </a:extLst>
          </p:cNvPr>
          <p:cNvSpPr txBox="1"/>
          <p:nvPr/>
        </p:nvSpPr>
        <p:spPr>
          <a:xfrm>
            <a:off x="719762" y="1453928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C6FDA0-E024-E653-F80C-A6D2F8AA5567}"/>
              </a:ext>
            </a:extLst>
          </p:cNvPr>
          <p:cNvSpPr txBox="1"/>
          <p:nvPr/>
        </p:nvSpPr>
        <p:spPr>
          <a:xfrm>
            <a:off x="1955800" y="3033819"/>
            <a:ext cx="5248275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3×15÷5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45÷5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9(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答：如果每班分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台，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可以分给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BCC26A84-CC59-ADC3-96E9-9A83E5B1E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670892"/>
              </p:ext>
            </p:extLst>
          </p:nvPr>
        </p:nvGraphicFramePr>
        <p:xfrm>
          <a:off x="6734401" y="3128585"/>
          <a:ext cx="4848226" cy="214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476">
                  <a:extLst>
                    <a:ext uri="{9D8B030D-6E8A-4147-A177-3AD203B41FA5}">
                      <a16:colId xmlns:a16="http://schemas.microsoft.com/office/drawing/2014/main" val="2744079664"/>
                    </a:ext>
                  </a:extLst>
                </a:gridCol>
                <a:gridCol w="1838325">
                  <a:extLst>
                    <a:ext uri="{9D8B030D-6E8A-4147-A177-3AD203B41FA5}">
                      <a16:colId xmlns:a16="http://schemas.microsoft.com/office/drawing/2014/main" val="736034085"/>
                    </a:ext>
                  </a:extLst>
                </a:gridCol>
                <a:gridCol w="1876425">
                  <a:extLst>
                    <a:ext uri="{9D8B030D-6E8A-4147-A177-3AD203B41FA5}">
                      <a16:colId xmlns:a16="http://schemas.microsoft.com/office/drawing/2014/main" val="4091647776"/>
                    </a:ext>
                  </a:extLst>
                </a:gridCol>
              </a:tblGrid>
              <a:tr h="882134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情况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每班分的电脑数量</a:t>
                      </a:r>
                      <a:r>
                        <a:rPr lang="en-US" altLang="zh-CN" b="1"/>
                        <a:t>/</a:t>
                      </a:r>
                      <a:r>
                        <a:rPr lang="zh-CN" altLang="en-US" b="1"/>
                        <a:t>台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可以分的班级数量</a:t>
                      </a:r>
                      <a:r>
                        <a:rPr lang="en-US" altLang="zh-CN" b="1"/>
                        <a:t>/</a:t>
                      </a:r>
                      <a:r>
                        <a:rPr lang="zh-CN" altLang="en-US" b="1"/>
                        <a:t>个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20392"/>
                  </a:ext>
                </a:extLst>
              </a:tr>
              <a:tr h="631448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1</a:t>
                      </a:r>
                      <a:r>
                        <a:rPr lang="zh-CN" altLang="en-US" b="1"/>
                        <a:t>种</a:t>
                      </a:r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5346424"/>
                  </a:ext>
                </a:extLst>
              </a:tr>
              <a:tr h="631448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2</a:t>
                      </a:r>
                      <a:r>
                        <a:rPr lang="zh-CN" altLang="en-US" b="1"/>
                        <a:t>种</a:t>
                      </a:r>
                      <a:endParaRPr lang="en-US" altLang="zh-CN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033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0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B985AE0-5BA5-7BB2-BECB-79BF2346D875}"/>
              </a:ext>
            </a:extLst>
          </p:cNvPr>
          <p:cNvSpPr txBox="1"/>
          <p:nvPr/>
        </p:nvSpPr>
        <p:spPr>
          <a:xfrm>
            <a:off x="848529" y="514551"/>
            <a:ext cx="9466241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小亮读一本书，每天读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天可以读完。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）如果每天读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页，多少天可以读完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天读完这本书，平均每天读多少页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C37CD-588F-0345-FF9D-C7D1ED425085}"/>
              </a:ext>
            </a:extLst>
          </p:cNvPr>
          <p:cNvSpPr txBox="1"/>
          <p:nvPr/>
        </p:nvSpPr>
        <p:spPr>
          <a:xfrm>
            <a:off x="436178" y="514551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3A70734-626C-60B2-B8C3-CC74B82ABD5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7ECA3E72-EE46-DE77-F7A2-E2947E3A2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305818"/>
              </p:ext>
            </p:extLst>
          </p:nvPr>
        </p:nvGraphicFramePr>
        <p:xfrm>
          <a:off x="7992280" y="2595088"/>
          <a:ext cx="3914776" cy="2385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020">
                  <a:extLst>
                    <a:ext uri="{9D8B030D-6E8A-4147-A177-3AD203B41FA5}">
                      <a16:colId xmlns:a16="http://schemas.microsoft.com/office/drawing/2014/main" val="2744079664"/>
                    </a:ext>
                  </a:extLst>
                </a:gridCol>
                <a:gridCol w="1260607">
                  <a:extLst>
                    <a:ext uri="{9D8B030D-6E8A-4147-A177-3AD203B41FA5}">
                      <a16:colId xmlns:a16="http://schemas.microsoft.com/office/drawing/2014/main" val="736034085"/>
                    </a:ext>
                  </a:extLst>
                </a:gridCol>
                <a:gridCol w="1515149">
                  <a:extLst>
                    <a:ext uri="{9D8B030D-6E8A-4147-A177-3AD203B41FA5}">
                      <a16:colId xmlns:a16="http://schemas.microsoft.com/office/drawing/2014/main" val="4091647776"/>
                    </a:ext>
                  </a:extLst>
                </a:gridCol>
              </a:tblGrid>
              <a:tr h="8945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情况</a:t>
                      </a:r>
                      <a:endParaRPr lang="en-US" sz="20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每天读的</a:t>
                      </a:r>
                      <a:endParaRPr lang="en-US" altLang="zh-CN" sz="2000" b="1"/>
                    </a:p>
                    <a:p>
                      <a:pPr algn="ctr"/>
                      <a:r>
                        <a:rPr lang="zh-CN" altLang="en-US" sz="2000" b="1"/>
                        <a:t>页数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页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读完需要的</a:t>
                      </a:r>
                      <a:endParaRPr lang="en-US" altLang="zh-CN" sz="2000" b="1"/>
                    </a:p>
                    <a:p>
                      <a:pPr algn="ctr"/>
                      <a:r>
                        <a:rPr lang="zh-CN" altLang="en-US" sz="2000" b="1"/>
                        <a:t>天数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天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20392"/>
                  </a:ext>
                </a:extLst>
              </a:tr>
              <a:tr h="496976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1</a:t>
                      </a:r>
                      <a:r>
                        <a:rPr lang="zh-CN" altLang="en-US" b="1"/>
                        <a:t>种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46424"/>
                  </a:ext>
                </a:extLst>
              </a:tr>
              <a:tr h="496976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2</a:t>
                      </a:r>
                      <a:r>
                        <a:rPr lang="zh-CN" altLang="en-US" b="1"/>
                        <a:t>种</a:t>
                      </a:r>
                      <a:endParaRPr lang="en-US" altLang="zh-C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033760"/>
                  </a:ext>
                </a:extLst>
              </a:tr>
              <a:tr h="496976">
                <a:tc>
                  <a:txBody>
                    <a:bodyPr/>
                    <a:lstStyle/>
                    <a:p>
                      <a:pPr marL="0" marR="0" lvl="0" indent="0" algn="ctr" defTabSz="1219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/>
                        <a:t>第</a:t>
                      </a:r>
                      <a:r>
                        <a:rPr lang="en-US" altLang="zh-CN" b="1"/>
                        <a:t>3</a:t>
                      </a:r>
                      <a:r>
                        <a:rPr lang="zh-CN" altLang="en-US" b="1"/>
                        <a:t>种</a:t>
                      </a:r>
                      <a:endParaRPr lang="en-US" altLang="zh-CN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68396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DBCA8BAB-5418-29B7-8C06-2FF8A38DEDE0}"/>
              </a:ext>
            </a:extLst>
          </p:cNvPr>
          <p:cNvSpPr txBox="1"/>
          <p:nvPr/>
        </p:nvSpPr>
        <p:spPr>
          <a:xfrm>
            <a:off x="436178" y="2489311"/>
            <a:ext cx="3665922" cy="284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   15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×4÷6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60÷6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10(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答：如果每天读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天可以读完。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C76ADFF-8551-623A-48DC-E65EF4B3E89C}"/>
              </a:ext>
            </a:extLst>
          </p:cNvPr>
          <p:cNvSpPr txBox="1"/>
          <p:nvPr/>
        </p:nvSpPr>
        <p:spPr>
          <a:xfrm>
            <a:off x="3918403" y="2507076"/>
            <a:ext cx="4848226" cy="284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    15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×4÷3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60÷3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答：如果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天读完这本书，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平均每天读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页。</a:t>
            </a:r>
            <a:endParaRPr 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2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A5439-090A-F1D3-226A-DF78F6297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83A4C61-607D-D0E5-E076-65109B6AB792}"/>
              </a:ext>
            </a:extLst>
          </p:cNvPr>
          <p:cNvSpPr txBox="1"/>
          <p:nvPr/>
        </p:nvSpPr>
        <p:spPr>
          <a:xfrm>
            <a:off x="1362879" y="609801"/>
            <a:ext cx="946624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小丽用小棒摆了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个三角形。如果用这些小棒摆正方形，一共可以摆多少个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（图形的边不能重合。）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A6346C-1A93-2193-12F3-CF1A64141AF0}"/>
              </a:ext>
            </a:extLst>
          </p:cNvPr>
          <p:cNvSpPr txBox="1"/>
          <p:nvPr/>
        </p:nvSpPr>
        <p:spPr>
          <a:xfrm>
            <a:off x="950528" y="676476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8211BD-FFB9-7362-BBA9-365DC3DC4A50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P33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C420D9C-32D3-510F-951A-9191A3A21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339" y="1933455"/>
            <a:ext cx="10076033" cy="10415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A72CD4E-27DB-CA6B-06F1-FCA4B20FABFA}"/>
              </a:ext>
            </a:extLst>
          </p:cNvPr>
          <p:cNvSpPr txBox="1"/>
          <p:nvPr/>
        </p:nvSpPr>
        <p:spPr>
          <a:xfrm>
            <a:off x="1033031" y="3381997"/>
            <a:ext cx="10472648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×8=24(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根小棒摆正方形，要想使正方形的个数是整数个，正方形每边的小棒根数可以分别是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根或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根，那么正方形分别可以摆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个或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55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C9B30-49BA-5765-F193-405E072FF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0D37F20-CB47-482D-99E5-3D25FEB2C212}"/>
              </a:ext>
            </a:extLst>
          </p:cNvPr>
          <p:cNvSpPr txBox="1"/>
          <p:nvPr/>
        </p:nvSpPr>
        <p:spPr>
          <a:xfrm>
            <a:off x="1300735" y="300139"/>
            <a:ext cx="9466241" cy="3692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根据数量关系把表格填写完整。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）每个笔袋的价钱相同。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）汽车行驶的路程相同。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75A02BB-5485-F0FE-9015-AF8C927CE37A}"/>
              </a:ext>
            </a:extLst>
          </p:cNvPr>
          <p:cNvSpPr txBox="1"/>
          <p:nvPr/>
        </p:nvSpPr>
        <p:spPr>
          <a:xfrm>
            <a:off x="888383" y="451060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DFD63CC-4413-3478-5946-922227283D14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P34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0360545-A1F0-8402-A252-117BE2041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97" y="1853162"/>
            <a:ext cx="8289845" cy="138164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BB1724-1174-D3AC-9BE9-D940A6708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693" y="3992304"/>
            <a:ext cx="8991600" cy="14152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6864310-0E79-1F5B-9859-FDE0A2AFC8C6}"/>
              </a:ext>
            </a:extLst>
          </p:cNvPr>
          <p:cNvSpPr txBox="1"/>
          <p:nvPr/>
        </p:nvSpPr>
        <p:spPr>
          <a:xfrm>
            <a:off x="6177019" y="1912271"/>
            <a:ext cx="45720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A21DCE-16DA-C1C1-3342-A759204655DF}"/>
              </a:ext>
            </a:extLst>
          </p:cNvPr>
          <p:cNvSpPr txBox="1"/>
          <p:nvPr/>
        </p:nvSpPr>
        <p:spPr>
          <a:xfrm>
            <a:off x="7365581" y="1912271"/>
            <a:ext cx="457200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800527C-2F32-7C5D-D6BD-5001E1A0840E}"/>
              </a:ext>
            </a:extLst>
          </p:cNvPr>
          <p:cNvSpPr txBox="1"/>
          <p:nvPr/>
        </p:nvSpPr>
        <p:spPr>
          <a:xfrm>
            <a:off x="8442599" y="2543982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1079CAB-86D8-E044-F0A6-613E499EC2A6}"/>
              </a:ext>
            </a:extLst>
          </p:cNvPr>
          <p:cNvSpPr txBox="1"/>
          <p:nvPr/>
        </p:nvSpPr>
        <p:spPr>
          <a:xfrm>
            <a:off x="9631161" y="2543982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108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E51BC1-7B0C-78CF-59F3-570741952F86}"/>
              </a:ext>
            </a:extLst>
          </p:cNvPr>
          <p:cNvSpPr txBox="1"/>
          <p:nvPr/>
        </p:nvSpPr>
        <p:spPr>
          <a:xfrm>
            <a:off x="7594181" y="5296707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420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E74DC54-9F5A-AE2C-271B-0473892EFCD5}"/>
              </a:ext>
            </a:extLst>
          </p:cNvPr>
          <p:cNvSpPr txBox="1"/>
          <p:nvPr/>
        </p:nvSpPr>
        <p:spPr>
          <a:xfrm>
            <a:off x="6368905" y="4068215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0A44098-4ABC-1CE7-FB37-E43C5D2C31CB}"/>
              </a:ext>
            </a:extLst>
          </p:cNvPr>
          <p:cNvSpPr txBox="1"/>
          <p:nvPr/>
        </p:nvSpPr>
        <p:spPr>
          <a:xfrm>
            <a:off x="8729099" y="4068215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29BBB4C-6E25-FE29-B580-224497C717B5}"/>
              </a:ext>
            </a:extLst>
          </p:cNvPr>
          <p:cNvSpPr txBox="1"/>
          <p:nvPr/>
        </p:nvSpPr>
        <p:spPr>
          <a:xfrm>
            <a:off x="9989141" y="4063762"/>
            <a:ext cx="996676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</a:p>
        </p:txBody>
      </p:sp>
    </p:spTree>
    <p:extLst>
      <p:ext uri="{BB962C8B-B14F-4D97-AF65-F5344CB8AC3E}">
        <p14:creationId xmlns:p14="http://schemas.microsoft.com/office/powerpoint/2010/main" val="391025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AE984-ED0B-839A-F637-318E3FAC9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218BFD5-4EEE-E710-9F2B-8DD92267C85E}"/>
              </a:ext>
            </a:extLst>
          </p:cNvPr>
          <p:cNvSpPr txBox="1"/>
          <p:nvPr/>
        </p:nvSpPr>
        <p:spPr>
          <a:xfrm>
            <a:off x="1362879" y="447876"/>
            <a:ext cx="9466241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先说一说下面的线段图分别可以表示生活中的哪些实际问题，再列式计算。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B376A7-E277-CD36-D71B-E5AF130C3AEA}"/>
              </a:ext>
            </a:extLst>
          </p:cNvPr>
          <p:cNvSpPr txBox="1"/>
          <p:nvPr/>
        </p:nvSpPr>
        <p:spPr>
          <a:xfrm>
            <a:off x="950528" y="466926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0E407F-BEEA-1A58-E2FD-8C276FF5D15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P34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练习六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D5EC888-0933-0C7F-58F5-865D1BDB6B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2879" y="1684567"/>
            <a:ext cx="7161996" cy="13973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BC7FB09-8D6B-179A-F678-8307EB583F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2879" y="3274701"/>
            <a:ext cx="7161996" cy="156149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4CB11CC-5F4C-6351-9810-AA494690AA6B}"/>
              </a:ext>
            </a:extLst>
          </p:cNvPr>
          <p:cNvSpPr txBox="1"/>
          <p:nvPr/>
        </p:nvSpPr>
        <p:spPr>
          <a:xfrm>
            <a:off x="8524875" y="1665517"/>
            <a:ext cx="4467736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个苹果，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箱有多少个苹果？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632CC6-CAF8-A2CF-1F31-04FA980E2A69}"/>
              </a:ext>
            </a:extLst>
          </p:cNvPr>
          <p:cNvSpPr txBox="1"/>
          <p:nvPr/>
        </p:nvSpPr>
        <p:spPr>
          <a:xfrm>
            <a:off x="1781117" y="4759996"/>
            <a:ext cx="6896612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一本书每天看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天可以看完；如果要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天看完，平均每天要看多少页？</a:t>
            </a:r>
            <a:endParaRPr 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B58061-5A1D-9F76-C275-F737A0007963}"/>
              </a:ext>
            </a:extLst>
          </p:cNvPr>
          <p:cNvSpPr txBox="1"/>
          <p:nvPr/>
        </p:nvSpPr>
        <p:spPr>
          <a:xfrm>
            <a:off x="8915400" y="2777221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28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÷2×5</a:t>
            </a: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=14×5</a:t>
            </a: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=70(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4FAD832-DC7C-4DF4-1339-21090D03B26D}"/>
              </a:ext>
            </a:extLst>
          </p:cNvPr>
          <p:cNvSpPr txBox="1"/>
          <p:nvPr/>
        </p:nvSpPr>
        <p:spPr>
          <a:xfrm>
            <a:off x="9068254" y="4041007"/>
            <a:ext cx="3276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8×6÷4</a:t>
            </a: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=48÷4</a:t>
            </a: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5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1845</TotalTime>
  <Words>815</Words>
  <Application>Microsoft Office PowerPoint</Application>
  <PresentationFormat>宽屏</PresentationFormat>
  <Paragraphs>136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345</cp:revision>
  <dcterms:created xsi:type="dcterms:W3CDTF">2018-08-15T05:40:00Z</dcterms:created>
  <dcterms:modified xsi:type="dcterms:W3CDTF">2025-11-26T01:12:42Z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