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8" r:id="rId2"/>
    <p:sldId id="381" r:id="rId3"/>
    <p:sldId id="382" r:id="rId4"/>
    <p:sldId id="384" r:id="rId5"/>
    <p:sldId id="388" r:id="rId6"/>
    <p:sldId id="389" r:id="rId7"/>
    <p:sldId id="385" r:id="rId8"/>
    <p:sldId id="390" r:id="rId9"/>
    <p:sldId id="391" r:id="rId10"/>
    <p:sldId id="392" r:id="rId11"/>
    <p:sldId id="312" r:id="rId12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52">
          <p15:clr>
            <a:srgbClr val="A4A3A4"/>
          </p15:clr>
        </p15:guide>
        <p15:guide id="2" orient="horz" pos="2954" userDrawn="1">
          <p15:clr>
            <a:srgbClr val="A4A3A4"/>
          </p15:clr>
        </p15:guide>
        <p15:guide id="4" pos="3840">
          <p15:clr>
            <a:srgbClr val="A4A3A4"/>
          </p15:clr>
        </p15:guide>
        <p15:guide id="5" pos="665">
          <p15:clr>
            <a:srgbClr val="A4A3A4"/>
          </p15:clr>
        </p15:guide>
        <p15:guide id="6" pos="703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EFEFE"/>
    <a:srgbClr val="FF3399"/>
    <a:srgbClr val="3399FF"/>
    <a:srgbClr val="3E6BB3"/>
    <a:srgbClr val="6BA8D9"/>
    <a:srgbClr val="4A9438"/>
    <a:srgbClr val="FFFFFF"/>
    <a:srgbClr val="743C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93" autoAdjust="0"/>
    <p:restoredTop sz="94660" autoAdjust="0"/>
  </p:normalViewPr>
  <p:slideViewPr>
    <p:cSldViewPr snapToGrid="0">
      <p:cViewPr varScale="1">
        <p:scale>
          <a:sx n="70" d="100"/>
          <a:sy n="70" d="100"/>
        </p:scale>
        <p:origin x="78" y="966"/>
      </p:cViewPr>
      <p:guideLst>
        <p:guide orient="horz" pos="3952"/>
        <p:guide orient="horz" pos="2954"/>
        <p:guide pos="3840"/>
        <p:guide pos="665"/>
        <p:guide pos="70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6" cy="72006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D10BFE80-70CF-4AF0-A241-D0C314764F2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B16C5A3-ACFE-4A5D-B2C6-243F7B1EF5B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defRPr sz="1200"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5896198E-0841-4A4A-87BB-A18B5C15337D}" type="datetimeFigureOut">
              <a:rPr lang="zh-CN" altLang="en-US"/>
              <a:pPr>
                <a:defRPr/>
              </a:pPr>
              <a:t>2025/11/26</a:t>
            </a:fld>
            <a:endParaRPr lang="zh-CN" altLang="en-US"/>
          </a:p>
        </p:txBody>
      </p:sp>
      <p:sp>
        <p:nvSpPr>
          <p:cNvPr id="4100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</p:sp>
      <p:sp>
        <p:nvSpPr>
          <p:cNvPr id="4101" name="备注占位符 4">
            <a:extLst>
              <a:ext uri="{FF2B5EF4-FFF2-40B4-BE49-F238E27FC236}">
                <a16:creationId xmlns:a16="http://schemas.microsoft.com/office/drawing/2014/main" id="{58E50643-3384-4204-B3C9-D631F4CD02E8}"/>
              </a:ext>
            </a:extLst>
          </p:cNvPr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72AECF5-1BC8-443E-8399-667DC571B14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133EF72-B42A-4BCF-952B-EE33C38679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noProof="1"/>
            </a:lvl1pPr>
          </a:lstStyle>
          <a:p>
            <a:fld id="{4C04C165-1A21-436C-A41A-7A08386CDE8A}" type="slidenum">
              <a:rPr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8195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6147" name="灯片编号占位符 3">
            <a:extLst>
              <a:ext uri="{FF2B5EF4-FFF2-40B4-BE49-F238E27FC236}">
                <a16:creationId xmlns:a16="http://schemas.microsoft.com/office/drawing/2014/main" id="{54A40932-FAA5-4B9D-B38A-DCDFACEDAE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AD36074B-A727-4413-9285-78D19D35E64E}" type="slidenum">
              <a:rPr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0"/>
          <p:cNvGrpSpPr>
            <a:grpSpLocks/>
          </p:cNvGrpSpPr>
          <p:nvPr userDrawn="1"/>
        </p:nvGrpSpPr>
        <p:grpSpPr bwMode="auto">
          <a:xfrm>
            <a:off x="0" y="0"/>
            <a:ext cx="12192000" cy="6858000"/>
            <a:chOff x="-13" y="-1"/>
            <a:chExt cx="12192014" cy="6836241"/>
          </a:xfrm>
        </p:grpSpPr>
        <p:pic>
          <p:nvPicPr>
            <p:cNvPr id="3" name="图片 38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13" y="-1"/>
              <a:ext cx="6836241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图片 47"/>
            <p:cNvPicPr>
              <a:picLocks noChangeAspect="1" noChangeArrowheads="1"/>
            </p:cNvPicPr>
            <p:nvPr/>
          </p:nvPicPr>
          <p:blipFill>
            <a:blip r:embed="rId2"/>
            <a:srcRect r="21655"/>
            <a:stretch>
              <a:fillRect/>
            </a:stretch>
          </p:blipFill>
          <p:spPr bwMode="auto">
            <a:xfrm>
              <a:off x="6836229" y="-1"/>
              <a:ext cx="5355772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" name="图片 49"/>
          <p:cNvPicPr>
            <a:picLocks noChangeAspect="1" noChangeArrowheads="1"/>
          </p:cNvPicPr>
          <p:nvPr userDrawn="1"/>
        </p:nvPicPr>
        <p:blipFill>
          <a:blip r:embed="rId3"/>
          <a:srcRect l="27734" t="19185" r="24449" b="11330"/>
          <a:stretch>
            <a:fillRect/>
          </a:stretch>
        </p:blipFill>
        <p:spPr bwMode="auto">
          <a:xfrm>
            <a:off x="0" y="4313238"/>
            <a:ext cx="3368675" cy="254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50"/>
          <p:cNvPicPr>
            <a:picLocks noChangeAspect="1" noChangeArrowheads="1"/>
          </p:cNvPicPr>
          <p:nvPr userDrawn="1"/>
        </p:nvPicPr>
        <p:blipFill>
          <a:blip r:embed="rId3"/>
          <a:srcRect l="27734" t="39900" r="36929" b="11330"/>
          <a:stretch>
            <a:fillRect/>
          </a:stretch>
        </p:blipFill>
        <p:spPr bwMode="auto">
          <a:xfrm>
            <a:off x="9128125" y="-26988"/>
            <a:ext cx="3063875" cy="219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51"/>
          <p:cNvPicPr>
            <a:picLocks noChangeAspect="1" noChangeArrowheads="1"/>
          </p:cNvPicPr>
          <p:nvPr userDrawn="1"/>
        </p:nvPicPr>
        <p:blipFill>
          <a:blip r:embed="rId4"/>
          <a:srcRect t="16251" b="19643"/>
          <a:stretch>
            <a:fillRect/>
          </a:stretch>
        </p:blipFill>
        <p:spPr bwMode="auto">
          <a:xfrm>
            <a:off x="157163" y="-481013"/>
            <a:ext cx="11968162" cy="767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52"/>
          <p:cNvPicPr>
            <a:picLocks noChangeAspect="1" noChangeArrowheads="1"/>
          </p:cNvPicPr>
          <p:nvPr userDrawn="1"/>
        </p:nvPicPr>
        <p:blipFill>
          <a:blip r:embed="rId5"/>
          <a:srcRect l="19760" t="73981" r="22630" b="15335"/>
          <a:stretch>
            <a:fillRect/>
          </a:stretch>
        </p:blipFill>
        <p:spPr bwMode="auto">
          <a:xfrm>
            <a:off x="2827338" y="4945063"/>
            <a:ext cx="6164262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359FC12-D7F3-4D76-9808-37248A704CDF}"/>
              </a:ext>
            </a:extLst>
          </p:cNvPr>
          <p:cNvSpPr txBox="1"/>
          <p:nvPr/>
        </p:nvSpPr>
        <p:spPr>
          <a:xfrm rot="20132266">
            <a:off x="5276487" y="3198167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noProof="1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F41EC72-12AF-3DE6-CF51-5398B751CE9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95278" y="77051"/>
            <a:ext cx="1044828" cy="10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1"/>
          <p:cNvGrpSpPr>
            <a:grpSpLocks/>
          </p:cNvGrpSpPr>
          <p:nvPr userDrawn="1"/>
        </p:nvGrpSpPr>
        <p:grpSpPr bwMode="auto">
          <a:xfrm>
            <a:off x="0" y="0"/>
            <a:ext cx="12192000" cy="6858000"/>
            <a:chOff x="-13" y="-1"/>
            <a:chExt cx="12192014" cy="6836241"/>
          </a:xfrm>
        </p:grpSpPr>
        <p:pic>
          <p:nvPicPr>
            <p:cNvPr id="3" name="图片 2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13" y="-1"/>
              <a:ext cx="6836241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图片 23"/>
            <p:cNvPicPr>
              <a:picLocks noChangeAspect="1" noChangeArrowheads="1"/>
            </p:cNvPicPr>
            <p:nvPr/>
          </p:nvPicPr>
          <p:blipFill>
            <a:blip r:embed="rId2"/>
            <a:srcRect r="21655"/>
            <a:stretch>
              <a:fillRect/>
            </a:stretch>
          </p:blipFill>
          <p:spPr bwMode="auto">
            <a:xfrm>
              <a:off x="6836229" y="-1"/>
              <a:ext cx="5355772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0B3DF77E-9D99-4D45-9B7D-9B38D81733DF}"/>
              </a:ext>
            </a:extLst>
          </p:cNvPr>
          <p:cNvSpPr/>
          <p:nvPr userDrawn="1"/>
        </p:nvSpPr>
        <p:spPr>
          <a:xfrm>
            <a:off x="0" y="209006"/>
            <a:ext cx="12192000" cy="64661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54E73D4-EFBB-4467-8F55-DA7728C51AAB}"/>
              </a:ext>
            </a:extLst>
          </p:cNvPr>
          <p:cNvSpPr txBox="1"/>
          <p:nvPr/>
        </p:nvSpPr>
        <p:spPr>
          <a:xfrm rot="20132266">
            <a:off x="5276487" y="3198167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noProof="1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C132D8E-BB6F-57BB-D4A7-16A2906C30B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95278" y="77051"/>
            <a:ext cx="1044828" cy="10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</p:sldLayoutIdLst>
  <p:txStyles>
    <p:titleStyle>
      <a:lvl1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800" indent="-304800" algn="l" defTabSz="1219200" rtl="0" eaLnBrk="0" fontAlgn="base" hangingPunct="0">
        <a:lnSpc>
          <a:spcPct val="90000"/>
        </a:lnSpc>
        <a:spcBef>
          <a:spcPts val="1338"/>
        </a:spcBef>
        <a:spcAft>
          <a:spcPct val="0"/>
        </a:spcAft>
        <a:buFont typeface="Arial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文本框 6"/>
          <p:cNvSpPr txBox="1">
            <a:spLocks noChangeArrowheads="1"/>
          </p:cNvSpPr>
          <p:nvPr/>
        </p:nvSpPr>
        <p:spPr bwMode="auto">
          <a:xfrm>
            <a:off x="2986063" y="2197848"/>
            <a:ext cx="57658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zh-CN" altLang="en-US" sz="4400" b="1">
                <a:latin typeface="Times New Roman" pitchFamily="18" charset="0"/>
                <a:ea typeface="黑体" pitchFamily="49" charset="-122"/>
              </a:rPr>
              <a:t>练习五</a:t>
            </a:r>
            <a:endParaRPr lang="zh-CN" altLang="en-US" sz="4400" b="1" dirty="0">
              <a:latin typeface="Times New Roman" pitchFamily="18" charset="0"/>
              <a:ea typeface="黑体" pitchFamily="49" charset="-122"/>
            </a:endParaRPr>
          </a:p>
        </p:txBody>
      </p:sp>
      <p:grpSp>
        <p:nvGrpSpPr>
          <p:cNvPr id="7171" name="组合 10"/>
          <p:cNvGrpSpPr>
            <a:grpSpLocks/>
          </p:cNvGrpSpPr>
          <p:nvPr/>
        </p:nvGrpSpPr>
        <p:grpSpPr bwMode="auto">
          <a:xfrm>
            <a:off x="4808537" y="4148138"/>
            <a:ext cx="2574925" cy="420687"/>
            <a:chOff x="242380" y="196184"/>
            <a:chExt cx="2575081" cy="421341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AD175C36-E14B-4D8B-872D-44630D489FAD}"/>
                </a:ext>
              </a:extLst>
            </p:cNvPr>
            <p:cNvSpPr/>
            <p:nvPr/>
          </p:nvSpPr>
          <p:spPr>
            <a:xfrm>
              <a:off x="242380" y="196184"/>
              <a:ext cx="421341" cy="421341"/>
            </a:xfrm>
            <a:prstGeom prst="rect">
              <a:avLst/>
            </a:prstGeom>
            <a:solidFill>
              <a:srgbClr val="349FC6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D13B6577-676E-4677-84E1-73C16AECFACA}"/>
                </a:ext>
              </a:extLst>
            </p:cNvPr>
            <p:cNvSpPr/>
            <p:nvPr/>
          </p:nvSpPr>
          <p:spPr>
            <a:xfrm>
              <a:off x="667290" y="196184"/>
              <a:ext cx="421341" cy="421341"/>
            </a:xfrm>
            <a:prstGeom prst="rect">
              <a:avLst/>
            </a:prstGeom>
            <a:solidFill>
              <a:srgbClr val="E83B18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B8D73846-8CCC-483F-AAD9-6B6E5559C509}"/>
                </a:ext>
              </a:extLst>
            </p:cNvPr>
            <p:cNvSpPr/>
            <p:nvPr/>
          </p:nvSpPr>
          <p:spPr>
            <a:xfrm>
              <a:off x="1092200" y="196184"/>
              <a:ext cx="421341" cy="421341"/>
            </a:xfrm>
            <a:prstGeom prst="rect">
              <a:avLst/>
            </a:prstGeom>
            <a:solidFill>
              <a:srgbClr val="3EB35C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4691F0F1-1236-40D2-BE05-25E66C85C4AC}"/>
                </a:ext>
              </a:extLst>
            </p:cNvPr>
            <p:cNvSpPr/>
            <p:nvPr/>
          </p:nvSpPr>
          <p:spPr>
            <a:xfrm>
              <a:off x="1517110" y="196184"/>
              <a:ext cx="421341" cy="421341"/>
            </a:xfrm>
            <a:prstGeom prst="rect">
              <a:avLst/>
            </a:prstGeom>
            <a:solidFill>
              <a:srgbClr val="F39517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1B4F9CEE-4DEE-4B32-9557-65C7AFA1F5B6}"/>
                </a:ext>
              </a:extLst>
            </p:cNvPr>
            <p:cNvSpPr/>
            <p:nvPr/>
          </p:nvSpPr>
          <p:spPr>
            <a:xfrm>
              <a:off x="1942020" y="196184"/>
              <a:ext cx="421341" cy="421341"/>
            </a:xfrm>
            <a:prstGeom prst="rect">
              <a:avLst/>
            </a:prstGeom>
            <a:solidFill>
              <a:srgbClr val="CF2D6E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C957D598-4307-4A4A-A014-71EAD5116764}"/>
                </a:ext>
              </a:extLst>
            </p:cNvPr>
            <p:cNvSpPr/>
            <p:nvPr/>
          </p:nvSpPr>
          <p:spPr>
            <a:xfrm>
              <a:off x="2366930" y="196184"/>
              <a:ext cx="421341" cy="421341"/>
            </a:xfrm>
            <a:prstGeom prst="rect">
              <a:avLst/>
            </a:prstGeom>
            <a:solidFill>
              <a:srgbClr val="574E9E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grpSp>
          <p:nvGrpSpPr>
            <p:cNvPr id="7180" name="组合 17"/>
            <p:cNvGrpSpPr>
              <a:grpSpLocks/>
            </p:cNvGrpSpPr>
            <p:nvPr/>
          </p:nvGrpSpPr>
          <p:grpSpPr bwMode="auto">
            <a:xfrm>
              <a:off x="242380" y="201491"/>
              <a:ext cx="2575081" cy="400110"/>
              <a:chOff x="242380" y="201491"/>
              <a:chExt cx="2575081" cy="400110"/>
            </a:xfrm>
          </p:grpSpPr>
          <p:sp>
            <p:nvSpPr>
              <p:cNvPr id="7181" name="文本框 18"/>
              <p:cNvSpPr txBox="1">
                <a:spLocks noChangeArrowheads="1"/>
              </p:cNvSpPr>
              <p:nvPr/>
            </p:nvSpPr>
            <p:spPr bwMode="auto">
              <a:xfrm>
                <a:off x="242380" y="201491"/>
                <a:ext cx="533797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solidFill>
                      <a:schemeClr val="bg1"/>
                    </a:solidFill>
                    <a:latin typeface="Times New Roman" pitchFamily="18" charset="0"/>
                    <a:ea typeface="楷体" pitchFamily="49" charset="-122"/>
                  </a:rPr>
                  <a:t>R·</a:t>
                </a:r>
                <a:endParaRPr lang="zh-CN" altLang="en-US" sz="2000" b="1">
                  <a:solidFill>
                    <a:schemeClr val="bg1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7182" name="文本框 19"/>
              <p:cNvSpPr txBox="1">
                <a:spLocks noChangeArrowheads="1"/>
              </p:cNvSpPr>
              <p:nvPr/>
            </p:nvSpPr>
            <p:spPr bwMode="auto">
              <a:xfrm>
                <a:off x="661576" y="201491"/>
                <a:ext cx="484104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 dirty="0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三</a:t>
                </a:r>
              </a:p>
            </p:txBody>
          </p:sp>
          <p:sp>
            <p:nvSpPr>
              <p:cNvPr id="7183" name="文本框 20"/>
              <p:cNvSpPr txBox="1">
                <a:spLocks noChangeArrowheads="1"/>
              </p:cNvSpPr>
              <p:nvPr/>
            </p:nvSpPr>
            <p:spPr bwMode="auto">
              <a:xfrm>
                <a:off x="1081155" y="201491"/>
                <a:ext cx="428436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 dirty="0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年</a:t>
                </a:r>
              </a:p>
            </p:txBody>
          </p:sp>
          <p:sp>
            <p:nvSpPr>
              <p:cNvPr id="7184" name="文本框 21"/>
              <p:cNvSpPr txBox="1">
                <a:spLocks noChangeArrowheads="1"/>
              </p:cNvSpPr>
              <p:nvPr/>
            </p:nvSpPr>
            <p:spPr bwMode="auto">
              <a:xfrm>
                <a:off x="2378452" y="201491"/>
                <a:ext cx="439009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 dirty="0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册</a:t>
                </a:r>
              </a:p>
            </p:txBody>
          </p:sp>
          <p:sp>
            <p:nvSpPr>
              <p:cNvPr id="7185" name="文本框 22"/>
              <p:cNvSpPr txBox="1">
                <a:spLocks noChangeArrowheads="1"/>
              </p:cNvSpPr>
              <p:nvPr/>
            </p:nvSpPr>
            <p:spPr bwMode="auto">
              <a:xfrm>
                <a:off x="1500188" y="201491"/>
                <a:ext cx="462230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 dirty="0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级</a:t>
                </a:r>
              </a:p>
            </p:txBody>
          </p:sp>
          <p:sp>
            <p:nvSpPr>
              <p:cNvPr id="7186" name="文本框 23"/>
              <p:cNvSpPr txBox="1">
                <a:spLocks noChangeArrowheads="1"/>
              </p:cNvSpPr>
              <p:nvPr/>
            </p:nvSpPr>
            <p:spPr bwMode="auto">
              <a:xfrm>
                <a:off x="1938451" y="201491"/>
                <a:ext cx="463704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下</a:t>
                </a:r>
              </a:p>
            </p:txBody>
          </p:sp>
        </p:grp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FFE45151-CA88-4694-80C7-8FBCEF3D616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63513" y="6470650"/>
            <a:ext cx="895350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defRPr/>
            </a:pPr>
            <a:r>
              <a:rPr lang="zh-CN" altLang="en-US" sz="1050" noProof="1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173" name="图片 25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0628313" y="5060950"/>
            <a:ext cx="89693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97871CA-10CC-4501-DC00-83D93CAF6600}"/>
              </a:ext>
            </a:extLst>
          </p:cNvPr>
          <p:cNvSpPr txBox="1"/>
          <p:nvPr/>
        </p:nvSpPr>
        <p:spPr>
          <a:xfrm>
            <a:off x="882445" y="1032387"/>
            <a:ext cx="10754033" cy="338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水果店新进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箱苹果，每箱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千克，每千克进价是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元。这批苹果一共花了多少钱？分步列式计算：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 </a:t>
            </a:r>
            <a:r>
              <a:rPr lang="en-US" altLang="zh-CN" sz="3200" b="1" u="sng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               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表示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                                 );</a:t>
            </a:r>
          </a:p>
          <a:p>
            <a:pPr algn="l">
              <a:lnSpc>
                <a:spcPct val="20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en-US" altLang="zh-CN" sz="3200" b="1" u="sng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                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表示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                                 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854206A-D7B9-2D4B-5991-66C5A1A54E72}"/>
              </a:ext>
            </a:extLst>
          </p:cNvPr>
          <p:cNvSpPr txBox="1"/>
          <p:nvPr/>
        </p:nvSpPr>
        <p:spPr>
          <a:xfrm>
            <a:off x="470094" y="1173709"/>
            <a:ext cx="824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endParaRPr lang="en-US" sz="320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082936A-2055-12A6-EDDB-CFE5810C11F7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P29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练习五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1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8D0BD07-D7AF-2718-1BF0-99B9A2E06455}"/>
              </a:ext>
            </a:extLst>
          </p:cNvPr>
          <p:cNvSpPr txBox="1"/>
          <p:nvPr/>
        </p:nvSpPr>
        <p:spPr>
          <a:xfrm>
            <a:off x="1498105" y="2724581"/>
            <a:ext cx="4083050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25×3=75(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千克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59540D3-E6A5-3A15-5B81-2DCC05049745}"/>
              </a:ext>
            </a:extLst>
          </p:cNvPr>
          <p:cNvSpPr txBox="1"/>
          <p:nvPr/>
        </p:nvSpPr>
        <p:spPr>
          <a:xfrm>
            <a:off x="6216746" y="2843459"/>
            <a:ext cx="4477149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一共有多少苹果</a:t>
            </a:r>
            <a:endParaRPr lang="en-US" altLang="zh-CN" sz="3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0F536FC-215B-7E88-8FF6-18E361502675}"/>
              </a:ext>
            </a:extLst>
          </p:cNvPr>
          <p:cNvSpPr txBox="1"/>
          <p:nvPr/>
        </p:nvSpPr>
        <p:spPr>
          <a:xfrm>
            <a:off x="6259461" y="3748130"/>
            <a:ext cx="4434434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一共花了多少钱</a:t>
            </a:r>
            <a:endParaRPr lang="en-US" altLang="zh-CN" sz="3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5A0B7DD-FDC8-26CF-F07E-8E09BAB140A5}"/>
              </a:ext>
            </a:extLst>
          </p:cNvPr>
          <p:cNvSpPr txBox="1"/>
          <p:nvPr/>
        </p:nvSpPr>
        <p:spPr>
          <a:xfrm>
            <a:off x="1529428" y="3610457"/>
            <a:ext cx="4083050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3×75=225(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55003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380BFE1-AE9A-6263-5069-2E278BD33B90}"/>
              </a:ext>
            </a:extLst>
          </p:cNvPr>
          <p:cNvSpPr txBox="1"/>
          <p:nvPr/>
        </p:nvSpPr>
        <p:spPr>
          <a:xfrm>
            <a:off x="1546122" y="765147"/>
            <a:ext cx="9099755" cy="1476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小明家有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口人，平均每人每月产生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千克垃圾。小明家半年（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个月）共产生多少千克垃圾？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E3ACA55-D841-73DE-3323-FEB44F1CB02D}"/>
              </a:ext>
            </a:extLst>
          </p:cNvPr>
          <p:cNvSpPr txBox="1"/>
          <p:nvPr/>
        </p:nvSpPr>
        <p:spPr>
          <a:xfrm>
            <a:off x="1133770" y="918458"/>
            <a:ext cx="824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endParaRPr lang="en-US" sz="320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605E424-50D2-40F6-2ABD-9A6F94E537A3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P29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练习五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2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E55BDD8-F5CB-7A13-0F36-80DA5D53FC87}"/>
              </a:ext>
            </a:extLst>
          </p:cNvPr>
          <p:cNvSpPr txBox="1"/>
          <p:nvPr/>
        </p:nvSpPr>
        <p:spPr>
          <a:xfrm>
            <a:off x="2686504" y="2463094"/>
            <a:ext cx="5800725" cy="1931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12×4×6</a:t>
            </a:r>
          </a:p>
          <a:p>
            <a:pPr algn="ctr">
              <a:lnSpc>
                <a:spcPct val="114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48×6</a:t>
            </a:r>
          </a:p>
          <a:p>
            <a:pPr algn="ctr">
              <a:lnSpc>
                <a:spcPct val="114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= 288(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千克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7A3F1B9-A795-2EED-2FCD-AE9673BC2D4C}"/>
              </a:ext>
            </a:extLst>
          </p:cNvPr>
          <p:cNvSpPr txBox="1"/>
          <p:nvPr/>
        </p:nvSpPr>
        <p:spPr>
          <a:xfrm>
            <a:off x="2510211" y="4491159"/>
            <a:ext cx="7188200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答：小明家半年共产生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千克垃圾。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4318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7ED4218-EC11-AEEA-76C1-60A1CF740B7A}"/>
              </a:ext>
            </a:extLst>
          </p:cNvPr>
          <p:cNvSpPr txBox="1"/>
          <p:nvPr/>
        </p:nvSpPr>
        <p:spPr>
          <a:xfrm>
            <a:off x="675969" y="1038211"/>
            <a:ext cx="824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endParaRPr lang="en-US" sz="320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780417A-99B2-268B-CDEE-1130C7A0B447}"/>
              </a:ext>
            </a:extLst>
          </p:cNvPr>
          <p:cNvSpPr txBox="1"/>
          <p:nvPr/>
        </p:nvSpPr>
        <p:spPr>
          <a:xfrm>
            <a:off x="1088321" y="914065"/>
            <a:ext cx="10530347" cy="1476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王叔叔的豆腐店买来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袋黄豆，每袋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千克。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千克黄豆大约能做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千克豆腐。这些黄豆大约能做多少千克豆腐？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A9BE461-9903-756F-D725-A2458A40F471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P29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练习五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3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7AA0135-5109-EEB1-D8E1-02328B00B2B6}"/>
              </a:ext>
            </a:extLst>
          </p:cNvPr>
          <p:cNvSpPr txBox="1"/>
          <p:nvPr/>
        </p:nvSpPr>
        <p:spPr>
          <a:xfrm>
            <a:off x="2118631" y="2535952"/>
            <a:ext cx="7564193" cy="1931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4×(50×8)</a:t>
            </a:r>
          </a:p>
          <a:p>
            <a:pPr>
              <a:lnSpc>
                <a:spcPct val="114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          =4×400</a:t>
            </a:r>
          </a:p>
          <a:p>
            <a:pPr algn="ctr">
              <a:lnSpc>
                <a:spcPct val="114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=1600(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千克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9019733-6252-DF9D-5D52-C57527699A6C}"/>
              </a:ext>
            </a:extLst>
          </p:cNvPr>
          <p:cNvSpPr txBox="1"/>
          <p:nvPr/>
        </p:nvSpPr>
        <p:spPr>
          <a:xfrm>
            <a:off x="3089729" y="4525614"/>
            <a:ext cx="7835900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答：这些黄豆大约能做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1600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千克豆腐。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520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FADA48D-F7D0-1401-DA7E-1CCEC316F23F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P29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练习五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4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B985AE0-5BA5-7BB2-BECB-79BF2346D875}"/>
              </a:ext>
            </a:extLst>
          </p:cNvPr>
          <p:cNvSpPr txBox="1"/>
          <p:nvPr/>
        </p:nvSpPr>
        <p:spPr>
          <a:xfrm>
            <a:off x="882445" y="1032387"/>
            <a:ext cx="10754033" cy="338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一瓶药共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片，每日吃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次，每次吃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片。这瓶药可以吃多少天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分步列式计算：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 </a:t>
            </a:r>
            <a:r>
              <a:rPr lang="en-US" altLang="zh-CN" sz="3200" b="1" u="sng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               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表示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                                 );</a:t>
            </a:r>
          </a:p>
          <a:p>
            <a:pPr algn="l">
              <a:lnSpc>
                <a:spcPct val="20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en-US" altLang="zh-CN" sz="3200" b="1" u="sng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                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表示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                                 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DAC37CD-588F-0345-FF9D-C7D1ED425085}"/>
              </a:ext>
            </a:extLst>
          </p:cNvPr>
          <p:cNvSpPr txBox="1"/>
          <p:nvPr/>
        </p:nvSpPr>
        <p:spPr>
          <a:xfrm>
            <a:off x="470094" y="1173709"/>
            <a:ext cx="824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endParaRPr lang="en-US" sz="320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FE425A3-ED4E-7AB8-1A93-0F36A9D41C54}"/>
              </a:ext>
            </a:extLst>
          </p:cNvPr>
          <p:cNvSpPr txBox="1"/>
          <p:nvPr/>
        </p:nvSpPr>
        <p:spPr>
          <a:xfrm>
            <a:off x="1498105" y="2724581"/>
            <a:ext cx="4083050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2×3=6(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片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ECE10E5-826B-2B09-045C-FB846DD772C5}"/>
              </a:ext>
            </a:extLst>
          </p:cNvPr>
          <p:cNvSpPr txBox="1"/>
          <p:nvPr/>
        </p:nvSpPr>
        <p:spPr>
          <a:xfrm>
            <a:off x="6404429" y="2760355"/>
            <a:ext cx="4083050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每天吃多少片</a:t>
            </a:r>
            <a:endParaRPr lang="en-US" altLang="zh-CN" sz="3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5AA5856-4DA3-8403-DD87-33C633812ED8}"/>
              </a:ext>
            </a:extLst>
          </p:cNvPr>
          <p:cNvSpPr txBox="1"/>
          <p:nvPr/>
        </p:nvSpPr>
        <p:spPr>
          <a:xfrm>
            <a:off x="1498105" y="3610457"/>
            <a:ext cx="4083050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150÷6=25(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天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00B6DB3-EC37-2F58-B3BB-CD3D0676F04E}"/>
              </a:ext>
            </a:extLst>
          </p:cNvPr>
          <p:cNvSpPr txBox="1"/>
          <p:nvPr/>
        </p:nvSpPr>
        <p:spPr>
          <a:xfrm>
            <a:off x="6411512" y="3748130"/>
            <a:ext cx="4083050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可以吃多少天</a:t>
            </a:r>
            <a:endParaRPr lang="en-US" altLang="zh-CN" sz="3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527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96BEAD9-B76E-7037-9B52-ED6016FE66F8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P30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练习五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5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E8FA74D-C298-8B6F-C1A7-2B17F669D97D}"/>
              </a:ext>
            </a:extLst>
          </p:cNvPr>
          <p:cNvSpPr txBox="1"/>
          <p:nvPr/>
        </p:nvSpPr>
        <p:spPr>
          <a:xfrm>
            <a:off x="1351189" y="3186205"/>
            <a:ext cx="8810171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平均每个书架每层放多少本书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9C009FC-E5D5-9CF5-E505-A6F129D9A925}"/>
              </a:ext>
            </a:extLst>
          </p:cNvPr>
          <p:cNvSpPr txBox="1"/>
          <p:nvPr/>
        </p:nvSpPr>
        <p:spPr>
          <a:xfrm>
            <a:off x="303079" y="607500"/>
            <a:ext cx="824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endParaRPr lang="en-US" sz="320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A0D2E1A-F97B-A565-1326-A51CD3799F7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8621" y="213926"/>
            <a:ext cx="10305596" cy="308911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BEF4AEC2-D5B4-8BA1-D0F2-BB345E766561}"/>
              </a:ext>
            </a:extLst>
          </p:cNvPr>
          <p:cNvSpPr txBox="1"/>
          <p:nvPr/>
        </p:nvSpPr>
        <p:spPr>
          <a:xfrm>
            <a:off x="3769881" y="3923715"/>
            <a:ext cx="48377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756÷3÷4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252÷4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63(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本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80DBD40-3E7A-33B1-5D8E-7AA8838401E4}"/>
              </a:ext>
            </a:extLst>
          </p:cNvPr>
          <p:cNvSpPr txBox="1"/>
          <p:nvPr/>
        </p:nvSpPr>
        <p:spPr>
          <a:xfrm>
            <a:off x="3147581" y="5493375"/>
            <a:ext cx="7334250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答：平均每个书架每层放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本书。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6161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FBE2924-E256-A17A-A459-23E61695AFE5}"/>
              </a:ext>
            </a:extLst>
          </p:cNvPr>
          <p:cNvSpPr txBox="1"/>
          <p:nvPr/>
        </p:nvSpPr>
        <p:spPr>
          <a:xfrm>
            <a:off x="855406" y="1017638"/>
            <a:ext cx="10972800" cy="808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 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游泳池长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米。小军游了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zh-CN" altLang="en-US" sz="36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来回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，一共游了多少米？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2154898-0020-3D36-A156-1CBD41EC4A2A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P30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练习五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6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9B856D0-AE79-E05B-8D0A-195C6944FBFC}"/>
              </a:ext>
            </a:extLst>
          </p:cNvPr>
          <p:cNvSpPr txBox="1"/>
          <p:nvPr/>
        </p:nvSpPr>
        <p:spPr>
          <a:xfrm>
            <a:off x="2370137" y="2120748"/>
            <a:ext cx="7070725" cy="1931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25×4×2</a:t>
            </a:r>
          </a:p>
          <a:p>
            <a:pPr algn="ctr">
              <a:lnSpc>
                <a:spcPct val="114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=100×2</a:t>
            </a:r>
          </a:p>
          <a:p>
            <a:pPr algn="ctr">
              <a:lnSpc>
                <a:spcPct val="114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=200(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米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BB67988-DCA2-57E4-236F-50EEC30E857C}"/>
              </a:ext>
            </a:extLst>
          </p:cNvPr>
          <p:cNvSpPr txBox="1"/>
          <p:nvPr/>
        </p:nvSpPr>
        <p:spPr>
          <a:xfrm>
            <a:off x="4614606" y="4156487"/>
            <a:ext cx="7213600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答：一共游了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米。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25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67663DD-5171-422A-62DA-67BCAF599AE5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P30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练习五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7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3DD66F0-81A2-9DF3-7AF2-32A74AF62F81}"/>
              </a:ext>
            </a:extLst>
          </p:cNvPr>
          <p:cNvSpPr txBox="1"/>
          <p:nvPr/>
        </p:nvSpPr>
        <p:spPr>
          <a:xfrm>
            <a:off x="830683" y="568934"/>
            <a:ext cx="824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</a:t>
            </a:r>
            <a:endParaRPr lang="en-US" sz="320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5E785AF-EF90-CFDE-BB0E-F97A7BC51F6B}"/>
              </a:ext>
            </a:extLst>
          </p:cNvPr>
          <p:cNvSpPr txBox="1"/>
          <p:nvPr/>
        </p:nvSpPr>
        <p:spPr>
          <a:xfrm>
            <a:off x="1368425" y="504074"/>
            <a:ext cx="9245600" cy="2399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兴趣小组组织采集标本。小明每天采集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小时，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天可以采集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个标本。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小明平均每小时采集多少个标本？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要采集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个标本，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天能完成吗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726C559-05E9-CB28-A8B9-C8A6D28A642C}"/>
              </a:ext>
            </a:extLst>
          </p:cNvPr>
          <p:cNvSpPr txBox="1"/>
          <p:nvPr/>
        </p:nvSpPr>
        <p:spPr>
          <a:xfrm>
            <a:off x="1630442" y="3003397"/>
            <a:ext cx="4194608" cy="2990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20000"/>
              </a:lnSpc>
              <a:buAutoNum type="arabicParenBoth"/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72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÷2÷4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= 36÷4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= 9 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 </a:t>
            </a:r>
          </a:p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答：小明平均每小时采集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个标本。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1CFC763-4316-72D2-C476-768A5CF57374}"/>
              </a:ext>
            </a:extLst>
          </p:cNvPr>
          <p:cNvSpPr txBox="1"/>
          <p:nvPr/>
        </p:nvSpPr>
        <p:spPr>
          <a:xfrm>
            <a:off x="6261555" y="2961063"/>
            <a:ext cx="5625646" cy="2990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     72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÷2×7</a:t>
            </a: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= 36×7</a:t>
            </a: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= 252 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    </a:t>
            </a: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252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＞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224</a:t>
            </a:r>
          </a:p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答：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天能完成。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104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3FF8C9E-B0B5-0E26-B842-161BE38DE09D}"/>
              </a:ext>
            </a:extLst>
          </p:cNvPr>
          <p:cNvSpPr txBox="1"/>
          <p:nvPr/>
        </p:nvSpPr>
        <p:spPr>
          <a:xfrm>
            <a:off x="8474533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P30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练习五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8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265BC7B-14EC-981F-2C08-2B7DCA6DF009}"/>
              </a:ext>
            </a:extLst>
          </p:cNvPr>
          <p:cNvSpPr txBox="1"/>
          <p:nvPr/>
        </p:nvSpPr>
        <p:spPr>
          <a:xfrm>
            <a:off x="676621" y="545059"/>
            <a:ext cx="824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8.</a:t>
            </a:r>
            <a:endParaRPr lang="en-US" sz="320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4B224CA-2E07-332C-6701-AE50AC5160BD}"/>
              </a:ext>
            </a:extLst>
          </p:cNvPr>
          <p:cNvSpPr txBox="1"/>
          <p:nvPr/>
        </p:nvSpPr>
        <p:spPr>
          <a:xfrm>
            <a:off x="1273938" y="475499"/>
            <a:ext cx="9010345" cy="2399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王阿姨制作了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个布娃娃，每个售价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元。每盒装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个，每箱装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盒。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）装这些布娃娃需要多少个箱子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）请提出用两步乘法解决的问题并解答。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B099850-18AA-9DE6-807B-37F9AEC88BFC}"/>
              </a:ext>
            </a:extLst>
          </p:cNvPr>
          <p:cNvSpPr txBox="1"/>
          <p:nvPr/>
        </p:nvSpPr>
        <p:spPr>
          <a:xfrm>
            <a:off x="1273938" y="2958098"/>
            <a:ext cx="5127283" cy="2990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l">
              <a:lnSpc>
                <a:spcPct val="120000"/>
              </a:lnSpc>
              <a:buAutoNum type="arabicParenBoth"/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96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÷3÷8</a:t>
            </a:r>
          </a:p>
          <a:p>
            <a:pPr algn="l"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= 32÷8</a:t>
            </a:r>
          </a:p>
          <a:p>
            <a:pPr algn="l"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= 4 (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答：装这些布娃娃需要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个箱子。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810E536-B401-71B4-E409-1BF183C522FE}"/>
              </a:ext>
            </a:extLst>
          </p:cNvPr>
          <p:cNvSpPr txBox="1"/>
          <p:nvPr/>
        </p:nvSpPr>
        <p:spPr>
          <a:xfrm>
            <a:off x="6628608" y="2948300"/>
            <a:ext cx="5127283" cy="2990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 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每箱可以卖多少钱？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9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×3×8</a:t>
            </a: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= 27×8</a:t>
            </a: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= 216 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答：每箱可以卖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216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048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6056ADE-F749-650F-4FEF-0875C8B5115D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P30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练习五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9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2C66FE7-D3FE-F296-8FBF-53909875DF06}"/>
              </a:ext>
            </a:extLst>
          </p:cNvPr>
          <p:cNvSpPr txBox="1"/>
          <p:nvPr/>
        </p:nvSpPr>
        <p:spPr>
          <a:xfrm>
            <a:off x="702323" y="437593"/>
            <a:ext cx="824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9.</a:t>
            </a:r>
            <a:endParaRPr lang="en-US" sz="320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4519B23-A33F-CBEA-1F22-263B387D4E5A}"/>
              </a:ext>
            </a:extLst>
          </p:cNvPr>
          <p:cNvSpPr txBox="1"/>
          <p:nvPr/>
        </p:nvSpPr>
        <p:spPr>
          <a:xfrm>
            <a:off x="1277258" y="300139"/>
            <a:ext cx="8998857" cy="1476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先说一说下面的线段图分别可以表示生活中的哪些实际问题，再列式计算。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C1BD959-96D0-EE5E-1946-4E828D77B07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77258" y="1776312"/>
            <a:ext cx="7961992" cy="166388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7206929-BECF-D325-1F17-0ABA03BCE3E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77258" y="3414929"/>
            <a:ext cx="7961992" cy="152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9726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F6AE5DD0-33FC-45DE-8089-F1C035E2426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lum bright="70000" contrast="-70000"/>
          </a:blip>
          <a:srcRect b="70081"/>
          <a:stretch>
            <a:fillRect/>
          </a:stretch>
        </p:blipFill>
        <p:spPr>
          <a:xfrm>
            <a:off x="3644900" y="-292100"/>
            <a:ext cx="4902200" cy="146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云形标注 3">
            <a:extLst>
              <a:ext uri="{FF2B5EF4-FFF2-40B4-BE49-F238E27FC236}">
                <a16:creationId xmlns:a16="http://schemas.microsoft.com/office/drawing/2014/main" id="{E99D7049-85C2-4C1A-9FCD-763CD026AB99}"/>
              </a:ext>
            </a:extLst>
          </p:cNvPr>
          <p:cNvSpPr/>
          <p:nvPr/>
        </p:nvSpPr>
        <p:spPr bwMode="auto">
          <a:xfrm>
            <a:off x="1179513" y="968375"/>
            <a:ext cx="9906000" cy="3309938"/>
          </a:xfrm>
          <a:prstGeom prst="cloudCallout">
            <a:avLst>
              <a:gd name="adj1" fmla="val 25899"/>
              <a:gd name="adj2" fmla="val 70513"/>
            </a:avLst>
          </a:prstGeom>
          <a:solidFill>
            <a:srgbClr val="FFFFFF"/>
          </a:solidFill>
          <a:ln w="19050">
            <a:solidFill>
              <a:schemeClr val="tx1"/>
            </a:solidFill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defRPr/>
            </a:pPr>
            <a:endParaRPr lang="zh-CN" altLang="en-US" sz="3200" b="1" kern="0" noProof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30724" name="图片 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39225" y="4335166"/>
            <a:ext cx="1289050" cy="1572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矩形 2"/>
          <p:cNvSpPr>
            <a:spLocks noChangeArrowheads="1"/>
          </p:cNvSpPr>
          <p:nvPr/>
        </p:nvSpPr>
        <p:spPr bwMode="auto">
          <a:xfrm>
            <a:off x="2681288" y="1811338"/>
            <a:ext cx="6902450" cy="162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600" b="1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    同学们，今天的数学课你们有哪些收获呢？</a:t>
            </a:r>
          </a:p>
        </p:txBody>
      </p:sp>
      <p:sp>
        <p:nvSpPr>
          <p:cNvPr id="30726" name="文本框 5"/>
          <p:cNvSpPr txBox="1">
            <a:spLocks noChangeArrowheads="1"/>
          </p:cNvSpPr>
          <p:nvPr/>
        </p:nvSpPr>
        <p:spPr bwMode="auto">
          <a:xfrm>
            <a:off x="5105400" y="165100"/>
            <a:ext cx="6858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课堂小结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158E91F-6DE3-49EE-85A1-732DD8A7C00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6670675"/>
            <a:ext cx="895350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defRPr/>
            </a:pPr>
            <a:r>
              <a:rPr lang="zh-CN" altLang="en-US" sz="1050" noProof="1">
                <a:solidFill>
                  <a:srgbClr val="8DC3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30728" name="图片 7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11295063" y="6642100"/>
            <a:ext cx="89693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28575">
          <a:solidFill>
            <a:srgbClr val="00B0F0"/>
          </a:solidFill>
        </a:ln>
      </a:spPr>
      <a:bodyPr rtlCol="0" anchor="ctr"/>
      <a:lstStyle>
        <a:defPPr algn="ctr">
          <a:defRPr sz="3200" b="1" smtClean="0">
            <a:solidFill>
              <a:schemeClr val="tx1"/>
            </a:solidFill>
            <a:latin typeface="楷体" panose="02010609060101010101" pitchFamily="49" charset="-122"/>
            <a:ea typeface="楷体" panose="02010609060101010101" pitchFamily="49" charset="-122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lnSpc>
            <a:spcPct val="150000"/>
          </a:lnSpc>
          <a:defRPr sz="3200" b="1" smtClean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1000</TotalTime>
  <Words>651</Words>
  <Application>Microsoft Office PowerPoint</Application>
  <PresentationFormat>宽屏</PresentationFormat>
  <Paragraphs>88</Paragraphs>
  <Slides>13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1" baseType="lpstr">
      <vt:lpstr>等线</vt:lpstr>
      <vt:lpstr>等线 Light</vt:lpstr>
      <vt:lpstr>黑体</vt:lpstr>
      <vt:lpstr>楷体</vt:lpstr>
      <vt:lpstr>宋体</vt:lpstr>
      <vt:lpstr>Arial</vt:lpstr>
      <vt:lpstr>Times New Roman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Administrator</cp:lastModifiedBy>
  <cp:revision>263</cp:revision>
  <dcterms:created xsi:type="dcterms:W3CDTF">2018-08-15T05:40:00Z</dcterms:created>
  <dcterms:modified xsi:type="dcterms:W3CDTF">2025-11-26T01:16:32Z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