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398" r:id="rId3"/>
    <p:sldId id="399" r:id="rId4"/>
    <p:sldId id="388" r:id="rId5"/>
    <p:sldId id="400" r:id="rId6"/>
    <p:sldId id="394" r:id="rId7"/>
    <p:sldId id="395" r:id="rId8"/>
    <p:sldId id="401" r:id="rId9"/>
    <p:sldId id="396" r:id="rId10"/>
    <p:sldId id="312" r:id="rId1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orient="horz" pos="2954" userDrawn="1">
          <p15:clr>
            <a:srgbClr val="A4A3A4"/>
          </p15:clr>
        </p15:guide>
        <p15:guide id="4" pos="189" userDrawn="1">
          <p15:clr>
            <a:srgbClr val="A4A3A4"/>
          </p15:clr>
        </p15:guide>
        <p15:guide id="5" pos="3772" userDrawn="1">
          <p15:clr>
            <a:srgbClr val="A4A3A4"/>
          </p15:clr>
        </p15:guide>
        <p15:guide id="6" pos="70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EFE"/>
    <a:srgbClr val="FF3399"/>
    <a:srgbClr val="3399FF"/>
    <a:srgbClr val="3E6BB3"/>
    <a:srgbClr val="6BA8D9"/>
    <a:srgbClr val="4A9438"/>
    <a:srgbClr val="FFFFFF"/>
    <a:srgbClr val="743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660" autoAdjust="0"/>
  </p:normalViewPr>
  <p:slideViewPr>
    <p:cSldViewPr snapToGrid="0">
      <p:cViewPr varScale="1">
        <p:scale>
          <a:sx n="82" d="100"/>
          <a:sy n="82" d="100"/>
        </p:scale>
        <p:origin x="773" y="72"/>
      </p:cViewPr>
      <p:guideLst>
        <p:guide orient="horz" pos="3929"/>
        <p:guide orient="horz" pos="2954"/>
        <p:guide pos="189"/>
        <p:guide pos="3772"/>
        <p:guide pos="70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10BFE80-70CF-4AF0-A241-D0C314764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B16C5A3-ACFE-4A5D-B2C6-243F7B1EF5B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896198E-0841-4A4A-87BB-A18B5C15337D}" type="datetimeFigureOut">
              <a:rPr lang="zh-CN" altLang="en-US"/>
              <a:pPr>
                <a:defRPr/>
              </a:pPr>
              <a:t>2026/2/28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58E50643-3384-4204-B3C9-D631F4CD02E8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2AECF5-1BC8-443E-8399-667DC571B1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33EF72-B42A-4BCF-952B-EE33C3867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fld id="{4C04C165-1A21-436C-A41A-7A08386CDE8A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54A40932-FAA5-4B9D-B38A-DCDFACEDAE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D36074B-A727-4413-9285-78D19D35E64E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359FC12-D7F3-4D76-9808-37248A704CDF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F41EC72-12AF-3DE6-CF51-5398B751CE9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0B3DF77E-9D99-4D45-9B7D-9B38D81733DF}"/>
              </a:ext>
            </a:extLst>
          </p:cNvPr>
          <p:cNvSpPr/>
          <p:nvPr userDrawn="1"/>
        </p:nvSpPr>
        <p:spPr>
          <a:xfrm>
            <a:off x="0" y="209006"/>
            <a:ext cx="12192000" cy="64661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4E73D4-EFBB-4467-8F55-DA7728C51AAB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132D8E-BB6F-57BB-D4A7-16A2906C30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6"/>
          <p:cNvSpPr txBox="1">
            <a:spLocks noChangeArrowheads="1"/>
          </p:cNvSpPr>
          <p:nvPr/>
        </p:nvSpPr>
        <p:spPr bwMode="auto">
          <a:xfrm>
            <a:off x="2986063" y="2197848"/>
            <a:ext cx="57658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400" b="1">
                <a:latin typeface="Times New Roman" pitchFamily="18" charset="0"/>
                <a:ea typeface="黑体" pitchFamily="49" charset="-122"/>
              </a:rPr>
              <a:t>练习六</a:t>
            </a:r>
            <a:endParaRPr lang="zh-CN" altLang="en-US" sz="44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171" name="组合 10"/>
          <p:cNvGrpSpPr>
            <a:grpSpLocks/>
          </p:cNvGrpSpPr>
          <p:nvPr/>
        </p:nvGrpSpPr>
        <p:grpSpPr bwMode="auto">
          <a:xfrm>
            <a:off x="4808537" y="4148138"/>
            <a:ext cx="2574925" cy="420687"/>
            <a:chOff x="242380" y="196184"/>
            <a:chExt cx="2575081" cy="42134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D175C36-E14B-4D8B-872D-44630D489FAD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13B6577-676E-4677-84E1-73C16AECFACA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8D73846-8CCC-483F-AAD9-6B6E5559C509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691F0F1-1236-40D2-BE05-25E66C85C4AC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B4F9CEE-4DEE-4B32-9557-65C7AFA1F5B6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957D598-4307-4A4A-A014-71EAD5116764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0" name="组合 17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1" name="文本框 18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2" name="文本框 19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3" name="文本框 20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4" name="文本框 21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5" name="文本框 22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6" name="文本框 23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FFE45151-CA88-4694-80C7-8FBCEF3D616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3513" y="6470650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173" name="图片 2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628313" y="506095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B985AE0-5BA5-7BB2-BECB-79BF2346D875}"/>
              </a:ext>
            </a:extLst>
          </p:cNvPr>
          <p:cNvSpPr txBox="1"/>
          <p:nvPr/>
        </p:nvSpPr>
        <p:spPr>
          <a:xfrm>
            <a:off x="1362879" y="535154"/>
            <a:ext cx="9466241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箱蜜蜂可以酿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千克蜂蜜。照这样计算，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箱蜜蜂可以酿多少千克蜂蜜？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AC37CD-588F-0345-FF9D-C7D1ED425085}"/>
              </a:ext>
            </a:extLst>
          </p:cNvPr>
          <p:cNvSpPr txBox="1"/>
          <p:nvPr/>
        </p:nvSpPr>
        <p:spPr>
          <a:xfrm>
            <a:off x="950528" y="676476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sz="32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3A70734-626C-60B2-B8C3-CC74B82ABD58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E0EA41F-21AA-3038-02EC-9411AF4BD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247" y="1290657"/>
            <a:ext cx="4847247" cy="344423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71D808-573D-8B9F-1973-197CFAE015E4}"/>
              </a:ext>
            </a:extLst>
          </p:cNvPr>
          <p:cNvSpPr txBox="1"/>
          <p:nvPr/>
        </p:nvSpPr>
        <p:spPr>
          <a:xfrm>
            <a:off x="2071987" y="2311954"/>
            <a:ext cx="4847246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48÷4×9</a:t>
            </a:r>
          </a:p>
          <a:p>
            <a:pPr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=12×9</a:t>
            </a:r>
          </a:p>
          <a:p>
            <a:pPr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=108(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B091DF-D30A-77A1-3F45-5E4259505430}"/>
              </a:ext>
            </a:extLst>
          </p:cNvPr>
          <p:cNvSpPr txBox="1"/>
          <p:nvPr/>
        </p:nvSpPr>
        <p:spPr>
          <a:xfrm>
            <a:off x="2071987" y="4366137"/>
            <a:ext cx="7826175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箱蜜蜂可以酿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千克蜂蜜。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59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912EBDE-7113-BFCA-A681-A9A39FFED000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47356D-D9A6-8360-5101-0FE7B7CD9DB3}"/>
              </a:ext>
            </a:extLst>
          </p:cNvPr>
          <p:cNvSpPr txBox="1"/>
          <p:nvPr/>
        </p:nvSpPr>
        <p:spPr>
          <a:xfrm>
            <a:off x="1486253" y="945302"/>
            <a:ext cx="9219494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一只蜗牛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小时爬行了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米，照这种速度，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小时能爬行多少米？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B7B63F-85BC-8163-10E9-572601F96E27}"/>
              </a:ext>
            </a:extLst>
          </p:cNvPr>
          <p:cNvSpPr txBox="1"/>
          <p:nvPr/>
        </p:nvSpPr>
        <p:spPr>
          <a:xfrm>
            <a:off x="1073901" y="1086624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sz="320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0DD10F8-B1AD-1A8A-16C3-1AA2B63D0459}"/>
              </a:ext>
            </a:extLst>
          </p:cNvPr>
          <p:cNvSpPr txBox="1"/>
          <p:nvPr/>
        </p:nvSpPr>
        <p:spPr>
          <a:xfrm>
            <a:off x="2870199" y="2613086"/>
            <a:ext cx="8505371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8÷2×5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=4×5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小时能爬行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54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B985AE0-5BA5-7BB2-BECB-79BF2346D875}"/>
              </a:ext>
            </a:extLst>
          </p:cNvPr>
          <p:cNvSpPr txBox="1"/>
          <p:nvPr/>
        </p:nvSpPr>
        <p:spPr>
          <a:xfrm>
            <a:off x="848529" y="514551"/>
            <a:ext cx="9466241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小亮读一本书，每天读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天可以读完。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）如果每天读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页，多少天可以读完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天读完这本书，平均每天读多少页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AC37CD-588F-0345-FF9D-C7D1ED425085}"/>
              </a:ext>
            </a:extLst>
          </p:cNvPr>
          <p:cNvSpPr txBox="1"/>
          <p:nvPr/>
        </p:nvSpPr>
        <p:spPr>
          <a:xfrm>
            <a:off x="436178" y="514551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en-US" sz="32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3A70734-626C-60B2-B8C3-CC74B82ABD58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F7239050-1790-F0EB-CE9A-268A7667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256205"/>
              </p:ext>
            </p:extLst>
          </p:nvPr>
        </p:nvGraphicFramePr>
        <p:xfrm>
          <a:off x="7992280" y="2698327"/>
          <a:ext cx="3914776" cy="2385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020">
                  <a:extLst>
                    <a:ext uri="{9D8B030D-6E8A-4147-A177-3AD203B41FA5}">
                      <a16:colId xmlns:a16="http://schemas.microsoft.com/office/drawing/2014/main" val="2744079664"/>
                    </a:ext>
                  </a:extLst>
                </a:gridCol>
                <a:gridCol w="1260607">
                  <a:extLst>
                    <a:ext uri="{9D8B030D-6E8A-4147-A177-3AD203B41FA5}">
                      <a16:colId xmlns:a16="http://schemas.microsoft.com/office/drawing/2014/main" val="736034085"/>
                    </a:ext>
                  </a:extLst>
                </a:gridCol>
                <a:gridCol w="1515149">
                  <a:extLst>
                    <a:ext uri="{9D8B030D-6E8A-4147-A177-3AD203B41FA5}">
                      <a16:colId xmlns:a16="http://schemas.microsoft.com/office/drawing/2014/main" val="4091647776"/>
                    </a:ext>
                  </a:extLst>
                </a:gridCol>
              </a:tblGrid>
              <a:tr h="8945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情况</a:t>
                      </a:r>
                      <a:endParaRPr 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每天读的</a:t>
                      </a:r>
                      <a:endParaRPr lang="en-US" altLang="zh-CN" sz="2000" b="1"/>
                    </a:p>
                    <a:p>
                      <a:pPr algn="ctr"/>
                      <a:r>
                        <a:rPr lang="zh-CN" altLang="en-US" sz="2000" b="1"/>
                        <a:t>页数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页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读完需要的</a:t>
                      </a:r>
                      <a:endParaRPr lang="en-US" altLang="zh-CN" sz="2000" b="1"/>
                    </a:p>
                    <a:p>
                      <a:pPr algn="ctr"/>
                      <a:r>
                        <a:rPr lang="zh-CN" altLang="en-US" sz="2000" b="1"/>
                        <a:t>天数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天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420392"/>
                  </a:ext>
                </a:extLst>
              </a:tr>
              <a:tr h="496976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第</a:t>
                      </a:r>
                      <a:r>
                        <a:rPr lang="en-US" altLang="zh-CN" b="1"/>
                        <a:t>1</a:t>
                      </a:r>
                      <a:r>
                        <a:rPr lang="zh-CN" altLang="en-US" b="1"/>
                        <a:t>种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346424"/>
                  </a:ext>
                </a:extLst>
              </a:tr>
              <a:tr h="496976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/>
                        <a:t>第</a:t>
                      </a:r>
                      <a:r>
                        <a:rPr lang="en-US" altLang="zh-CN" b="1"/>
                        <a:t>2</a:t>
                      </a:r>
                      <a:r>
                        <a:rPr lang="zh-CN" altLang="en-US" b="1"/>
                        <a:t>种</a:t>
                      </a:r>
                      <a:endParaRPr lang="en-US" altLang="zh-C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？</a:t>
                      </a:r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033760"/>
                  </a:ext>
                </a:extLst>
              </a:tr>
              <a:tr h="496976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/>
                        <a:t>第</a:t>
                      </a:r>
                      <a:r>
                        <a:rPr lang="en-US" altLang="zh-CN" b="1"/>
                        <a:t>3</a:t>
                      </a:r>
                      <a:r>
                        <a:rPr lang="zh-CN" altLang="en-US" b="1"/>
                        <a:t>种</a:t>
                      </a:r>
                      <a:endParaRPr lang="en-US" altLang="zh-C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？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68396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3E236BD3-FBA3-B31E-2735-6D4C9D693C78}"/>
              </a:ext>
            </a:extLst>
          </p:cNvPr>
          <p:cNvSpPr txBox="1"/>
          <p:nvPr/>
        </p:nvSpPr>
        <p:spPr>
          <a:xfrm>
            <a:off x="436178" y="2592550"/>
            <a:ext cx="3665922" cy="284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   15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×4÷6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60÷6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10(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答：如果每天读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天可以读完。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33B7E71-59A7-CAF0-F292-E9FEC2A814FD}"/>
              </a:ext>
            </a:extLst>
          </p:cNvPr>
          <p:cNvSpPr txBox="1"/>
          <p:nvPr/>
        </p:nvSpPr>
        <p:spPr>
          <a:xfrm>
            <a:off x="3918403" y="2610315"/>
            <a:ext cx="4848226" cy="284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    15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×4÷3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60÷3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20(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答：如果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天读完这本书，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平均每天读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页。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2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0A24D30-8FA2-7FAE-E4B7-D27F49792FD0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6C3E085-5CBF-6E70-973B-E9B9A6573A9F}"/>
              </a:ext>
            </a:extLst>
          </p:cNvPr>
          <p:cNvSpPr txBox="1"/>
          <p:nvPr/>
        </p:nvSpPr>
        <p:spPr>
          <a:xfrm>
            <a:off x="1088572" y="651043"/>
            <a:ext cx="10116457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千克花生仁可以榨出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千克花生油。照这样计算，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千克花生仁可以榨出多少千克花生油？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6FD6F87-D83E-3FC0-97D9-72F869973F97}"/>
              </a:ext>
            </a:extLst>
          </p:cNvPr>
          <p:cNvSpPr txBox="1"/>
          <p:nvPr/>
        </p:nvSpPr>
        <p:spPr>
          <a:xfrm>
            <a:off x="600726" y="781669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en-US" sz="320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BB82BEC-136D-B8D1-DD3B-1DBCDAB39E1A}"/>
              </a:ext>
            </a:extLst>
          </p:cNvPr>
          <p:cNvSpPr txBox="1"/>
          <p:nvPr/>
        </p:nvSpPr>
        <p:spPr>
          <a:xfrm>
            <a:off x="2844799" y="2397186"/>
            <a:ext cx="8505371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300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÷(20÷5)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300÷4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75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千克花生仁可以榨出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千克花生油。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1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A5439-090A-F1D3-226A-DF78F6297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83A4C61-607D-D0E5-E076-65109B6AB792}"/>
              </a:ext>
            </a:extLst>
          </p:cNvPr>
          <p:cNvSpPr txBox="1"/>
          <p:nvPr/>
        </p:nvSpPr>
        <p:spPr>
          <a:xfrm>
            <a:off x="1362879" y="609801"/>
            <a:ext cx="9466241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小丽用小棒摆了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   。如果用这些小棒摆         ，一共可以摆多少个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（图形的边不能重合。）</a:t>
            </a: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DA6346C-1A93-2193-12F3-CF1A64141AF0}"/>
              </a:ext>
            </a:extLst>
          </p:cNvPr>
          <p:cNvSpPr txBox="1"/>
          <p:nvPr/>
        </p:nvSpPr>
        <p:spPr>
          <a:xfrm>
            <a:off x="950528" y="676476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en-US" sz="32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78211BD-FFB9-7362-BBA9-365DC3DC4A50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5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C420D9C-32D3-510F-951A-9191A3A21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339" y="1933455"/>
            <a:ext cx="10076033" cy="104151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EC64C6A-77C0-45D4-99A4-4A1D9FD29BBE}"/>
              </a:ext>
            </a:extLst>
          </p:cNvPr>
          <p:cNvSpPr txBox="1"/>
          <p:nvPr/>
        </p:nvSpPr>
        <p:spPr>
          <a:xfrm>
            <a:off x="1033031" y="3381997"/>
            <a:ext cx="10472648" cy="239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×8=24(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根小棒摆正方形，要想使正方形的个数是整数个，正方形每边的小棒根数可以分别是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根或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根，那么正方形分别可以摆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个或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5E896A2-0A5D-2630-7082-E775348895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8033" y="600091"/>
            <a:ext cx="762302" cy="66116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E44D5A1-D14E-495A-EEC5-1F1CF4E48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512" y="597760"/>
            <a:ext cx="641508" cy="66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5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C9B30-49BA-5765-F193-405E072FF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0D37F20-CB47-482D-99E5-3D25FEB2C212}"/>
              </a:ext>
            </a:extLst>
          </p:cNvPr>
          <p:cNvSpPr txBox="1"/>
          <p:nvPr/>
        </p:nvSpPr>
        <p:spPr>
          <a:xfrm>
            <a:off x="1300735" y="300139"/>
            <a:ext cx="9466241" cy="369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根据数量关系把表格填写完整。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）每个笔袋的价钱相同。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）汽车行驶的路程相同。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75A02BB-5485-F0FE-9015-AF8C927CE37A}"/>
              </a:ext>
            </a:extLst>
          </p:cNvPr>
          <p:cNvSpPr txBox="1"/>
          <p:nvPr/>
        </p:nvSpPr>
        <p:spPr>
          <a:xfrm>
            <a:off x="888383" y="451060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endParaRPr lang="en-US" sz="32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FD63CC-4413-3478-5946-922227283D14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P34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0360545-A1F0-8402-A252-117BE2041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97" y="1853162"/>
            <a:ext cx="8289845" cy="138164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ABB1724-1174-D3AC-9BE9-D940A6708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693" y="3992304"/>
            <a:ext cx="8991600" cy="141524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6864310-0E79-1F5B-9859-FDE0A2AFC8C6}"/>
              </a:ext>
            </a:extLst>
          </p:cNvPr>
          <p:cNvSpPr txBox="1"/>
          <p:nvPr/>
        </p:nvSpPr>
        <p:spPr>
          <a:xfrm>
            <a:off x="6177019" y="1912271"/>
            <a:ext cx="45720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6A21DCE-16DA-C1C1-3342-A759204655DF}"/>
              </a:ext>
            </a:extLst>
          </p:cNvPr>
          <p:cNvSpPr txBox="1"/>
          <p:nvPr/>
        </p:nvSpPr>
        <p:spPr>
          <a:xfrm>
            <a:off x="7365581" y="1912271"/>
            <a:ext cx="45720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800527C-2F32-7C5D-D6BD-5001E1A0840E}"/>
              </a:ext>
            </a:extLst>
          </p:cNvPr>
          <p:cNvSpPr txBox="1"/>
          <p:nvPr/>
        </p:nvSpPr>
        <p:spPr>
          <a:xfrm>
            <a:off x="8442599" y="2543982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1079CAB-86D8-E044-F0A6-613E499EC2A6}"/>
              </a:ext>
            </a:extLst>
          </p:cNvPr>
          <p:cNvSpPr txBox="1"/>
          <p:nvPr/>
        </p:nvSpPr>
        <p:spPr>
          <a:xfrm>
            <a:off x="9631161" y="2543982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108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E51BC1-7B0C-78CF-59F3-570741952F86}"/>
              </a:ext>
            </a:extLst>
          </p:cNvPr>
          <p:cNvSpPr txBox="1"/>
          <p:nvPr/>
        </p:nvSpPr>
        <p:spPr>
          <a:xfrm>
            <a:off x="7594181" y="5296707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420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E74DC54-9F5A-AE2C-271B-0473892EFCD5}"/>
              </a:ext>
            </a:extLst>
          </p:cNvPr>
          <p:cNvSpPr txBox="1"/>
          <p:nvPr/>
        </p:nvSpPr>
        <p:spPr>
          <a:xfrm>
            <a:off x="6368905" y="4068215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105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0A44098-4ABC-1CE7-FB37-E43C5D2C31CB}"/>
              </a:ext>
            </a:extLst>
          </p:cNvPr>
          <p:cNvSpPr txBox="1"/>
          <p:nvPr/>
        </p:nvSpPr>
        <p:spPr>
          <a:xfrm>
            <a:off x="8729099" y="4068215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29BBB4C-6E25-FE29-B580-224497C717B5}"/>
              </a:ext>
            </a:extLst>
          </p:cNvPr>
          <p:cNvSpPr txBox="1"/>
          <p:nvPr/>
        </p:nvSpPr>
        <p:spPr>
          <a:xfrm>
            <a:off x="9989141" y="4063762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391025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9D58D46-D5A4-7A3E-A7C7-C3F781C0909F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P34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7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236128F-544B-926E-4899-0CE71D3A65D2}"/>
              </a:ext>
            </a:extLst>
          </p:cNvPr>
          <p:cNvSpPr txBox="1"/>
          <p:nvPr/>
        </p:nvSpPr>
        <p:spPr>
          <a:xfrm>
            <a:off x="748118" y="300139"/>
            <a:ext cx="4601029" cy="75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看图列式。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867850B-CC66-D38D-981C-108B3EEF85E3}"/>
              </a:ext>
            </a:extLst>
          </p:cNvPr>
          <p:cNvSpPr txBox="1"/>
          <p:nvPr/>
        </p:nvSpPr>
        <p:spPr>
          <a:xfrm>
            <a:off x="748118" y="933693"/>
            <a:ext cx="11190515" cy="221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个毽子一共需要多少元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算式“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24÷4×2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”可以解决的问题是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请提出其他数学问题并解答。</a:t>
            </a: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52B820B-13AB-56B0-D2C1-48A60254DC16}"/>
              </a:ext>
            </a:extLst>
          </p:cNvPr>
          <p:cNvSpPr txBox="1"/>
          <p:nvPr/>
        </p:nvSpPr>
        <p:spPr>
          <a:xfrm>
            <a:off x="176109" y="470107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endParaRPr lang="en-US" sz="32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2AEC7CF-FCE0-A332-E706-388B313C4AA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4141" y="2547184"/>
            <a:ext cx="4384492" cy="222531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02224D5-EEE9-9E73-1B51-966D50F8BA8F}"/>
              </a:ext>
            </a:extLst>
          </p:cNvPr>
          <p:cNvSpPr txBox="1"/>
          <p:nvPr/>
        </p:nvSpPr>
        <p:spPr>
          <a:xfrm>
            <a:off x="7829502" y="1752987"/>
            <a:ext cx="4605291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个毽子一共需要多少元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7AB9D34-B429-2BF1-9C60-B9F92E2A1DEC}"/>
              </a:ext>
            </a:extLst>
          </p:cNvPr>
          <p:cNvSpPr txBox="1"/>
          <p:nvPr/>
        </p:nvSpPr>
        <p:spPr>
          <a:xfrm>
            <a:off x="588461" y="3221655"/>
            <a:ext cx="3314700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lnSpc>
                <a:spcPct val="120000"/>
              </a:lnSpc>
              <a:buAutoNum type="arabicParenBoth"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24÷4×3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6×3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18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6AF041B-0B62-F4D5-76CF-08A91DD6DEF0}"/>
              </a:ext>
            </a:extLst>
          </p:cNvPr>
          <p:cNvSpPr txBox="1"/>
          <p:nvPr/>
        </p:nvSpPr>
        <p:spPr>
          <a:xfrm>
            <a:off x="3625944" y="3221655"/>
            <a:ext cx="4203558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 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班用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元可以买多少个毽子？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120÷(24÷4)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= 120÷6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= 20(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63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AE984-ED0B-839A-F637-318E3FAC9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218BFD5-4EEE-E710-9F2B-8DD92267C85E}"/>
              </a:ext>
            </a:extLst>
          </p:cNvPr>
          <p:cNvSpPr txBox="1"/>
          <p:nvPr/>
        </p:nvSpPr>
        <p:spPr>
          <a:xfrm>
            <a:off x="1362879" y="447876"/>
            <a:ext cx="9466241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先说一说下面的线段图分别可以表示生活中的哪些实际问题，再列式计算。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8B376A7-E277-CD36-D71B-E5AF130C3AEA}"/>
              </a:ext>
            </a:extLst>
          </p:cNvPr>
          <p:cNvSpPr txBox="1"/>
          <p:nvPr/>
        </p:nvSpPr>
        <p:spPr>
          <a:xfrm>
            <a:off x="950528" y="466926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endParaRPr lang="en-US" sz="32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80E407F-BEEA-1A58-E2FD-8C276FF5D158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P34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8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D5EC888-0933-0C7F-58F5-865D1BDB6B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2879" y="1684567"/>
            <a:ext cx="7161996" cy="139734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BC7FB09-8D6B-179A-F678-8307EB583F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2879" y="3274701"/>
            <a:ext cx="7161996" cy="156149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4CB11CC-5F4C-6351-9810-AA494690AA6B}"/>
              </a:ext>
            </a:extLst>
          </p:cNvPr>
          <p:cNvSpPr txBox="1"/>
          <p:nvPr/>
        </p:nvSpPr>
        <p:spPr>
          <a:xfrm>
            <a:off x="8524875" y="1665517"/>
            <a:ext cx="4467736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个苹果，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箱有多少个苹果？</a:t>
            </a:r>
            <a:endParaRPr 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4632CC6-CAF8-A2CF-1F31-04FA980E2A69}"/>
              </a:ext>
            </a:extLst>
          </p:cNvPr>
          <p:cNvSpPr txBox="1"/>
          <p:nvPr/>
        </p:nvSpPr>
        <p:spPr>
          <a:xfrm>
            <a:off x="1781117" y="4759996"/>
            <a:ext cx="6896612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一本书每天看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天可以看完；如果要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天看完，平均每天要看多少页？</a:t>
            </a:r>
            <a:endParaRPr 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DC9E43-F0C9-7C30-99D2-83E6D2A94CE8}"/>
              </a:ext>
            </a:extLst>
          </p:cNvPr>
          <p:cNvSpPr txBox="1"/>
          <p:nvPr/>
        </p:nvSpPr>
        <p:spPr>
          <a:xfrm>
            <a:off x="8915400" y="2777221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28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÷2×5</a:t>
            </a:r>
          </a:p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=14×5</a:t>
            </a:r>
          </a:p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=70(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FDE2B21-4DE8-C83B-382F-FBC47E236827}"/>
              </a:ext>
            </a:extLst>
          </p:cNvPr>
          <p:cNvSpPr txBox="1"/>
          <p:nvPr/>
        </p:nvSpPr>
        <p:spPr>
          <a:xfrm>
            <a:off x="9068254" y="4041007"/>
            <a:ext cx="3276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8×6÷4</a:t>
            </a:r>
          </a:p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=48÷4</a:t>
            </a:r>
          </a:p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55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6AE5DD0-33FC-45DE-8089-F1C035E242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云形标注 3">
            <a:extLst>
              <a:ext uri="{FF2B5EF4-FFF2-40B4-BE49-F238E27FC236}">
                <a16:creationId xmlns:a16="http://schemas.microsoft.com/office/drawing/2014/main" id="{E99D7049-85C2-4C1A-9FCD-763CD026AB99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0724" name="图片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9225" y="4335166"/>
            <a:ext cx="1289050" cy="157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30726" name="文本框 5"/>
          <p:cNvSpPr txBox="1">
            <a:spLocks noChangeArrowheads="1"/>
          </p:cNvSpPr>
          <p:nvPr/>
        </p:nvSpPr>
        <p:spPr bwMode="auto">
          <a:xfrm>
            <a:off x="5105400" y="165100"/>
            <a:ext cx="6858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58E91F-6DE3-49EE-85A1-732DD8A7C0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0728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rgbClr val="00B0F0"/>
          </a:solidFill>
        </a:ln>
      </a:spPr>
      <a:bodyPr rtlCol="0" anchor="ctr"/>
      <a:lstStyle>
        <a:defPPr algn="ctr">
          <a:defRPr sz="3200"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200" b="1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2016</TotalTime>
  <Words>680</Words>
  <Application>Microsoft Office PowerPoint</Application>
  <PresentationFormat>宽屏</PresentationFormat>
  <Paragraphs>108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345</cp:revision>
  <dcterms:created xsi:type="dcterms:W3CDTF">2018-08-15T05:40:00Z</dcterms:created>
  <dcterms:modified xsi:type="dcterms:W3CDTF">2026-02-28T07:39:50Z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