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326" r:id="rId2"/>
    <p:sldId id="377" r:id="rId3"/>
    <p:sldId id="401" r:id="rId4"/>
    <p:sldId id="402" r:id="rId5"/>
    <p:sldId id="400" r:id="rId6"/>
    <p:sldId id="392" r:id="rId7"/>
    <p:sldId id="378" r:id="rId8"/>
    <p:sldId id="264" r:id="rId9"/>
    <p:sldId id="398" r:id="rId10"/>
    <p:sldId id="399" r:id="rId11"/>
    <p:sldId id="387" r:id="rId12"/>
    <p:sldId id="380" r:id="rId13"/>
    <p:sldId id="389" r:id="rId14"/>
    <p:sldId id="386" r:id="rId15"/>
    <p:sldId id="394" r:id="rId16"/>
    <p:sldId id="395" r:id="rId17"/>
    <p:sldId id="391" r:id="rId18"/>
    <p:sldId id="397" r:id="rId19"/>
    <p:sldId id="265" r:id="rId20"/>
    <p:sldId id="331" r:id="rId21"/>
  </p:sldIdLst>
  <p:sldSz cx="12192000" cy="6858000"/>
  <p:notesSz cx="6858000" cy="9144000"/>
  <p:defaultTextStyle>
    <a:defPPr>
      <a:defRPr lang="zh-CN"/>
    </a:defPPr>
    <a:lvl1pPr marL="0" lvl="0" indent="0" algn="l" defTabSz="121914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607875" lvl="1" indent="-150699" algn="l" defTabSz="121914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1217446" lvl="2" indent="-303091" algn="l" defTabSz="121914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827016" lvl="3" indent="-455483" algn="l" defTabSz="121914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2436586" lvl="4" indent="-607875" algn="l" defTabSz="121914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3047848" lvl="5" indent="-607875" algn="l" defTabSz="121914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3657418" lvl="6" indent="-607875" algn="l" defTabSz="121914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4266987" lvl="7" indent="-607875" algn="l" defTabSz="121914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4876557" lvl="8" indent="-607875" algn="l" defTabSz="121914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1D23"/>
    <a:srgbClr val="F1F7E8"/>
    <a:srgbClr val="FFFFFF"/>
    <a:srgbClr val="E0FAF7"/>
    <a:srgbClr val="FFFCE0"/>
    <a:srgbClr val="F6FBF9"/>
    <a:srgbClr val="E3F2EC"/>
    <a:srgbClr val="FDEEF4"/>
    <a:srgbClr val="EAF6FD"/>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27" autoAdjust="0"/>
    <p:restoredTop sz="95995" autoAdjust="0"/>
  </p:normalViewPr>
  <p:slideViewPr>
    <p:cSldViewPr snapToGrid="0" showGuides="1">
      <p:cViewPr varScale="1">
        <p:scale>
          <a:sx n="82" d="100"/>
          <a:sy n="82" d="100"/>
        </p:scale>
        <p:origin x="792" y="72"/>
      </p:cViewPr>
      <p:guideLst>
        <p:guide orient="horz" pos="2160"/>
        <p:guide pos="3817"/>
      </p:guideLst>
    </p:cSldViewPr>
  </p:slideViewPr>
  <p:outlineViewPr>
    <p:cViewPr>
      <p:scale>
        <a:sx n="33" d="100"/>
        <a:sy n="33" d="100"/>
      </p:scale>
      <p:origin x="0" y="0"/>
    </p:cViewPr>
  </p:outlineViewPr>
  <p:notesTextViewPr>
    <p:cViewPr>
      <p:scale>
        <a:sx n="1" d="1"/>
        <a:sy n="1" d="1"/>
      </p:scale>
      <p:origin x="0" y="0"/>
    </p:cViewPr>
  </p:notesTextViewPr>
  <p:sorterViewPr showFormatting="0">
    <p:cViewPr varScale="1">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00EFD8F5-B2C0-4A15-AE24-C643F9DA7504}"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2026/2/28</a:t>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编辑母版文本样式</a:t>
            </a:r>
          </a:p>
          <a:p>
            <a:pPr marL="45593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p>
          <a:p>
            <a:pPr marL="91313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p>
          <a:p>
            <a:pPr marL="137033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p>
          <a:p>
            <a:pPr marL="182753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wrap="square" lIns="91440" tIns="45720" rIns="91440" bIns="45720" numCol="1" anchor="b" anchorCtr="0" compatLnSpc="1"/>
          <a:lstStyle/>
          <a:p>
            <a:pPr lvl="0" algn="r">
              <a:buNone/>
            </a:pPr>
            <a:fld id="{9A0DB2DC-4C9A-4742-B13C-FB6460FD3503}" type="slidenum">
              <a:rPr lang="zh-CN" altLang="en-US" sz="1200" dirty="0"/>
              <a:t>‹#›</a:t>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600" kern="1200">
        <a:solidFill>
          <a:schemeClr val="tx1"/>
        </a:solidFill>
        <a:latin typeface="+mn-lt"/>
        <a:ea typeface="+mn-ea"/>
        <a:cs typeface="+mn-cs"/>
      </a:defRPr>
    </a:lvl1pPr>
    <a:lvl2pPr marL="607875" algn="l" rtl="0" eaLnBrk="0" fontAlgn="base" hangingPunct="0">
      <a:spcBef>
        <a:spcPct val="30000"/>
      </a:spcBef>
      <a:spcAft>
        <a:spcPct val="0"/>
      </a:spcAft>
      <a:defRPr sz="1600" kern="1200">
        <a:solidFill>
          <a:schemeClr val="tx1"/>
        </a:solidFill>
        <a:latin typeface="+mn-lt"/>
        <a:ea typeface="+mn-ea"/>
        <a:cs typeface="+mn-cs"/>
      </a:defRPr>
    </a:lvl2pPr>
    <a:lvl3pPr marL="1217446" algn="l" rtl="0" eaLnBrk="0" fontAlgn="base" hangingPunct="0">
      <a:spcBef>
        <a:spcPct val="30000"/>
      </a:spcBef>
      <a:spcAft>
        <a:spcPct val="0"/>
      </a:spcAft>
      <a:defRPr sz="1600" kern="1200">
        <a:solidFill>
          <a:schemeClr val="tx1"/>
        </a:solidFill>
        <a:latin typeface="+mn-lt"/>
        <a:ea typeface="+mn-ea"/>
        <a:cs typeface="+mn-cs"/>
      </a:defRPr>
    </a:lvl3pPr>
    <a:lvl4pPr marL="1827016" algn="l" rtl="0" eaLnBrk="0" fontAlgn="base" hangingPunct="0">
      <a:spcBef>
        <a:spcPct val="30000"/>
      </a:spcBef>
      <a:spcAft>
        <a:spcPct val="0"/>
      </a:spcAft>
      <a:defRPr sz="1600" kern="1200">
        <a:solidFill>
          <a:schemeClr val="tx1"/>
        </a:solidFill>
        <a:latin typeface="+mn-lt"/>
        <a:ea typeface="+mn-ea"/>
        <a:cs typeface="+mn-cs"/>
      </a:defRPr>
    </a:lvl4pPr>
    <a:lvl5pPr marL="2436586" algn="l" rtl="0" eaLnBrk="0" fontAlgn="base" hangingPunct="0">
      <a:spcBef>
        <a:spcPct val="30000"/>
      </a:spcBef>
      <a:spcAft>
        <a:spcPct val="0"/>
      </a:spcAft>
      <a:defRPr sz="1600" kern="1200">
        <a:solidFill>
          <a:schemeClr val="tx1"/>
        </a:solidFill>
        <a:latin typeface="+mn-lt"/>
        <a:ea typeface="+mn-ea"/>
        <a:cs typeface="+mn-cs"/>
      </a:defRPr>
    </a:lvl5pPr>
    <a:lvl6pPr marL="3047848" algn="l" defTabSz="1219140" rtl="0" eaLnBrk="1" latinLnBrk="0" hangingPunct="1">
      <a:defRPr sz="1600" kern="1200">
        <a:solidFill>
          <a:schemeClr val="tx1"/>
        </a:solidFill>
        <a:latin typeface="+mn-lt"/>
        <a:ea typeface="+mn-ea"/>
        <a:cs typeface="+mn-cs"/>
      </a:defRPr>
    </a:lvl6pPr>
    <a:lvl7pPr marL="3657418" algn="l" defTabSz="1219140" rtl="0" eaLnBrk="1" latinLnBrk="0" hangingPunct="1">
      <a:defRPr sz="1600" kern="1200">
        <a:solidFill>
          <a:schemeClr val="tx1"/>
        </a:solidFill>
        <a:latin typeface="+mn-lt"/>
        <a:ea typeface="+mn-ea"/>
        <a:cs typeface="+mn-cs"/>
      </a:defRPr>
    </a:lvl7pPr>
    <a:lvl8pPr marL="4266987" algn="l" defTabSz="1219140" rtl="0" eaLnBrk="1" latinLnBrk="0" hangingPunct="1">
      <a:defRPr sz="1600" kern="1200">
        <a:solidFill>
          <a:schemeClr val="tx1"/>
        </a:solidFill>
        <a:latin typeface="+mn-lt"/>
        <a:ea typeface="+mn-ea"/>
        <a:cs typeface="+mn-cs"/>
      </a:defRPr>
    </a:lvl8pPr>
    <a:lvl9pPr marL="4876557" algn="l" defTabSz="121914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ln>
            <a:solidFill>
              <a:srgbClr val="000000">
                <a:alpha val="100000"/>
              </a:srgbClr>
            </a:solidFill>
            <a:miter lim="800000"/>
          </a:ln>
        </p:spPr>
      </p:sp>
      <p:sp>
        <p:nvSpPr>
          <p:cNvPr id="14339" name="备注占位符 2"/>
          <p:cNvSpPr>
            <a:spLocks noGrp="1"/>
          </p:cNvSpPr>
          <p:nvPr>
            <p:ph type="body" idx="1"/>
          </p:nvPr>
        </p:nvSpPr>
        <p:spPr>
          <a:noFill/>
          <a:ln>
            <a:noFill/>
          </a:ln>
        </p:spPr>
        <p:txBody>
          <a:bodyPr wrap="square" lIns="91440" tIns="45720" rIns="91440" bIns="45720" anchor="t" anchorCtr="0"/>
          <a:lstStyle/>
          <a:p>
            <a:pPr lvl="0"/>
            <a:endParaRPr lang="zh-CN" altLang="en-US" dirty="0"/>
          </a:p>
        </p:txBody>
      </p:sp>
      <p:sp>
        <p:nvSpPr>
          <p:cNvPr id="14340" name="灯片编号占位符 3"/>
          <p:cNvSpPr txBox="1">
            <a:spLocks noGrp="1"/>
          </p:cNvSpPr>
          <p:nvPr>
            <p:ph type="sldNum" sz="quarter"/>
          </p:nvPr>
        </p:nvSpPr>
        <p:spPr>
          <a:xfrm>
            <a:off x="3884613" y="8685213"/>
            <a:ext cx="2971800" cy="458787"/>
          </a:xfrm>
          <a:prstGeom prst="rect">
            <a:avLst/>
          </a:prstGeom>
          <a:noFill/>
          <a:ln w="9525">
            <a:noFill/>
          </a:ln>
        </p:spPr>
        <p:txBody>
          <a:bodyPr anchor="b" anchorCtr="0"/>
          <a:lstStyle/>
          <a:p>
            <a:pPr lvl="0" algn="r"/>
            <a:fld id="{9A0DB2DC-4C9A-4742-B13C-FB6460FD3503}" type="slidenum">
              <a:rPr lang="zh-CN" altLang="en-US" sz="1200" dirty="0"/>
              <a:t>1</a:t>
            </a:fld>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节标题">
    <p:bg>
      <p:bgPr>
        <a:solidFill>
          <a:schemeClr val="bg1"/>
        </a:solidFill>
        <a:effectLst/>
      </p:bgPr>
    </p:bg>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id="{B1568D65-F29F-4941-8609-C220DFAFB9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3" name="图片 22">
            <a:extLst>
              <a:ext uri="{FF2B5EF4-FFF2-40B4-BE49-F238E27FC236}">
                <a16:creationId xmlns:a16="http://schemas.microsoft.com/office/drawing/2014/main" id="{9B09B6A6-F22B-C1F8-B687-209CAD1E70F4}"/>
              </a:ext>
            </a:extLst>
          </p:cNvPr>
          <p:cNvPicPr>
            <a:picLocks noChangeAspect="1"/>
          </p:cNvPicPr>
          <p:nvPr userDrawn="1"/>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bg>
      <p:bgPr>
        <a:solidFill>
          <a:schemeClr val="bg1"/>
        </a:solidFill>
        <a:effectLst/>
      </p:bgPr>
    </p:bg>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8ED0F8AF-A09C-0A56-5258-1EDBBED2234A}"/>
              </a:ext>
            </a:extLst>
          </p:cNvPr>
          <p:cNvGrpSpPr/>
          <p:nvPr userDrawn="1"/>
        </p:nvGrpSpPr>
        <p:grpSpPr>
          <a:xfrm>
            <a:off x="321626" y="379951"/>
            <a:ext cx="2755222" cy="690552"/>
            <a:chOff x="321626" y="379951"/>
            <a:chExt cx="2755222" cy="690552"/>
          </a:xfrm>
        </p:grpSpPr>
        <p:sp>
          <p:nvSpPr>
            <p:cNvPr id="8" name="Block Arc 15">
              <a:extLst>
                <a:ext uri="{FF2B5EF4-FFF2-40B4-BE49-F238E27FC236}">
                  <a16:creationId xmlns:a16="http://schemas.microsoft.com/office/drawing/2014/main" id="{E76514EF-6F8F-A973-5A48-369B13E485B5}"/>
                </a:ext>
              </a:extLst>
            </p:cNvPr>
            <p:cNvSpPr/>
            <p:nvPr/>
          </p:nvSpPr>
          <p:spPr>
            <a:xfrm>
              <a:off x="373026" y="379951"/>
              <a:ext cx="573411" cy="537578"/>
            </a:xfrm>
            <a:custGeom>
              <a:avLst/>
              <a:gdLst>
                <a:gd name="T0" fmla="*/ 11200 w 12800"/>
                <a:gd name="T1" fmla="*/ 0 h 12000"/>
                <a:gd name="T2" fmla="*/ 6606 w 12800"/>
                <a:gd name="T3" fmla="*/ 1715 h 12000"/>
                <a:gd name="T4" fmla="*/ 6194 w 12800"/>
                <a:gd name="T5" fmla="*/ 1715 h 12000"/>
                <a:gd name="T6" fmla="*/ 1600 w 12800"/>
                <a:gd name="T7" fmla="*/ 0 h 12000"/>
                <a:gd name="T8" fmla="*/ 0 w 12800"/>
                <a:gd name="T9" fmla="*/ 8800 h 12000"/>
                <a:gd name="T10" fmla="*/ 5006 w 12800"/>
                <a:gd name="T11" fmla="*/ 11886 h 12000"/>
                <a:gd name="T12" fmla="*/ 6400 w 12800"/>
                <a:gd name="T13" fmla="*/ 11771 h 12000"/>
                <a:gd name="T14" fmla="*/ 7794 w 12800"/>
                <a:gd name="T15" fmla="*/ 11886 h 12000"/>
                <a:gd name="T16" fmla="*/ 12800 w 12800"/>
                <a:gd name="T17" fmla="*/ 8800 h 12000"/>
                <a:gd name="T18" fmla="*/ 12097 w 12800"/>
                <a:gd name="T19" fmla="*/ 275 h 12000"/>
                <a:gd name="T20" fmla="*/ 1600 w 12800"/>
                <a:gd name="T21" fmla="*/ 8800 h 12000"/>
                <a:gd name="T22" fmla="*/ 5600 w 12800"/>
                <a:gd name="T23" fmla="*/ 3200 h 12000"/>
                <a:gd name="T24" fmla="*/ 11200 w 12800"/>
                <a:gd name="T25" fmla="*/ 8800 h 12000"/>
                <a:gd name="T26" fmla="*/ 7200 w 12800"/>
                <a:gd name="T27" fmla="*/ 3200 h 12000"/>
                <a:gd name="T28" fmla="*/ 11200 w 12800"/>
                <a:gd name="T29" fmla="*/ 8800 h 12000"/>
                <a:gd name="T30" fmla="*/ 2400 w 12800"/>
                <a:gd name="T31" fmla="*/ 2720 h 12000"/>
                <a:gd name="T32" fmla="*/ 4800 w 12800"/>
                <a:gd name="T33" fmla="*/ 4480 h 12000"/>
                <a:gd name="T34" fmla="*/ 4800 w 12800"/>
                <a:gd name="T35" fmla="*/ 5280 h 12000"/>
                <a:gd name="T36" fmla="*/ 2400 w 12800"/>
                <a:gd name="T37" fmla="*/ 5120 h 12000"/>
                <a:gd name="T38" fmla="*/ 4800 w 12800"/>
                <a:gd name="T39" fmla="*/ 5280 h 12000"/>
                <a:gd name="T40" fmla="*/ 2400 w 12800"/>
                <a:gd name="T41" fmla="*/ 5920 h 12000"/>
                <a:gd name="T42" fmla="*/ 4800 w 12800"/>
                <a:gd name="T43" fmla="*/ 7680 h 12000"/>
                <a:gd name="T44" fmla="*/ 4800 w 12800"/>
                <a:gd name="T45" fmla="*/ 8480 h 12000"/>
                <a:gd name="T46" fmla="*/ 2400 w 12800"/>
                <a:gd name="T47" fmla="*/ 8320 h 12000"/>
                <a:gd name="T48" fmla="*/ 4800 w 12800"/>
                <a:gd name="T49" fmla="*/ 8480 h 12000"/>
                <a:gd name="T50" fmla="*/ 8000 w 12800"/>
                <a:gd name="T51" fmla="*/ 8480 h 12000"/>
                <a:gd name="T52" fmla="*/ 10400 w 12800"/>
                <a:gd name="T53" fmla="*/ 8321 h 12000"/>
                <a:gd name="T54" fmla="*/ 10400 w 12800"/>
                <a:gd name="T55" fmla="*/ 5920 h 12000"/>
                <a:gd name="T56" fmla="*/ 8000 w 12800"/>
                <a:gd name="T57" fmla="*/ 7680 h 12000"/>
                <a:gd name="T58" fmla="*/ 10400 w 12800"/>
                <a:gd name="T59" fmla="*/ 5920 h 12000"/>
                <a:gd name="T60" fmla="*/ 8000 w 12800"/>
                <a:gd name="T61" fmla="*/ 5280 h 12000"/>
                <a:gd name="T62" fmla="*/ 10400 w 12800"/>
                <a:gd name="T63" fmla="*/ 5120 h 12000"/>
                <a:gd name="T64" fmla="*/ 10400 w 12800"/>
                <a:gd name="T65" fmla="*/ 2720 h 12000"/>
                <a:gd name="T66" fmla="*/ 8000 w 12800"/>
                <a:gd name="T67" fmla="*/ 4480 h 12000"/>
                <a:gd name="T68" fmla="*/ 10400 w 12800"/>
                <a:gd name="T69" fmla="*/ 2720 h 1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00" h="12000">
                  <a:moveTo>
                    <a:pt x="12097" y="275"/>
                  </a:moveTo>
                  <a:cubicBezTo>
                    <a:pt x="11832" y="96"/>
                    <a:pt x="11520" y="0"/>
                    <a:pt x="11200" y="0"/>
                  </a:cubicBezTo>
                  <a:cubicBezTo>
                    <a:pt x="10996" y="0"/>
                    <a:pt x="10795" y="39"/>
                    <a:pt x="10606" y="115"/>
                  </a:cubicBezTo>
                  <a:lnTo>
                    <a:pt x="6606" y="1715"/>
                  </a:lnTo>
                  <a:cubicBezTo>
                    <a:pt x="6530" y="1745"/>
                    <a:pt x="6469" y="1794"/>
                    <a:pt x="6400" y="1835"/>
                  </a:cubicBezTo>
                  <a:cubicBezTo>
                    <a:pt x="6331" y="1794"/>
                    <a:pt x="6270" y="1745"/>
                    <a:pt x="6194" y="1715"/>
                  </a:cubicBezTo>
                  <a:lnTo>
                    <a:pt x="2194" y="115"/>
                  </a:lnTo>
                  <a:cubicBezTo>
                    <a:pt x="2005" y="39"/>
                    <a:pt x="1804" y="0"/>
                    <a:pt x="1600" y="0"/>
                  </a:cubicBezTo>
                  <a:cubicBezTo>
                    <a:pt x="716" y="0"/>
                    <a:pt x="0" y="716"/>
                    <a:pt x="0" y="1600"/>
                  </a:cubicBezTo>
                  <a:lnTo>
                    <a:pt x="0" y="8800"/>
                  </a:lnTo>
                  <a:cubicBezTo>
                    <a:pt x="0" y="9454"/>
                    <a:pt x="398" y="10042"/>
                    <a:pt x="1006" y="10286"/>
                  </a:cubicBezTo>
                  <a:lnTo>
                    <a:pt x="5006" y="11886"/>
                  </a:lnTo>
                  <a:cubicBezTo>
                    <a:pt x="5198" y="11962"/>
                    <a:pt x="5399" y="12000"/>
                    <a:pt x="5600" y="12000"/>
                  </a:cubicBezTo>
                  <a:cubicBezTo>
                    <a:pt x="5880" y="12000"/>
                    <a:pt x="6153" y="11915"/>
                    <a:pt x="6400" y="11771"/>
                  </a:cubicBezTo>
                  <a:cubicBezTo>
                    <a:pt x="6647" y="11915"/>
                    <a:pt x="6920" y="12000"/>
                    <a:pt x="7200" y="12000"/>
                  </a:cubicBezTo>
                  <a:cubicBezTo>
                    <a:pt x="7401" y="12000"/>
                    <a:pt x="7602" y="11962"/>
                    <a:pt x="7794" y="11886"/>
                  </a:cubicBezTo>
                  <a:lnTo>
                    <a:pt x="11794" y="10286"/>
                  </a:lnTo>
                  <a:cubicBezTo>
                    <a:pt x="12402" y="10042"/>
                    <a:pt x="12800" y="9454"/>
                    <a:pt x="12800" y="8800"/>
                  </a:cubicBezTo>
                  <a:lnTo>
                    <a:pt x="12800" y="1600"/>
                  </a:lnTo>
                  <a:cubicBezTo>
                    <a:pt x="12800" y="1069"/>
                    <a:pt x="12537" y="573"/>
                    <a:pt x="12097" y="275"/>
                  </a:cubicBezTo>
                  <a:close/>
                  <a:moveTo>
                    <a:pt x="5600" y="10400"/>
                  </a:moveTo>
                  <a:lnTo>
                    <a:pt x="1600" y="8800"/>
                  </a:lnTo>
                  <a:lnTo>
                    <a:pt x="1600" y="1600"/>
                  </a:lnTo>
                  <a:lnTo>
                    <a:pt x="5600" y="3200"/>
                  </a:lnTo>
                  <a:lnTo>
                    <a:pt x="5600" y="10400"/>
                  </a:lnTo>
                  <a:close/>
                  <a:moveTo>
                    <a:pt x="11200" y="8800"/>
                  </a:moveTo>
                  <a:lnTo>
                    <a:pt x="7200" y="10400"/>
                  </a:lnTo>
                  <a:lnTo>
                    <a:pt x="7200" y="3200"/>
                  </a:lnTo>
                  <a:lnTo>
                    <a:pt x="11200" y="1600"/>
                  </a:lnTo>
                  <a:lnTo>
                    <a:pt x="11200" y="8800"/>
                  </a:lnTo>
                  <a:close/>
                  <a:moveTo>
                    <a:pt x="4800" y="3680"/>
                  </a:moveTo>
                  <a:lnTo>
                    <a:pt x="2400" y="2720"/>
                  </a:lnTo>
                  <a:lnTo>
                    <a:pt x="2400" y="3520"/>
                  </a:lnTo>
                  <a:lnTo>
                    <a:pt x="4800" y="4480"/>
                  </a:lnTo>
                  <a:lnTo>
                    <a:pt x="4800" y="3680"/>
                  </a:lnTo>
                  <a:close/>
                  <a:moveTo>
                    <a:pt x="4800" y="5280"/>
                  </a:moveTo>
                  <a:lnTo>
                    <a:pt x="2400" y="4320"/>
                  </a:lnTo>
                  <a:lnTo>
                    <a:pt x="2400" y="5120"/>
                  </a:lnTo>
                  <a:lnTo>
                    <a:pt x="4800" y="6080"/>
                  </a:lnTo>
                  <a:lnTo>
                    <a:pt x="4800" y="5280"/>
                  </a:lnTo>
                  <a:close/>
                  <a:moveTo>
                    <a:pt x="4800" y="6880"/>
                  </a:moveTo>
                  <a:lnTo>
                    <a:pt x="2400" y="5920"/>
                  </a:lnTo>
                  <a:lnTo>
                    <a:pt x="2400" y="6720"/>
                  </a:lnTo>
                  <a:lnTo>
                    <a:pt x="4800" y="7680"/>
                  </a:lnTo>
                  <a:lnTo>
                    <a:pt x="4800" y="6880"/>
                  </a:lnTo>
                  <a:close/>
                  <a:moveTo>
                    <a:pt x="4800" y="8480"/>
                  </a:moveTo>
                  <a:lnTo>
                    <a:pt x="2400" y="7520"/>
                  </a:lnTo>
                  <a:lnTo>
                    <a:pt x="2400" y="8320"/>
                  </a:lnTo>
                  <a:lnTo>
                    <a:pt x="4800" y="9280"/>
                  </a:lnTo>
                  <a:lnTo>
                    <a:pt x="4800" y="8480"/>
                  </a:lnTo>
                  <a:close/>
                  <a:moveTo>
                    <a:pt x="10400" y="7520"/>
                  </a:moveTo>
                  <a:lnTo>
                    <a:pt x="8000" y="8480"/>
                  </a:lnTo>
                  <a:lnTo>
                    <a:pt x="8000" y="9280"/>
                  </a:lnTo>
                  <a:lnTo>
                    <a:pt x="10400" y="8321"/>
                  </a:lnTo>
                  <a:lnTo>
                    <a:pt x="10400" y="7520"/>
                  </a:lnTo>
                  <a:close/>
                  <a:moveTo>
                    <a:pt x="10400" y="5920"/>
                  </a:moveTo>
                  <a:lnTo>
                    <a:pt x="8000" y="6880"/>
                  </a:lnTo>
                  <a:lnTo>
                    <a:pt x="8000" y="7680"/>
                  </a:lnTo>
                  <a:lnTo>
                    <a:pt x="10400" y="6720"/>
                  </a:lnTo>
                  <a:lnTo>
                    <a:pt x="10400" y="5920"/>
                  </a:lnTo>
                  <a:close/>
                  <a:moveTo>
                    <a:pt x="10400" y="4320"/>
                  </a:moveTo>
                  <a:lnTo>
                    <a:pt x="8000" y="5280"/>
                  </a:lnTo>
                  <a:lnTo>
                    <a:pt x="8000" y="6080"/>
                  </a:lnTo>
                  <a:lnTo>
                    <a:pt x="10400" y="5120"/>
                  </a:lnTo>
                  <a:lnTo>
                    <a:pt x="10400" y="4320"/>
                  </a:lnTo>
                  <a:close/>
                  <a:moveTo>
                    <a:pt x="10400" y="2720"/>
                  </a:moveTo>
                  <a:lnTo>
                    <a:pt x="8000" y="3680"/>
                  </a:lnTo>
                  <a:lnTo>
                    <a:pt x="8000" y="4480"/>
                  </a:lnTo>
                  <a:lnTo>
                    <a:pt x="10400" y="3520"/>
                  </a:lnTo>
                  <a:lnTo>
                    <a:pt x="10400" y="2720"/>
                  </a:lnTo>
                  <a:close/>
                </a:path>
              </a:pathLst>
            </a:custGeom>
            <a:solidFill>
              <a:srgbClr val="F7D5A7">
                <a:lumMod val="65000"/>
                <a:lumOff val="35000"/>
              </a:srgbClr>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华文细黑"/>
                <a:ea typeface="字魂70号-灵悦黑体"/>
                <a:cs typeface="+mn-cs"/>
                <a:sym typeface="华文细黑"/>
              </a:endParaRPr>
            </a:p>
          </p:txBody>
        </p:sp>
        <p:cxnSp>
          <p:nvCxnSpPr>
            <p:cNvPr id="10" name="直接连接符 9">
              <a:extLst>
                <a:ext uri="{FF2B5EF4-FFF2-40B4-BE49-F238E27FC236}">
                  <a16:creationId xmlns:a16="http://schemas.microsoft.com/office/drawing/2014/main" id="{4156DE84-A4B6-CA45-C389-D15FC0C11986}"/>
                </a:ext>
              </a:extLst>
            </p:cNvPr>
            <p:cNvCxnSpPr>
              <a:cxnSpLocks/>
            </p:cNvCxnSpPr>
            <p:nvPr/>
          </p:nvCxnSpPr>
          <p:spPr>
            <a:xfrm>
              <a:off x="321626" y="1041147"/>
              <a:ext cx="2656392" cy="0"/>
            </a:xfrm>
            <a:prstGeom prst="line">
              <a:avLst/>
            </a:prstGeom>
            <a:noFill/>
            <a:ln w="38100" cap="rnd" cmpd="sng" algn="ctr">
              <a:solidFill>
                <a:srgbClr val="F7D5A7">
                  <a:lumMod val="50000"/>
                  <a:lumOff val="50000"/>
                </a:srgbClr>
              </a:solidFill>
              <a:prstDash val="solid"/>
              <a:round/>
            </a:ln>
            <a:effectLst/>
          </p:spPr>
        </p:cxnSp>
        <p:sp>
          <p:nvSpPr>
            <p:cNvPr id="11" name="任意多边形: 形状 10">
              <a:extLst>
                <a:ext uri="{FF2B5EF4-FFF2-40B4-BE49-F238E27FC236}">
                  <a16:creationId xmlns:a16="http://schemas.microsoft.com/office/drawing/2014/main" id="{5084B81C-1F4D-6F69-852B-AD2D5B4A656B}"/>
                </a:ext>
              </a:extLst>
            </p:cNvPr>
            <p:cNvSpPr/>
            <p:nvPr/>
          </p:nvSpPr>
          <p:spPr>
            <a:xfrm>
              <a:off x="2978018" y="971673"/>
              <a:ext cx="98830" cy="98830"/>
            </a:xfrm>
            <a:custGeom>
              <a:avLst/>
              <a:gdLst>
                <a:gd name="connsiteX0" fmla="*/ 361345 w 361344"/>
                <a:gd name="connsiteY0" fmla="*/ 180672 h 361344"/>
                <a:gd name="connsiteX1" fmla="*/ 180672 w 361344"/>
                <a:gd name="connsiteY1" fmla="*/ 361345 h 361344"/>
                <a:gd name="connsiteX2" fmla="*/ 0 w 361344"/>
                <a:gd name="connsiteY2" fmla="*/ 180672 h 361344"/>
                <a:gd name="connsiteX3" fmla="*/ 180672 w 361344"/>
                <a:gd name="connsiteY3" fmla="*/ 0 h 361344"/>
                <a:gd name="connsiteX4" fmla="*/ 361345 w 361344"/>
                <a:gd name="connsiteY4" fmla="*/ 180672 h 361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1344" h="361344">
                  <a:moveTo>
                    <a:pt x="361345" y="180672"/>
                  </a:moveTo>
                  <a:cubicBezTo>
                    <a:pt x="361345" y="280455"/>
                    <a:pt x="280455" y="361345"/>
                    <a:pt x="180672" y="361345"/>
                  </a:cubicBezTo>
                  <a:cubicBezTo>
                    <a:pt x="80890" y="361345"/>
                    <a:pt x="0" y="280455"/>
                    <a:pt x="0" y="180672"/>
                  </a:cubicBezTo>
                  <a:cubicBezTo>
                    <a:pt x="0" y="80890"/>
                    <a:pt x="80890" y="0"/>
                    <a:pt x="180672" y="0"/>
                  </a:cubicBezTo>
                  <a:cubicBezTo>
                    <a:pt x="280455" y="0"/>
                    <a:pt x="361345" y="80890"/>
                    <a:pt x="361345" y="180672"/>
                  </a:cubicBezTo>
                  <a:close/>
                </a:path>
              </a:pathLst>
            </a:custGeom>
            <a:solidFill>
              <a:srgbClr val="8EC0B9">
                <a:lumMod val="100000"/>
              </a:srgbClr>
            </a:solidFill>
            <a:ln w="79602" cap="rnd">
              <a:solidFill>
                <a:srgbClr val="8EC0B9">
                  <a:lumMod val="100000"/>
                </a:srgbClr>
              </a:solidFill>
              <a:prstDash val="solid"/>
              <a:round/>
            </a:ln>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华文细黑"/>
                <a:ea typeface="字魂70号-灵悦黑体"/>
                <a:sym typeface="华文细黑"/>
              </a:endParaRPr>
            </a:p>
          </p:txBody>
        </p:sp>
      </p:grpSp>
      <p:pic>
        <p:nvPicPr>
          <p:cNvPr id="13" name="图片 12">
            <a:extLst>
              <a:ext uri="{FF2B5EF4-FFF2-40B4-BE49-F238E27FC236}">
                <a16:creationId xmlns:a16="http://schemas.microsoft.com/office/drawing/2014/main" id="{909CE5AD-C381-A9CB-75A2-6861F57FCF0C}"/>
              </a:ext>
            </a:extLst>
          </p:cNvPr>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16" name="ïṥlíḋe">
            <a:extLst>
              <a:ext uri="{FF2B5EF4-FFF2-40B4-BE49-F238E27FC236}">
                <a16:creationId xmlns:a16="http://schemas.microsoft.com/office/drawing/2014/main" id="{48505660-5945-EF3D-6925-FD9A00B613BE}"/>
              </a:ext>
            </a:extLst>
          </p:cNvPr>
          <p:cNvSpPr/>
          <p:nvPr userDrawn="1"/>
        </p:nvSpPr>
        <p:spPr>
          <a:xfrm>
            <a:off x="0" y="6759170"/>
            <a:ext cx="12192000" cy="98830"/>
          </a:xfrm>
          <a:prstGeom prst="rect">
            <a:avLst/>
          </a:prstGeom>
          <a:solidFill>
            <a:srgbClr val="8EC0B9">
              <a:lumMod val="100000"/>
            </a:srgbClr>
          </a:solidFill>
          <a:ln w="12700" cap="rnd" cmpd="sng" algn="ctr">
            <a:noFill/>
            <a:prstDash val="solid"/>
            <a:round/>
            <a:headEnd/>
            <a:tailEnd/>
          </a:ln>
          <a:effectLst/>
        </p:spPr>
        <p:txBody>
          <a:bodyPr rot="0" spcFirstLastPara="0" vert="horz" wrap="square" lIns="91440" tIns="45720" rIns="91440" bIns="45720" numCol="1" spcCol="0" rtlCol="0" fromWordArt="0" anchor="ctr" anchorCtr="0" forceAA="0" compatLnSpc="1">
            <a:prstTxWarp prst="textNoShape">
              <a:avLst/>
            </a:prstTxWarp>
            <a:normAutofit fontScale="25000" lnSpcReduction="20000"/>
          </a:bodyP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dirty="0">
              <a:ln>
                <a:noFill/>
              </a:ln>
              <a:solidFill>
                <a:srgbClr val="FFFFFF"/>
              </a:solidFill>
              <a:effectLst/>
              <a:uLnTx/>
              <a:uFillTx/>
              <a:latin typeface="华文细黑"/>
              <a:ea typeface="字魂70号-灵悦黑体"/>
              <a:cs typeface="+mn-cs"/>
              <a:sym typeface="华文细黑"/>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1935456-3E05-6C96-3905-32CDB4205829}"/>
              </a:ext>
            </a:extLst>
          </p:cNvPr>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289006" y="88847"/>
            <a:ext cx="781343" cy="765888"/>
          </a:xfrm>
          <a:prstGeom prst="rect">
            <a:avLst/>
          </a:prstGeom>
        </p:spPr>
      </p:pic>
      <p:sp>
        <p:nvSpPr>
          <p:cNvPr id="4" name="ïṥlíḋe">
            <a:extLst>
              <a:ext uri="{FF2B5EF4-FFF2-40B4-BE49-F238E27FC236}">
                <a16:creationId xmlns:a16="http://schemas.microsoft.com/office/drawing/2014/main" id="{93FBCAA6-7074-6A62-23C0-93190B6BCD64}"/>
              </a:ext>
            </a:extLst>
          </p:cNvPr>
          <p:cNvSpPr/>
          <p:nvPr userDrawn="1"/>
        </p:nvSpPr>
        <p:spPr>
          <a:xfrm>
            <a:off x="0" y="6759170"/>
            <a:ext cx="12192000" cy="98830"/>
          </a:xfrm>
          <a:prstGeom prst="rect">
            <a:avLst/>
          </a:prstGeom>
          <a:solidFill>
            <a:srgbClr val="8EC0B9">
              <a:lumMod val="100000"/>
            </a:srgbClr>
          </a:solidFill>
          <a:ln w="12700" cap="rnd" cmpd="sng" algn="ctr">
            <a:noFill/>
            <a:prstDash val="solid"/>
            <a:round/>
            <a:headEnd/>
            <a:tailEnd/>
          </a:ln>
          <a:effectLst/>
        </p:spPr>
        <p:txBody>
          <a:bodyPr rot="0" spcFirstLastPara="0" vert="horz" wrap="square" lIns="91440" tIns="45720" rIns="91440" bIns="45720" numCol="1" spcCol="0" rtlCol="0" fromWordArt="0" anchor="ctr" anchorCtr="0" forceAA="0" compatLnSpc="1">
            <a:prstTxWarp prst="textNoShape">
              <a:avLst/>
            </a:prstTxWarp>
            <a:normAutofit fontScale="25000" lnSpcReduction="20000"/>
          </a:bodyP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zh-CN" altLang="en-US" sz="2000" b="1" i="0" u="none" strike="noStrike" kern="0" cap="none" spc="0" normalizeH="0" baseline="0" noProof="0" dirty="0">
              <a:ln>
                <a:noFill/>
              </a:ln>
              <a:solidFill>
                <a:srgbClr val="FFFFFF"/>
              </a:solidFill>
              <a:effectLst/>
              <a:uLnTx/>
              <a:uFillTx/>
              <a:latin typeface="华文细黑"/>
              <a:ea typeface="字魂70号-灵悦黑体"/>
              <a:cs typeface="+mn-cs"/>
              <a:sym typeface="华文细黑"/>
            </a:endParaRPr>
          </a:p>
        </p:txBody>
      </p:sp>
    </p:spTree>
    <p:extLst>
      <p:ext uri="{BB962C8B-B14F-4D97-AF65-F5344CB8AC3E}">
        <p14:creationId xmlns:p14="http://schemas.microsoft.com/office/powerpoint/2010/main" val="23140243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3" r:id="rId2"/>
    <p:sldLayoutId id="2147483668" r:id="rId3"/>
  </p:sldLayoutIdLst>
  <p:transition/>
  <p:hf sldNum="0" hdr="0" ftr="0" dt="0"/>
  <p:txStyles>
    <p:titleStyle>
      <a:lvl1pPr algn="l" defTabSz="912661"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defTabSz="912661"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2pPr>
      <a:lvl3pPr algn="l" defTabSz="912661"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3pPr>
      <a:lvl4pPr algn="l" defTabSz="912661"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4pPr>
      <a:lvl5pPr algn="l" defTabSz="912661" rtl="0" eaLnBrk="0" fontAlgn="base" hangingPunct="0">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5pPr>
      <a:lvl6pPr marL="457178" algn="l" defTabSz="912661"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6pPr>
      <a:lvl7pPr marL="914354" algn="l" defTabSz="912661"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7pPr>
      <a:lvl8pPr marL="1371532" algn="l" defTabSz="912661"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8pPr>
      <a:lvl9pPr marL="1828709" algn="l" defTabSz="912661" rtl="0" fontAlgn="base">
        <a:lnSpc>
          <a:spcPct val="90000"/>
        </a:lnSpc>
        <a:spcBef>
          <a:spcPct val="0"/>
        </a:spcBef>
        <a:spcAft>
          <a:spcPct val="0"/>
        </a:spcAft>
        <a:defRPr sz="4400">
          <a:solidFill>
            <a:schemeClr val="tx1"/>
          </a:solidFill>
          <a:latin typeface="Times New Roman" panose="02020603050405020304" pitchFamily="18" charset="0"/>
          <a:ea typeface="楷体" panose="02010609060101010101" pitchFamily="49" charset="-122"/>
        </a:defRPr>
      </a:lvl9pPr>
    </p:titleStyle>
    <p:bodyStyle>
      <a:lvl1pPr marL="226896" indent="-226896" algn="l" defTabSz="912661"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4074" indent="-226896" algn="l" defTabSz="912661"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2pPr>
      <a:lvl3pPr marL="1141250" indent="-226896" algn="l" defTabSz="912661"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598427" indent="-226896" algn="l" defTabSz="912661"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5603" indent="-226896" algn="l" defTabSz="912661"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a:extLst>
              <a:ext uri="{FF2B5EF4-FFF2-40B4-BE49-F238E27FC236}">
                <a16:creationId xmlns:a16="http://schemas.microsoft.com/office/drawing/2014/main" id="{07A700E6-026E-8A2F-CC2F-A03B4936E654}"/>
              </a:ext>
            </a:extLst>
          </p:cNvPr>
          <p:cNvCxnSpPr>
            <a:cxnSpLocks/>
          </p:cNvCxnSpPr>
          <p:nvPr/>
        </p:nvCxnSpPr>
        <p:spPr>
          <a:xfrm>
            <a:off x="4241590" y="4166541"/>
            <a:ext cx="3631096" cy="0"/>
          </a:xfrm>
          <a:prstGeom prst="line">
            <a:avLst/>
          </a:prstGeom>
          <a:noFill/>
          <a:ln w="38100" cap="flat" cmpd="sng" algn="ctr">
            <a:solidFill>
              <a:srgbClr val="8EC0B9">
                <a:alpha val="65000"/>
              </a:srgbClr>
            </a:solidFill>
            <a:prstDash val="solid"/>
            <a:miter lim="800000"/>
          </a:ln>
          <a:effectLst/>
        </p:spPr>
      </p:cxnSp>
      <p:sp>
        <p:nvSpPr>
          <p:cNvPr id="9" name="矩形 259">
            <a:extLst>
              <a:ext uri="{FF2B5EF4-FFF2-40B4-BE49-F238E27FC236}">
                <a16:creationId xmlns:a16="http://schemas.microsoft.com/office/drawing/2014/main" id="{4683061D-36F8-D8A0-A7DE-041C242694EB}"/>
              </a:ext>
            </a:extLst>
          </p:cNvPr>
          <p:cNvSpPr>
            <a:spLocks noChangeArrowheads="1"/>
          </p:cNvSpPr>
          <p:nvPr/>
        </p:nvSpPr>
        <p:spPr bwMode="auto">
          <a:xfrm>
            <a:off x="1657196" y="2690176"/>
            <a:ext cx="8877608" cy="11079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7200" b="1" spc="600" dirty="0">
                <a:solidFill>
                  <a:schemeClr val="accent2"/>
                </a:solidFill>
                <a:cs typeface="+mn-ea"/>
                <a:sym typeface="华文细黑"/>
              </a:rPr>
              <a:t>整理和复习</a:t>
            </a:r>
          </a:p>
        </p:txBody>
      </p:sp>
      <p:sp>
        <p:nvSpPr>
          <p:cNvPr id="10" name="矩形 259">
            <a:extLst>
              <a:ext uri="{FF2B5EF4-FFF2-40B4-BE49-F238E27FC236}">
                <a16:creationId xmlns:a16="http://schemas.microsoft.com/office/drawing/2014/main" id="{A1325A73-2ADA-E437-8699-092972357FBF}"/>
              </a:ext>
            </a:extLst>
          </p:cNvPr>
          <p:cNvSpPr>
            <a:spLocks noChangeArrowheads="1"/>
          </p:cNvSpPr>
          <p:nvPr/>
        </p:nvSpPr>
        <p:spPr bwMode="auto">
          <a:xfrm>
            <a:off x="4244378" y="4411800"/>
            <a:ext cx="3703244"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285750" indent="-285750" algn="ctr" defTabSz="457200" eaLnBrk="1" fontAlgn="auto" hangingPunct="1">
              <a:spcAft>
                <a:spcPts val="0"/>
              </a:spcAft>
              <a:buFont typeface="Wingdings" pitchFamily="2" charset="2"/>
              <a:buChar char="u"/>
            </a:pPr>
            <a:r>
              <a:rPr lang="en-US" altLang="zh-CN" sz="1800" dirty="0">
                <a:solidFill>
                  <a:srgbClr val="8EC0B9">
                    <a:lumMod val="50000"/>
                  </a:srgbClr>
                </a:solidFill>
                <a:latin typeface="宋体" panose="02010600030101010101" pitchFamily="2" charset="-122"/>
                <a:ea typeface="宋体" panose="02010600030101010101" pitchFamily="2" charset="-122"/>
                <a:cs typeface="+mn-ea"/>
                <a:sym typeface="华文细黑"/>
              </a:rPr>
              <a:t>R·</a:t>
            </a:r>
            <a:r>
              <a:rPr lang="zh-CN" altLang="en-US" sz="1800" dirty="0">
                <a:solidFill>
                  <a:srgbClr val="8EC0B9">
                    <a:lumMod val="50000"/>
                  </a:srgbClr>
                </a:solidFill>
                <a:latin typeface="宋体" panose="02010600030101010101" pitchFamily="2" charset="-122"/>
                <a:ea typeface="宋体" panose="02010600030101010101" pitchFamily="2" charset="-122"/>
                <a:cs typeface="+mn-ea"/>
                <a:sym typeface="华文细黑"/>
              </a:rPr>
              <a:t>三</a:t>
            </a:r>
            <a:r>
              <a:rPr lang="zh-CN" altLang="en-US" sz="1800">
                <a:solidFill>
                  <a:srgbClr val="8EC0B9">
                    <a:lumMod val="50000"/>
                  </a:srgbClr>
                </a:solidFill>
                <a:latin typeface="宋体" panose="02010600030101010101" pitchFamily="2" charset="-122"/>
                <a:ea typeface="宋体" panose="02010600030101010101" pitchFamily="2" charset="-122"/>
                <a:cs typeface="+mn-ea"/>
                <a:sym typeface="华文细黑"/>
              </a:rPr>
              <a:t>年级数学下册</a:t>
            </a:r>
            <a:endParaRPr lang="zh-CN" altLang="en-US" sz="1800" dirty="0">
              <a:solidFill>
                <a:srgbClr val="8EC0B9">
                  <a:lumMod val="50000"/>
                </a:srgbClr>
              </a:solidFill>
              <a:latin typeface="宋体" panose="02010600030101010101" pitchFamily="2" charset="-122"/>
              <a:ea typeface="宋体" panose="02010600030101010101" pitchFamily="2" charset="-122"/>
              <a:cs typeface="+mn-ea"/>
              <a:sym typeface="华文细黑"/>
            </a:endParaRPr>
          </a:p>
        </p:txBody>
      </p:sp>
      <p:grpSp>
        <p:nvGrpSpPr>
          <p:cNvPr id="2" name="组合 1">
            <a:extLst>
              <a:ext uri="{FF2B5EF4-FFF2-40B4-BE49-F238E27FC236}">
                <a16:creationId xmlns:a16="http://schemas.microsoft.com/office/drawing/2014/main" id="{63F0A044-A03F-9FAA-25B3-1046CDFF0580}"/>
              </a:ext>
            </a:extLst>
          </p:cNvPr>
          <p:cNvGrpSpPr/>
          <p:nvPr/>
        </p:nvGrpSpPr>
        <p:grpSpPr>
          <a:xfrm>
            <a:off x="2668083" y="1267362"/>
            <a:ext cx="7343932" cy="1116000"/>
            <a:chOff x="2599988" y="1267362"/>
            <a:chExt cx="7343932" cy="1116000"/>
          </a:xfrm>
        </p:grpSpPr>
        <p:sp>
          <p:nvSpPr>
            <p:cNvPr id="4" name="文本框 3">
              <a:extLst>
                <a:ext uri="{FF2B5EF4-FFF2-40B4-BE49-F238E27FC236}">
                  <a16:creationId xmlns:a16="http://schemas.microsoft.com/office/drawing/2014/main" id="{31CF5A36-9F0F-4E53-ACB0-42316F9A702D}"/>
                </a:ext>
              </a:extLst>
            </p:cNvPr>
            <p:cNvSpPr txBox="1"/>
            <p:nvPr/>
          </p:nvSpPr>
          <p:spPr>
            <a:xfrm>
              <a:off x="3608984" y="1363697"/>
              <a:ext cx="6334936" cy="923330"/>
            </a:xfrm>
            <a:prstGeom prst="rect">
              <a:avLst/>
            </a:prstGeom>
            <a:noFill/>
          </p:spPr>
          <p:txBody>
            <a:bodyPr wrap="square">
              <a:spAutoFit/>
            </a:bodyPr>
            <a:lstStyle/>
            <a:p>
              <a:pPr algn="ctr" defTabSz="914377"/>
              <a:r>
                <a:rPr lang="zh-CN" altLang="en-US" sz="5400" b="1" dirty="0">
                  <a:latin typeface="宋体" panose="02010600030101010101" pitchFamily="2" charset="-122"/>
                  <a:ea typeface="宋体" panose="02010600030101010101" pitchFamily="2" charset="-122"/>
                </a:rPr>
                <a:t>数据的收集与整理</a:t>
              </a:r>
              <a:endParaRPr lang="zh-CN" altLang="en-US" sz="4400" b="1" dirty="0">
                <a:latin typeface="宋体" panose="02010600030101010101" pitchFamily="2" charset="-122"/>
                <a:ea typeface="宋体" panose="02010600030101010101" pitchFamily="2" charset="-122"/>
              </a:endParaRPr>
            </a:p>
          </p:txBody>
        </p:sp>
        <p:sp>
          <p:nvSpPr>
            <p:cNvPr id="5" name="椭圆 4">
              <a:extLst>
                <a:ext uri="{FF2B5EF4-FFF2-40B4-BE49-F238E27FC236}">
                  <a16:creationId xmlns:a16="http://schemas.microsoft.com/office/drawing/2014/main" id="{10DD8F6C-E02F-64E5-2BCE-C92338AEF297}"/>
                </a:ext>
              </a:extLst>
            </p:cNvPr>
            <p:cNvSpPr>
              <a:spLocks noChangeAspect="1"/>
            </p:cNvSpPr>
            <p:nvPr/>
          </p:nvSpPr>
          <p:spPr>
            <a:xfrm>
              <a:off x="2599988" y="1267362"/>
              <a:ext cx="1116000" cy="1116000"/>
            </a:xfrm>
            <a:prstGeom prst="ellipse">
              <a:avLst/>
            </a:prstGeom>
            <a:solidFill>
              <a:srgbClr val="0079AD"/>
            </a:solidFill>
            <a:ln w="12700" cap="flat" cmpd="sng" algn="ctr">
              <a:noFill/>
              <a:prstDash val="solid"/>
              <a:miter lim="800000"/>
            </a:ln>
            <a:effectLst>
              <a:outerShdw dist="63500" dir="2700000" algn="tl" rotWithShape="0">
                <a:prstClr val="black">
                  <a:alpha val="40000"/>
                </a:prstClr>
              </a:outerShdw>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zh-CN" altLang="en-US" sz="6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宋体" panose="02010600030101010101" pitchFamily="2" charset="-122"/>
                  <a:ea typeface="宋体" panose="02010600030101010101" pitchFamily="2" charset="-122"/>
                  <a:cs typeface="+mn-cs"/>
                </a:rPr>
                <a:t>五</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D33DCE7-23B6-4C01-ADA5-11D1A765B2A9}"/>
              </a:ext>
            </a:extLst>
          </p:cNvPr>
          <p:cNvPicPr>
            <a:picLocks noChangeAspect="1"/>
          </p:cNvPicPr>
          <p:nvPr/>
        </p:nvPicPr>
        <p:blipFill>
          <a:blip r:embed="rId2"/>
          <a:stretch>
            <a:fillRect/>
          </a:stretch>
        </p:blipFill>
        <p:spPr>
          <a:xfrm>
            <a:off x="1365655" y="4417951"/>
            <a:ext cx="6046419" cy="1957887"/>
          </a:xfrm>
          <a:prstGeom prst="rect">
            <a:avLst/>
          </a:prstGeom>
        </p:spPr>
      </p:pic>
      <p:sp>
        <p:nvSpPr>
          <p:cNvPr id="6" name="文本框 5">
            <a:extLst>
              <a:ext uri="{FF2B5EF4-FFF2-40B4-BE49-F238E27FC236}">
                <a16:creationId xmlns:a16="http://schemas.microsoft.com/office/drawing/2014/main" id="{B4671E1B-06ED-02BE-C608-B34F46C93882}"/>
              </a:ext>
            </a:extLst>
          </p:cNvPr>
          <p:cNvSpPr txBox="1"/>
          <p:nvPr/>
        </p:nvSpPr>
        <p:spPr>
          <a:xfrm>
            <a:off x="982493" y="233465"/>
            <a:ext cx="2295728" cy="742319"/>
          </a:xfrm>
          <a:prstGeom prst="rect">
            <a:avLst/>
          </a:prstGeom>
          <a:noFill/>
        </p:spPr>
        <p:txBody>
          <a:bodyPr wrap="square" rtlCol="0">
            <a:spAutoFit/>
          </a:bodyPr>
          <a:lstStyle/>
          <a:p>
            <a:pPr algn="l" eaLnBrk="1" hangingPunct="1">
              <a:lnSpc>
                <a:spcPct val="130000"/>
              </a:lnSpc>
            </a:pPr>
            <a:r>
              <a:rPr lang="zh-CN" altLang="en-US" sz="3600" b="1" dirty="0">
                <a:latin typeface="微软雅黑" panose="020B0503020204020204" pitchFamily="34" charset="-122"/>
                <a:ea typeface="微软雅黑" panose="020B0503020204020204" pitchFamily="34" charset="-122"/>
              </a:rPr>
              <a:t>复习回顾</a:t>
            </a:r>
          </a:p>
        </p:txBody>
      </p:sp>
      <p:sp>
        <p:nvSpPr>
          <p:cNvPr id="4" name="文本框 3">
            <a:extLst>
              <a:ext uri="{FF2B5EF4-FFF2-40B4-BE49-F238E27FC236}">
                <a16:creationId xmlns:a16="http://schemas.microsoft.com/office/drawing/2014/main" id="{87CEB363-D92B-00B2-CD5B-4E69E157331B}"/>
              </a:ext>
            </a:extLst>
          </p:cNvPr>
          <p:cNvSpPr txBox="1"/>
          <p:nvPr/>
        </p:nvSpPr>
        <p:spPr>
          <a:xfrm>
            <a:off x="488815" y="1257580"/>
            <a:ext cx="11214370" cy="1109535"/>
          </a:xfrm>
          <a:prstGeom prst="rect">
            <a:avLst/>
          </a:prstGeom>
          <a:noFill/>
        </p:spPr>
        <p:txBody>
          <a:bodyPr wrap="square">
            <a:spAutoFit/>
          </a:bodyPr>
          <a:lstStyle/>
          <a:p>
            <a:pPr>
              <a:lnSpc>
                <a:spcPct val="110000"/>
              </a:lnSpc>
            </a:pPr>
            <a:r>
              <a:rPr lang="zh-CN" altLang="en-US" sz="3200" dirty="0">
                <a:latin typeface="+mn-ea"/>
                <a:ea typeface="+mn-ea"/>
              </a:rPr>
              <a:t>    本单元，我们学习了数据的收集与整理，大家回顾一下，主要包括哪些内容？</a:t>
            </a:r>
          </a:p>
        </p:txBody>
      </p:sp>
      <p:pic>
        <p:nvPicPr>
          <p:cNvPr id="8" name="图片 7">
            <a:extLst>
              <a:ext uri="{FF2B5EF4-FFF2-40B4-BE49-F238E27FC236}">
                <a16:creationId xmlns:a16="http://schemas.microsoft.com/office/drawing/2014/main" id="{39320BEF-4854-8EB2-7EE3-320F6E6C6FA5}"/>
              </a:ext>
            </a:extLst>
          </p:cNvPr>
          <p:cNvPicPr>
            <a:picLocks noChangeAspect="1"/>
          </p:cNvPicPr>
          <p:nvPr/>
        </p:nvPicPr>
        <p:blipFill>
          <a:blip r:embed="rId3"/>
          <a:stretch>
            <a:fillRect/>
          </a:stretch>
        </p:blipFill>
        <p:spPr>
          <a:xfrm>
            <a:off x="395573" y="2765642"/>
            <a:ext cx="5231770" cy="803920"/>
          </a:xfrm>
          <a:prstGeom prst="rect">
            <a:avLst/>
          </a:prstGeom>
        </p:spPr>
      </p:pic>
      <p:sp>
        <p:nvSpPr>
          <p:cNvPr id="10" name="文本框 9">
            <a:extLst>
              <a:ext uri="{FF2B5EF4-FFF2-40B4-BE49-F238E27FC236}">
                <a16:creationId xmlns:a16="http://schemas.microsoft.com/office/drawing/2014/main" id="{299EE729-21CF-D5BD-BB65-0DF4DD542D48}"/>
              </a:ext>
            </a:extLst>
          </p:cNvPr>
          <p:cNvSpPr txBox="1"/>
          <p:nvPr/>
        </p:nvSpPr>
        <p:spPr>
          <a:xfrm>
            <a:off x="1975098" y="3599476"/>
            <a:ext cx="2259204" cy="523220"/>
          </a:xfrm>
          <a:prstGeom prst="rect">
            <a:avLst/>
          </a:prstGeom>
          <a:noFill/>
        </p:spPr>
        <p:txBody>
          <a:bodyPr wrap="square" rtlCol="0">
            <a:spAutoFit/>
          </a:bodyPr>
          <a:lstStyle/>
          <a:p>
            <a:pPr algn="ctr" eaLnBrk="1" hangingPunct="1"/>
            <a:r>
              <a:rPr lang="zh-CN" altLang="en-US" sz="2800" dirty="0">
                <a:solidFill>
                  <a:srgbClr val="EE1D23"/>
                </a:solidFill>
                <a:latin typeface="+mn-lt"/>
                <a:ea typeface="+mn-ea"/>
              </a:rPr>
              <a:t>单式统计表</a:t>
            </a:r>
          </a:p>
        </p:txBody>
      </p:sp>
      <p:pic>
        <p:nvPicPr>
          <p:cNvPr id="13" name="图片 12">
            <a:extLst>
              <a:ext uri="{FF2B5EF4-FFF2-40B4-BE49-F238E27FC236}">
                <a16:creationId xmlns:a16="http://schemas.microsoft.com/office/drawing/2014/main" id="{8FC95965-E401-CB2F-67B8-9ED0E3B6D65F}"/>
              </a:ext>
            </a:extLst>
          </p:cNvPr>
          <p:cNvPicPr>
            <a:picLocks noChangeAspect="1"/>
          </p:cNvPicPr>
          <p:nvPr/>
        </p:nvPicPr>
        <p:blipFill>
          <a:blip r:embed="rId4"/>
          <a:stretch>
            <a:fillRect/>
          </a:stretch>
        </p:blipFill>
        <p:spPr>
          <a:xfrm>
            <a:off x="5808185" y="2308748"/>
            <a:ext cx="5895000" cy="1359326"/>
          </a:xfrm>
          <a:prstGeom prst="rect">
            <a:avLst/>
          </a:prstGeom>
        </p:spPr>
      </p:pic>
      <p:sp>
        <p:nvSpPr>
          <p:cNvPr id="14" name="文本框 13">
            <a:extLst>
              <a:ext uri="{FF2B5EF4-FFF2-40B4-BE49-F238E27FC236}">
                <a16:creationId xmlns:a16="http://schemas.microsoft.com/office/drawing/2014/main" id="{B7302CBE-1989-E309-4F63-CE763E417808}"/>
              </a:ext>
            </a:extLst>
          </p:cNvPr>
          <p:cNvSpPr txBox="1"/>
          <p:nvPr/>
        </p:nvSpPr>
        <p:spPr>
          <a:xfrm>
            <a:off x="7626083" y="3668074"/>
            <a:ext cx="2259204" cy="523220"/>
          </a:xfrm>
          <a:prstGeom prst="rect">
            <a:avLst/>
          </a:prstGeom>
          <a:noFill/>
        </p:spPr>
        <p:txBody>
          <a:bodyPr wrap="square" rtlCol="0">
            <a:spAutoFit/>
          </a:bodyPr>
          <a:lstStyle/>
          <a:p>
            <a:pPr algn="ctr" eaLnBrk="1" hangingPunct="1"/>
            <a:r>
              <a:rPr lang="zh-CN" altLang="en-US" sz="2800" dirty="0">
                <a:solidFill>
                  <a:srgbClr val="EE1D23"/>
                </a:solidFill>
                <a:latin typeface="+mn-lt"/>
                <a:ea typeface="+mn-ea"/>
              </a:rPr>
              <a:t>复式统计表</a:t>
            </a:r>
          </a:p>
        </p:txBody>
      </p:sp>
      <p:sp>
        <p:nvSpPr>
          <p:cNvPr id="16" name="文本框 15">
            <a:extLst>
              <a:ext uri="{FF2B5EF4-FFF2-40B4-BE49-F238E27FC236}">
                <a16:creationId xmlns:a16="http://schemas.microsoft.com/office/drawing/2014/main" id="{5D0760FE-8970-D230-FF64-E3735FC20D4E}"/>
              </a:ext>
            </a:extLst>
          </p:cNvPr>
          <p:cNvSpPr txBox="1"/>
          <p:nvPr/>
        </p:nvSpPr>
        <p:spPr>
          <a:xfrm>
            <a:off x="7412075" y="5338810"/>
            <a:ext cx="2014027" cy="523220"/>
          </a:xfrm>
          <a:prstGeom prst="rect">
            <a:avLst/>
          </a:prstGeom>
          <a:noFill/>
        </p:spPr>
        <p:txBody>
          <a:bodyPr wrap="square" rtlCol="0">
            <a:spAutoFit/>
          </a:bodyPr>
          <a:lstStyle/>
          <a:p>
            <a:pPr algn="ctr" eaLnBrk="1" hangingPunct="1"/>
            <a:r>
              <a:rPr lang="zh-CN" altLang="en-US" sz="2800" dirty="0">
                <a:solidFill>
                  <a:srgbClr val="EE1D23"/>
                </a:solidFill>
                <a:latin typeface="+mn-lt"/>
                <a:ea typeface="+mn-ea"/>
              </a:rPr>
              <a:t>分段整理</a:t>
            </a:r>
          </a:p>
        </p:txBody>
      </p:sp>
    </p:spTree>
    <p:extLst>
      <p:ext uri="{BB962C8B-B14F-4D97-AF65-F5344CB8AC3E}">
        <p14:creationId xmlns:p14="http://schemas.microsoft.com/office/powerpoint/2010/main" val="38551238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4E02385E-D5FB-7C78-97EC-A83A56FA7E77}"/>
              </a:ext>
            </a:extLst>
          </p:cNvPr>
          <p:cNvSpPr txBox="1"/>
          <p:nvPr/>
        </p:nvSpPr>
        <p:spPr>
          <a:xfrm>
            <a:off x="756797" y="1663127"/>
            <a:ext cx="2786994" cy="646331"/>
          </a:xfrm>
          <a:prstGeom prst="rect">
            <a:avLst/>
          </a:prstGeom>
          <a:noFill/>
        </p:spPr>
        <p:txBody>
          <a:bodyPr wrap="square">
            <a:spAutoFit/>
          </a:bodyPr>
          <a:lstStyle>
            <a:defPPr>
              <a:defRPr lang="zh-CN"/>
            </a:defPPr>
            <a:lvl1pPr>
              <a:defRPr sz="3200"/>
            </a:lvl1pPr>
          </a:lstStyle>
          <a:p>
            <a:pPr eaLnBrk="0" fontAlgn="base" hangingPunct="0">
              <a:spcBef>
                <a:spcPct val="0"/>
              </a:spcBef>
              <a:spcAft>
                <a:spcPct val="0"/>
              </a:spcAft>
            </a:pPr>
            <a:r>
              <a:rPr lang="zh-CN" altLang="en-US" sz="3600" b="1" dirty="0">
                <a:solidFill>
                  <a:srgbClr val="0070C0"/>
                </a:solidFill>
                <a:latin typeface="黑体" panose="02010609060101010101" pitchFamily="49" charset="-122"/>
                <a:ea typeface="黑体" panose="02010609060101010101" pitchFamily="49" charset="-122"/>
              </a:rPr>
              <a:t>活动要求：</a:t>
            </a:r>
          </a:p>
        </p:txBody>
      </p:sp>
      <p:sp>
        <p:nvSpPr>
          <p:cNvPr id="3" name="文本框 2">
            <a:extLst>
              <a:ext uri="{FF2B5EF4-FFF2-40B4-BE49-F238E27FC236}">
                <a16:creationId xmlns:a16="http://schemas.microsoft.com/office/drawing/2014/main" id="{B4E5E7A6-63EA-BDD8-F07D-5A382810C0EF}"/>
              </a:ext>
            </a:extLst>
          </p:cNvPr>
          <p:cNvSpPr txBox="1"/>
          <p:nvPr/>
        </p:nvSpPr>
        <p:spPr>
          <a:xfrm>
            <a:off x="756797" y="2444592"/>
            <a:ext cx="10678406" cy="2480166"/>
          </a:xfrm>
          <a:prstGeom prst="rect">
            <a:avLst/>
          </a:prstGeom>
          <a:noFill/>
        </p:spPr>
        <p:txBody>
          <a:bodyPr wrap="square">
            <a:spAutoFit/>
          </a:bodyPr>
          <a:lstStyle/>
          <a:p>
            <a:pPr>
              <a:lnSpc>
                <a:spcPct val="150000"/>
              </a:lnSpc>
            </a:pPr>
            <a:r>
              <a:rPr lang="en-US" altLang="zh-CN" sz="3600" b="1" dirty="0">
                <a:solidFill>
                  <a:prstClr val="black"/>
                </a:solidFill>
                <a:latin typeface="+mn-lt"/>
                <a:ea typeface="+mn-ea"/>
              </a:rPr>
              <a:t>1</a:t>
            </a:r>
            <a:r>
              <a:rPr lang="en-US" altLang="zh-CN" sz="3600" dirty="0">
                <a:solidFill>
                  <a:prstClr val="black"/>
                </a:solidFill>
                <a:latin typeface="+mn-lt"/>
                <a:ea typeface="+mn-ea"/>
              </a:rPr>
              <a:t>.</a:t>
            </a:r>
            <a:r>
              <a:rPr lang="zh-CN" altLang="en-US" sz="3600" dirty="0">
                <a:solidFill>
                  <a:prstClr val="black"/>
                </a:solidFill>
                <a:latin typeface="+mn-lt"/>
                <a:ea typeface="+mn-ea"/>
              </a:rPr>
              <a:t>独立思考；</a:t>
            </a:r>
          </a:p>
          <a:p>
            <a:pPr>
              <a:lnSpc>
                <a:spcPct val="150000"/>
              </a:lnSpc>
            </a:pPr>
            <a:r>
              <a:rPr lang="en-US" altLang="zh-CN" sz="3600" b="1" dirty="0">
                <a:solidFill>
                  <a:prstClr val="black"/>
                </a:solidFill>
                <a:latin typeface="+mn-lt"/>
                <a:ea typeface="+mn-ea"/>
              </a:rPr>
              <a:t>2</a:t>
            </a:r>
            <a:r>
              <a:rPr lang="en-US" altLang="zh-CN" sz="3600" dirty="0">
                <a:solidFill>
                  <a:prstClr val="black"/>
                </a:solidFill>
                <a:latin typeface="+mn-lt"/>
                <a:ea typeface="+mn-ea"/>
              </a:rPr>
              <a:t>.</a:t>
            </a:r>
            <a:r>
              <a:rPr lang="zh-CN" altLang="en-US" sz="3600" dirty="0">
                <a:solidFill>
                  <a:prstClr val="black"/>
                </a:solidFill>
                <a:latin typeface="+mn-lt"/>
                <a:ea typeface="+mn-ea"/>
              </a:rPr>
              <a:t>画一画，写一写，在作业纸上试着用自己的方法整理出“知识图”。</a:t>
            </a:r>
          </a:p>
        </p:txBody>
      </p:sp>
    </p:spTree>
    <p:extLst>
      <p:ext uri="{BB962C8B-B14F-4D97-AF65-F5344CB8AC3E}">
        <p14:creationId xmlns:p14="http://schemas.microsoft.com/office/powerpoint/2010/main" val="10403304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D931593-D119-6299-23A6-327335E338A6}"/>
              </a:ext>
            </a:extLst>
          </p:cNvPr>
          <p:cNvSpPr txBox="1"/>
          <p:nvPr/>
        </p:nvSpPr>
        <p:spPr>
          <a:xfrm>
            <a:off x="508270" y="359926"/>
            <a:ext cx="9540402" cy="584775"/>
          </a:xfrm>
          <a:prstGeom prst="rect">
            <a:avLst/>
          </a:prstGeom>
          <a:noFill/>
        </p:spPr>
        <p:txBody>
          <a:bodyPr wrap="square">
            <a:spAutoFit/>
          </a:bodyPr>
          <a:lstStyle/>
          <a:p>
            <a:r>
              <a:rPr lang="zh-CN" altLang="en-US" sz="3200" b="1" dirty="0">
                <a:solidFill>
                  <a:srgbClr val="231F20"/>
                </a:solidFill>
                <a:effectLst/>
                <a:latin typeface="+mj-ea"/>
                <a:ea typeface="+mj-ea"/>
              </a:rPr>
              <a:t>下面是小丽整理的本单元“知识结构图”</a:t>
            </a:r>
            <a:r>
              <a:rPr lang="zh-CN" altLang="en-US" sz="3200" b="1" dirty="0">
                <a:solidFill>
                  <a:srgbClr val="231F20"/>
                </a:solidFill>
                <a:latin typeface="+mj-ea"/>
                <a:ea typeface="+mj-ea"/>
              </a:rPr>
              <a:t>。</a:t>
            </a:r>
            <a:endParaRPr lang="zh-CN" altLang="en-US" sz="4000" b="1" dirty="0">
              <a:latin typeface="+mj-ea"/>
              <a:ea typeface="+mj-ea"/>
            </a:endParaRPr>
          </a:p>
        </p:txBody>
      </p:sp>
      <p:sp>
        <p:nvSpPr>
          <p:cNvPr id="5" name="矩形: 圆角 4">
            <a:extLst>
              <a:ext uri="{FF2B5EF4-FFF2-40B4-BE49-F238E27FC236}">
                <a16:creationId xmlns:a16="http://schemas.microsoft.com/office/drawing/2014/main" id="{27BF34E5-591E-00DD-38D6-B16900EF8953}"/>
              </a:ext>
            </a:extLst>
          </p:cNvPr>
          <p:cNvSpPr/>
          <p:nvPr/>
        </p:nvSpPr>
        <p:spPr>
          <a:xfrm>
            <a:off x="1254867" y="2062267"/>
            <a:ext cx="3472776" cy="797668"/>
          </a:xfrm>
          <a:prstGeom prst="roundRect">
            <a:avLst/>
          </a:prstGeom>
          <a:solidFill>
            <a:schemeClr val="bg1"/>
          </a:solidFill>
          <a:ln w="38100">
            <a:solidFill>
              <a:srgbClr val="FDD0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楷体" panose="02010609060101010101" pitchFamily="49" charset="-122"/>
                <a:ea typeface="楷体" panose="02010609060101010101" pitchFamily="49" charset="-122"/>
              </a:rPr>
              <a:t>数据收集、记录</a:t>
            </a:r>
          </a:p>
        </p:txBody>
      </p:sp>
      <p:grpSp>
        <p:nvGrpSpPr>
          <p:cNvPr id="2" name="组合 1">
            <a:extLst>
              <a:ext uri="{FF2B5EF4-FFF2-40B4-BE49-F238E27FC236}">
                <a16:creationId xmlns:a16="http://schemas.microsoft.com/office/drawing/2014/main" id="{CF089CAE-2195-4361-A304-BC3E0A8A7192}"/>
              </a:ext>
            </a:extLst>
          </p:cNvPr>
          <p:cNvGrpSpPr/>
          <p:nvPr/>
        </p:nvGrpSpPr>
        <p:grpSpPr>
          <a:xfrm>
            <a:off x="4727643" y="1580748"/>
            <a:ext cx="1491574" cy="1760706"/>
            <a:chOff x="4727643" y="1580748"/>
            <a:chExt cx="1491574" cy="1760706"/>
          </a:xfrm>
        </p:grpSpPr>
        <p:sp>
          <p:nvSpPr>
            <p:cNvPr id="6" name="左中括号 5">
              <a:extLst>
                <a:ext uri="{FF2B5EF4-FFF2-40B4-BE49-F238E27FC236}">
                  <a16:creationId xmlns:a16="http://schemas.microsoft.com/office/drawing/2014/main" id="{47DE2AB2-7C0C-CE22-BAC5-491394C92C44}"/>
                </a:ext>
              </a:extLst>
            </p:cNvPr>
            <p:cNvSpPr/>
            <p:nvPr/>
          </p:nvSpPr>
          <p:spPr>
            <a:xfrm>
              <a:off x="5752290" y="1580748"/>
              <a:ext cx="466927" cy="1760706"/>
            </a:xfrm>
            <a:prstGeom prst="leftBracket">
              <a:avLst>
                <a:gd name="adj" fmla="val 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8" name="直接连接符 7">
              <a:extLst>
                <a:ext uri="{FF2B5EF4-FFF2-40B4-BE49-F238E27FC236}">
                  <a16:creationId xmlns:a16="http://schemas.microsoft.com/office/drawing/2014/main" id="{595AB49C-8878-8F8B-F9BE-959D549DA649}"/>
                </a:ext>
              </a:extLst>
            </p:cNvPr>
            <p:cNvCxnSpPr>
              <a:stCxn id="5" idx="3"/>
              <a:endCxn id="6" idx="1"/>
            </p:cNvCxnSpPr>
            <p:nvPr/>
          </p:nvCxnSpPr>
          <p:spPr>
            <a:xfrm>
              <a:off x="4727643" y="2461101"/>
              <a:ext cx="1024647" cy="0"/>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矩形: 圆角 9">
            <a:extLst>
              <a:ext uri="{FF2B5EF4-FFF2-40B4-BE49-F238E27FC236}">
                <a16:creationId xmlns:a16="http://schemas.microsoft.com/office/drawing/2014/main" id="{682FF2A5-4F37-6D43-5FB4-EE69C70E362E}"/>
              </a:ext>
            </a:extLst>
          </p:cNvPr>
          <p:cNvSpPr/>
          <p:nvPr/>
        </p:nvSpPr>
        <p:spPr>
          <a:xfrm>
            <a:off x="6219217" y="1181914"/>
            <a:ext cx="4841133" cy="797668"/>
          </a:xfrm>
          <a:prstGeom prst="roundRect">
            <a:avLst/>
          </a:prstGeom>
          <a:solidFill>
            <a:schemeClr val="accent4">
              <a:lumMod val="20000"/>
              <a:lumOff val="8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楷体" panose="02010609060101010101" pitchFamily="49" charset="-122"/>
                <a:ea typeface="楷体" panose="02010609060101010101" pitchFamily="49" charset="-122"/>
              </a:rPr>
              <a:t>收集：举手、问卷调查</a:t>
            </a:r>
          </a:p>
        </p:txBody>
      </p:sp>
      <p:sp>
        <p:nvSpPr>
          <p:cNvPr id="11" name="矩形: 圆角 10">
            <a:extLst>
              <a:ext uri="{FF2B5EF4-FFF2-40B4-BE49-F238E27FC236}">
                <a16:creationId xmlns:a16="http://schemas.microsoft.com/office/drawing/2014/main" id="{2D40A51D-1178-0B0E-3212-9739074F1090}"/>
              </a:ext>
            </a:extLst>
          </p:cNvPr>
          <p:cNvSpPr/>
          <p:nvPr/>
        </p:nvSpPr>
        <p:spPr>
          <a:xfrm>
            <a:off x="6219218" y="2942620"/>
            <a:ext cx="4082374" cy="797668"/>
          </a:xfrm>
          <a:prstGeom prst="roundRect">
            <a:avLst/>
          </a:prstGeom>
          <a:solidFill>
            <a:schemeClr val="accent4">
              <a:lumMod val="20000"/>
              <a:lumOff val="8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楷体" panose="02010609060101010101" pitchFamily="49" charset="-122"/>
                <a:ea typeface="楷体" panose="02010609060101010101" pitchFamily="49" charset="-122"/>
              </a:rPr>
              <a:t>记录：画“正”字</a:t>
            </a:r>
          </a:p>
        </p:txBody>
      </p:sp>
      <p:cxnSp>
        <p:nvCxnSpPr>
          <p:cNvPr id="13" name="直接箭头连接符 12">
            <a:extLst>
              <a:ext uri="{FF2B5EF4-FFF2-40B4-BE49-F238E27FC236}">
                <a16:creationId xmlns:a16="http://schemas.microsoft.com/office/drawing/2014/main" id="{21278EC7-824D-7A5A-8221-839018F4813F}"/>
              </a:ext>
            </a:extLst>
          </p:cNvPr>
          <p:cNvCxnSpPr>
            <a:cxnSpLocks/>
            <a:stCxn id="5" idx="2"/>
            <a:endCxn id="15" idx="0"/>
          </p:cNvCxnSpPr>
          <p:nvPr/>
        </p:nvCxnSpPr>
        <p:spPr>
          <a:xfrm>
            <a:off x="2991255" y="2859935"/>
            <a:ext cx="0" cy="110297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5" name="矩形: 圆角 14">
            <a:extLst>
              <a:ext uri="{FF2B5EF4-FFF2-40B4-BE49-F238E27FC236}">
                <a16:creationId xmlns:a16="http://schemas.microsoft.com/office/drawing/2014/main" id="{C2342A10-1A39-1581-2646-157F526CF8D1}"/>
              </a:ext>
            </a:extLst>
          </p:cNvPr>
          <p:cNvSpPr/>
          <p:nvPr/>
        </p:nvSpPr>
        <p:spPr>
          <a:xfrm>
            <a:off x="1254867" y="3962909"/>
            <a:ext cx="3472776" cy="797668"/>
          </a:xfrm>
          <a:prstGeom prst="roundRect">
            <a:avLst/>
          </a:prstGeom>
          <a:solidFill>
            <a:schemeClr val="bg1"/>
          </a:solidFill>
          <a:ln w="38100">
            <a:solidFill>
              <a:srgbClr val="FDD0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楷体" panose="02010609060101010101" pitchFamily="49" charset="-122"/>
                <a:ea typeface="楷体" panose="02010609060101010101" pitchFamily="49" charset="-122"/>
              </a:rPr>
              <a:t>数据呈现、分析</a:t>
            </a:r>
          </a:p>
        </p:txBody>
      </p:sp>
      <p:cxnSp>
        <p:nvCxnSpPr>
          <p:cNvPr id="18" name="直接连接符 17">
            <a:extLst>
              <a:ext uri="{FF2B5EF4-FFF2-40B4-BE49-F238E27FC236}">
                <a16:creationId xmlns:a16="http://schemas.microsoft.com/office/drawing/2014/main" id="{137F1183-8F5C-D98E-607C-92BFC9EA37AB}"/>
              </a:ext>
            </a:extLst>
          </p:cNvPr>
          <p:cNvCxnSpPr>
            <a:cxnSpLocks/>
            <a:stCxn id="15" idx="3"/>
            <a:endCxn id="21" idx="1"/>
          </p:cNvCxnSpPr>
          <p:nvPr/>
        </p:nvCxnSpPr>
        <p:spPr>
          <a:xfrm>
            <a:off x="4727643" y="4361743"/>
            <a:ext cx="149157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1" name="矩形: 圆角 20">
            <a:extLst>
              <a:ext uri="{FF2B5EF4-FFF2-40B4-BE49-F238E27FC236}">
                <a16:creationId xmlns:a16="http://schemas.microsoft.com/office/drawing/2014/main" id="{920AB87E-30C5-1901-3972-726D551AF23C}"/>
              </a:ext>
            </a:extLst>
          </p:cNvPr>
          <p:cNvSpPr/>
          <p:nvPr/>
        </p:nvSpPr>
        <p:spPr>
          <a:xfrm>
            <a:off x="6219217" y="3962909"/>
            <a:ext cx="3080425" cy="797668"/>
          </a:xfrm>
          <a:prstGeom prst="roundRect">
            <a:avLst/>
          </a:prstGeom>
          <a:solidFill>
            <a:schemeClr val="accent4">
              <a:lumMod val="20000"/>
              <a:lumOff val="80000"/>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楷体" panose="02010609060101010101" pitchFamily="49" charset="-122"/>
                <a:ea typeface="楷体" panose="02010609060101010101" pitchFamily="49" charset="-122"/>
              </a:rPr>
              <a:t>呈现：统计表</a:t>
            </a:r>
          </a:p>
        </p:txBody>
      </p:sp>
      <p:cxnSp>
        <p:nvCxnSpPr>
          <p:cNvPr id="27" name="直接箭头连接符 26">
            <a:extLst>
              <a:ext uri="{FF2B5EF4-FFF2-40B4-BE49-F238E27FC236}">
                <a16:creationId xmlns:a16="http://schemas.microsoft.com/office/drawing/2014/main" id="{2BFB7DC9-5A89-641F-00FE-CFB0AF49FD41}"/>
              </a:ext>
            </a:extLst>
          </p:cNvPr>
          <p:cNvCxnSpPr>
            <a:cxnSpLocks/>
            <a:stCxn id="15" idx="2"/>
            <a:endCxn id="28" idx="0"/>
          </p:cNvCxnSpPr>
          <p:nvPr/>
        </p:nvCxnSpPr>
        <p:spPr>
          <a:xfrm>
            <a:off x="2991255" y="4760577"/>
            <a:ext cx="0" cy="70413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8" name="矩形: 圆角 27">
            <a:extLst>
              <a:ext uri="{FF2B5EF4-FFF2-40B4-BE49-F238E27FC236}">
                <a16:creationId xmlns:a16="http://schemas.microsoft.com/office/drawing/2014/main" id="{F9962ACE-5277-F05B-CD1D-56D865EDC216}"/>
              </a:ext>
            </a:extLst>
          </p:cNvPr>
          <p:cNvSpPr/>
          <p:nvPr/>
        </p:nvSpPr>
        <p:spPr>
          <a:xfrm>
            <a:off x="1254867" y="5464716"/>
            <a:ext cx="3472776" cy="797668"/>
          </a:xfrm>
          <a:prstGeom prst="roundRect">
            <a:avLst/>
          </a:prstGeom>
          <a:solidFill>
            <a:schemeClr val="bg1"/>
          </a:solidFill>
          <a:ln w="38100">
            <a:solidFill>
              <a:srgbClr val="FDD0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chemeClr val="tx1"/>
                </a:solidFill>
                <a:latin typeface="楷体" panose="02010609060101010101" pitchFamily="49" charset="-122"/>
                <a:ea typeface="楷体" panose="02010609060101010101" pitchFamily="49" charset="-122"/>
              </a:rPr>
              <a:t>用数据解决问题</a:t>
            </a:r>
          </a:p>
        </p:txBody>
      </p:sp>
    </p:spTree>
    <p:extLst>
      <p:ext uri="{BB962C8B-B14F-4D97-AF65-F5344CB8AC3E}">
        <p14:creationId xmlns:p14="http://schemas.microsoft.com/office/powerpoint/2010/main" val="3973890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1" grpId="0" animBg="1"/>
      <p:bldP spid="15" grpId="0" animBg="1"/>
      <p:bldP spid="21"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9F40F29-436F-9A7A-3A6B-650D85F50C7D}"/>
              </a:ext>
            </a:extLst>
          </p:cNvPr>
          <p:cNvSpPr txBox="1"/>
          <p:nvPr/>
        </p:nvSpPr>
        <p:spPr>
          <a:xfrm>
            <a:off x="982493" y="233465"/>
            <a:ext cx="2295728" cy="742319"/>
          </a:xfrm>
          <a:prstGeom prst="rect">
            <a:avLst/>
          </a:prstGeom>
          <a:noFill/>
        </p:spPr>
        <p:txBody>
          <a:bodyPr wrap="square" rtlCol="0">
            <a:spAutoFit/>
          </a:bodyPr>
          <a:lstStyle/>
          <a:p>
            <a:pPr algn="l" eaLnBrk="1" hangingPunct="1">
              <a:lnSpc>
                <a:spcPct val="130000"/>
              </a:lnSpc>
            </a:pPr>
            <a:r>
              <a:rPr lang="zh-CN" altLang="en-US" sz="3600" b="1" dirty="0">
                <a:latin typeface="微软雅黑" panose="020B0503020204020204" pitchFamily="34" charset="-122"/>
                <a:ea typeface="微软雅黑" panose="020B0503020204020204" pitchFamily="34" charset="-122"/>
              </a:rPr>
              <a:t>知识梳理</a:t>
            </a:r>
          </a:p>
        </p:txBody>
      </p:sp>
      <p:pic>
        <p:nvPicPr>
          <p:cNvPr id="3" name="图片 2">
            <a:extLst>
              <a:ext uri="{FF2B5EF4-FFF2-40B4-BE49-F238E27FC236}">
                <a16:creationId xmlns:a16="http://schemas.microsoft.com/office/drawing/2014/main" id="{58F18326-F540-6C29-4EAE-E0879718717B}"/>
              </a:ext>
            </a:extLst>
          </p:cNvPr>
          <p:cNvPicPr>
            <a:picLocks noChangeAspect="1"/>
          </p:cNvPicPr>
          <p:nvPr/>
        </p:nvPicPr>
        <p:blipFill>
          <a:blip r:embed="rId2"/>
          <a:stretch>
            <a:fillRect/>
          </a:stretch>
        </p:blipFill>
        <p:spPr>
          <a:xfrm>
            <a:off x="2245719" y="2339071"/>
            <a:ext cx="7700561" cy="4053429"/>
          </a:xfrm>
          <a:prstGeom prst="rect">
            <a:avLst/>
          </a:prstGeom>
        </p:spPr>
      </p:pic>
      <p:sp>
        <p:nvSpPr>
          <p:cNvPr id="5" name="文本框 4">
            <a:extLst>
              <a:ext uri="{FF2B5EF4-FFF2-40B4-BE49-F238E27FC236}">
                <a16:creationId xmlns:a16="http://schemas.microsoft.com/office/drawing/2014/main" id="{DE3491A5-5BD2-67BD-2F06-ED034884FDC6}"/>
              </a:ext>
            </a:extLst>
          </p:cNvPr>
          <p:cNvSpPr txBox="1"/>
          <p:nvPr/>
        </p:nvSpPr>
        <p:spPr>
          <a:xfrm>
            <a:off x="408358" y="1207607"/>
            <a:ext cx="11375284" cy="1131464"/>
          </a:xfrm>
          <a:prstGeom prst="rect">
            <a:avLst/>
          </a:prstGeom>
          <a:noFill/>
        </p:spPr>
        <p:txBody>
          <a:bodyPr wrap="square">
            <a:spAutoFit/>
          </a:bodyPr>
          <a:lstStyle>
            <a:defPPr>
              <a:defRPr lang="zh-CN"/>
            </a:defPPr>
            <a:lvl1pPr>
              <a:lnSpc>
                <a:spcPct val="110000"/>
              </a:lnSpc>
              <a:defRPr sz="3200">
                <a:latin typeface="+mn-ea"/>
                <a:ea typeface="+mn-ea"/>
              </a:defRPr>
            </a:lvl1pPr>
          </a:lstStyle>
          <a:p>
            <a:r>
              <a:rPr lang="zh-CN" altLang="en-US" dirty="0">
                <a:latin typeface="+mn-lt"/>
              </a:rPr>
              <a:t>        学习这个单元后，你有什么收获？和以前学过的知识有联系吗？你还想研究哪些问题？</a:t>
            </a:r>
          </a:p>
        </p:txBody>
      </p:sp>
    </p:spTree>
    <p:extLst>
      <p:ext uri="{BB962C8B-B14F-4D97-AF65-F5344CB8AC3E}">
        <p14:creationId xmlns:p14="http://schemas.microsoft.com/office/powerpoint/2010/main" val="3486517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41F2EF07-FF93-A753-5051-609F7102285E}"/>
              </a:ext>
            </a:extLst>
          </p:cNvPr>
          <p:cNvPicPr>
            <a:picLocks noChangeAspect="1"/>
          </p:cNvPicPr>
          <p:nvPr/>
        </p:nvPicPr>
        <p:blipFill>
          <a:blip r:embed="rId2"/>
          <a:stretch>
            <a:fillRect/>
          </a:stretch>
        </p:blipFill>
        <p:spPr>
          <a:xfrm>
            <a:off x="2443220" y="1460774"/>
            <a:ext cx="2415705" cy="2128336"/>
          </a:xfrm>
          <a:prstGeom prst="rect">
            <a:avLst/>
          </a:prstGeom>
        </p:spPr>
      </p:pic>
      <p:pic>
        <p:nvPicPr>
          <p:cNvPr id="22" name="图片 21">
            <a:extLst>
              <a:ext uri="{FF2B5EF4-FFF2-40B4-BE49-F238E27FC236}">
                <a16:creationId xmlns:a16="http://schemas.microsoft.com/office/drawing/2014/main" id="{72493DF4-5402-2431-EB71-50C8785E65AC}"/>
              </a:ext>
            </a:extLst>
          </p:cNvPr>
          <p:cNvPicPr>
            <a:picLocks noChangeAspect="1"/>
          </p:cNvPicPr>
          <p:nvPr/>
        </p:nvPicPr>
        <p:blipFill>
          <a:blip r:embed="rId3"/>
          <a:stretch>
            <a:fillRect/>
          </a:stretch>
        </p:blipFill>
        <p:spPr>
          <a:xfrm>
            <a:off x="5287948" y="1394559"/>
            <a:ext cx="2135408" cy="2260765"/>
          </a:xfrm>
          <a:prstGeom prst="rect">
            <a:avLst/>
          </a:prstGeom>
        </p:spPr>
      </p:pic>
      <p:pic>
        <p:nvPicPr>
          <p:cNvPr id="25" name="图片 24">
            <a:extLst>
              <a:ext uri="{FF2B5EF4-FFF2-40B4-BE49-F238E27FC236}">
                <a16:creationId xmlns:a16="http://schemas.microsoft.com/office/drawing/2014/main" id="{2E5320D0-55FE-8D15-27B6-856B825C42F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421097" y="279775"/>
            <a:ext cx="1615315" cy="1819104"/>
          </a:xfrm>
          <a:prstGeom prst="rect">
            <a:avLst/>
          </a:prstGeom>
        </p:spPr>
      </p:pic>
      <p:sp>
        <p:nvSpPr>
          <p:cNvPr id="26" name="AutoShape 27">
            <a:extLst>
              <a:ext uri="{FF2B5EF4-FFF2-40B4-BE49-F238E27FC236}">
                <a16:creationId xmlns:a16="http://schemas.microsoft.com/office/drawing/2014/main" id="{46C46A0F-C2D7-32F8-710F-5A6B7DF7078A}"/>
              </a:ext>
            </a:extLst>
          </p:cNvPr>
          <p:cNvSpPr>
            <a:spLocks noChangeArrowheads="1"/>
          </p:cNvSpPr>
          <p:nvPr/>
        </p:nvSpPr>
        <p:spPr bwMode="auto">
          <a:xfrm>
            <a:off x="2354356" y="493143"/>
            <a:ext cx="5009137" cy="656320"/>
          </a:xfrm>
          <a:prstGeom prst="wedgeRoundRectCallout">
            <a:avLst>
              <a:gd name="adj1" fmla="val -56218"/>
              <a:gd name="adj2" fmla="val 32548"/>
              <a:gd name="adj3" fmla="val 16667"/>
            </a:avLst>
          </a:prstGeom>
          <a:solidFill>
            <a:srgbClr val="FFFFFF"/>
          </a:solidFill>
          <a:ln w="19050">
            <a:solidFill>
              <a:srgbClr val="3D87C6"/>
            </a:solidFill>
            <a:miter lim="800000"/>
            <a:headEnd/>
            <a:tailEnd/>
          </a:ln>
        </p:spPr>
        <p:txBody>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eaLnBrk="1" hangingPunct="1"/>
            <a:r>
              <a:rPr lang="zh-CN" altLang="en-US" sz="3200" b="1" dirty="0">
                <a:latin typeface="楷体" panose="02010609060101010101" pitchFamily="49" charset="-122"/>
              </a:rPr>
              <a:t>我用到了</a:t>
            </a:r>
            <a:r>
              <a:rPr lang="zh-CN" altLang="en-US" sz="3200" b="1" dirty="0">
                <a:solidFill>
                  <a:srgbClr val="FF0000"/>
                </a:solidFill>
                <a:latin typeface="楷体" panose="02010609060101010101" pitchFamily="49" charset="-122"/>
              </a:rPr>
              <a:t>分类整理</a:t>
            </a:r>
            <a:r>
              <a:rPr lang="zh-CN" altLang="en-US" sz="3200" b="1" dirty="0">
                <a:latin typeface="楷体" panose="02010609060101010101" pitchFamily="49" charset="-122"/>
              </a:rPr>
              <a:t>的方法。</a:t>
            </a:r>
          </a:p>
        </p:txBody>
      </p:sp>
      <p:sp>
        <p:nvSpPr>
          <p:cNvPr id="27" name="矩形 26">
            <a:extLst>
              <a:ext uri="{FF2B5EF4-FFF2-40B4-BE49-F238E27FC236}">
                <a16:creationId xmlns:a16="http://schemas.microsoft.com/office/drawing/2014/main" id="{E47455D8-E017-B3E7-D129-FBA305D745ED}"/>
              </a:ext>
            </a:extLst>
          </p:cNvPr>
          <p:cNvSpPr/>
          <p:nvPr/>
        </p:nvSpPr>
        <p:spPr>
          <a:xfrm>
            <a:off x="2251912" y="1361872"/>
            <a:ext cx="5433426" cy="2217907"/>
          </a:xfrm>
          <a:prstGeom prst="rect">
            <a:avLst/>
          </a:prstGeom>
          <a:noFill/>
          <a:ln w="19050">
            <a:solidFill>
              <a:srgbClr val="EE1D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箭头: 右 27">
            <a:extLst>
              <a:ext uri="{FF2B5EF4-FFF2-40B4-BE49-F238E27FC236}">
                <a16:creationId xmlns:a16="http://schemas.microsoft.com/office/drawing/2014/main" id="{D9D718BE-8340-919B-8948-578E868BB1C8}"/>
              </a:ext>
            </a:extLst>
          </p:cNvPr>
          <p:cNvSpPr/>
          <p:nvPr/>
        </p:nvSpPr>
        <p:spPr>
          <a:xfrm>
            <a:off x="7798212" y="2334590"/>
            <a:ext cx="632298" cy="3793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25E78751-3E75-5017-90B3-4FA9A1D2FB46}"/>
              </a:ext>
            </a:extLst>
          </p:cNvPr>
          <p:cNvSpPr txBox="1"/>
          <p:nvPr/>
        </p:nvSpPr>
        <p:spPr>
          <a:xfrm>
            <a:off x="8430510" y="1985670"/>
            <a:ext cx="2867161" cy="1077218"/>
          </a:xfrm>
          <a:prstGeom prst="rect">
            <a:avLst/>
          </a:prstGeom>
          <a:noFill/>
        </p:spPr>
        <p:txBody>
          <a:bodyPr wrap="square">
            <a:spAutoFit/>
          </a:bodyPr>
          <a:lstStyle/>
          <a:p>
            <a:pPr algn="ctr"/>
            <a:r>
              <a:rPr lang="zh-CN" altLang="en-US" sz="3200" dirty="0">
                <a:solidFill>
                  <a:srgbClr val="EE1D23"/>
                </a:solidFill>
                <a:latin typeface="黑体" panose="02010609060101010101" pitchFamily="49" charset="-122"/>
                <a:ea typeface="黑体" panose="02010609060101010101" pitchFamily="49" charset="-122"/>
              </a:rPr>
              <a:t>简单的数据收集和整理</a:t>
            </a:r>
          </a:p>
        </p:txBody>
      </p:sp>
      <p:pic>
        <p:nvPicPr>
          <p:cNvPr id="31" name="图片 30">
            <a:extLst>
              <a:ext uri="{FF2B5EF4-FFF2-40B4-BE49-F238E27FC236}">
                <a16:creationId xmlns:a16="http://schemas.microsoft.com/office/drawing/2014/main" id="{4A829FB8-BABD-09F9-84F7-BA53FEC5B09B}"/>
              </a:ext>
            </a:extLst>
          </p:cNvPr>
          <p:cNvPicPr>
            <a:picLocks noChangeAspect="1"/>
          </p:cNvPicPr>
          <p:nvPr/>
        </p:nvPicPr>
        <p:blipFill>
          <a:blip r:embed="rId5"/>
          <a:stretch>
            <a:fillRect/>
          </a:stretch>
        </p:blipFill>
        <p:spPr>
          <a:xfrm>
            <a:off x="421097" y="3867733"/>
            <a:ext cx="6356703" cy="2497124"/>
          </a:xfrm>
          <a:prstGeom prst="rect">
            <a:avLst/>
          </a:prstGeom>
          <a:ln w="19050">
            <a:solidFill>
              <a:srgbClr val="EE1D23"/>
            </a:solidFill>
          </a:ln>
        </p:spPr>
      </p:pic>
      <p:pic>
        <p:nvPicPr>
          <p:cNvPr id="36" name="图片 35">
            <a:extLst>
              <a:ext uri="{FF2B5EF4-FFF2-40B4-BE49-F238E27FC236}">
                <a16:creationId xmlns:a16="http://schemas.microsoft.com/office/drawing/2014/main" id="{A759A3C4-3BC5-7C30-0F90-AB89A55FE12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0463767" y="4613204"/>
            <a:ext cx="1394445" cy="1974685"/>
          </a:xfrm>
          <a:prstGeom prst="rect">
            <a:avLst/>
          </a:prstGeom>
        </p:spPr>
      </p:pic>
      <p:sp>
        <p:nvSpPr>
          <p:cNvPr id="37" name="AutoShape 27">
            <a:extLst>
              <a:ext uri="{FF2B5EF4-FFF2-40B4-BE49-F238E27FC236}">
                <a16:creationId xmlns:a16="http://schemas.microsoft.com/office/drawing/2014/main" id="{AC662DC1-8AD2-EF1A-1C09-92AC58E4FE24}"/>
              </a:ext>
            </a:extLst>
          </p:cNvPr>
          <p:cNvSpPr>
            <a:spLocks noChangeArrowheads="1"/>
          </p:cNvSpPr>
          <p:nvPr/>
        </p:nvSpPr>
        <p:spPr bwMode="auto">
          <a:xfrm>
            <a:off x="6905244" y="3925195"/>
            <a:ext cx="3558523" cy="1722153"/>
          </a:xfrm>
          <a:prstGeom prst="wedgeRoundRectCallout">
            <a:avLst>
              <a:gd name="adj1" fmla="val 58404"/>
              <a:gd name="adj2" fmla="val 38315"/>
              <a:gd name="adj3" fmla="val 16667"/>
            </a:avLst>
          </a:prstGeom>
          <a:solidFill>
            <a:srgbClr val="FFFFFF"/>
          </a:solidFill>
          <a:ln w="19050">
            <a:solidFill>
              <a:srgbClr val="3D87C6"/>
            </a:solidFill>
            <a:miter lim="800000"/>
            <a:headEnd/>
            <a:tailEnd/>
          </a:ln>
        </p:spPr>
        <p:txBody>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eaLnBrk="1" hangingPunct="1"/>
            <a:r>
              <a:rPr lang="zh-CN" altLang="en-US" sz="3200" b="1" dirty="0">
                <a:latin typeface="楷体" panose="02010609060101010101" pitchFamily="49" charset="-122"/>
              </a:rPr>
              <a:t>有时根据需要会将数据分段整理，也是</a:t>
            </a:r>
            <a:r>
              <a:rPr lang="zh-CN" altLang="en-US" sz="3200" b="1" dirty="0">
                <a:solidFill>
                  <a:srgbClr val="EE1D23"/>
                </a:solidFill>
                <a:latin typeface="楷体" panose="02010609060101010101" pitchFamily="49" charset="-122"/>
              </a:rPr>
              <a:t>按标准分类</a:t>
            </a:r>
            <a:r>
              <a:rPr lang="zh-CN" altLang="en-US" sz="3200" b="1" dirty="0">
                <a:latin typeface="楷体" panose="02010609060101010101" pitchFamily="49" charset="-122"/>
              </a:rPr>
              <a:t>。</a:t>
            </a:r>
          </a:p>
        </p:txBody>
      </p:sp>
      <p:cxnSp>
        <p:nvCxnSpPr>
          <p:cNvPr id="39" name="连接符: 曲线 38">
            <a:extLst>
              <a:ext uri="{FF2B5EF4-FFF2-40B4-BE49-F238E27FC236}">
                <a16:creationId xmlns:a16="http://schemas.microsoft.com/office/drawing/2014/main" id="{0188D68D-1187-7403-D830-03902452F5AB}"/>
              </a:ext>
            </a:extLst>
          </p:cNvPr>
          <p:cNvCxnSpPr>
            <a:cxnSpLocks/>
          </p:cNvCxnSpPr>
          <p:nvPr/>
        </p:nvCxnSpPr>
        <p:spPr>
          <a:xfrm rot="10800000" flipV="1">
            <a:off x="1262015" y="2470825"/>
            <a:ext cx="919223" cy="1322961"/>
          </a:xfrm>
          <a:prstGeom prst="curvedConnector2">
            <a:avLst/>
          </a:prstGeom>
          <a:ln w="28575">
            <a:solidFill>
              <a:srgbClr val="EE1D23"/>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235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500"/>
                                        <p:tgtEl>
                                          <p:spTgt spid="36"/>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right)">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42" fill="hold" nodeType="click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barn(outHorizontal)">
                                      <p:cBhvr>
                                        <p:cTn id="3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0" grpId="0"/>
      <p:bldP spid="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a:extLst>
              <a:ext uri="{FF2B5EF4-FFF2-40B4-BE49-F238E27FC236}">
                <a16:creationId xmlns:a16="http://schemas.microsoft.com/office/drawing/2014/main" id="{66C7D363-F18E-85B8-14B2-2240DC63EB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6683" y="2185756"/>
            <a:ext cx="1291028" cy="2020740"/>
          </a:xfrm>
          <a:prstGeom prst="rect">
            <a:avLst/>
          </a:prstGeom>
        </p:spPr>
      </p:pic>
      <p:sp>
        <p:nvSpPr>
          <p:cNvPr id="5" name="AutoShape 27">
            <a:extLst>
              <a:ext uri="{FF2B5EF4-FFF2-40B4-BE49-F238E27FC236}">
                <a16:creationId xmlns:a16="http://schemas.microsoft.com/office/drawing/2014/main" id="{7D9080A2-5B4D-2F37-CDB4-5ACDA939FF2C}"/>
              </a:ext>
            </a:extLst>
          </p:cNvPr>
          <p:cNvSpPr>
            <a:spLocks noChangeArrowheads="1"/>
          </p:cNvSpPr>
          <p:nvPr/>
        </p:nvSpPr>
        <p:spPr bwMode="auto">
          <a:xfrm>
            <a:off x="2373811" y="2185756"/>
            <a:ext cx="9115047" cy="1248108"/>
          </a:xfrm>
          <a:prstGeom prst="wedgeRoundRectCallout">
            <a:avLst>
              <a:gd name="adj1" fmla="val -54507"/>
              <a:gd name="adj2" fmla="val 38005"/>
              <a:gd name="adj3" fmla="val 16667"/>
            </a:avLst>
          </a:prstGeom>
          <a:solidFill>
            <a:srgbClr val="FFFFFF"/>
          </a:solidFill>
          <a:ln w="19050">
            <a:solidFill>
              <a:srgbClr val="3D87C6"/>
            </a:solidFill>
            <a:miter lim="800000"/>
            <a:headEnd/>
            <a:tailEnd/>
          </a:ln>
        </p:spPr>
        <p:txBody>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eaLnBrk="1" hangingPunct="1"/>
            <a:r>
              <a:rPr lang="zh-CN" altLang="en-US" sz="3200" b="1" dirty="0">
                <a:latin typeface="楷体" panose="02010609060101010101" pitchFamily="49" charset="-122"/>
              </a:rPr>
              <a:t>用统计的方法解决一个问题，可以先收集和整理数据，再对数据进行分析，最后得出结论。</a:t>
            </a:r>
          </a:p>
        </p:txBody>
      </p:sp>
      <p:pic>
        <p:nvPicPr>
          <p:cNvPr id="15" name="图片 14">
            <a:extLst>
              <a:ext uri="{FF2B5EF4-FFF2-40B4-BE49-F238E27FC236}">
                <a16:creationId xmlns:a16="http://schemas.microsoft.com/office/drawing/2014/main" id="{61FB8A09-FA28-9D08-89C8-F8287A2C17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2540" y="3973997"/>
            <a:ext cx="1833212" cy="2192852"/>
          </a:xfrm>
          <a:prstGeom prst="rect">
            <a:avLst/>
          </a:prstGeom>
        </p:spPr>
      </p:pic>
      <p:sp>
        <p:nvSpPr>
          <p:cNvPr id="16" name="AutoShape 27">
            <a:extLst>
              <a:ext uri="{FF2B5EF4-FFF2-40B4-BE49-F238E27FC236}">
                <a16:creationId xmlns:a16="http://schemas.microsoft.com/office/drawing/2014/main" id="{DD138A03-F6C3-FB75-7025-8B92C9763538}"/>
              </a:ext>
            </a:extLst>
          </p:cNvPr>
          <p:cNvSpPr>
            <a:spLocks noChangeArrowheads="1"/>
          </p:cNvSpPr>
          <p:nvPr/>
        </p:nvSpPr>
        <p:spPr bwMode="auto">
          <a:xfrm>
            <a:off x="3737750" y="3871914"/>
            <a:ext cx="5410403" cy="1248109"/>
          </a:xfrm>
          <a:prstGeom prst="wedgeRoundRectCallout">
            <a:avLst>
              <a:gd name="adj1" fmla="val 58404"/>
              <a:gd name="adj2" fmla="val 38315"/>
              <a:gd name="adj3" fmla="val 16667"/>
            </a:avLst>
          </a:prstGeom>
          <a:solidFill>
            <a:srgbClr val="FFFFFF"/>
          </a:solidFill>
          <a:ln w="19050">
            <a:solidFill>
              <a:srgbClr val="3D87C6"/>
            </a:solidFill>
            <a:miter lim="800000"/>
            <a:headEnd/>
            <a:tailEnd/>
          </a:ln>
        </p:spPr>
        <p:txBody>
          <a:bodyPr/>
          <a:lstStyle>
            <a:lvl1pPr>
              <a:defRPr>
                <a:solidFill>
                  <a:schemeClr val="tx1"/>
                </a:solidFill>
                <a:latin typeface="Times New Roman" panose="02020603050405020304" pitchFamily="18" charset="0"/>
                <a:ea typeface="楷体" panose="02010609060101010101" pitchFamily="49" charset="-122"/>
              </a:defRPr>
            </a:lvl1pPr>
            <a:lvl2pPr marL="742950" indent="-285750">
              <a:defRPr>
                <a:solidFill>
                  <a:schemeClr val="tx1"/>
                </a:solidFill>
                <a:latin typeface="Times New Roman" panose="02020603050405020304" pitchFamily="18" charset="0"/>
                <a:ea typeface="楷体" panose="02010609060101010101" pitchFamily="49" charset="-122"/>
              </a:defRPr>
            </a:lvl2pPr>
            <a:lvl3pPr marL="1143000" indent="-228600">
              <a:defRPr>
                <a:solidFill>
                  <a:schemeClr val="tx1"/>
                </a:solidFill>
                <a:latin typeface="Times New Roman" panose="02020603050405020304" pitchFamily="18" charset="0"/>
                <a:ea typeface="楷体" panose="02010609060101010101" pitchFamily="49" charset="-122"/>
              </a:defRPr>
            </a:lvl3pPr>
            <a:lvl4pPr marL="1600200" indent="-228600">
              <a:defRPr>
                <a:solidFill>
                  <a:schemeClr val="tx1"/>
                </a:solidFill>
                <a:latin typeface="Times New Roman" panose="02020603050405020304" pitchFamily="18" charset="0"/>
                <a:ea typeface="楷体" panose="02010609060101010101" pitchFamily="49" charset="-122"/>
              </a:defRPr>
            </a:lvl4pPr>
            <a:lvl5pPr marL="2057400" indent="-228600">
              <a:defRPr>
                <a:solidFill>
                  <a:schemeClr val="tx1"/>
                </a:solidFill>
                <a:latin typeface="Times New Roman" panose="02020603050405020304" pitchFamily="18" charset="0"/>
                <a:ea typeface="楷体" panose="02010609060101010101" pitchFamily="49"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楷体" panose="02010609060101010101" pitchFamily="49" charset="-122"/>
              </a:defRPr>
            </a:lvl9pPr>
          </a:lstStyle>
          <a:p>
            <a:pPr eaLnBrk="1" hangingPunct="1"/>
            <a:r>
              <a:rPr lang="zh-CN" altLang="en-US" sz="3200" b="1" dirty="0">
                <a:latin typeface="楷体" panose="02010609060101010101" pitchFamily="49" charset="-122"/>
              </a:rPr>
              <a:t>除了统计表，还有其他方式能呈现数据吗？</a:t>
            </a:r>
          </a:p>
        </p:txBody>
      </p:sp>
      <p:sp>
        <p:nvSpPr>
          <p:cNvPr id="13" name="矩形: 圆角 12">
            <a:extLst>
              <a:ext uri="{FF2B5EF4-FFF2-40B4-BE49-F238E27FC236}">
                <a16:creationId xmlns:a16="http://schemas.microsoft.com/office/drawing/2014/main" id="{0833E0FF-7028-4CDC-B1E9-710E998C6942}"/>
              </a:ext>
            </a:extLst>
          </p:cNvPr>
          <p:cNvSpPr/>
          <p:nvPr/>
        </p:nvSpPr>
        <p:spPr>
          <a:xfrm>
            <a:off x="436226" y="1045072"/>
            <a:ext cx="1117772" cy="671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dirty="0"/>
              <a:t>调查</a:t>
            </a:r>
          </a:p>
        </p:txBody>
      </p:sp>
      <p:sp>
        <p:nvSpPr>
          <p:cNvPr id="14" name="箭头: 右 13">
            <a:extLst>
              <a:ext uri="{FF2B5EF4-FFF2-40B4-BE49-F238E27FC236}">
                <a16:creationId xmlns:a16="http://schemas.microsoft.com/office/drawing/2014/main" id="{4E8B3678-E147-494F-8578-925DD92411FD}"/>
              </a:ext>
            </a:extLst>
          </p:cNvPr>
          <p:cNvSpPr/>
          <p:nvPr/>
        </p:nvSpPr>
        <p:spPr>
          <a:xfrm>
            <a:off x="1644023" y="1190987"/>
            <a:ext cx="480302" cy="3793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a:extLst>
              <a:ext uri="{FF2B5EF4-FFF2-40B4-BE49-F238E27FC236}">
                <a16:creationId xmlns:a16="http://schemas.microsoft.com/office/drawing/2014/main" id="{554BD7C8-57F0-46A5-9B61-1E09DF732DB5}"/>
              </a:ext>
            </a:extLst>
          </p:cNvPr>
          <p:cNvSpPr/>
          <p:nvPr/>
        </p:nvSpPr>
        <p:spPr>
          <a:xfrm>
            <a:off x="2205961" y="1045072"/>
            <a:ext cx="1928710" cy="671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dirty="0"/>
              <a:t>收集数据</a:t>
            </a:r>
          </a:p>
        </p:txBody>
      </p:sp>
      <p:sp>
        <p:nvSpPr>
          <p:cNvPr id="18" name="矩形: 圆角 17">
            <a:extLst>
              <a:ext uri="{FF2B5EF4-FFF2-40B4-BE49-F238E27FC236}">
                <a16:creationId xmlns:a16="http://schemas.microsoft.com/office/drawing/2014/main" id="{67E386E3-60A7-4D5B-91A3-356834BCCB33}"/>
              </a:ext>
            </a:extLst>
          </p:cNvPr>
          <p:cNvSpPr/>
          <p:nvPr/>
        </p:nvSpPr>
        <p:spPr>
          <a:xfrm>
            <a:off x="4765153" y="1045072"/>
            <a:ext cx="1928710" cy="671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dirty="0"/>
              <a:t>整理数据</a:t>
            </a:r>
          </a:p>
        </p:txBody>
      </p:sp>
      <p:sp>
        <p:nvSpPr>
          <p:cNvPr id="19" name="矩形: 圆角 18">
            <a:extLst>
              <a:ext uri="{FF2B5EF4-FFF2-40B4-BE49-F238E27FC236}">
                <a16:creationId xmlns:a16="http://schemas.microsoft.com/office/drawing/2014/main" id="{9E60897F-7A47-47AA-9A62-EFF6E8A270E8}"/>
              </a:ext>
            </a:extLst>
          </p:cNvPr>
          <p:cNvSpPr/>
          <p:nvPr/>
        </p:nvSpPr>
        <p:spPr>
          <a:xfrm>
            <a:off x="9857824" y="1045072"/>
            <a:ext cx="1928710" cy="671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dirty="0"/>
              <a:t>作出决策</a:t>
            </a:r>
          </a:p>
        </p:txBody>
      </p:sp>
      <p:sp>
        <p:nvSpPr>
          <p:cNvPr id="20" name="箭头: 右 19">
            <a:extLst>
              <a:ext uri="{FF2B5EF4-FFF2-40B4-BE49-F238E27FC236}">
                <a16:creationId xmlns:a16="http://schemas.microsoft.com/office/drawing/2014/main" id="{4CC0422C-75D0-4182-B3A2-9819D7EFB0C4}"/>
              </a:ext>
            </a:extLst>
          </p:cNvPr>
          <p:cNvSpPr/>
          <p:nvPr/>
        </p:nvSpPr>
        <p:spPr>
          <a:xfrm>
            <a:off x="4211604" y="1190987"/>
            <a:ext cx="480302" cy="3793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1B0FD32C-DF1D-45C9-A5F2-D20C50F0825F}"/>
              </a:ext>
            </a:extLst>
          </p:cNvPr>
          <p:cNvSpPr/>
          <p:nvPr/>
        </p:nvSpPr>
        <p:spPr>
          <a:xfrm>
            <a:off x="9312663" y="1190987"/>
            <a:ext cx="480302" cy="3793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a:extLst>
              <a:ext uri="{FF2B5EF4-FFF2-40B4-BE49-F238E27FC236}">
                <a16:creationId xmlns:a16="http://schemas.microsoft.com/office/drawing/2014/main" id="{14D76612-577E-4A85-971F-B5A7AFA3A958}"/>
              </a:ext>
            </a:extLst>
          </p:cNvPr>
          <p:cNvSpPr/>
          <p:nvPr/>
        </p:nvSpPr>
        <p:spPr>
          <a:xfrm>
            <a:off x="7312270" y="1045072"/>
            <a:ext cx="1928710" cy="671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3200" dirty="0"/>
              <a:t>分析数据</a:t>
            </a:r>
          </a:p>
        </p:txBody>
      </p:sp>
      <p:sp>
        <p:nvSpPr>
          <p:cNvPr id="23" name="箭头: 右 22">
            <a:extLst>
              <a:ext uri="{FF2B5EF4-FFF2-40B4-BE49-F238E27FC236}">
                <a16:creationId xmlns:a16="http://schemas.microsoft.com/office/drawing/2014/main" id="{70D57FB7-EA62-4069-B60D-47D550E577D8}"/>
              </a:ext>
            </a:extLst>
          </p:cNvPr>
          <p:cNvSpPr/>
          <p:nvPr/>
        </p:nvSpPr>
        <p:spPr>
          <a:xfrm>
            <a:off x="6767110" y="1190987"/>
            <a:ext cx="480302" cy="3793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6412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right)">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图片 6"/>
          <p:cNvPicPr>
            <a:picLocks noChangeAspect="1"/>
          </p:cNvPicPr>
          <p:nvPr>
            <p:custDataLst>
              <p:tags r:id="rId1"/>
            </p:custDataLst>
          </p:nvPr>
        </p:nvPicPr>
        <p:blipFill>
          <a:blip r:embed="rId3"/>
          <a:stretch>
            <a:fillRect/>
          </a:stretch>
        </p:blipFill>
        <p:spPr>
          <a:xfrm>
            <a:off x="11980333" y="124885"/>
            <a:ext cx="186267" cy="59267"/>
          </a:xfrm>
          <a:prstGeom prst="rect">
            <a:avLst/>
          </a:prstGeom>
          <a:noFill/>
          <a:ln w="9525">
            <a:noFill/>
          </a:ln>
        </p:spPr>
      </p:pic>
      <p:sp>
        <p:nvSpPr>
          <p:cNvPr id="2" name="文本框 1">
            <a:extLst>
              <a:ext uri="{FF2B5EF4-FFF2-40B4-BE49-F238E27FC236}">
                <a16:creationId xmlns:a16="http://schemas.microsoft.com/office/drawing/2014/main" id="{F9B8C2E2-2ADB-FF74-0A43-1CB1CE5D8947}"/>
              </a:ext>
            </a:extLst>
          </p:cNvPr>
          <p:cNvSpPr txBox="1"/>
          <p:nvPr/>
        </p:nvSpPr>
        <p:spPr>
          <a:xfrm>
            <a:off x="982493" y="233465"/>
            <a:ext cx="2295728" cy="742319"/>
          </a:xfrm>
          <a:prstGeom prst="rect">
            <a:avLst/>
          </a:prstGeom>
          <a:noFill/>
        </p:spPr>
        <p:txBody>
          <a:bodyPr wrap="square" rtlCol="0">
            <a:spAutoFit/>
          </a:bodyPr>
          <a:lstStyle/>
          <a:p>
            <a:pPr algn="l" eaLnBrk="1" hangingPunct="1">
              <a:lnSpc>
                <a:spcPct val="130000"/>
              </a:lnSpc>
            </a:pPr>
            <a:r>
              <a:rPr lang="zh-CN" altLang="en-US" sz="3600" b="1" dirty="0">
                <a:latin typeface="微软雅黑" panose="020B0503020204020204" pitchFamily="34" charset="-122"/>
                <a:ea typeface="微软雅黑" panose="020B0503020204020204" pitchFamily="34" charset="-122"/>
              </a:rPr>
              <a:t>实践应用</a:t>
            </a:r>
          </a:p>
        </p:txBody>
      </p:sp>
      <p:sp>
        <p:nvSpPr>
          <p:cNvPr id="7" name="椭圆 6">
            <a:extLst>
              <a:ext uri="{FF2B5EF4-FFF2-40B4-BE49-F238E27FC236}">
                <a16:creationId xmlns:a16="http://schemas.microsoft.com/office/drawing/2014/main" id="{7912BF18-C26C-1123-92C1-831CA650CC8F}"/>
              </a:ext>
            </a:extLst>
          </p:cNvPr>
          <p:cNvSpPr/>
          <p:nvPr/>
        </p:nvSpPr>
        <p:spPr>
          <a:xfrm>
            <a:off x="500743" y="1164491"/>
            <a:ext cx="587829" cy="587829"/>
          </a:xfrm>
          <a:prstGeom prst="ellipse">
            <a:avLst/>
          </a:prstGeom>
          <a:solidFill>
            <a:srgbClr val="037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chemeClr val="bg1"/>
                </a:solidFill>
                <a:latin typeface="Arial" panose="020B0604020202020204" pitchFamily="34" charset="0"/>
                <a:cs typeface="Arial" panose="020B0604020202020204" pitchFamily="34" charset="0"/>
              </a:rPr>
              <a:t>1</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8" name="文本框 7">
            <a:extLst>
              <a:ext uri="{FF2B5EF4-FFF2-40B4-BE49-F238E27FC236}">
                <a16:creationId xmlns:a16="http://schemas.microsoft.com/office/drawing/2014/main" id="{E7D5EBAC-A2C1-D665-D092-450C804C62BB}"/>
              </a:ext>
            </a:extLst>
          </p:cNvPr>
          <p:cNvSpPr txBox="1"/>
          <p:nvPr/>
        </p:nvSpPr>
        <p:spPr>
          <a:xfrm>
            <a:off x="1176121" y="1100188"/>
            <a:ext cx="10515136" cy="1261371"/>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学校要举行讲故事大赛。三（</a:t>
            </a:r>
            <a:r>
              <a:rPr kumimoji="0" lang="en-US"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1</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）班要从小刚、小雨两名候选人中选一人参加比赛。投票情况如下。</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sp>
        <p:nvSpPr>
          <p:cNvPr id="10" name="TextBox 11">
            <a:extLst>
              <a:ext uri="{FF2B5EF4-FFF2-40B4-BE49-F238E27FC236}">
                <a16:creationId xmlns:a16="http://schemas.microsoft.com/office/drawing/2014/main" id="{A0AAB819-682E-451D-D10C-6FA3BDAB679A}"/>
              </a:ext>
            </a:extLst>
          </p:cNvPr>
          <p:cNvSpPr txBox="1">
            <a:spLocks noChangeArrowheads="1"/>
          </p:cNvSpPr>
          <p:nvPr/>
        </p:nvSpPr>
        <p:spPr bwMode="auto">
          <a:xfrm>
            <a:off x="1088572" y="2369024"/>
            <a:ext cx="37237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b="1">
                <a:solidFill>
                  <a:schemeClr val="tx1"/>
                </a:solidFill>
                <a:latin typeface="Arial" panose="020B0604020202020204" pitchFamily="34" charset="0"/>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9pPr>
          </a:lstStyle>
          <a:p>
            <a:pPr eaLnBrk="1" hangingPunct="1">
              <a:spcBef>
                <a:spcPct val="0"/>
              </a:spcBef>
            </a:pP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课本</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74</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页 练习十五 第</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1</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题</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a:t>
            </a:r>
            <a:endPar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endParaRPr>
          </a:p>
        </p:txBody>
      </p:sp>
      <p:pic>
        <p:nvPicPr>
          <p:cNvPr id="23" name="图片 22">
            <a:extLst>
              <a:ext uri="{FF2B5EF4-FFF2-40B4-BE49-F238E27FC236}">
                <a16:creationId xmlns:a16="http://schemas.microsoft.com/office/drawing/2014/main" id="{3499802B-37E7-4D12-F210-ED8023769A0F}"/>
              </a:ext>
            </a:extLst>
          </p:cNvPr>
          <p:cNvPicPr>
            <a:picLocks noChangeAspect="1"/>
          </p:cNvPicPr>
          <p:nvPr/>
        </p:nvPicPr>
        <p:blipFill>
          <a:blip r:embed="rId4"/>
          <a:stretch>
            <a:fillRect/>
          </a:stretch>
        </p:blipFill>
        <p:spPr>
          <a:xfrm>
            <a:off x="4812314" y="2592309"/>
            <a:ext cx="4701337" cy="1329818"/>
          </a:xfrm>
          <a:prstGeom prst="rect">
            <a:avLst/>
          </a:prstGeom>
        </p:spPr>
      </p:pic>
      <p:sp>
        <p:nvSpPr>
          <p:cNvPr id="24" name="文本框 23">
            <a:extLst>
              <a:ext uri="{FF2B5EF4-FFF2-40B4-BE49-F238E27FC236}">
                <a16:creationId xmlns:a16="http://schemas.microsoft.com/office/drawing/2014/main" id="{98665AD6-BAD2-597C-B5B8-BE1676C48013}"/>
              </a:ext>
            </a:extLst>
          </p:cNvPr>
          <p:cNvSpPr txBox="1"/>
          <p:nvPr/>
        </p:nvSpPr>
        <p:spPr>
          <a:xfrm>
            <a:off x="1176121" y="4149680"/>
            <a:ext cx="10515136" cy="693523"/>
          </a:xfrm>
          <a:prstGeom prst="rect">
            <a:avLst/>
          </a:prstGeom>
          <a:noFill/>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lang="en-US" altLang="zh-CN"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1</a:t>
            </a: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把上面的统计结果记录在下表中。</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graphicFrame>
        <p:nvGraphicFramePr>
          <p:cNvPr id="26" name="表格 25">
            <a:extLst>
              <a:ext uri="{FF2B5EF4-FFF2-40B4-BE49-F238E27FC236}">
                <a16:creationId xmlns:a16="http://schemas.microsoft.com/office/drawing/2014/main" id="{8E0E4F97-1E04-412B-09FE-F4E78D944E89}"/>
              </a:ext>
            </a:extLst>
          </p:cNvPr>
          <p:cNvGraphicFramePr>
            <a:graphicFrameLocks noGrp="1"/>
          </p:cNvGraphicFramePr>
          <p:nvPr>
            <p:extLst>
              <p:ext uri="{D42A27DB-BD31-4B8C-83A1-F6EECF244321}">
                <p14:modId xmlns:p14="http://schemas.microsoft.com/office/powerpoint/2010/main" val="2341416265"/>
              </p:ext>
            </p:extLst>
          </p:nvPr>
        </p:nvGraphicFramePr>
        <p:xfrm>
          <a:off x="2598906" y="4969181"/>
          <a:ext cx="6994188" cy="1266248"/>
        </p:xfrm>
        <a:graphic>
          <a:graphicData uri="http://schemas.openxmlformats.org/drawingml/2006/table">
            <a:tbl>
              <a:tblPr firstRow="1" bandRow="1">
                <a:tableStyleId>{5940675A-B579-460E-94D1-54222C63F5DA}</a:tableStyleId>
              </a:tblPr>
              <a:tblGrid>
                <a:gridCol w="2331396">
                  <a:extLst>
                    <a:ext uri="{9D8B030D-6E8A-4147-A177-3AD203B41FA5}">
                      <a16:colId xmlns:a16="http://schemas.microsoft.com/office/drawing/2014/main" val="2530572115"/>
                    </a:ext>
                  </a:extLst>
                </a:gridCol>
                <a:gridCol w="2331396">
                  <a:extLst>
                    <a:ext uri="{9D8B030D-6E8A-4147-A177-3AD203B41FA5}">
                      <a16:colId xmlns:a16="http://schemas.microsoft.com/office/drawing/2014/main" val="1590301688"/>
                    </a:ext>
                  </a:extLst>
                </a:gridCol>
                <a:gridCol w="2331396">
                  <a:extLst>
                    <a:ext uri="{9D8B030D-6E8A-4147-A177-3AD203B41FA5}">
                      <a16:colId xmlns:a16="http://schemas.microsoft.com/office/drawing/2014/main" val="1802751477"/>
                    </a:ext>
                  </a:extLst>
                </a:gridCol>
              </a:tblGrid>
              <a:tr h="633124">
                <a:tc>
                  <a:txBody>
                    <a:bodyPr/>
                    <a:lstStyle/>
                    <a:p>
                      <a:pPr algn="ctr"/>
                      <a:r>
                        <a:rPr lang="zh-CN" altLang="en-US" sz="3200" b="1" dirty="0">
                          <a:latin typeface="+mn-lt"/>
                          <a:ea typeface="+mj-ea"/>
                        </a:rPr>
                        <a:t>姓名</a:t>
                      </a:r>
                    </a:p>
                  </a:txBody>
                  <a:tcPr anchor="ctr">
                    <a:solidFill>
                      <a:srgbClr val="F1F7E8"/>
                    </a:solidFill>
                  </a:tcPr>
                </a:tc>
                <a:tc>
                  <a:txBody>
                    <a:bodyPr/>
                    <a:lstStyle/>
                    <a:p>
                      <a:pPr algn="ctr"/>
                      <a:r>
                        <a:rPr lang="zh-CN" altLang="en-US" sz="3200" b="1" dirty="0">
                          <a:solidFill>
                            <a:srgbClr val="FF0000"/>
                          </a:solidFill>
                          <a:latin typeface="+mn-lt"/>
                          <a:ea typeface="+mj-ea"/>
                        </a:rPr>
                        <a:t>小刚</a:t>
                      </a:r>
                    </a:p>
                  </a:txBody>
                  <a:tcPr anchor="ctr">
                    <a:solidFill>
                      <a:schemeClr val="bg1"/>
                    </a:solidFill>
                  </a:tcPr>
                </a:tc>
                <a:tc>
                  <a:txBody>
                    <a:bodyPr/>
                    <a:lstStyle/>
                    <a:p>
                      <a:pPr algn="ctr"/>
                      <a:r>
                        <a:rPr lang="zh-CN" altLang="en-US" sz="3200" b="1" dirty="0">
                          <a:solidFill>
                            <a:srgbClr val="FF0000"/>
                          </a:solidFill>
                          <a:latin typeface="+mn-lt"/>
                          <a:ea typeface="+mj-ea"/>
                        </a:rPr>
                        <a:t>小雨</a:t>
                      </a:r>
                    </a:p>
                  </a:txBody>
                  <a:tcPr anchor="ctr">
                    <a:solidFill>
                      <a:schemeClr val="bg1"/>
                    </a:solidFill>
                  </a:tcPr>
                </a:tc>
                <a:extLst>
                  <a:ext uri="{0D108BD9-81ED-4DB2-BD59-A6C34878D82A}">
                    <a16:rowId xmlns:a16="http://schemas.microsoft.com/office/drawing/2014/main" val="1491179674"/>
                  </a:ext>
                </a:extLst>
              </a:tr>
              <a:tr h="633124">
                <a:tc>
                  <a:txBody>
                    <a:bodyPr/>
                    <a:lstStyle/>
                    <a:p>
                      <a:pPr algn="ctr"/>
                      <a:r>
                        <a:rPr lang="zh-CN" altLang="en-US" sz="3200" b="1" dirty="0">
                          <a:latin typeface="+mn-lt"/>
                          <a:ea typeface="+mj-ea"/>
                        </a:rPr>
                        <a:t>票数</a:t>
                      </a:r>
                    </a:p>
                  </a:txBody>
                  <a:tcPr anchor="ctr">
                    <a:solidFill>
                      <a:srgbClr val="F1F7E8"/>
                    </a:solidFill>
                  </a:tcPr>
                </a:tc>
                <a:tc>
                  <a:txBody>
                    <a:bodyPr/>
                    <a:lstStyle/>
                    <a:p>
                      <a:pPr algn="ctr"/>
                      <a:r>
                        <a:rPr lang="en-US" altLang="zh-CN" sz="3200" b="1" dirty="0">
                          <a:solidFill>
                            <a:srgbClr val="FF0000"/>
                          </a:solidFill>
                          <a:latin typeface="+mn-lt"/>
                          <a:ea typeface="+mj-ea"/>
                        </a:rPr>
                        <a:t>15</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22</a:t>
                      </a:r>
                      <a:endParaRPr lang="zh-CN" altLang="en-US" sz="3200" b="1" dirty="0">
                        <a:solidFill>
                          <a:srgbClr val="FF0000"/>
                        </a:solidFill>
                        <a:latin typeface="+mn-lt"/>
                        <a:ea typeface="+mj-ea"/>
                      </a:endParaRPr>
                    </a:p>
                  </a:txBody>
                  <a:tcPr anchor="ctr">
                    <a:solidFill>
                      <a:schemeClr val="bg1"/>
                    </a:solidFill>
                  </a:tcPr>
                </a:tc>
                <a:extLst>
                  <a:ext uri="{0D108BD9-81ED-4DB2-BD59-A6C34878D82A}">
                    <a16:rowId xmlns:a16="http://schemas.microsoft.com/office/drawing/2014/main" val="46399952"/>
                  </a:ext>
                </a:extLst>
              </a:tr>
            </a:tbl>
          </a:graphicData>
        </a:graphic>
      </p:graphicFrame>
      <p:pic>
        <p:nvPicPr>
          <p:cNvPr id="27" name="图片 26">
            <a:extLst>
              <a:ext uri="{FF2B5EF4-FFF2-40B4-BE49-F238E27FC236}">
                <a16:creationId xmlns:a16="http://schemas.microsoft.com/office/drawing/2014/main" id="{0A3D15A9-49E1-D7BF-F058-987A978A7D42}"/>
              </a:ext>
            </a:extLst>
          </p:cNvPr>
          <p:cNvPicPr>
            <a:picLocks noChangeAspect="1"/>
          </p:cNvPicPr>
          <p:nvPr/>
        </p:nvPicPr>
        <p:blipFill>
          <a:blip r:embed="rId5"/>
          <a:stretch>
            <a:fillRect/>
          </a:stretch>
        </p:blipFill>
        <p:spPr>
          <a:xfrm>
            <a:off x="5548384" y="5070757"/>
            <a:ext cx="1192883" cy="441348"/>
          </a:xfrm>
          <a:prstGeom prst="rect">
            <a:avLst/>
          </a:prstGeom>
        </p:spPr>
      </p:pic>
      <p:pic>
        <p:nvPicPr>
          <p:cNvPr id="28" name="图片 27">
            <a:extLst>
              <a:ext uri="{FF2B5EF4-FFF2-40B4-BE49-F238E27FC236}">
                <a16:creationId xmlns:a16="http://schemas.microsoft.com/office/drawing/2014/main" id="{32064691-5713-96D7-F5FD-3285635013AE}"/>
              </a:ext>
            </a:extLst>
          </p:cNvPr>
          <p:cNvPicPr>
            <a:picLocks noChangeAspect="1"/>
          </p:cNvPicPr>
          <p:nvPr/>
        </p:nvPicPr>
        <p:blipFill>
          <a:blip r:embed="rId5"/>
          <a:stretch>
            <a:fillRect/>
          </a:stretch>
        </p:blipFill>
        <p:spPr>
          <a:xfrm>
            <a:off x="7902477" y="5070757"/>
            <a:ext cx="1192883" cy="441348"/>
          </a:xfrm>
          <a:prstGeom prst="rect">
            <a:avLst/>
          </a:prstGeom>
        </p:spPr>
      </p:pic>
      <p:pic>
        <p:nvPicPr>
          <p:cNvPr id="29" name="图片 28">
            <a:extLst>
              <a:ext uri="{FF2B5EF4-FFF2-40B4-BE49-F238E27FC236}">
                <a16:creationId xmlns:a16="http://schemas.microsoft.com/office/drawing/2014/main" id="{BE5A0843-B24F-4807-29E4-AABF58245207}"/>
              </a:ext>
            </a:extLst>
          </p:cNvPr>
          <p:cNvPicPr>
            <a:picLocks noChangeAspect="1"/>
          </p:cNvPicPr>
          <p:nvPr/>
        </p:nvPicPr>
        <p:blipFill>
          <a:blip r:embed="rId5"/>
          <a:stretch>
            <a:fillRect/>
          </a:stretch>
        </p:blipFill>
        <p:spPr>
          <a:xfrm>
            <a:off x="5548384" y="5700520"/>
            <a:ext cx="1192883" cy="441348"/>
          </a:xfrm>
          <a:prstGeom prst="rect">
            <a:avLst/>
          </a:prstGeom>
        </p:spPr>
      </p:pic>
      <p:pic>
        <p:nvPicPr>
          <p:cNvPr id="30" name="图片 29">
            <a:extLst>
              <a:ext uri="{FF2B5EF4-FFF2-40B4-BE49-F238E27FC236}">
                <a16:creationId xmlns:a16="http://schemas.microsoft.com/office/drawing/2014/main" id="{C5DB683B-34D8-322B-240D-AA450127BE68}"/>
              </a:ext>
            </a:extLst>
          </p:cNvPr>
          <p:cNvPicPr>
            <a:picLocks noChangeAspect="1"/>
          </p:cNvPicPr>
          <p:nvPr/>
        </p:nvPicPr>
        <p:blipFill>
          <a:blip r:embed="rId5"/>
          <a:stretch>
            <a:fillRect/>
          </a:stretch>
        </p:blipFill>
        <p:spPr>
          <a:xfrm>
            <a:off x="7902477" y="5700520"/>
            <a:ext cx="1192883" cy="44134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8"/>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9"/>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6" name="表格 25">
            <a:extLst>
              <a:ext uri="{FF2B5EF4-FFF2-40B4-BE49-F238E27FC236}">
                <a16:creationId xmlns:a16="http://schemas.microsoft.com/office/drawing/2014/main" id="{8EC9E4BC-996B-9978-F4D2-301712A07337}"/>
              </a:ext>
            </a:extLst>
          </p:cNvPr>
          <p:cNvGraphicFramePr>
            <a:graphicFrameLocks noGrp="1"/>
          </p:cNvGraphicFramePr>
          <p:nvPr>
            <p:extLst>
              <p:ext uri="{D42A27DB-BD31-4B8C-83A1-F6EECF244321}">
                <p14:modId xmlns:p14="http://schemas.microsoft.com/office/powerpoint/2010/main" val="1557060044"/>
              </p:ext>
            </p:extLst>
          </p:nvPr>
        </p:nvGraphicFramePr>
        <p:xfrm>
          <a:off x="2598906" y="757104"/>
          <a:ext cx="6994188" cy="1266248"/>
        </p:xfrm>
        <a:graphic>
          <a:graphicData uri="http://schemas.openxmlformats.org/drawingml/2006/table">
            <a:tbl>
              <a:tblPr firstRow="1" bandRow="1">
                <a:tableStyleId>{5940675A-B579-460E-94D1-54222C63F5DA}</a:tableStyleId>
              </a:tblPr>
              <a:tblGrid>
                <a:gridCol w="2331396">
                  <a:extLst>
                    <a:ext uri="{9D8B030D-6E8A-4147-A177-3AD203B41FA5}">
                      <a16:colId xmlns:a16="http://schemas.microsoft.com/office/drawing/2014/main" val="2530572115"/>
                    </a:ext>
                  </a:extLst>
                </a:gridCol>
                <a:gridCol w="2331396">
                  <a:extLst>
                    <a:ext uri="{9D8B030D-6E8A-4147-A177-3AD203B41FA5}">
                      <a16:colId xmlns:a16="http://schemas.microsoft.com/office/drawing/2014/main" val="1590301688"/>
                    </a:ext>
                  </a:extLst>
                </a:gridCol>
                <a:gridCol w="2331396">
                  <a:extLst>
                    <a:ext uri="{9D8B030D-6E8A-4147-A177-3AD203B41FA5}">
                      <a16:colId xmlns:a16="http://schemas.microsoft.com/office/drawing/2014/main" val="1802751477"/>
                    </a:ext>
                  </a:extLst>
                </a:gridCol>
              </a:tblGrid>
              <a:tr h="633124">
                <a:tc>
                  <a:txBody>
                    <a:bodyPr/>
                    <a:lstStyle/>
                    <a:p>
                      <a:pPr algn="ctr"/>
                      <a:r>
                        <a:rPr lang="zh-CN" altLang="en-US" sz="3200" b="1" dirty="0">
                          <a:latin typeface="+mn-lt"/>
                          <a:ea typeface="+mj-ea"/>
                        </a:rPr>
                        <a:t>姓名</a:t>
                      </a:r>
                    </a:p>
                  </a:txBody>
                  <a:tcPr anchor="ctr">
                    <a:solidFill>
                      <a:srgbClr val="F1F7E8"/>
                    </a:solidFill>
                  </a:tcPr>
                </a:tc>
                <a:tc>
                  <a:txBody>
                    <a:bodyPr/>
                    <a:lstStyle/>
                    <a:p>
                      <a:pPr algn="ctr"/>
                      <a:r>
                        <a:rPr lang="zh-CN" altLang="en-US" sz="3200" b="1" dirty="0">
                          <a:solidFill>
                            <a:srgbClr val="FF0000"/>
                          </a:solidFill>
                          <a:latin typeface="+mn-lt"/>
                          <a:ea typeface="+mj-ea"/>
                        </a:rPr>
                        <a:t>小刚</a:t>
                      </a:r>
                    </a:p>
                  </a:txBody>
                  <a:tcPr anchor="ctr">
                    <a:solidFill>
                      <a:schemeClr val="bg1"/>
                    </a:solidFill>
                  </a:tcPr>
                </a:tc>
                <a:tc>
                  <a:txBody>
                    <a:bodyPr/>
                    <a:lstStyle/>
                    <a:p>
                      <a:pPr algn="ctr"/>
                      <a:r>
                        <a:rPr lang="zh-CN" altLang="en-US" sz="3200" b="1" dirty="0">
                          <a:solidFill>
                            <a:srgbClr val="FF0000"/>
                          </a:solidFill>
                          <a:latin typeface="+mn-lt"/>
                          <a:ea typeface="+mj-ea"/>
                        </a:rPr>
                        <a:t>小雨</a:t>
                      </a:r>
                    </a:p>
                  </a:txBody>
                  <a:tcPr anchor="ctr">
                    <a:solidFill>
                      <a:schemeClr val="bg1"/>
                    </a:solidFill>
                  </a:tcPr>
                </a:tc>
                <a:extLst>
                  <a:ext uri="{0D108BD9-81ED-4DB2-BD59-A6C34878D82A}">
                    <a16:rowId xmlns:a16="http://schemas.microsoft.com/office/drawing/2014/main" val="1491179674"/>
                  </a:ext>
                </a:extLst>
              </a:tr>
              <a:tr h="633124">
                <a:tc>
                  <a:txBody>
                    <a:bodyPr/>
                    <a:lstStyle/>
                    <a:p>
                      <a:pPr algn="ctr"/>
                      <a:r>
                        <a:rPr lang="zh-CN" altLang="en-US" sz="3200" b="1" dirty="0">
                          <a:latin typeface="+mn-lt"/>
                          <a:ea typeface="+mj-ea"/>
                        </a:rPr>
                        <a:t>票数</a:t>
                      </a:r>
                    </a:p>
                  </a:txBody>
                  <a:tcPr anchor="ctr">
                    <a:solidFill>
                      <a:srgbClr val="F1F7E8"/>
                    </a:solidFill>
                  </a:tcPr>
                </a:tc>
                <a:tc>
                  <a:txBody>
                    <a:bodyPr/>
                    <a:lstStyle/>
                    <a:p>
                      <a:pPr algn="ctr"/>
                      <a:r>
                        <a:rPr lang="en-US" altLang="zh-CN" sz="3200" b="1" dirty="0">
                          <a:solidFill>
                            <a:srgbClr val="FF0000"/>
                          </a:solidFill>
                          <a:latin typeface="+mn-lt"/>
                          <a:ea typeface="+mj-ea"/>
                        </a:rPr>
                        <a:t>15</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22</a:t>
                      </a:r>
                      <a:endParaRPr lang="zh-CN" altLang="en-US" sz="3200" b="1" dirty="0">
                        <a:solidFill>
                          <a:srgbClr val="FF0000"/>
                        </a:solidFill>
                        <a:latin typeface="+mn-lt"/>
                        <a:ea typeface="+mj-ea"/>
                      </a:endParaRPr>
                    </a:p>
                  </a:txBody>
                  <a:tcPr anchor="ctr">
                    <a:solidFill>
                      <a:schemeClr val="bg1"/>
                    </a:solidFill>
                  </a:tcPr>
                </a:tc>
                <a:extLst>
                  <a:ext uri="{0D108BD9-81ED-4DB2-BD59-A6C34878D82A}">
                    <a16:rowId xmlns:a16="http://schemas.microsoft.com/office/drawing/2014/main" val="46399952"/>
                  </a:ext>
                </a:extLst>
              </a:tr>
            </a:tbl>
          </a:graphicData>
        </a:graphic>
      </p:graphicFrame>
      <p:sp>
        <p:nvSpPr>
          <p:cNvPr id="27" name="文本框 26">
            <a:extLst>
              <a:ext uri="{FF2B5EF4-FFF2-40B4-BE49-F238E27FC236}">
                <a16:creationId xmlns:a16="http://schemas.microsoft.com/office/drawing/2014/main" id="{8168A1FC-607C-F480-556D-FA5C3BDC5DEE}"/>
              </a:ext>
            </a:extLst>
          </p:cNvPr>
          <p:cNvSpPr txBox="1"/>
          <p:nvPr/>
        </p:nvSpPr>
        <p:spPr>
          <a:xfrm>
            <a:off x="463222" y="2252786"/>
            <a:ext cx="11265556" cy="2023118"/>
          </a:xfrm>
          <a:prstGeom prst="rect">
            <a:avLst/>
          </a:prstGeom>
          <a:noFill/>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lang="en-US" altLang="zh-CN"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2</a:t>
            </a: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根据统计结果，应选（           ）参加比赛。</a:t>
            </a:r>
            <a:endParaRPr kumimoji="0" lang="en-US"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a:p>
            <a:pPr marL="0" marR="0" lvl="0" indent="0" algn="l" defTabSz="914400" rtl="0" eaLnBrk="1" fontAlgn="base" latinLnBrk="0" hangingPunct="1">
              <a:lnSpc>
                <a:spcPct val="120000"/>
              </a:lnSpc>
              <a:spcBef>
                <a:spcPct val="0"/>
              </a:spcBef>
              <a:spcAft>
                <a:spcPct val="0"/>
              </a:spcAft>
              <a:buClrTx/>
              <a:buSzTx/>
              <a:buFontTx/>
              <a:buNone/>
              <a:tabLst/>
              <a:defRPr/>
            </a:pP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lang="en-US" altLang="zh-CN"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3</a:t>
            </a: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）有两名同学因缺勤没参加投票，如果他们投票，结果可能怎样？</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sp>
        <p:nvSpPr>
          <p:cNvPr id="29" name="文本框 28">
            <a:extLst>
              <a:ext uri="{FF2B5EF4-FFF2-40B4-BE49-F238E27FC236}">
                <a16:creationId xmlns:a16="http://schemas.microsoft.com/office/drawing/2014/main" id="{C87EB3A3-7F30-3066-5836-E36231AD352D}"/>
              </a:ext>
            </a:extLst>
          </p:cNvPr>
          <p:cNvSpPr txBox="1"/>
          <p:nvPr/>
        </p:nvSpPr>
        <p:spPr>
          <a:xfrm>
            <a:off x="6364321" y="2291698"/>
            <a:ext cx="1437262" cy="646331"/>
          </a:xfrm>
          <a:prstGeom prst="rect">
            <a:avLst/>
          </a:prstGeom>
          <a:noFill/>
        </p:spPr>
        <p:txBody>
          <a:bodyPr wrap="square">
            <a:spAutoFit/>
          </a:bodyPr>
          <a:lstStyle/>
          <a:p>
            <a:pPr defTabSz="914354" eaLnBrk="1" hangingPunct="1"/>
            <a:r>
              <a:rPr lang="zh-CN" altLang="en-US" sz="3600" b="1" dirty="0">
                <a:solidFill>
                  <a:srgbClr val="FF0000"/>
                </a:solidFill>
                <a:latin typeface="+mn-lt"/>
                <a:ea typeface="+mj-ea"/>
              </a:rPr>
              <a:t>小雨</a:t>
            </a:r>
          </a:p>
        </p:txBody>
      </p:sp>
      <p:sp>
        <p:nvSpPr>
          <p:cNvPr id="31" name="文本框 30">
            <a:extLst>
              <a:ext uri="{FF2B5EF4-FFF2-40B4-BE49-F238E27FC236}">
                <a16:creationId xmlns:a16="http://schemas.microsoft.com/office/drawing/2014/main" id="{FD44A44E-A507-5D35-E714-B9E41B70B2A0}"/>
              </a:ext>
            </a:extLst>
          </p:cNvPr>
          <p:cNvSpPr txBox="1"/>
          <p:nvPr/>
        </p:nvSpPr>
        <p:spPr>
          <a:xfrm>
            <a:off x="587306" y="4314816"/>
            <a:ext cx="11017387" cy="1808572"/>
          </a:xfrm>
          <a:prstGeom prst="rect">
            <a:avLst/>
          </a:prstGeom>
          <a:noFill/>
        </p:spPr>
        <p:txBody>
          <a:bodyPr wrap="square">
            <a:spAutoFit/>
          </a:bodyPr>
          <a:lstStyle/>
          <a:p>
            <a:pPr>
              <a:lnSpc>
                <a:spcPct val="120000"/>
              </a:lnSpc>
            </a:pPr>
            <a:r>
              <a:rPr lang="zh-CN" altLang="en-US" sz="3200" b="1" dirty="0">
                <a:solidFill>
                  <a:srgbClr val="FF0000"/>
                </a:solidFill>
                <a:latin typeface="+mn-lt"/>
              </a:rPr>
              <a:t>        目前小雨比小刚多</a:t>
            </a:r>
            <a:r>
              <a:rPr lang="en-US" altLang="zh-CN" sz="3200" b="1" dirty="0">
                <a:solidFill>
                  <a:srgbClr val="FF0000"/>
                </a:solidFill>
                <a:latin typeface="+mn-lt"/>
              </a:rPr>
              <a:t>22</a:t>
            </a:r>
            <a:r>
              <a:rPr lang="en-US" altLang="zh-CN" sz="3200" b="1" dirty="0">
                <a:solidFill>
                  <a:srgbClr val="FF0000"/>
                </a:solidFill>
                <a:latin typeface="宋体" panose="02010600030101010101" pitchFamily="2" charset="-122"/>
              </a:rPr>
              <a:t>-</a:t>
            </a:r>
            <a:r>
              <a:rPr lang="en-US" altLang="zh-CN" sz="3200" b="1" dirty="0">
                <a:solidFill>
                  <a:srgbClr val="FF0000"/>
                </a:solidFill>
                <a:latin typeface="+mn-lt"/>
              </a:rPr>
              <a:t>15=7</a:t>
            </a:r>
            <a:r>
              <a:rPr lang="zh-CN" altLang="en-US" sz="3200" b="1" dirty="0">
                <a:solidFill>
                  <a:srgbClr val="FF0000"/>
                </a:solidFill>
                <a:latin typeface="+mn-lt"/>
              </a:rPr>
              <a:t>票。即使两名缺勤同学都投给小刚，小刚最多得</a:t>
            </a:r>
            <a:r>
              <a:rPr lang="en-US" altLang="zh-CN" sz="3200" b="1" dirty="0">
                <a:solidFill>
                  <a:srgbClr val="FF0000"/>
                </a:solidFill>
                <a:latin typeface="+mn-lt"/>
              </a:rPr>
              <a:t>15+2=17</a:t>
            </a:r>
            <a:r>
              <a:rPr lang="zh-CN" altLang="en-US" sz="3200" b="1" dirty="0">
                <a:solidFill>
                  <a:srgbClr val="FF0000"/>
                </a:solidFill>
                <a:latin typeface="+mn-lt"/>
              </a:rPr>
              <a:t>票，仍少于小雨的</a:t>
            </a:r>
            <a:r>
              <a:rPr lang="en-US" altLang="zh-CN" sz="3200" b="1" dirty="0">
                <a:solidFill>
                  <a:srgbClr val="FF0000"/>
                </a:solidFill>
                <a:latin typeface="+mn-lt"/>
              </a:rPr>
              <a:t>22</a:t>
            </a:r>
            <a:r>
              <a:rPr lang="zh-CN" altLang="en-US" sz="3200" b="1" dirty="0">
                <a:solidFill>
                  <a:srgbClr val="FF0000"/>
                </a:solidFill>
                <a:latin typeface="+mn-lt"/>
              </a:rPr>
              <a:t>票。因此，结果还是小雨参加比赛。</a:t>
            </a:r>
          </a:p>
        </p:txBody>
      </p:sp>
    </p:spTree>
    <p:extLst>
      <p:ext uri="{BB962C8B-B14F-4D97-AF65-F5344CB8AC3E}">
        <p14:creationId xmlns:p14="http://schemas.microsoft.com/office/powerpoint/2010/main" val="18765336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a:extLst>
              <a:ext uri="{FF2B5EF4-FFF2-40B4-BE49-F238E27FC236}">
                <a16:creationId xmlns:a16="http://schemas.microsoft.com/office/drawing/2014/main" id="{A57DD754-0DEC-66EF-6860-39D8B3E4FB79}"/>
              </a:ext>
            </a:extLst>
          </p:cNvPr>
          <p:cNvSpPr/>
          <p:nvPr/>
        </p:nvSpPr>
        <p:spPr>
          <a:xfrm>
            <a:off x="500743" y="532186"/>
            <a:ext cx="587829" cy="587829"/>
          </a:xfrm>
          <a:prstGeom prst="ellipse">
            <a:avLst/>
          </a:prstGeom>
          <a:solidFill>
            <a:srgbClr val="037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chemeClr val="bg1"/>
                </a:solidFill>
                <a:latin typeface="Arial" panose="020B0604020202020204" pitchFamily="34" charset="0"/>
                <a:cs typeface="Arial" panose="020B0604020202020204" pitchFamily="34" charset="0"/>
              </a:rPr>
              <a:t>2</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8" name="文本框 7">
            <a:extLst>
              <a:ext uri="{FF2B5EF4-FFF2-40B4-BE49-F238E27FC236}">
                <a16:creationId xmlns:a16="http://schemas.microsoft.com/office/drawing/2014/main" id="{B160EE76-E280-ABB1-9872-FE301D6B4207}"/>
              </a:ext>
            </a:extLst>
          </p:cNvPr>
          <p:cNvSpPr txBox="1"/>
          <p:nvPr/>
        </p:nvSpPr>
        <p:spPr>
          <a:xfrm>
            <a:off x="1176121" y="506795"/>
            <a:ext cx="10224696" cy="1261371"/>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三（</a:t>
            </a:r>
            <a:r>
              <a:rPr kumimoji="0" lang="en-US"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1</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）班同学统计了本年级同学最喜欢哪类课外小组的情况。投票结果如下。</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sp>
        <p:nvSpPr>
          <p:cNvPr id="9" name="TextBox 11">
            <a:extLst>
              <a:ext uri="{FF2B5EF4-FFF2-40B4-BE49-F238E27FC236}">
                <a16:creationId xmlns:a16="http://schemas.microsoft.com/office/drawing/2014/main" id="{283B95F7-4505-7F30-FECC-B85359C15E1C}"/>
              </a:ext>
            </a:extLst>
          </p:cNvPr>
          <p:cNvSpPr txBox="1">
            <a:spLocks noChangeArrowheads="1"/>
          </p:cNvSpPr>
          <p:nvPr/>
        </p:nvSpPr>
        <p:spPr bwMode="auto">
          <a:xfrm>
            <a:off x="6964078" y="1329145"/>
            <a:ext cx="37237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b="1">
                <a:solidFill>
                  <a:schemeClr val="tx1"/>
                </a:solidFill>
                <a:latin typeface="Arial" panose="020B0604020202020204" pitchFamily="34" charset="0"/>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9pPr>
          </a:lstStyle>
          <a:p>
            <a:pPr eaLnBrk="1" hangingPunct="1">
              <a:spcBef>
                <a:spcPct val="0"/>
              </a:spcBef>
            </a:pP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课本</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74</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页 练习十五 第</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2</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题</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a:t>
            </a:r>
            <a:endPar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endParaRPr>
          </a:p>
        </p:txBody>
      </p:sp>
      <p:pic>
        <p:nvPicPr>
          <p:cNvPr id="10" name="图片 9">
            <a:extLst>
              <a:ext uri="{FF2B5EF4-FFF2-40B4-BE49-F238E27FC236}">
                <a16:creationId xmlns:a16="http://schemas.microsoft.com/office/drawing/2014/main" id="{791C306F-5491-DA9A-566E-D28A5114F4B2}"/>
              </a:ext>
            </a:extLst>
          </p:cNvPr>
          <p:cNvPicPr>
            <a:picLocks noChangeAspect="1"/>
          </p:cNvPicPr>
          <p:nvPr/>
        </p:nvPicPr>
        <p:blipFill>
          <a:blip r:embed="rId2"/>
          <a:stretch>
            <a:fillRect/>
          </a:stretch>
        </p:blipFill>
        <p:spPr>
          <a:xfrm>
            <a:off x="2310863" y="1920385"/>
            <a:ext cx="7570273" cy="2070289"/>
          </a:xfrm>
          <a:prstGeom prst="rect">
            <a:avLst/>
          </a:prstGeom>
        </p:spPr>
      </p:pic>
      <p:sp>
        <p:nvSpPr>
          <p:cNvPr id="11" name="文本框 10">
            <a:extLst>
              <a:ext uri="{FF2B5EF4-FFF2-40B4-BE49-F238E27FC236}">
                <a16:creationId xmlns:a16="http://schemas.microsoft.com/office/drawing/2014/main" id="{769070BA-AE98-3DA3-3F15-77202A8FF4FE}"/>
              </a:ext>
            </a:extLst>
          </p:cNvPr>
          <p:cNvSpPr txBox="1"/>
          <p:nvPr/>
        </p:nvSpPr>
        <p:spPr>
          <a:xfrm>
            <a:off x="1176121" y="4142893"/>
            <a:ext cx="10515136" cy="693523"/>
          </a:xfrm>
          <a:prstGeom prst="rect">
            <a:avLst/>
          </a:prstGeom>
          <a:noFill/>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lang="en-US" altLang="zh-CN"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1</a:t>
            </a: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把同学们统计的结果填在下表中。</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graphicFrame>
        <p:nvGraphicFramePr>
          <p:cNvPr id="13" name="表格 12">
            <a:extLst>
              <a:ext uri="{FF2B5EF4-FFF2-40B4-BE49-F238E27FC236}">
                <a16:creationId xmlns:a16="http://schemas.microsoft.com/office/drawing/2014/main" id="{7FFCE4A7-702F-97F2-22C0-98065856FBBD}"/>
              </a:ext>
            </a:extLst>
          </p:cNvPr>
          <p:cNvGraphicFramePr>
            <a:graphicFrameLocks noGrp="1"/>
          </p:cNvGraphicFramePr>
          <p:nvPr>
            <p:extLst>
              <p:ext uri="{D42A27DB-BD31-4B8C-83A1-F6EECF244321}">
                <p14:modId xmlns:p14="http://schemas.microsoft.com/office/powerpoint/2010/main" val="307379728"/>
              </p:ext>
            </p:extLst>
          </p:nvPr>
        </p:nvGraphicFramePr>
        <p:xfrm>
          <a:off x="2035513" y="4988636"/>
          <a:ext cx="8120975" cy="1266248"/>
        </p:xfrm>
        <a:graphic>
          <a:graphicData uri="http://schemas.openxmlformats.org/drawingml/2006/table">
            <a:tbl>
              <a:tblPr firstRow="1" bandRow="1">
                <a:tableStyleId>{5940675A-B579-460E-94D1-54222C63F5DA}</a:tableStyleId>
              </a:tblPr>
              <a:tblGrid>
                <a:gridCol w="2208974">
                  <a:extLst>
                    <a:ext uri="{9D8B030D-6E8A-4147-A177-3AD203B41FA5}">
                      <a16:colId xmlns:a16="http://schemas.microsoft.com/office/drawing/2014/main" val="2530572115"/>
                    </a:ext>
                  </a:extLst>
                </a:gridCol>
                <a:gridCol w="1970667">
                  <a:extLst>
                    <a:ext uri="{9D8B030D-6E8A-4147-A177-3AD203B41FA5}">
                      <a16:colId xmlns:a16="http://schemas.microsoft.com/office/drawing/2014/main" val="1590301688"/>
                    </a:ext>
                  </a:extLst>
                </a:gridCol>
                <a:gridCol w="1970667">
                  <a:extLst>
                    <a:ext uri="{9D8B030D-6E8A-4147-A177-3AD203B41FA5}">
                      <a16:colId xmlns:a16="http://schemas.microsoft.com/office/drawing/2014/main" val="1802751477"/>
                    </a:ext>
                  </a:extLst>
                </a:gridCol>
                <a:gridCol w="1970667">
                  <a:extLst>
                    <a:ext uri="{9D8B030D-6E8A-4147-A177-3AD203B41FA5}">
                      <a16:colId xmlns:a16="http://schemas.microsoft.com/office/drawing/2014/main" val="3895848816"/>
                    </a:ext>
                  </a:extLst>
                </a:gridCol>
              </a:tblGrid>
              <a:tr h="633124">
                <a:tc>
                  <a:txBody>
                    <a:bodyPr/>
                    <a:lstStyle/>
                    <a:p>
                      <a:pPr algn="ctr"/>
                      <a:r>
                        <a:rPr lang="zh-CN" altLang="en-US" sz="3200" b="1" dirty="0">
                          <a:latin typeface="+mn-lt"/>
                          <a:ea typeface="+mj-ea"/>
                        </a:rPr>
                        <a:t>课外小组</a:t>
                      </a:r>
                    </a:p>
                  </a:txBody>
                  <a:tcPr anchor="ctr">
                    <a:solidFill>
                      <a:srgbClr val="F1F7E8"/>
                    </a:solidFill>
                  </a:tcPr>
                </a:tc>
                <a:tc>
                  <a:txBody>
                    <a:bodyPr/>
                    <a:lstStyle/>
                    <a:p>
                      <a:pPr algn="ctr"/>
                      <a:r>
                        <a:rPr lang="zh-CN" altLang="en-US" sz="3200" b="1" dirty="0">
                          <a:solidFill>
                            <a:schemeClr val="tx1"/>
                          </a:solidFill>
                          <a:latin typeface="+mn-lt"/>
                          <a:ea typeface="+mj-ea"/>
                        </a:rPr>
                        <a:t>科技类</a:t>
                      </a:r>
                    </a:p>
                  </a:txBody>
                  <a:tcPr anchor="ctr">
                    <a:solidFill>
                      <a:schemeClr val="bg1"/>
                    </a:solidFill>
                  </a:tcPr>
                </a:tc>
                <a:tc>
                  <a:txBody>
                    <a:bodyPr/>
                    <a:lstStyle/>
                    <a:p>
                      <a:pPr algn="ctr"/>
                      <a:r>
                        <a:rPr lang="zh-CN" altLang="en-US" sz="3200" b="1" dirty="0">
                          <a:solidFill>
                            <a:schemeClr val="tx1"/>
                          </a:solidFill>
                          <a:latin typeface="+mn-lt"/>
                          <a:ea typeface="+mj-ea"/>
                        </a:rPr>
                        <a:t>艺术类</a:t>
                      </a:r>
                    </a:p>
                  </a:txBody>
                  <a:tcPr anchor="ctr">
                    <a:solidFill>
                      <a:schemeClr val="bg1"/>
                    </a:solidFill>
                  </a:tcPr>
                </a:tc>
                <a:tc>
                  <a:txBody>
                    <a:bodyPr/>
                    <a:lstStyle/>
                    <a:p>
                      <a:pPr algn="ctr"/>
                      <a:r>
                        <a:rPr lang="zh-CN" altLang="en-US" sz="3200" b="1" dirty="0">
                          <a:solidFill>
                            <a:schemeClr val="tx1"/>
                          </a:solidFill>
                          <a:latin typeface="+mn-lt"/>
                          <a:ea typeface="+mj-ea"/>
                        </a:rPr>
                        <a:t>体育类</a:t>
                      </a:r>
                    </a:p>
                  </a:txBody>
                  <a:tcPr anchor="ctr">
                    <a:solidFill>
                      <a:schemeClr val="bg1"/>
                    </a:solidFill>
                  </a:tcPr>
                </a:tc>
                <a:extLst>
                  <a:ext uri="{0D108BD9-81ED-4DB2-BD59-A6C34878D82A}">
                    <a16:rowId xmlns:a16="http://schemas.microsoft.com/office/drawing/2014/main" val="1491179674"/>
                  </a:ext>
                </a:extLst>
              </a:tr>
              <a:tr h="633124">
                <a:tc>
                  <a:txBody>
                    <a:bodyPr/>
                    <a:lstStyle/>
                    <a:p>
                      <a:pPr algn="ctr"/>
                      <a:r>
                        <a:rPr lang="zh-CN" altLang="en-US" sz="3200" b="1" dirty="0">
                          <a:latin typeface="+mn-lt"/>
                          <a:ea typeface="+mj-ea"/>
                        </a:rPr>
                        <a:t>票数</a:t>
                      </a:r>
                    </a:p>
                  </a:txBody>
                  <a:tcPr anchor="ctr">
                    <a:solidFill>
                      <a:srgbClr val="F1F7E8"/>
                    </a:solidFill>
                  </a:tcPr>
                </a:tc>
                <a:tc>
                  <a:txBody>
                    <a:bodyPr/>
                    <a:lstStyle/>
                    <a:p>
                      <a:pPr algn="ctr"/>
                      <a:r>
                        <a:rPr lang="en-US" altLang="zh-CN" sz="3200" b="1" dirty="0">
                          <a:solidFill>
                            <a:srgbClr val="FF0000"/>
                          </a:solidFill>
                          <a:latin typeface="+mn-lt"/>
                          <a:ea typeface="+mj-ea"/>
                        </a:rPr>
                        <a:t>45</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15</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35</a:t>
                      </a:r>
                      <a:endParaRPr lang="zh-CN" altLang="en-US" sz="3200" b="1" dirty="0">
                        <a:solidFill>
                          <a:srgbClr val="FF0000"/>
                        </a:solidFill>
                        <a:latin typeface="+mn-lt"/>
                        <a:ea typeface="+mj-ea"/>
                      </a:endParaRPr>
                    </a:p>
                  </a:txBody>
                  <a:tcPr anchor="ctr">
                    <a:solidFill>
                      <a:schemeClr val="bg1"/>
                    </a:solidFill>
                  </a:tcPr>
                </a:tc>
                <a:extLst>
                  <a:ext uri="{0D108BD9-81ED-4DB2-BD59-A6C34878D82A}">
                    <a16:rowId xmlns:a16="http://schemas.microsoft.com/office/drawing/2014/main" val="46399952"/>
                  </a:ext>
                </a:extLst>
              </a:tr>
            </a:tbl>
          </a:graphicData>
        </a:graphic>
      </p:graphicFrame>
      <p:pic>
        <p:nvPicPr>
          <p:cNvPr id="14" name="图片 13">
            <a:extLst>
              <a:ext uri="{FF2B5EF4-FFF2-40B4-BE49-F238E27FC236}">
                <a16:creationId xmlns:a16="http://schemas.microsoft.com/office/drawing/2014/main" id="{076545A3-0CBC-CAA6-5773-3594F29A626F}"/>
              </a:ext>
            </a:extLst>
          </p:cNvPr>
          <p:cNvPicPr>
            <a:picLocks noChangeAspect="1"/>
          </p:cNvPicPr>
          <p:nvPr/>
        </p:nvPicPr>
        <p:blipFill>
          <a:blip r:embed="rId3"/>
          <a:stretch>
            <a:fillRect/>
          </a:stretch>
        </p:blipFill>
        <p:spPr>
          <a:xfrm>
            <a:off x="4663167" y="5716259"/>
            <a:ext cx="1192883" cy="441348"/>
          </a:xfrm>
          <a:prstGeom prst="rect">
            <a:avLst/>
          </a:prstGeom>
        </p:spPr>
      </p:pic>
      <p:pic>
        <p:nvPicPr>
          <p:cNvPr id="15" name="图片 14">
            <a:extLst>
              <a:ext uri="{FF2B5EF4-FFF2-40B4-BE49-F238E27FC236}">
                <a16:creationId xmlns:a16="http://schemas.microsoft.com/office/drawing/2014/main" id="{36E1682F-D187-D519-723B-F5025698ECDB}"/>
              </a:ext>
            </a:extLst>
          </p:cNvPr>
          <p:cNvPicPr>
            <a:picLocks noChangeAspect="1"/>
          </p:cNvPicPr>
          <p:nvPr/>
        </p:nvPicPr>
        <p:blipFill>
          <a:blip r:embed="rId3"/>
          <a:stretch>
            <a:fillRect/>
          </a:stretch>
        </p:blipFill>
        <p:spPr>
          <a:xfrm>
            <a:off x="6686520" y="5716259"/>
            <a:ext cx="1192883" cy="441348"/>
          </a:xfrm>
          <a:prstGeom prst="rect">
            <a:avLst/>
          </a:prstGeom>
        </p:spPr>
      </p:pic>
      <p:pic>
        <p:nvPicPr>
          <p:cNvPr id="16" name="图片 15">
            <a:extLst>
              <a:ext uri="{FF2B5EF4-FFF2-40B4-BE49-F238E27FC236}">
                <a16:creationId xmlns:a16="http://schemas.microsoft.com/office/drawing/2014/main" id="{FC5D1477-A14F-3B8A-2815-90AB976CF87C}"/>
              </a:ext>
            </a:extLst>
          </p:cNvPr>
          <p:cNvPicPr>
            <a:picLocks noChangeAspect="1"/>
          </p:cNvPicPr>
          <p:nvPr/>
        </p:nvPicPr>
        <p:blipFill>
          <a:blip r:embed="rId3"/>
          <a:stretch>
            <a:fillRect/>
          </a:stretch>
        </p:blipFill>
        <p:spPr>
          <a:xfrm>
            <a:off x="8549148" y="5716259"/>
            <a:ext cx="1192883" cy="441348"/>
          </a:xfrm>
          <a:prstGeom prst="rect">
            <a:avLst/>
          </a:prstGeom>
        </p:spPr>
      </p:pic>
    </p:spTree>
    <p:extLst>
      <p:ext uri="{BB962C8B-B14F-4D97-AF65-F5344CB8AC3E}">
        <p14:creationId xmlns:p14="http://schemas.microsoft.com/office/powerpoint/2010/main" val="674805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5C1F20D5-DA94-9318-ED14-05B41474BCA3}"/>
              </a:ext>
            </a:extLst>
          </p:cNvPr>
          <p:cNvGraphicFramePr>
            <a:graphicFrameLocks noGrp="1"/>
          </p:cNvGraphicFramePr>
          <p:nvPr>
            <p:extLst>
              <p:ext uri="{D42A27DB-BD31-4B8C-83A1-F6EECF244321}">
                <p14:modId xmlns:p14="http://schemas.microsoft.com/office/powerpoint/2010/main" val="2738386969"/>
              </p:ext>
            </p:extLst>
          </p:nvPr>
        </p:nvGraphicFramePr>
        <p:xfrm>
          <a:off x="2035513" y="747375"/>
          <a:ext cx="8120975" cy="1266248"/>
        </p:xfrm>
        <a:graphic>
          <a:graphicData uri="http://schemas.openxmlformats.org/drawingml/2006/table">
            <a:tbl>
              <a:tblPr firstRow="1" bandRow="1">
                <a:tableStyleId>{5940675A-B579-460E-94D1-54222C63F5DA}</a:tableStyleId>
              </a:tblPr>
              <a:tblGrid>
                <a:gridCol w="2208974">
                  <a:extLst>
                    <a:ext uri="{9D8B030D-6E8A-4147-A177-3AD203B41FA5}">
                      <a16:colId xmlns:a16="http://schemas.microsoft.com/office/drawing/2014/main" val="2530572115"/>
                    </a:ext>
                  </a:extLst>
                </a:gridCol>
                <a:gridCol w="1970667">
                  <a:extLst>
                    <a:ext uri="{9D8B030D-6E8A-4147-A177-3AD203B41FA5}">
                      <a16:colId xmlns:a16="http://schemas.microsoft.com/office/drawing/2014/main" val="1590301688"/>
                    </a:ext>
                  </a:extLst>
                </a:gridCol>
                <a:gridCol w="1970667">
                  <a:extLst>
                    <a:ext uri="{9D8B030D-6E8A-4147-A177-3AD203B41FA5}">
                      <a16:colId xmlns:a16="http://schemas.microsoft.com/office/drawing/2014/main" val="1802751477"/>
                    </a:ext>
                  </a:extLst>
                </a:gridCol>
                <a:gridCol w="1970667">
                  <a:extLst>
                    <a:ext uri="{9D8B030D-6E8A-4147-A177-3AD203B41FA5}">
                      <a16:colId xmlns:a16="http://schemas.microsoft.com/office/drawing/2014/main" val="3895848816"/>
                    </a:ext>
                  </a:extLst>
                </a:gridCol>
              </a:tblGrid>
              <a:tr h="633124">
                <a:tc>
                  <a:txBody>
                    <a:bodyPr/>
                    <a:lstStyle/>
                    <a:p>
                      <a:pPr algn="ctr"/>
                      <a:r>
                        <a:rPr lang="zh-CN" altLang="en-US" sz="3200" b="1" dirty="0">
                          <a:latin typeface="+mn-lt"/>
                          <a:ea typeface="+mj-ea"/>
                        </a:rPr>
                        <a:t>课外小组</a:t>
                      </a:r>
                    </a:p>
                  </a:txBody>
                  <a:tcPr anchor="ctr">
                    <a:solidFill>
                      <a:srgbClr val="F1F7E8"/>
                    </a:solidFill>
                  </a:tcPr>
                </a:tc>
                <a:tc>
                  <a:txBody>
                    <a:bodyPr/>
                    <a:lstStyle/>
                    <a:p>
                      <a:pPr algn="ctr"/>
                      <a:r>
                        <a:rPr lang="zh-CN" altLang="en-US" sz="3200" b="1" dirty="0">
                          <a:solidFill>
                            <a:schemeClr val="tx1"/>
                          </a:solidFill>
                          <a:latin typeface="+mn-lt"/>
                          <a:ea typeface="+mj-ea"/>
                        </a:rPr>
                        <a:t>科技类</a:t>
                      </a:r>
                    </a:p>
                  </a:txBody>
                  <a:tcPr anchor="ctr">
                    <a:solidFill>
                      <a:schemeClr val="bg1"/>
                    </a:solidFill>
                  </a:tcPr>
                </a:tc>
                <a:tc>
                  <a:txBody>
                    <a:bodyPr/>
                    <a:lstStyle/>
                    <a:p>
                      <a:pPr algn="ctr"/>
                      <a:r>
                        <a:rPr lang="zh-CN" altLang="en-US" sz="3200" b="1" dirty="0">
                          <a:solidFill>
                            <a:schemeClr val="tx1"/>
                          </a:solidFill>
                          <a:latin typeface="+mn-lt"/>
                          <a:ea typeface="+mj-ea"/>
                        </a:rPr>
                        <a:t>艺术类</a:t>
                      </a:r>
                    </a:p>
                  </a:txBody>
                  <a:tcPr anchor="ctr">
                    <a:solidFill>
                      <a:schemeClr val="bg1"/>
                    </a:solidFill>
                  </a:tcPr>
                </a:tc>
                <a:tc>
                  <a:txBody>
                    <a:bodyPr/>
                    <a:lstStyle/>
                    <a:p>
                      <a:pPr algn="ctr"/>
                      <a:r>
                        <a:rPr lang="zh-CN" altLang="en-US" sz="3200" b="1" dirty="0">
                          <a:solidFill>
                            <a:schemeClr val="tx1"/>
                          </a:solidFill>
                          <a:latin typeface="+mn-lt"/>
                          <a:ea typeface="+mj-ea"/>
                        </a:rPr>
                        <a:t>体育类</a:t>
                      </a:r>
                    </a:p>
                  </a:txBody>
                  <a:tcPr anchor="ctr">
                    <a:solidFill>
                      <a:schemeClr val="bg1"/>
                    </a:solidFill>
                  </a:tcPr>
                </a:tc>
                <a:extLst>
                  <a:ext uri="{0D108BD9-81ED-4DB2-BD59-A6C34878D82A}">
                    <a16:rowId xmlns:a16="http://schemas.microsoft.com/office/drawing/2014/main" val="1491179674"/>
                  </a:ext>
                </a:extLst>
              </a:tr>
              <a:tr h="633124">
                <a:tc>
                  <a:txBody>
                    <a:bodyPr/>
                    <a:lstStyle/>
                    <a:p>
                      <a:pPr algn="ctr"/>
                      <a:r>
                        <a:rPr lang="zh-CN" altLang="en-US" sz="3200" b="1" dirty="0">
                          <a:latin typeface="+mn-lt"/>
                          <a:ea typeface="+mj-ea"/>
                        </a:rPr>
                        <a:t>票数</a:t>
                      </a:r>
                    </a:p>
                  </a:txBody>
                  <a:tcPr anchor="ctr">
                    <a:solidFill>
                      <a:srgbClr val="F1F7E8"/>
                    </a:solidFill>
                  </a:tcPr>
                </a:tc>
                <a:tc>
                  <a:txBody>
                    <a:bodyPr/>
                    <a:lstStyle/>
                    <a:p>
                      <a:pPr algn="ctr"/>
                      <a:r>
                        <a:rPr lang="en-US" altLang="zh-CN" sz="3200" b="1" dirty="0">
                          <a:solidFill>
                            <a:srgbClr val="FF0000"/>
                          </a:solidFill>
                          <a:latin typeface="+mn-lt"/>
                          <a:ea typeface="+mj-ea"/>
                        </a:rPr>
                        <a:t>45</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15</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35</a:t>
                      </a:r>
                      <a:endParaRPr lang="zh-CN" altLang="en-US" sz="3200" b="1" dirty="0">
                        <a:solidFill>
                          <a:srgbClr val="FF0000"/>
                        </a:solidFill>
                        <a:latin typeface="+mn-lt"/>
                        <a:ea typeface="+mj-ea"/>
                      </a:endParaRPr>
                    </a:p>
                  </a:txBody>
                  <a:tcPr anchor="ctr">
                    <a:solidFill>
                      <a:schemeClr val="bg1"/>
                    </a:solidFill>
                  </a:tcPr>
                </a:tc>
                <a:extLst>
                  <a:ext uri="{0D108BD9-81ED-4DB2-BD59-A6C34878D82A}">
                    <a16:rowId xmlns:a16="http://schemas.microsoft.com/office/drawing/2014/main" val="46399952"/>
                  </a:ext>
                </a:extLst>
              </a:tr>
            </a:tbl>
          </a:graphicData>
        </a:graphic>
      </p:graphicFrame>
      <p:sp>
        <p:nvSpPr>
          <p:cNvPr id="6" name="文本框 5">
            <a:extLst>
              <a:ext uri="{FF2B5EF4-FFF2-40B4-BE49-F238E27FC236}">
                <a16:creationId xmlns:a16="http://schemas.microsoft.com/office/drawing/2014/main" id="{6016AA56-E432-1BBF-BCFC-9619974115F3}"/>
              </a:ext>
            </a:extLst>
          </p:cNvPr>
          <p:cNvSpPr txBox="1"/>
          <p:nvPr/>
        </p:nvSpPr>
        <p:spPr>
          <a:xfrm>
            <a:off x="463222" y="2175431"/>
            <a:ext cx="11265556" cy="693523"/>
          </a:xfrm>
          <a:prstGeom prst="rect">
            <a:avLst/>
          </a:prstGeom>
          <a:noFill/>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lang="en-US" altLang="zh-CN"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2</a:t>
            </a: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学校要为本年级组建课外小组，你有什么建议？</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sp>
        <p:nvSpPr>
          <p:cNvPr id="9" name="文本框 8">
            <a:extLst>
              <a:ext uri="{FF2B5EF4-FFF2-40B4-BE49-F238E27FC236}">
                <a16:creationId xmlns:a16="http://schemas.microsoft.com/office/drawing/2014/main" id="{E9C54402-B19B-161B-77E3-9668E76A3950}"/>
              </a:ext>
            </a:extLst>
          </p:cNvPr>
          <p:cNvSpPr txBox="1"/>
          <p:nvPr/>
        </p:nvSpPr>
        <p:spPr>
          <a:xfrm>
            <a:off x="587306" y="3030763"/>
            <a:ext cx="11017387" cy="2990434"/>
          </a:xfrm>
          <a:prstGeom prst="rect">
            <a:avLst/>
          </a:prstGeom>
          <a:noFill/>
        </p:spPr>
        <p:txBody>
          <a:bodyPr wrap="square">
            <a:spAutoFit/>
          </a:bodyPr>
          <a:lstStyle/>
          <a:p>
            <a:pPr>
              <a:lnSpc>
                <a:spcPct val="120000"/>
              </a:lnSpc>
            </a:pPr>
            <a:r>
              <a:rPr lang="zh-CN" altLang="en-US" sz="3200" b="1" dirty="0">
                <a:solidFill>
                  <a:srgbClr val="FF0000"/>
                </a:solidFill>
                <a:latin typeface="+mn-lt"/>
              </a:rPr>
              <a:t>优先组建科技类课外小组，因为喜欢的同学最多，能满足更多学生的需求。</a:t>
            </a:r>
          </a:p>
          <a:p>
            <a:pPr>
              <a:lnSpc>
                <a:spcPct val="120000"/>
              </a:lnSpc>
            </a:pPr>
            <a:r>
              <a:rPr lang="zh-CN" altLang="en-US" sz="3200" b="1" dirty="0">
                <a:solidFill>
                  <a:srgbClr val="FF0000"/>
                </a:solidFill>
                <a:latin typeface="+mn-lt"/>
              </a:rPr>
              <a:t>同时也可组建体育类课外小组，其受欢迎程度也较高。</a:t>
            </a:r>
          </a:p>
          <a:p>
            <a:pPr>
              <a:lnSpc>
                <a:spcPct val="120000"/>
              </a:lnSpc>
            </a:pPr>
            <a:r>
              <a:rPr lang="zh-CN" altLang="en-US" sz="3200" b="1" dirty="0">
                <a:solidFill>
                  <a:srgbClr val="FF0000"/>
                </a:solidFill>
                <a:latin typeface="+mn-lt"/>
              </a:rPr>
              <a:t>对于艺术类小组，可根据实际情况考虑是否组建，或开展一些宣传活动，提高同学们的参与兴趣。</a:t>
            </a:r>
          </a:p>
        </p:txBody>
      </p:sp>
    </p:spTree>
    <p:extLst>
      <p:ext uri="{BB962C8B-B14F-4D97-AF65-F5344CB8AC3E}">
        <p14:creationId xmlns:p14="http://schemas.microsoft.com/office/powerpoint/2010/main" val="76788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6C475551-000F-6B52-0AC3-9F69BEE454DA}"/>
              </a:ext>
            </a:extLst>
          </p:cNvPr>
          <p:cNvSpPr txBox="1"/>
          <p:nvPr/>
        </p:nvSpPr>
        <p:spPr>
          <a:xfrm>
            <a:off x="3547192" y="211171"/>
            <a:ext cx="4151279" cy="400110"/>
          </a:xfrm>
          <a:prstGeom prst="rect">
            <a:avLst/>
          </a:prstGeom>
          <a:noFill/>
        </p:spPr>
        <p:txBody>
          <a:bodyPr wrap="square">
            <a:spAutoFit/>
          </a:bodyPr>
          <a:lstStyle/>
          <a:p>
            <a:pPr algn="ctr"/>
            <a:r>
              <a:rPr lang="zh-CN" altLang="en-US" sz="2000" dirty="0">
                <a:solidFill>
                  <a:srgbClr val="231F20"/>
                </a:solidFill>
                <a:effectLst/>
                <a:latin typeface="+mn-ea"/>
                <a:ea typeface="+mn-ea"/>
              </a:rPr>
              <a:t>一年级时的成绩等级情况</a:t>
            </a:r>
            <a:endParaRPr lang="zh-CN" altLang="en-US" sz="3200" dirty="0">
              <a:latin typeface="+mn-ea"/>
              <a:ea typeface="+mn-ea"/>
            </a:endParaRPr>
          </a:p>
        </p:txBody>
      </p:sp>
      <p:graphicFrame>
        <p:nvGraphicFramePr>
          <p:cNvPr id="9" name="表格 8">
            <a:extLst>
              <a:ext uri="{FF2B5EF4-FFF2-40B4-BE49-F238E27FC236}">
                <a16:creationId xmlns:a16="http://schemas.microsoft.com/office/drawing/2014/main" id="{C3851AE1-2B6B-E170-FF6A-19AAFEA3A946}"/>
              </a:ext>
            </a:extLst>
          </p:cNvPr>
          <p:cNvGraphicFramePr>
            <a:graphicFrameLocks noGrp="1"/>
          </p:cNvGraphicFramePr>
          <p:nvPr>
            <p:extLst>
              <p:ext uri="{D42A27DB-BD31-4B8C-83A1-F6EECF244321}">
                <p14:modId xmlns:p14="http://schemas.microsoft.com/office/powerpoint/2010/main" val="3315217310"/>
              </p:ext>
            </p:extLst>
          </p:nvPr>
        </p:nvGraphicFramePr>
        <p:xfrm>
          <a:off x="3741881" y="626989"/>
          <a:ext cx="1880951" cy="6019840"/>
        </p:xfrm>
        <a:graphic>
          <a:graphicData uri="http://schemas.openxmlformats.org/drawingml/2006/table">
            <a:tbl>
              <a:tblPr firstRow="1" bandRow="1">
                <a:tableStyleId>{5940675A-B579-460E-94D1-54222C63F5DA}</a:tableStyleId>
              </a:tblPr>
              <a:tblGrid>
                <a:gridCol w="684137">
                  <a:extLst>
                    <a:ext uri="{9D8B030D-6E8A-4147-A177-3AD203B41FA5}">
                      <a16:colId xmlns:a16="http://schemas.microsoft.com/office/drawing/2014/main" val="166482476"/>
                    </a:ext>
                  </a:extLst>
                </a:gridCol>
                <a:gridCol w="1196814">
                  <a:extLst>
                    <a:ext uri="{9D8B030D-6E8A-4147-A177-3AD203B41FA5}">
                      <a16:colId xmlns:a16="http://schemas.microsoft.com/office/drawing/2014/main" val="3906719166"/>
                    </a:ext>
                  </a:extLst>
                </a:gridCol>
              </a:tblGrid>
              <a:tr h="376240">
                <a:tc>
                  <a:txBody>
                    <a:bodyPr/>
                    <a:lstStyle/>
                    <a:p>
                      <a:pPr algn="ctr"/>
                      <a:r>
                        <a:rPr lang="zh-CN" altLang="en-US" sz="1800" b="1" dirty="0">
                          <a:latin typeface="+mj-lt"/>
                          <a:ea typeface="+mj-ea"/>
                        </a:rPr>
                        <a:t>学号</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tc>
                  <a:txBody>
                    <a:bodyPr/>
                    <a:lstStyle/>
                    <a:p>
                      <a:pPr algn="ctr"/>
                      <a:r>
                        <a:rPr lang="zh-CN" altLang="en-US" sz="1800" b="1" dirty="0">
                          <a:latin typeface="+mj-lt"/>
                          <a:ea typeface="+mj-ea"/>
                        </a:rPr>
                        <a:t>成绩等级</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extLst>
                  <a:ext uri="{0D108BD9-81ED-4DB2-BD59-A6C34878D82A}">
                    <a16:rowId xmlns:a16="http://schemas.microsoft.com/office/drawing/2014/main" val="3205847210"/>
                  </a:ext>
                </a:extLst>
              </a:tr>
              <a:tr h="376240">
                <a:tc>
                  <a:txBody>
                    <a:bodyPr/>
                    <a:lstStyle/>
                    <a:p>
                      <a:pPr algn="ctr"/>
                      <a:r>
                        <a:rPr lang="en-US" altLang="zh-CN" sz="1800" b="1" dirty="0">
                          <a:latin typeface="+mj-lt"/>
                          <a:ea typeface="+mj-ea"/>
                        </a:rPr>
                        <a:t>1</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优</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8868931"/>
                  </a:ext>
                </a:extLst>
              </a:tr>
              <a:tr h="376240">
                <a:tc>
                  <a:txBody>
                    <a:bodyPr/>
                    <a:lstStyle/>
                    <a:p>
                      <a:pPr algn="ctr"/>
                      <a:r>
                        <a:rPr lang="en-US" altLang="zh-CN" sz="1800" b="1" dirty="0">
                          <a:latin typeface="+mj-lt"/>
                          <a:ea typeface="+mj-ea"/>
                        </a:rPr>
                        <a:t>2</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5430653"/>
                  </a:ext>
                </a:extLst>
              </a:tr>
              <a:tr h="376240">
                <a:tc>
                  <a:txBody>
                    <a:bodyPr/>
                    <a:lstStyle/>
                    <a:p>
                      <a:pPr algn="ctr"/>
                      <a:r>
                        <a:rPr lang="en-US" altLang="zh-CN" sz="1800" b="1" dirty="0">
                          <a:latin typeface="+mj-lt"/>
                          <a:ea typeface="+mj-ea"/>
                        </a:rPr>
                        <a:t>3</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229568"/>
                  </a:ext>
                </a:extLst>
              </a:tr>
              <a:tr h="376240">
                <a:tc>
                  <a:txBody>
                    <a:bodyPr/>
                    <a:lstStyle/>
                    <a:p>
                      <a:pPr algn="ctr"/>
                      <a:r>
                        <a:rPr lang="en-US" altLang="zh-CN" sz="1800" b="1" dirty="0">
                          <a:latin typeface="+mj-lt"/>
                          <a:ea typeface="+mj-ea"/>
                        </a:rPr>
                        <a:t>4</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6090342"/>
                  </a:ext>
                </a:extLst>
              </a:tr>
              <a:tr h="376240">
                <a:tc>
                  <a:txBody>
                    <a:bodyPr/>
                    <a:lstStyle/>
                    <a:p>
                      <a:pPr algn="ctr"/>
                      <a:r>
                        <a:rPr lang="en-US" altLang="zh-CN" sz="1800" b="1" dirty="0">
                          <a:latin typeface="+mj-lt"/>
                          <a:ea typeface="+mj-ea"/>
                        </a:rPr>
                        <a:t>5</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优</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7192974"/>
                  </a:ext>
                </a:extLst>
              </a:tr>
              <a:tr h="376240">
                <a:tc>
                  <a:txBody>
                    <a:bodyPr/>
                    <a:lstStyle/>
                    <a:p>
                      <a:pPr algn="ctr"/>
                      <a:r>
                        <a:rPr lang="en-US" altLang="zh-CN" sz="1800" b="1" dirty="0">
                          <a:latin typeface="+mj-lt"/>
                          <a:ea typeface="+mj-ea"/>
                        </a:rPr>
                        <a:t>6</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55256428"/>
                  </a:ext>
                </a:extLst>
              </a:tr>
              <a:tr h="376240">
                <a:tc>
                  <a:txBody>
                    <a:bodyPr/>
                    <a:lstStyle/>
                    <a:p>
                      <a:pPr algn="ctr"/>
                      <a:r>
                        <a:rPr lang="en-US" altLang="zh-CN" sz="1800" b="1" dirty="0">
                          <a:latin typeface="+mj-lt"/>
                          <a:ea typeface="+mj-ea"/>
                        </a:rPr>
                        <a:t>7</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993600"/>
                  </a:ext>
                </a:extLst>
              </a:tr>
              <a:tr h="376240">
                <a:tc>
                  <a:txBody>
                    <a:bodyPr/>
                    <a:lstStyle/>
                    <a:p>
                      <a:pPr algn="ctr"/>
                      <a:r>
                        <a:rPr lang="en-US" altLang="zh-CN" sz="1800" b="1" dirty="0">
                          <a:latin typeface="+mj-lt"/>
                          <a:ea typeface="+mj-ea"/>
                        </a:rPr>
                        <a:t>8</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1403680"/>
                  </a:ext>
                </a:extLst>
              </a:tr>
              <a:tr h="376240">
                <a:tc>
                  <a:txBody>
                    <a:bodyPr/>
                    <a:lstStyle/>
                    <a:p>
                      <a:pPr algn="ctr"/>
                      <a:r>
                        <a:rPr lang="en-US" altLang="zh-CN" sz="1800" b="1" dirty="0">
                          <a:latin typeface="+mj-lt"/>
                          <a:ea typeface="+mj-ea"/>
                        </a:rPr>
                        <a:t>9</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8811153"/>
                  </a:ext>
                </a:extLst>
              </a:tr>
              <a:tr h="376240">
                <a:tc>
                  <a:txBody>
                    <a:bodyPr/>
                    <a:lstStyle/>
                    <a:p>
                      <a:pPr algn="ctr"/>
                      <a:r>
                        <a:rPr lang="en-US" altLang="zh-CN" sz="1800" b="1" dirty="0">
                          <a:latin typeface="+mj-lt"/>
                          <a:ea typeface="+mj-ea"/>
                        </a:rPr>
                        <a:t>10</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3131605"/>
                  </a:ext>
                </a:extLst>
              </a:tr>
              <a:tr h="376240">
                <a:tc>
                  <a:txBody>
                    <a:bodyPr/>
                    <a:lstStyle/>
                    <a:p>
                      <a:pPr algn="ctr"/>
                      <a:r>
                        <a:rPr lang="en-US" altLang="zh-CN" sz="1800" b="1" dirty="0">
                          <a:latin typeface="+mj-lt"/>
                          <a:ea typeface="+mj-ea"/>
                        </a:rPr>
                        <a:t>11</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404135"/>
                  </a:ext>
                </a:extLst>
              </a:tr>
              <a:tr h="376240">
                <a:tc>
                  <a:txBody>
                    <a:bodyPr/>
                    <a:lstStyle/>
                    <a:p>
                      <a:pPr algn="ctr"/>
                      <a:r>
                        <a:rPr lang="en-US" altLang="zh-CN" sz="1800" b="1" dirty="0">
                          <a:latin typeface="+mj-lt"/>
                          <a:ea typeface="+mj-ea"/>
                        </a:rPr>
                        <a:t>12</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13321381"/>
                  </a:ext>
                </a:extLst>
              </a:tr>
              <a:tr h="376240">
                <a:tc>
                  <a:txBody>
                    <a:bodyPr/>
                    <a:lstStyle/>
                    <a:p>
                      <a:pPr algn="ctr"/>
                      <a:r>
                        <a:rPr lang="en-US" altLang="zh-CN" sz="1800" b="1" dirty="0">
                          <a:latin typeface="+mj-lt"/>
                          <a:ea typeface="+mj-ea"/>
                        </a:rPr>
                        <a:t>13</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优</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6531184"/>
                  </a:ext>
                </a:extLst>
              </a:tr>
              <a:tr h="376240">
                <a:tc>
                  <a:txBody>
                    <a:bodyPr/>
                    <a:lstStyle/>
                    <a:p>
                      <a:pPr algn="ctr"/>
                      <a:r>
                        <a:rPr lang="en-US" altLang="zh-CN" sz="1800" b="1" dirty="0">
                          <a:latin typeface="+mj-lt"/>
                          <a:ea typeface="+mj-ea"/>
                        </a:rPr>
                        <a:t>14</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3541501"/>
                  </a:ext>
                </a:extLst>
              </a:tr>
              <a:tr h="376240">
                <a:tc>
                  <a:txBody>
                    <a:bodyPr/>
                    <a:lstStyle/>
                    <a:p>
                      <a:pPr algn="ctr"/>
                      <a:r>
                        <a:rPr lang="en-US" altLang="zh-CN" sz="1800" b="1" dirty="0">
                          <a:latin typeface="+mj-lt"/>
                          <a:ea typeface="+mj-ea"/>
                        </a:rPr>
                        <a:t>15</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08618123"/>
                  </a:ext>
                </a:extLst>
              </a:tr>
            </a:tbl>
          </a:graphicData>
        </a:graphic>
      </p:graphicFrame>
      <p:sp>
        <p:nvSpPr>
          <p:cNvPr id="14" name="文本框 13">
            <a:extLst>
              <a:ext uri="{FF2B5EF4-FFF2-40B4-BE49-F238E27FC236}">
                <a16:creationId xmlns:a16="http://schemas.microsoft.com/office/drawing/2014/main" id="{134C2F42-3052-2E21-3ADF-AB5C67C762F4}"/>
              </a:ext>
            </a:extLst>
          </p:cNvPr>
          <p:cNvSpPr txBox="1"/>
          <p:nvPr/>
        </p:nvSpPr>
        <p:spPr>
          <a:xfrm>
            <a:off x="7539978" y="211171"/>
            <a:ext cx="4151279" cy="400110"/>
          </a:xfrm>
          <a:prstGeom prst="rect">
            <a:avLst/>
          </a:prstGeom>
          <a:noFill/>
        </p:spPr>
        <p:txBody>
          <a:bodyPr wrap="square">
            <a:spAutoFit/>
          </a:bodyPr>
          <a:lstStyle/>
          <a:p>
            <a:pPr algn="ctr"/>
            <a:r>
              <a:rPr lang="zh-CN" altLang="en-US" sz="2000" dirty="0">
                <a:solidFill>
                  <a:srgbClr val="231F20"/>
                </a:solidFill>
                <a:effectLst/>
                <a:latin typeface="+mn-ea"/>
                <a:ea typeface="+mn-ea"/>
              </a:rPr>
              <a:t>三年级时的成绩等级情况</a:t>
            </a:r>
            <a:endParaRPr lang="zh-CN" altLang="en-US" sz="3200" dirty="0">
              <a:latin typeface="+mn-ea"/>
              <a:ea typeface="+mn-ea"/>
            </a:endParaRPr>
          </a:p>
        </p:txBody>
      </p:sp>
      <p:graphicFrame>
        <p:nvGraphicFramePr>
          <p:cNvPr id="15" name="表格 14">
            <a:extLst>
              <a:ext uri="{FF2B5EF4-FFF2-40B4-BE49-F238E27FC236}">
                <a16:creationId xmlns:a16="http://schemas.microsoft.com/office/drawing/2014/main" id="{545D6BB2-23E6-A570-25CF-93F7B0233440}"/>
              </a:ext>
            </a:extLst>
          </p:cNvPr>
          <p:cNvGraphicFramePr>
            <a:graphicFrameLocks noGrp="1"/>
          </p:cNvGraphicFramePr>
          <p:nvPr>
            <p:extLst>
              <p:ext uri="{D42A27DB-BD31-4B8C-83A1-F6EECF244321}">
                <p14:modId xmlns:p14="http://schemas.microsoft.com/office/powerpoint/2010/main" val="3257157454"/>
              </p:ext>
            </p:extLst>
          </p:nvPr>
        </p:nvGraphicFramePr>
        <p:xfrm>
          <a:off x="5659027" y="626989"/>
          <a:ext cx="1880951" cy="6019840"/>
        </p:xfrm>
        <a:graphic>
          <a:graphicData uri="http://schemas.openxmlformats.org/drawingml/2006/table">
            <a:tbl>
              <a:tblPr firstRow="1" bandRow="1">
                <a:tableStyleId>{5940675A-B579-460E-94D1-54222C63F5DA}</a:tableStyleId>
              </a:tblPr>
              <a:tblGrid>
                <a:gridCol w="684137">
                  <a:extLst>
                    <a:ext uri="{9D8B030D-6E8A-4147-A177-3AD203B41FA5}">
                      <a16:colId xmlns:a16="http://schemas.microsoft.com/office/drawing/2014/main" val="166482476"/>
                    </a:ext>
                  </a:extLst>
                </a:gridCol>
                <a:gridCol w="1196814">
                  <a:extLst>
                    <a:ext uri="{9D8B030D-6E8A-4147-A177-3AD203B41FA5}">
                      <a16:colId xmlns:a16="http://schemas.microsoft.com/office/drawing/2014/main" val="3906719166"/>
                    </a:ext>
                  </a:extLst>
                </a:gridCol>
              </a:tblGrid>
              <a:tr h="376240">
                <a:tc>
                  <a:txBody>
                    <a:bodyPr/>
                    <a:lstStyle/>
                    <a:p>
                      <a:pPr algn="ctr"/>
                      <a:r>
                        <a:rPr lang="zh-CN" altLang="en-US" sz="1800" b="1" dirty="0">
                          <a:latin typeface="+mj-lt"/>
                          <a:ea typeface="+mj-ea"/>
                        </a:rPr>
                        <a:t>学号</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tc>
                  <a:txBody>
                    <a:bodyPr/>
                    <a:lstStyle/>
                    <a:p>
                      <a:pPr algn="ctr"/>
                      <a:r>
                        <a:rPr lang="zh-CN" altLang="en-US" sz="1800" b="1" dirty="0">
                          <a:latin typeface="+mj-lt"/>
                          <a:ea typeface="+mj-ea"/>
                        </a:rPr>
                        <a:t>成绩等级</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extLst>
                  <a:ext uri="{0D108BD9-81ED-4DB2-BD59-A6C34878D82A}">
                    <a16:rowId xmlns:a16="http://schemas.microsoft.com/office/drawing/2014/main" val="3205847210"/>
                  </a:ext>
                </a:extLst>
              </a:tr>
              <a:tr h="376240">
                <a:tc>
                  <a:txBody>
                    <a:bodyPr/>
                    <a:lstStyle/>
                    <a:p>
                      <a:pPr algn="ctr"/>
                      <a:r>
                        <a:rPr lang="en-US" altLang="zh-CN" sz="1800" b="1" dirty="0">
                          <a:latin typeface="+mj-lt"/>
                          <a:ea typeface="+mj-ea"/>
                        </a:rPr>
                        <a:t>16</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8868931"/>
                  </a:ext>
                </a:extLst>
              </a:tr>
              <a:tr h="376240">
                <a:tc>
                  <a:txBody>
                    <a:bodyPr/>
                    <a:lstStyle/>
                    <a:p>
                      <a:pPr algn="ctr"/>
                      <a:r>
                        <a:rPr lang="en-US" altLang="zh-CN" sz="1800" b="1" dirty="0">
                          <a:latin typeface="+mj-lt"/>
                          <a:ea typeface="+mj-ea"/>
                        </a:rPr>
                        <a:t>17</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5430653"/>
                  </a:ext>
                </a:extLst>
              </a:tr>
              <a:tr h="376240">
                <a:tc>
                  <a:txBody>
                    <a:bodyPr/>
                    <a:lstStyle/>
                    <a:p>
                      <a:pPr algn="ctr"/>
                      <a:r>
                        <a:rPr lang="en-US" altLang="zh-CN" sz="1800" b="1" dirty="0">
                          <a:latin typeface="+mj-lt"/>
                          <a:ea typeface="+mj-ea"/>
                        </a:rPr>
                        <a:t>18</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229568"/>
                  </a:ext>
                </a:extLst>
              </a:tr>
              <a:tr h="376240">
                <a:tc>
                  <a:txBody>
                    <a:bodyPr/>
                    <a:lstStyle/>
                    <a:p>
                      <a:pPr algn="ctr"/>
                      <a:r>
                        <a:rPr lang="en-US" altLang="zh-CN" sz="1800" b="1" dirty="0">
                          <a:latin typeface="+mj-lt"/>
                          <a:ea typeface="+mj-ea"/>
                        </a:rPr>
                        <a:t>19</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6090342"/>
                  </a:ext>
                </a:extLst>
              </a:tr>
              <a:tr h="376240">
                <a:tc>
                  <a:txBody>
                    <a:bodyPr/>
                    <a:lstStyle/>
                    <a:p>
                      <a:pPr algn="ctr"/>
                      <a:r>
                        <a:rPr lang="en-US" altLang="zh-CN" sz="1800" b="1" dirty="0">
                          <a:latin typeface="+mj-lt"/>
                          <a:ea typeface="+mj-ea"/>
                        </a:rPr>
                        <a:t>20</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7192974"/>
                  </a:ext>
                </a:extLst>
              </a:tr>
              <a:tr h="376240">
                <a:tc>
                  <a:txBody>
                    <a:bodyPr/>
                    <a:lstStyle/>
                    <a:p>
                      <a:pPr algn="ctr"/>
                      <a:r>
                        <a:rPr lang="en-US" altLang="zh-CN" sz="1800" b="1" dirty="0">
                          <a:latin typeface="+mj-lt"/>
                          <a:ea typeface="+mj-ea"/>
                        </a:rPr>
                        <a:t>21</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55256428"/>
                  </a:ext>
                </a:extLst>
              </a:tr>
              <a:tr h="376240">
                <a:tc>
                  <a:txBody>
                    <a:bodyPr/>
                    <a:lstStyle/>
                    <a:p>
                      <a:pPr algn="ctr"/>
                      <a:r>
                        <a:rPr lang="en-US" altLang="zh-CN" sz="1800" b="1" dirty="0">
                          <a:latin typeface="+mj-lt"/>
                          <a:ea typeface="+mj-ea"/>
                        </a:rPr>
                        <a:t>22</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993600"/>
                  </a:ext>
                </a:extLst>
              </a:tr>
              <a:tr h="376240">
                <a:tc>
                  <a:txBody>
                    <a:bodyPr/>
                    <a:lstStyle/>
                    <a:p>
                      <a:pPr algn="ctr"/>
                      <a:r>
                        <a:rPr lang="en-US" altLang="zh-CN" sz="1800" b="1" dirty="0">
                          <a:latin typeface="+mj-lt"/>
                          <a:ea typeface="+mj-ea"/>
                        </a:rPr>
                        <a:t>23</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1403680"/>
                  </a:ext>
                </a:extLst>
              </a:tr>
              <a:tr h="376240">
                <a:tc>
                  <a:txBody>
                    <a:bodyPr/>
                    <a:lstStyle/>
                    <a:p>
                      <a:pPr algn="ctr"/>
                      <a:r>
                        <a:rPr lang="en-US" altLang="zh-CN" sz="1800" b="1" dirty="0">
                          <a:latin typeface="+mj-lt"/>
                          <a:ea typeface="+mj-ea"/>
                        </a:rPr>
                        <a:t>24</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8811153"/>
                  </a:ext>
                </a:extLst>
              </a:tr>
              <a:tr h="376240">
                <a:tc>
                  <a:txBody>
                    <a:bodyPr/>
                    <a:lstStyle/>
                    <a:p>
                      <a:pPr algn="ctr"/>
                      <a:r>
                        <a:rPr lang="en-US" altLang="zh-CN" sz="1800" b="1" dirty="0">
                          <a:latin typeface="+mj-lt"/>
                          <a:ea typeface="+mj-ea"/>
                        </a:rPr>
                        <a:t>25</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3131605"/>
                  </a:ext>
                </a:extLst>
              </a:tr>
              <a:tr h="376240">
                <a:tc>
                  <a:txBody>
                    <a:bodyPr/>
                    <a:lstStyle/>
                    <a:p>
                      <a:pPr algn="ctr"/>
                      <a:r>
                        <a:rPr lang="en-US" altLang="zh-CN" sz="1800" b="1" dirty="0">
                          <a:latin typeface="+mj-lt"/>
                          <a:ea typeface="+mj-ea"/>
                        </a:rPr>
                        <a:t>26</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不及格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404135"/>
                  </a:ext>
                </a:extLst>
              </a:tr>
              <a:tr h="376240">
                <a:tc>
                  <a:txBody>
                    <a:bodyPr/>
                    <a:lstStyle/>
                    <a:p>
                      <a:pPr algn="ctr"/>
                      <a:r>
                        <a:rPr lang="en-US" altLang="zh-CN" sz="1800" b="1" dirty="0">
                          <a:latin typeface="+mj-lt"/>
                          <a:ea typeface="+mj-ea"/>
                        </a:rPr>
                        <a:t>27</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13321381"/>
                  </a:ext>
                </a:extLst>
              </a:tr>
              <a:tr h="376240">
                <a:tc>
                  <a:txBody>
                    <a:bodyPr/>
                    <a:lstStyle/>
                    <a:p>
                      <a:pPr algn="ctr"/>
                      <a:r>
                        <a:rPr lang="en-US" altLang="zh-CN" sz="1800" b="1" dirty="0">
                          <a:latin typeface="+mj-lt"/>
                          <a:ea typeface="+mj-ea"/>
                        </a:rPr>
                        <a:t>28</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6531184"/>
                  </a:ext>
                </a:extLst>
              </a:tr>
              <a:tr h="376240">
                <a:tc>
                  <a:txBody>
                    <a:bodyPr/>
                    <a:lstStyle/>
                    <a:p>
                      <a:pPr algn="ctr"/>
                      <a:r>
                        <a:rPr lang="en-US" altLang="zh-CN" sz="1800" b="1" dirty="0">
                          <a:latin typeface="+mj-lt"/>
                          <a:ea typeface="+mj-ea"/>
                        </a:rPr>
                        <a:t>29</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3541501"/>
                  </a:ext>
                </a:extLst>
              </a:tr>
              <a:tr h="376240">
                <a:tc>
                  <a:txBody>
                    <a:bodyPr/>
                    <a:lstStyle/>
                    <a:p>
                      <a:pPr algn="ctr"/>
                      <a:r>
                        <a:rPr lang="en-US" altLang="zh-CN" sz="1800" b="1" dirty="0">
                          <a:latin typeface="+mj-lt"/>
                          <a:ea typeface="+mj-ea"/>
                        </a:rPr>
                        <a:t>30</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优</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08618123"/>
                  </a:ext>
                </a:extLst>
              </a:tr>
            </a:tbl>
          </a:graphicData>
        </a:graphic>
      </p:graphicFrame>
      <p:graphicFrame>
        <p:nvGraphicFramePr>
          <p:cNvPr id="16" name="表格 15">
            <a:extLst>
              <a:ext uri="{FF2B5EF4-FFF2-40B4-BE49-F238E27FC236}">
                <a16:creationId xmlns:a16="http://schemas.microsoft.com/office/drawing/2014/main" id="{5731DE39-7DC1-89FE-0FB0-BA46188E9AC7}"/>
              </a:ext>
            </a:extLst>
          </p:cNvPr>
          <p:cNvGraphicFramePr>
            <a:graphicFrameLocks noGrp="1"/>
          </p:cNvGraphicFramePr>
          <p:nvPr>
            <p:extLst>
              <p:ext uri="{D42A27DB-BD31-4B8C-83A1-F6EECF244321}">
                <p14:modId xmlns:p14="http://schemas.microsoft.com/office/powerpoint/2010/main" val="458051555"/>
              </p:ext>
            </p:extLst>
          </p:nvPr>
        </p:nvGraphicFramePr>
        <p:xfrm>
          <a:off x="7730216" y="626989"/>
          <a:ext cx="1880951" cy="6019840"/>
        </p:xfrm>
        <a:graphic>
          <a:graphicData uri="http://schemas.openxmlformats.org/drawingml/2006/table">
            <a:tbl>
              <a:tblPr firstRow="1" bandRow="1">
                <a:tableStyleId>{5940675A-B579-460E-94D1-54222C63F5DA}</a:tableStyleId>
              </a:tblPr>
              <a:tblGrid>
                <a:gridCol w="684137">
                  <a:extLst>
                    <a:ext uri="{9D8B030D-6E8A-4147-A177-3AD203B41FA5}">
                      <a16:colId xmlns:a16="http://schemas.microsoft.com/office/drawing/2014/main" val="166482476"/>
                    </a:ext>
                  </a:extLst>
                </a:gridCol>
                <a:gridCol w="1196814">
                  <a:extLst>
                    <a:ext uri="{9D8B030D-6E8A-4147-A177-3AD203B41FA5}">
                      <a16:colId xmlns:a16="http://schemas.microsoft.com/office/drawing/2014/main" val="3906719166"/>
                    </a:ext>
                  </a:extLst>
                </a:gridCol>
              </a:tblGrid>
              <a:tr h="376240">
                <a:tc>
                  <a:txBody>
                    <a:bodyPr/>
                    <a:lstStyle/>
                    <a:p>
                      <a:pPr algn="ctr"/>
                      <a:r>
                        <a:rPr lang="zh-CN" altLang="en-US" sz="1800" b="1" dirty="0">
                          <a:latin typeface="+mj-lt"/>
                          <a:ea typeface="+mj-ea"/>
                        </a:rPr>
                        <a:t>学号</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tc>
                  <a:txBody>
                    <a:bodyPr/>
                    <a:lstStyle/>
                    <a:p>
                      <a:pPr algn="ctr"/>
                      <a:r>
                        <a:rPr lang="zh-CN" altLang="en-US" sz="1800" b="1" dirty="0">
                          <a:latin typeface="+mj-lt"/>
                          <a:ea typeface="+mj-ea"/>
                        </a:rPr>
                        <a:t>成绩等级</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extLst>
                  <a:ext uri="{0D108BD9-81ED-4DB2-BD59-A6C34878D82A}">
                    <a16:rowId xmlns:a16="http://schemas.microsoft.com/office/drawing/2014/main" val="3205847210"/>
                  </a:ext>
                </a:extLst>
              </a:tr>
              <a:tr h="376240">
                <a:tc>
                  <a:txBody>
                    <a:bodyPr/>
                    <a:lstStyle/>
                    <a:p>
                      <a:pPr algn="ctr"/>
                      <a:r>
                        <a:rPr lang="en-US" altLang="zh-CN" sz="1800" b="1" dirty="0">
                          <a:latin typeface="+mj-lt"/>
                          <a:ea typeface="+mj-ea"/>
                        </a:rPr>
                        <a:t>1</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优</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8868931"/>
                  </a:ext>
                </a:extLst>
              </a:tr>
              <a:tr h="376240">
                <a:tc>
                  <a:txBody>
                    <a:bodyPr/>
                    <a:lstStyle/>
                    <a:p>
                      <a:pPr algn="ctr"/>
                      <a:r>
                        <a:rPr lang="en-US" altLang="zh-CN" sz="1800" b="1" dirty="0">
                          <a:latin typeface="+mj-lt"/>
                          <a:ea typeface="+mj-ea"/>
                        </a:rPr>
                        <a:t>2</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5430653"/>
                  </a:ext>
                </a:extLst>
              </a:tr>
              <a:tr h="376240">
                <a:tc>
                  <a:txBody>
                    <a:bodyPr/>
                    <a:lstStyle/>
                    <a:p>
                      <a:pPr algn="ctr"/>
                      <a:r>
                        <a:rPr lang="en-US" altLang="zh-CN" sz="1800" b="1" dirty="0">
                          <a:latin typeface="+mj-lt"/>
                          <a:ea typeface="+mj-ea"/>
                        </a:rPr>
                        <a:t>3</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229568"/>
                  </a:ext>
                </a:extLst>
              </a:tr>
              <a:tr h="376240">
                <a:tc>
                  <a:txBody>
                    <a:bodyPr/>
                    <a:lstStyle/>
                    <a:p>
                      <a:pPr algn="ctr"/>
                      <a:r>
                        <a:rPr lang="en-US" altLang="zh-CN" sz="1800" b="1" dirty="0">
                          <a:latin typeface="+mj-lt"/>
                          <a:ea typeface="+mj-ea"/>
                        </a:rPr>
                        <a:t>4</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6090342"/>
                  </a:ext>
                </a:extLst>
              </a:tr>
              <a:tr h="376240">
                <a:tc>
                  <a:txBody>
                    <a:bodyPr/>
                    <a:lstStyle/>
                    <a:p>
                      <a:pPr algn="ctr"/>
                      <a:r>
                        <a:rPr lang="en-US" altLang="zh-CN" sz="1800" b="1" dirty="0">
                          <a:latin typeface="+mj-lt"/>
                          <a:ea typeface="+mj-ea"/>
                        </a:rPr>
                        <a:t>5</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优</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7192974"/>
                  </a:ext>
                </a:extLst>
              </a:tr>
              <a:tr h="376240">
                <a:tc>
                  <a:txBody>
                    <a:bodyPr/>
                    <a:lstStyle/>
                    <a:p>
                      <a:pPr algn="ctr"/>
                      <a:r>
                        <a:rPr lang="en-US" altLang="zh-CN" sz="1800" b="1" dirty="0">
                          <a:latin typeface="+mj-lt"/>
                          <a:ea typeface="+mj-ea"/>
                        </a:rPr>
                        <a:t>6</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55256428"/>
                  </a:ext>
                </a:extLst>
              </a:tr>
              <a:tr h="376240">
                <a:tc>
                  <a:txBody>
                    <a:bodyPr/>
                    <a:lstStyle/>
                    <a:p>
                      <a:pPr algn="ctr"/>
                      <a:r>
                        <a:rPr lang="en-US" altLang="zh-CN" sz="1800" b="1" dirty="0">
                          <a:latin typeface="+mj-lt"/>
                          <a:ea typeface="+mj-ea"/>
                        </a:rPr>
                        <a:t>7</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993600"/>
                  </a:ext>
                </a:extLst>
              </a:tr>
              <a:tr h="376240">
                <a:tc>
                  <a:txBody>
                    <a:bodyPr/>
                    <a:lstStyle/>
                    <a:p>
                      <a:pPr algn="ctr"/>
                      <a:r>
                        <a:rPr lang="en-US" altLang="zh-CN" sz="1800" b="1" dirty="0">
                          <a:latin typeface="+mj-lt"/>
                          <a:ea typeface="+mj-ea"/>
                        </a:rPr>
                        <a:t>8</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优</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1403680"/>
                  </a:ext>
                </a:extLst>
              </a:tr>
              <a:tr h="376240">
                <a:tc>
                  <a:txBody>
                    <a:bodyPr/>
                    <a:lstStyle/>
                    <a:p>
                      <a:pPr algn="ctr"/>
                      <a:r>
                        <a:rPr lang="en-US" altLang="zh-CN" sz="1800" b="1" dirty="0">
                          <a:latin typeface="+mj-lt"/>
                          <a:ea typeface="+mj-ea"/>
                        </a:rPr>
                        <a:t>9</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8811153"/>
                  </a:ext>
                </a:extLst>
              </a:tr>
              <a:tr h="376240">
                <a:tc>
                  <a:txBody>
                    <a:bodyPr/>
                    <a:lstStyle/>
                    <a:p>
                      <a:pPr algn="ctr"/>
                      <a:r>
                        <a:rPr lang="en-US" altLang="zh-CN" sz="1800" b="1" dirty="0">
                          <a:latin typeface="+mj-lt"/>
                          <a:ea typeface="+mj-ea"/>
                        </a:rPr>
                        <a:t>10</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3131605"/>
                  </a:ext>
                </a:extLst>
              </a:tr>
              <a:tr h="376240">
                <a:tc>
                  <a:txBody>
                    <a:bodyPr/>
                    <a:lstStyle/>
                    <a:p>
                      <a:pPr algn="ctr"/>
                      <a:r>
                        <a:rPr lang="en-US" altLang="zh-CN" sz="1800" b="1" dirty="0">
                          <a:latin typeface="+mj-lt"/>
                          <a:ea typeface="+mj-ea"/>
                        </a:rPr>
                        <a:t>11</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404135"/>
                  </a:ext>
                </a:extLst>
              </a:tr>
              <a:tr h="376240">
                <a:tc>
                  <a:txBody>
                    <a:bodyPr/>
                    <a:lstStyle/>
                    <a:p>
                      <a:pPr algn="ctr"/>
                      <a:r>
                        <a:rPr lang="en-US" altLang="zh-CN" sz="1800" b="1" dirty="0">
                          <a:latin typeface="+mj-lt"/>
                          <a:ea typeface="+mj-ea"/>
                        </a:rPr>
                        <a:t>12</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13321381"/>
                  </a:ext>
                </a:extLst>
              </a:tr>
              <a:tr h="376240">
                <a:tc>
                  <a:txBody>
                    <a:bodyPr/>
                    <a:lstStyle/>
                    <a:p>
                      <a:pPr algn="ctr"/>
                      <a:r>
                        <a:rPr lang="en-US" altLang="zh-CN" sz="1800" b="1" dirty="0">
                          <a:latin typeface="+mj-lt"/>
                          <a:ea typeface="+mj-ea"/>
                        </a:rPr>
                        <a:t>13</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优</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6531184"/>
                  </a:ext>
                </a:extLst>
              </a:tr>
              <a:tr h="376240">
                <a:tc>
                  <a:txBody>
                    <a:bodyPr/>
                    <a:lstStyle/>
                    <a:p>
                      <a:pPr algn="ctr"/>
                      <a:r>
                        <a:rPr lang="en-US" altLang="zh-CN" sz="1800" b="1" dirty="0">
                          <a:latin typeface="+mj-lt"/>
                          <a:ea typeface="+mj-ea"/>
                        </a:rPr>
                        <a:t>14</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3541501"/>
                  </a:ext>
                </a:extLst>
              </a:tr>
              <a:tr h="376240">
                <a:tc>
                  <a:txBody>
                    <a:bodyPr/>
                    <a:lstStyle/>
                    <a:p>
                      <a:pPr algn="ctr"/>
                      <a:r>
                        <a:rPr lang="en-US" altLang="zh-CN" sz="1800" b="1" dirty="0">
                          <a:latin typeface="+mj-lt"/>
                          <a:ea typeface="+mj-ea"/>
                        </a:rPr>
                        <a:t>15</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08618123"/>
                  </a:ext>
                </a:extLst>
              </a:tr>
            </a:tbl>
          </a:graphicData>
        </a:graphic>
      </p:graphicFrame>
      <p:graphicFrame>
        <p:nvGraphicFramePr>
          <p:cNvPr id="17" name="表格 16">
            <a:extLst>
              <a:ext uri="{FF2B5EF4-FFF2-40B4-BE49-F238E27FC236}">
                <a16:creationId xmlns:a16="http://schemas.microsoft.com/office/drawing/2014/main" id="{21406284-BFD0-3251-384A-69AC8D4F681D}"/>
              </a:ext>
            </a:extLst>
          </p:cNvPr>
          <p:cNvGraphicFramePr>
            <a:graphicFrameLocks noGrp="1"/>
          </p:cNvGraphicFramePr>
          <p:nvPr>
            <p:extLst>
              <p:ext uri="{D42A27DB-BD31-4B8C-83A1-F6EECF244321}">
                <p14:modId xmlns:p14="http://schemas.microsoft.com/office/powerpoint/2010/main" val="2776928149"/>
              </p:ext>
            </p:extLst>
          </p:nvPr>
        </p:nvGraphicFramePr>
        <p:xfrm>
          <a:off x="9647362" y="626989"/>
          <a:ext cx="1880951" cy="6019840"/>
        </p:xfrm>
        <a:graphic>
          <a:graphicData uri="http://schemas.openxmlformats.org/drawingml/2006/table">
            <a:tbl>
              <a:tblPr firstRow="1" bandRow="1">
                <a:tableStyleId>{5940675A-B579-460E-94D1-54222C63F5DA}</a:tableStyleId>
              </a:tblPr>
              <a:tblGrid>
                <a:gridCol w="684137">
                  <a:extLst>
                    <a:ext uri="{9D8B030D-6E8A-4147-A177-3AD203B41FA5}">
                      <a16:colId xmlns:a16="http://schemas.microsoft.com/office/drawing/2014/main" val="166482476"/>
                    </a:ext>
                  </a:extLst>
                </a:gridCol>
                <a:gridCol w="1196814">
                  <a:extLst>
                    <a:ext uri="{9D8B030D-6E8A-4147-A177-3AD203B41FA5}">
                      <a16:colId xmlns:a16="http://schemas.microsoft.com/office/drawing/2014/main" val="3906719166"/>
                    </a:ext>
                  </a:extLst>
                </a:gridCol>
              </a:tblGrid>
              <a:tr h="376240">
                <a:tc>
                  <a:txBody>
                    <a:bodyPr/>
                    <a:lstStyle/>
                    <a:p>
                      <a:pPr algn="ctr"/>
                      <a:r>
                        <a:rPr lang="zh-CN" altLang="en-US" sz="1800" b="1" dirty="0">
                          <a:latin typeface="+mj-lt"/>
                          <a:ea typeface="+mj-ea"/>
                        </a:rPr>
                        <a:t>学号</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tc>
                  <a:txBody>
                    <a:bodyPr/>
                    <a:lstStyle/>
                    <a:p>
                      <a:pPr algn="ctr"/>
                      <a:r>
                        <a:rPr lang="zh-CN" altLang="en-US" sz="1800" b="1" dirty="0">
                          <a:latin typeface="+mj-lt"/>
                          <a:ea typeface="+mj-ea"/>
                        </a:rPr>
                        <a:t>成绩等级</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extLst>
                  <a:ext uri="{0D108BD9-81ED-4DB2-BD59-A6C34878D82A}">
                    <a16:rowId xmlns:a16="http://schemas.microsoft.com/office/drawing/2014/main" val="3205847210"/>
                  </a:ext>
                </a:extLst>
              </a:tr>
              <a:tr h="376240">
                <a:tc>
                  <a:txBody>
                    <a:bodyPr/>
                    <a:lstStyle/>
                    <a:p>
                      <a:pPr algn="ctr"/>
                      <a:r>
                        <a:rPr lang="en-US" altLang="zh-CN" sz="1800" b="1" dirty="0">
                          <a:latin typeface="+mj-lt"/>
                          <a:ea typeface="+mj-ea"/>
                        </a:rPr>
                        <a:t>16</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98868931"/>
                  </a:ext>
                </a:extLst>
              </a:tr>
              <a:tr h="376240">
                <a:tc>
                  <a:txBody>
                    <a:bodyPr/>
                    <a:lstStyle/>
                    <a:p>
                      <a:pPr algn="ctr"/>
                      <a:r>
                        <a:rPr lang="en-US" altLang="zh-CN" sz="1800" b="1" dirty="0">
                          <a:latin typeface="+mj-lt"/>
                          <a:ea typeface="+mj-ea"/>
                        </a:rPr>
                        <a:t>17</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55430653"/>
                  </a:ext>
                </a:extLst>
              </a:tr>
              <a:tr h="376240">
                <a:tc>
                  <a:txBody>
                    <a:bodyPr/>
                    <a:lstStyle/>
                    <a:p>
                      <a:pPr algn="ctr"/>
                      <a:r>
                        <a:rPr lang="en-US" altLang="zh-CN" sz="1800" b="1" dirty="0">
                          <a:latin typeface="+mj-lt"/>
                          <a:ea typeface="+mj-ea"/>
                        </a:rPr>
                        <a:t>18</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229568"/>
                  </a:ext>
                </a:extLst>
              </a:tr>
              <a:tr h="376240">
                <a:tc>
                  <a:txBody>
                    <a:bodyPr/>
                    <a:lstStyle/>
                    <a:p>
                      <a:pPr algn="ctr"/>
                      <a:r>
                        <a:rPr lang="en-US" altLang="zh-CN" sz="1800" b="1" dirty="0">
                          <a:latin typeface="+mj-lt"/>
                          <a:ea typeface="+mj-ea"/>
                        </a:rPr>
                        <a:t>19</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6090342"/>
                  </a:ext>
                </a:extLst>
              </a:tr>
              <a:tr h="376240">
                <a:tc>
                  <a:txBody>
                    <a:bodyPr/>
                    <a:lstStyle/>
                    <a:p>
                      <a:pPr algn="ctr"/>
                      <a:r>
                        <a:rPr lang="en-US" altLang="zh-CN" sz="1800" b="1" dirty="0">
                          <a:latin typeface="+mj-lt"/>
                          <a:ea typeface="+mj-ea"/>
                        </a:rPr>
                        <a:t>20</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77192974"/>
                  </a:ext>
                </a:extLst>
              </a:tr>
              <a:tr h="376240">
                <a:tc>
                  <a:txBody>
                    <a:bodyPr/>
                    <a:lstStyle/>
                    <a:p>
                      <a:pPr algn="ctr"/>
                      <a:r>
                        <a:rPr lang="en-US" altLang="zh-CN" sz="1800" b="1" dirty="0">
                          <a:latin typeface="+mj-lt"/>
                          <a:ea typeface="+mj-ea"/>
                        </a:rPr>
                        <a:t>21</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优</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55256428"/>
                  </a:ext>
                </a:extLst>
              </a:tr>
              <a:tr h="376240">
                <a:tc>
                  <a:txBody>
                    <a:bodyPr/>
                    <a:lstStyle/>
                    <a:p>
                      <a:pPr algn="ctr"/>
                      <a:r>
                        <a:rPr lang="en-US" altLang="zh-CN" sz="1800" b="1" dirty="0">
                          <a:latin typeface="+mj-lt"/>
                          <a:ea typeface="+mj-ea"/>
                        </a:rPr>
                        <a:t>22</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993600"/>
                  </a:ext>
                </a:extLst>
              </a:tr>
              <a:tr h="376240">
                <a:tc>
                  <a:txBody>
                    <a:bodyPr/>
                    <a:lstStyle/>
                    <a:p>
                      <a:pPr algn="ctr"/>
                      <a:r>
                        <a:rPr lang="en-US" altLang="zh-CN" sz="1800" b="1" dirty="0">
                          <a:latin typeface="+mj-lt"/>
                          <a:ea typeface="+mj-ea"/>
                        </a:rPr>
                        <a:t>23</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41403680"/>
                  </a:ext>
                </a:extLst>
              </a:tr>
              <a:tr h="376240">
                <a:tc>
                  <a:txBody>
                    <a:bodyPr/>
                    <a:lstStyle/>
                    <a:p>
                      <a:pPr algn="ctr"/>
                      <a:r>
                        <a:rPr lang="en-US" altLang="zh-CN" sz="1800" b="1" dirty="0">
                          <a:latin typeface="+mj-lt"/>
                          <a:ea typeface="+mj-ea"/>
                        </a:rPr>
                        <a:t>24</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98811153"/>
                  </a:ext>
                </a:extLst>
              </a:tr>
              <a:tr h="376240">
                <a:tc>
                  <a:txBody>
                    <a:bodyPr/>
                    <a:lstStyle/>
                    <a:p>
                      <a:pPr algn="ctr"/>
                      <a:r>
                        <a:rPr lang="en-US" altLang="zh-CN" sz="1800" b="1" dirty="0">
                          <a:latin typeface="+mj-lt"/>
                          <a:ea typeface="+mj-ea"/>
                        </a:rPr>
                        <a:t>25</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3131605"/>
                  </a:ext>
                </a:extLst>
              </a:tr>
              <a:tr h="376240">
                <a:tc>
                  <a:txBody>
                    <a:bodyPr/>
                    <a:lstStyle/>
                    <a:p>
                      <a:pPr algn="ctr"/>
                      <a:r>
                        <a:rPr lang="en-US" altLang="zh-CN" sz="1800" b="1" dirty="0">
                          <a:latin typeface="+mj-lt"/>
                          <a:ea typeface="+mj-ea"/>
                        </a:rPr>
                        <a:t>26</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0404135"/>
                  </a:ext>
                </a:extLst>
              </a:tr>
              <a:tr h="376240">
                <a:tc>
                  <a:txBody>
                    <a:bodyPr/>
                    <a:lstStyle/>
                    <a:p>
                      <a:pPr algn="ctr"/>
                      <a:r>
                        <a:rPr lang="en-US" altLang="zh-CN" sz="1800" b="1" dirty="0">
                          <a:latin typeface="+mj-lt"/>
                          <a:ea typeface="+mj-ea"/>
                        </a:rPr>
                        <a:t>27</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优</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13321381"/>
                  </a:ext>
                </a:extLst>
              </a:tr>
              <a:tr h="376240">
                <a:tc>
                  <a:txBody>
                    <a:bodyPr/>
                    <a:lstStyle/>
                    <a:p>
                      <a:pPr algn="ctr"/>
                      <a:r>
                        <a:rPr lang="en-US" altLang="zh-CN" sz="1800" b="1" dirty="0">
                          <a:latin typeface="+mj-lt"/>
                          <a:ea typeface="+mj-ea"/>
                        </a:rPr>
                        <a:t>28</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良</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6531184"/>
                  </a:ext>
                </a:extLst>
              </a:tr>
              <a:tr h="376240">
                <a:tc>
                  <a:txBody>
                    <a:bodyPr/>
                    <a:lstStyle/>
                    <a:p>
                      <a:pPr algn="ctr"/>
                      <a:r>
                        <a:rPr lang="en-US" altLang="zh-CN" sz="1800" b="1" dirty="0">
                          <a:latin typeface="+mj-lt"/>
                          <a:ea typeface="+mj-ea"/>
                        </a:rPr>
                        <a:t>29</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及格</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3541501"/>
                  </a:ext>
                </a:extLst>
              </a:tr>
              <a:tr h="376240">
                <a:tc>
                  <a:txBody>
                    <a:bodyPr/>
                    <a:lstStyle/>
                    <a:p>
                      <a:pPr algn="ctr"/>
                      <a:r>
                        <a:rPr lang="en-US" altLang="zh-CN" sz="1800" b="1" dirty="0">
                          <a:latin typeface="+mj-lt"/>
                          <a:ea typeface="+mj-ea"/>
                        </a:rPr>
                        <a:t>30</a:t>
                      </a:r>
                      <a:endParaRPr lang="zh-CN" altLang="en-US" sz="1800" b="1" dirty="0">
                        <a:latin typeface="+mj-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sz="1800" b="1" dirty="0">
                          <a:latin typeface="+mj-lt"/>
                          <a:ea typeface="+mj-ea"/>
                        </a:rPr>
                        <a:t>优</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08618123"/>
                  </a:ext>
                </a:extLst>
              </a:tr>
            </a:tbl>
          </a:graphicData>
        </a:graphic>
      </p:graphicFrame>
      <p:sp>
        <p:nvSpPr>
          <p:cNvPr id="18" name="椭圆 17">
            <a:extLst>
              <a:ext uri="{FF2B5EF4-FFF2-40B4-BE49-F238E27FC236}">
                <a16:creationId xmlns:a16="http://schemas.microsoft.com/office/drawing/2014/main" id="{E3784BAD-3361-B568-4D8D-02B249D4368F}"/>
              </a:ext>
            </a:extLst>
          </p:cNvPr>
          <p:cNvSpPr/>
          <p:nvPr/>
        </p:nvSpPr>
        <p:spPr>
          <a:xfrm>
            <a:off x="500743" y="532186"/>
            <a:ext cx="587829" cy="587829"/>
          </a:xfrm>
          <a:prstGeom prst="ellipse">
            <a:avLst/>
          </a:prstGeom>
          <a:solidFill>
            <a:srgbClr val="037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chemeClr val="bg1"/>
                </a:solidFill>
                <a:latin typeface="Arial" panose="020B0604020202020204" pitchFamily="34" charset="0"/>
                <a:cs typeface="Arial" panose="020B0604020202020204" pitchFamily="34" charset="0"/>
              </a:rPr>
              <a:t>3</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19" name="文本框 18">
            <a:extLst>
              <a:ext uri="{FF2B5EF4-FFF2-40B4-BE49-F238E27FC236}">
                <a16:creationId xmlns:a16="http://schemas.microsoft.com/office/drawing/2014/main" id="{B7BAB464-2525-CBAB-9782-B8CF029C87AC}"/>
              </a:ext>
            </a:extLst>
          </p:cNvPr>
          <p:cNvSpPr txBox="1"/>
          <p:nvPr/>
        </p:nvSpPr>
        <p:spPr>
          <a:xfrm>
            <a:off x="1176121" y="506795"/>
            <a:ext cx="2626461" cy="4917757"/>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右边是三（</a:t>
            </a:r>
            <a:r>
              <a:rPr kumimoji="0" lang="en-US"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2</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）班同学一年级和三年级时的国家学生体质健康标准测试成绩等级情况。</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sp>
        <p:nvSpPr>
          <p:cNvPr id="20" name="TextBox 11">
            <a:extLst>
              <a:ext uri="{FF2B5EF4-FFF2-40B4-BE49-F238E27FC236}">
                <a16:creationId xmlns:a16="http://schemas.microsoft.com/office/drawing/2014/main" id="{3C345D48-0D88-28DD-7D81-6F887E202A42}"/>
              </a:ext>
            </a:extLst>
          </p:cNvPr>
          <p:cNvSpPr txBox="1">
            <a:spLocks noChangeArrowheads="1"/>
          </p:cNvSpPr>
          <p:nvPr/>
        </p:nvSpPr>
        <p:spPr bwMode="auto">
          <a:xfrm>
            <a:off x="203355" y="5520121"/>
            <a:ext cx="37237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b="1">
                <a:solidFill>
                  <a:schemeClr val="tx1"/>
                </a:solidFill>
                <a:latin typeface="Arial" panose="020B0604020202020204" pitchFamily="34" charset="0"/>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9pPr>
          </a:lstStyle>
          <a:p>
            <a:pPr eaLnBrk="1" hangingPunct="1">
              <a:spcBef>
                <a:spcPct val="0"/>
              </a:spcBef>
            </a:pP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课本</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75</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页 练习十五 第</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3</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题</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a:t>
            </a:r>
            <a:endPar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endParaRPr>
          </a:p>
        </p:txBody>
      </p:sp>
    </p:spTree>
    <p:extLst>
      <p:ext uri="{BB962C8B-B14F-4D97-AF65-F5344CB8AC3E}">
        <p14:creationId xmlns:p14="http://schemas.microsoft.com/office/powerpoint/2010/main" val="1245050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CA5641F5-295E-2192-5355-0E7EB201BF20}"/>
              </a:ext>
            </a:extLst>
          </p:cNvPr>
          <p:cNvSpPr txBox="1"/>
          <p:nvPr/>
        </p:nvSpPr>
        <p:spPr>
          <a:xfrm>
            <a:off x="463222" y="3992410"/>
            <a:ext cx="11265556" cy="693523"/>
          </a:xfrm>
          <a:prstGeom prst="rect">
            <a:avLst/>
          </a:prstGeom>
          <a:noFill/>
        </p:spPr>
        <p:txBody>
          <a:bodyPr wrap="square">
            <a:spAutoFit/>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lang="en-US" altLang="zh-CN"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1</a:t>
            </a: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将上面的数据整理在下表中。</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graphicFrame>
        <p:nvGraphicFramePr>
          <p:cNvPr id="10" name="表格 9">
            <a:extLst>
              <a:ext uri="{FF2B5EF4-FFF2-40B4-BE49-F238E27FC236}">
                <a16:creationId xmlns:a16="http://schemas.microsoft.com/office/drawing/2014/main" id="{79EA62A6-D7FB-04F4-C027-6CD60426C781}"/>
              </a:ext>
            </a:extLst>
          </p:cNvPr>
          <p:cNvGraphicFramePr>
            <a:graphicFrameLocks noGrp="1"/>
          </p:cNvGraphicFramePr>
          <p:nvPr>
            <p:extLst>
              <p:ext uri="{D42A27DB-BD31-4B8C-83A1-F6EECF244321}">
                <p14:modId xmlns:p14="http://schemas.microsoft.com/office/powerpoint/2010/main" val="3994600668"/>
              </p:ext>
            </p:extLst>
          </p:nvPr>
        </p:nvGraphicFramePr>
        <p:xfrm>
          <a:off x="1211702" y="4687077"/>
          <a:ext cx="9768596" cy="1899372"/>
        </p:xfrm>
        <a:graphic>
          <a:graphicData uri="http://schemas.openxmlformats.org/drawingml/2006/table">
            <a:tbl>
              <a:tblPr firstRow="1" bandRow="1">
                <a:tableStyleId>{5940675A-B579-460E-94D1-54222C63F5DA}</a:tableStyleId>
              </a:tblPr>
              <a:tblGrid>
                <a:gridCol w="3308812">
                  <a:extLst>
                    <a:ext uri="{9D8B030D-6E8A-4147-A177-3AD203B41FA5}">
                      <a16:colId xmlns:a16="http://schemas.microsoft.com/office/drawing/2014/main" val="2530572115"/>
                    </a:ext>
                  </a:extLst>
                </a:gridCol>
                <a:gridCol w="1614946">
                  <a:extLst>
                    <a:ext uri="{9D8B030D-6E8A-4147-A177-3AD203B41FA5}">
                      <a16:colId xmlns:a16="http://schemas.microsoft.com/office/drawing/2014/main" val="1590301688"/>
                    </a:ext>
                  </a:extLst>
                </a:gridCol>
                <a:gridCol w="1614946">
                  <a:extLst>
                    <a:ext uri="{9D8B030D-6E8A-4147-A177-3AD203B41FA5}">
                      <a16:colId xmlns:a16="http://schemas.microsoft.com/office/drawing/2014/main" val="1802751477"/>
                    </a:ext>
                  </a:extLst>
                </a:gridCol>
                <a:gridCol w="1614946">
                  <a:extLst>
                    <a:ext uri="{9D8B030D-6E8A-4147-A177-3AD203B41FA5}">
                      <a16:colId xmlns:a16="http://schemas.microsoft.com/office/drawing/2014/main" val="3895848816"/>
                    </a:ext>
                  </a:extLst>
                </a:gridCol>
                <a:gridCol w="1614946">
                  <a:extLst>
                    <a:ext uri="{9D8B030D-6E8A-4147-A177-3AD203B41FA5}">
                      <a16:colId xmlns:a16="http://schemas.microsoft.com/office/drawing/2014/main" val="1544728754"/>
                    </a:ext>
                  </a:extLst>
                </a:gridCol>
              </a:tblGrid>
              <a:tr h="633124">
                <a:tc>
                  <a:txBody>
                    <a:bodyPr/>
                    <a:lstStyle/>
                    <a:p>
                      <a:pPr algn="ctr"/>
                      <a:r>
                        <a:rPr lang="zh-CN" altLang="en-US" sz="3200" b="1" dirty="0">
                          <a:latin typeface="+mn-lt"/>
                          <a:ea typeface="+mj-ea"/>
                        </a:rPr>
                        <a:t>成绩等级</a:t>
                      </a:r>
                    </a:p>
                  </a:txBody>
                  <a:tcPr anchor="ctr">
                    <a:solidFill>
                      <a:srgbClr val="F1F7E8"/>
                    </a:solidFill>
                  </a:tcPr>
                </a:tc>
                <a:tc>
                  <a:txBody>
                    <a:bodyPr/>
                    <a:lstStyle/>
                    <a:p>
                      <a:pPr algn="ctr"/>
                      <a:r>
                        <a:rPr lang="zh-CN" altLang="en-US" sz="3200" b="1" dirty="0">
                          <a:solidFill>
                            <a:schemeClr val="tx1"/>
                          </a:solidFill>
                          <a:latin typeface="+mn-lt"/>
                          <a:ea typeface="+mj-ea"/>
                        </a:rPr>
                        <a:t>优</a:t>
                      </a:r>
                    </a:p>
                  </a:txBody>
                  <a:tcPr anchor="ctr">
                    <a:solidFill>
                      <a:schemeClr val="bg1"/>
                    </a:solidFill>
                  </a:tcPr>
                </a:tc>
                <a:tc>
                  <a:txBody>
                    <a:bodyPr/>
                    <a:lstStyle/>
                    <a:p>
                      <a:pPr algn="ctr"/>
                      <a:r>
                        <a:rPr lang="zh-CN" altLang="en-US" sz="3200" b="1" dirty="0">
                          <a:solidFill>
                            <a:schemeClr val="tx1"/>
                          </a:solidFill>
                          <a:latin typeface="+mn-lt"/>
                          <a:ea typeface="+mj-ea"/>
                        </a:rPr>
                        <a:t>良</a:t>
                      </a:r>
                    </a:p>
                  </a:txBody>
                  <a:tcPr anchor="ctr">
                    <a:solidFill>
                      <a:schemeClr val="bg1"/>
                    </a:solidFill>
                  </a:tcPr>
                </a:tc>
                <a:tc>
                  <a:txBody>
                    <a:bodyPr/>
                    <a:lstStyle/>
                    <a:p>
                      <a:pPr algn="ctr"/>
                      <a:r>
                        <a:rPr lang="zh-CN" altLang="en-US" sz="3200" b="1" dirty="0">
                          <a:solidFill>
                            <a:schemeClr val="tx1"/>
                          </a:solidFill>
                          <a:latin typeface="+mn-lt"/>
                          <a:ea typeface="+mj-ea"/>
                        </a:rPr>
                        <a:t>及格</a:t>
                      </a:r>
                    </a:p>
                  </a:txBody>
                  <a:tcPr anchor="ctr">
                    <a:solidFill>
                      <a:schemeClr val="bg1"/>
                    </a:solidFill>
                  </a:tcPr>
                </a:tc>
                <a:tc>
                  <a:txBody>
                    <a:bodyPr/>
                    <a:lstStyle/>
                    <a:p>
                      <a:pPr algn="ctr"/>
                      <a:r>
                        <a:rPr lang="zh-CN" altLang="en-US" sz="3200" b="1" dirty="0">
                          <a:solidFill>
                            <a:schemeClr val="tx1"/>
                          </a:solidFill>
                          <a:latin typeface="+mn-lt"/>
                          <a:ea typeface="+mj-ea"/>
                        </a:rPr>
                        <a:t>不及格</a:t>
                      </a:r>
                    </a:p>
                  </a:txBody>
                  <a:tcPr anchor="ctr">
                    <a:solidFill>
                      <a:schemeClr val="bg1"/>
                    </a:solidFill>
                  </a:tcPr>
                </a:tc>
                <a:extLst>
                  <a:ext uri="{0D108BD9-81ED-4DB2-BD59-A6C34878D82A}">
                    <a16:rowId xmlns:a16="http://schemas.microsoft.com/office/drawing/2014/main" val="1491179674"/>
                  </a:ext>
                </a:extLst>
              </a:tr>
              <a:tr h="633124">
                <a:tc>
                  <a:txBody>
                    <a:bodyPr/>
                    <a:lstStyle/>
                    <a:p>
                      <a:pPr algn="ctr"/>
                      <a:r>
                        <a:rPr lang="zh-CN" altLang="en-US" sz="3200" b="1" dirty="0">
                          <a:latin typeface="+mn-lt"/>
                          <a:ea typeface="+mj-ea"/>
                        </a:rPr>
                        <a:t>一年级时的人数</a:t>
                      </a:r>
                    </a:p>
                  </a:txBody>
                  <a:tcPr anchor="ctr">
                    <a:solidFill>
                      <a:srgbClr val="F1F7E8"/>
                    </a:solidFill>
                  </a:tcPr>
                </a:tc>
                <a:tc>
                  <a:txBody>
                    <a:bodyPr/>
                    <a:lstStyle/>
                    <a:p>
                      <a:pPr algn="ctr"/>
                      <a:r>
                        <a:rPr lang="en-US" altLang="zh-CN" sz="3200" b="1" dirty="0">
                          <a:solidFill>
                            <a:srgbClr val="FF0000"/>
                          </a:solidFill>
                          <a:latin typeface="+mn-lt"/>
                          <a:ea typeface="+mj-ea"/>
                        </a:rPr>
                        <a:t>4</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8</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17</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1</a:t>
                      </a:r>
                      <a:endParaRPr lang="zh-CN" altLang="en-US" sz="3200" b="1" dirty="0">
                        <a:solidFill>
                          <a:srgbClr val="FF0000"/>
                        </a:solidFill>
                        <a:latin typeface="+mn-lt"/>
                        <a:ea typeface="+mj-ea"/>
                      </a:endParaRPr>
                    </a:p>
                  </a:txBody>
                  <a:tcPr anchor="ctr">
                    <a:solidFill>
                      <a:schemeClr val="bg1"/>
                    </a:solidFill>
                  </a:tcPr>
                </a:tc>
                <a:extLst>
                  <a:ext uri="{0D108BD9-81ED-4DB2-BD59-A6C34878D82A}">
                    <a16:rowId xmlns:a16="http://schemas.microsoft.com/office/drawing/2014/main" val="46399952"/>
                  </a:ext>
                </a:extLst>
              </a:tr>
              <a:tr h="633124">
                <a:tc>
                  <a:txBody>
                    <a:bodyPr/>
                    <a:lstStyle/>
                    <a:p>
                      <a:pPr algn="ctr"/>
                      <a:r>
                        <a:rPr lang="zh-CN" altLang="en-US" sz="3200" b="1" dirty="0">
                          <a:latin typeface="+mn-lt"/>
                          <a:ea typeface="+mj-ea"/>
                        </a:rPr>
                        <a:t>三年级时的人数</a:t>
                      </a:r>
                    </a:p>
                  </a:txBody>
                  <a:tcPr anchor="ctr">
                    <a:solidFill>
                      <a:srgbClr val="F1F7E8"/>
                    </a:solidFill>
                  </a:tcPr>
                </a:tc>
                <a:tc>
                  <a:txBody>
                    <a:bodyPr/>
                    <a:lstStyle/>
                    <a:p>
                      <a:pPr algn="ctr"/>
                      <a:r>
                        <a:rPr lang="en-US" altLang="zh-CN" sz="3200" b="1" dirty="0">
                          <a:solidFill>
                            <a:srgbClr val="FF0000"/>
                          </a:solidFill>
                          <a:latin typeface="+mn-lt"/>
                          <a:ea typeface="+mj-ea"/>
                        </a:rPr>
                        <a:t>7</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12</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11</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0</a:t>
                      </a:r>
                      <a:endParaRPr lang="zh-CN" altLang="en-US" sz="3200" b="1" dirty="0">
                        <a:solidFill>
                          <a:srgbClr val="FF0000"/>
                        </a:solidFill>
                        <a:latin typeface="+mn-lt"/>
                        <a:ea typeface="+mj-ea"/>
                      </a:endParaRPr>
                    </a:p>
                  </a:txBody>
                  <a:tcPr anchor="ctr">
                    <a:solidFill>
                      <a:schemeClr val="bg1"/>
                    </a:solidFill>
                  </a:tcPr>
                </a:tc>
                <a:extLst>
                  <a:ext uri="{0D108BD9-81ED-4DB2-BD59-A6C34878D82A}">
                    <a16:rowId xmlns:a16="http://schemas.microsoft.com/office/drawing/2014/main" val="2585722497"/>
                  </a:ext>
                </a:extLst>
              </a:tr>
            </a:tbl>
          </a:graphicData>
        </a:graphic>
      </p:graphicFrame>
      <p:pic>
        <p:nvPicPr>
          <p:cNvPr id="13" name="图片 12">
            <a:extLst>
              <a:ext uri="{FF2B5EF4-FFF2-40B4-BE49-F238E27FC236}">
                <a16:creationId xmlns:a16="http://schemas.microsoft.com/office/drawing/2014/main" id="{34987856-E516-BDDF-0624-D0252AF474E7}"/>
              </a:ext>
            </a:extLst>
          </p:cNvPr>
          <p:cNvPicPr>
            <a:picLocks noChangeAspect="1"/>
          </p:cNvPicPr>
          <p:nvPr/>
        </p:nvPicPr>
        <p:blipFill>
          <a:blip r:embed="rId2"/>
          <a:stretch>
            <a:fillRect/>
          </a:stretch>
        </p:blipFill>
        <p:spPr>
          <a:xfrm>
            <a:off x="3690106" y="213183"/>
            <a:ext cx="4811788" cy="3875362"/>
          </a:xfrm>
          <a:prstGeom prst="rect">
            <a:avLst/>
          </a:prstGeom>
        </p:spPr>
      </p:pic>
      <p:pic>
        <p:nvPicPr>
          <p:cNvPr id="15" name="图片 14">
            <a:extLst>
              <a:ext uri="{FF2B5EF4-FFF2-40B4-BE49-F238E27FC236}">
                <a16:creationId xmlns:a16="http://schemas.microsoft.com/office/drawing/2014/main" id="{CD1E3AA7-EF88-3221-3449-2A64083125A1}"/>
              </a:ext>
            </a:extLst>
          </p:cNvPr>
          <p:cNvPicPr>
            <a:picLocks noChangeAspect="1"/>
          </p:cNvPicPr>
          <p:nvPr/>
        </p:nvPicPr>
        <p:blipFill>
          <a:blip r:embed="rId3"/>
          <a:stretch>
            <a:fillRect/>
          </a:stretch>
        </p:blipFill>
        <p:spPr>
          <a:xfrm>
            <a:off x="4663167" y="5425817"/>
            <a:ext cx="1192883" cy="441348"/>
          </a:xfrm>
          <a:prstGeom prst="rect">
            <a:avLst/>
          </a:prstGeom>
        </p:spPr>
      </p:pic>
      <p:pic>
        <p:nvPicPr>
          <p:cNvPr id="16" name="图片 15">
            <a:extLst>
              <a:ext uri="{FF2B5EF4-FFF2-40B4-BE49-F238E27FC236}">
                <a16:creationId xmlns:a16="http://schemas.microsoft.com/office/drawing/2014/main" id="{97FBD8FC-BBF0-64A9-2015-13F86E90F8EE}"/>
              </a:ext>
            </a:extLst>
          </p:cNvPr>
          <p:cNvPicPr>
            <a:picLocks noChangeAspect="1"/>
          </p:cNvPicPr>
          <p:nvPr/>
        </p:nvPicPr>
        <p:blipFill>
          <a:blip r:embed="rId3"/>
          <a:stretch>
            <a:fillRect/>
          </a:stretch>
        </p:blipFill>
        <p:spPr>
          <a:xfrm>
            <a:off x="6335952" y="5425817"/>
            <a:ext cx="1192883" cy="441348"/>
          </a:xfrm>
          <a:prstGeom prst="rect">
            <a:avLst/>
          </a:prstGeom>
        </p:spPr>
      </p:pic>
      <p:pic>
        <p:nvPicPr>
          <p:cNvPr id="17" name="图片 16">
            <a:extLst>
              <a:ext uri="{FF2B5EF4-FFF2-40B4-BE49-F238E27FC236}">
                <a16:creationId xmlns:a16="http://schemas.microsoft.com/office/drawing/2014/main" id="{A0DD32CB-C8A7-E034-3C57-4CC63FB83366}"/>
              </a:ext>
            </a:extLst>
          </p:cNvPr>
          <p:cNvPicPr>
            <a:picLocks noChangeAspect="1"/>
          </p:cNvPicPr>
          <p:nvPr/>
        </p:nvPicPr>
        <p:blipFill>
          <a:blip r:embed="rId3"/>
          <a:stretch>
            <a:fillRect/>
          </a:stretch>
        </p:blipFill>
        <p:spPr>
          <a:xfrm>
            <a:off x="7905452" y="5416089"/>
            <a:ext cx="1192883" cy="441348"/>
          </a:xfrm>
          <a:prstGeom prst="rect">
            <a:avLst/>
          </a:prstGeom>
        </p:spPr>
      </p:pic>
      <p:pic>
        <p:nvPicPr>
          <p:cNvPr id="18" name="图片 17">
            <a:extLst>
              <a:ext uri="{FF2B5EF4-FFF2-40B4-BE49-F238E27FC236}">
                <a16:creationId xmlns:a16="http://schemas.microsoft.com/office/drawing/2014/main" id="{3D3FD28D-F692-0438-178C-385637218B9D}"/>
              </a:ext>
            </a:extLst>
          </p:cNvPr>
          <p:cNvPicPr>
            <a:picLocks noChangeAspect="1"/>
          </p:cNvPicPr>
          <p:nvPr/>
        </p:nvPicPr>
        <p:blipFill>
          <a:blip r:embed="rId3"/>
          <a:stretch>
            <a:fillRect/>
          </a:stretch>
        </p:blipFill>
        <p:spPr>
          <a:xfrm>
            <a:off x="9558781" y="5416089"/>
            <a:ext cx="1192883" cy="441348"/>
          </a:xfrm>
          <a:prstGeom prst="rect">
            <a:avLst/>
          </a:prstGeom>
        </p:spPr>
      </p:pic>
      <p:pic>
        <p:nvPicPr>
          <p:cNvPr id="19" name="图片 18">
            <a:extLst>
              <a:ext uri="{FF2B5EF4-FFF2-40B4-BE49-F238E27FC236}">
                <a16:creationId xmlns:a16="http://schemas.microsoft.com/office/drawing/2014/main" id="{61DCA7EF-F7E6-E8BB-E5E2-E0798D2AF68D}"/>
              </a:ext>
            </a:extLst>
          </p:cNvPr>
          <p:cNvPicPr>
            <a:picLocks noChangeAspect="1"/>
          </p:cNvPicPr>
          <p:nvPr/>
        </p:nvPicPr>
        <p:blipFill>
          <a:blip r:embed="rId3"/>
          <a:stretch>
            <a:fillRect/>
          </a:stretch>
        </p:blipFill>
        <p:spPr>
          <a:xfrm>
            <a:off x="4663167" y="6067230"/>
            <a:ext cx="1192883" cy="441348"/>
          </a:xfrm>
          <a:prstGeom prst="rect">
            <a:avLst/>
          </a:prstGeom>
        </p:spPr>
      </p:pic>
      <p:pic>
        <p:nvPicPr>
          <p:cNvPr id="20" name="图片 19">
            <a:extLst>
              <a:ext uri="{FF2B5EF4-FFF2-40B4-BE49-F238E27FC236}">
                <a16:creationId xmlns:a16="http://schemas.microsoft.com/office/drawing/2014/main" id="{E4E087DB-E462-63BB-3E6A-D861C0D30002}"/>
              </a:ext>
            </a:extLst>
          </p:cNvPr>
          <p:cNvPicPr>
            <a:picLocks noChangeAspect="1"/>
          </p:cNvPicPr>
          <p:nvPr/>
        </p:nvPicPr>
        <p:blipFill>
          <a:blip r:embed="rId3"/>
          <a:stretch>
            <a:fillRect/>
          </a:stretch>
        </p:blipFill>
        <p:spPr>
          <a:xfrm>
            <a:off x="6335952" y="6067230"/>
            <a:ext cx="1192883" cy="441348"/>
          </a:xfrm>
          <a:prstGeom prst="rect">
            <a:avLst/>
          </a:prstGeom>
        </p:spPr>
      </p:pic>
      <p:pic>
        <p:nvPicPr>
          <p:cNvPr id="21" name="图片 20">
            <a:extLst>
              <a:ext uri="{FF2B5EF4-FFF2-40B4-BE49-F238E27FC236}">
                <a16:creationId xmlns:a16="http://schemas.microsoft.com/office/drawing/2014/main" id="{E9FB9DD8-0D9B-8449-9D8F-286EADAC251F}"/>
              </a:ext>
            </a:extLst>
          </p:cNvPr>
          <p:cNvPicPr>
            <a:picLocks noChangeAspect="1"/>
          </p:cNvPicPr>
          <p:nvPr/>
        </p:nvPicPr>
        <p:blipFill>
          <a:blip r:embed="rId3"/>
          <a:stretch>
            <a:fillRect/>
          </a:stretch>
        </p:blipFill>
        <p:spPr>
          <a:xfrm>
            <a:off x="7905452" y="6057502"/>
            <a:ext cx="1192883" cy="441348"/>
          </a:xfrm>
          <a:prstGeom prst="rect">
            <a:avLst/>
          </a:prstGeom>
        </p:spPr>
      </p:pic>
      <p:pic>
        <p:nvPicPr>
          <p:cNvPr id="22" name="图片 21">
            <a:extLst>
              <a:ext uri="{FF2B5EF4-FFF2-40B4-BE49-F238E27FC236}">
                <a16:creationId xmlns:a16="http://schemas.microsoft.com/office/drawing/2014/main" id="{9B82357E-3CEE-4B4B-288A-D7E7429B8AF5}"/>
              </a:ext>
            </a:extLst>
          </p:cNvPr>
          <p:cNvPicPr>
            <a:picLocks noChangeAspect="1"/>
          </p:cNvPicPr>
          <p:nvPr/>
        </p:nvPicPr>
        <p:blipFill>
          <a:blip r:embed="rId3"/>
          <a:stretch>
            <a:fillRect/>
          </a:stretch>
        </p:blipFill>
        <p:spPr>
          <a:xfrm>
            <a:off x="9558781" y="6057502"/>
            <a:ext cx="1192883" cy="441348"/>
          </a:xfrm>
          <a:prstGeom prst="rect">
            <a:avLst/>
          </a:prstGeom>
        </p:spPr>
      </p:pic>
    </p:spTree>
    <p:extLst>
      <p:ext uri="{BB962C8B-B14F-4D97-AF65-F5344CB8AC3E}">
        <p14:creationId xmlns:p14="http://schemas.microsoft.com/office/powerpoint/2010/main" val="130297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6"/>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7"/>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20"/>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21"/>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25B64B20-3D90-E3CA-C586-8BA70F8E35A5}"/>
              </a:ext>
            </a:extLst>
          </p:cNvPr>
          <p:cNvGraphicFramePr>
            <a:graphicFrameLocks noGrp="1"/>
          </p:cNvGraphicFramePr>
          <p:nvPr>
            <p:extLst>
              <p:ext uri="{D42A27DB-BD31-4B8C-83A1-F6EECF244321}">
                <p14:modId xmlns:p14="http://schemas.microsoft.com/office/powerpoint/2010/main" val="164112351"/>
              </p:ext>
            </p:extLst>
          </p:nvPr>
        </p:nvGraphicFramePr>
        <p:xfrm>
          <a:off x="1211702" y="494455"/>
          <a:ext cx="9768596" cy="1899372"/>
        </p:xfrm>
        <a:graphic>
          <a:graphicData uri="http://schemas.openxmlformats.org/drawingml/2006/table">
            <a:tbl>
              <a:tblPr firstRow="1" bandRow="1">
                <a:tableStyleId>{5940675A-B579-460E-94D1-54222C63F5DA}</a:tableStyleId>
              </a:tblPr>
              <a:tblGrid>
                <a:gridCol w="3308812">
                  <a:extLst>
                    <a:ext uri="{9D8B030D-6E8A-4147-A177-3AD203B41FA5}">
                      <a16:colId xmlns:a16="http://schemas.microsoft.com/office/drawing/2014/main" val="2530572115"/>
                    </a:ext>
                  </a:extLst>
                </a:gridCol>
                <a:gridCol w="1614946">
                  <a:extLst>
                    <a:ext uri="{9D8B030D-6E8A-4147-A177-3AD203B41FA5}">
                      <a16:colId xmlns:a16="http://schemas.microsoft.com/office/drawing/2014/main" val="1590301688"/>
                    </a:ext>
                  </a:extLst>
                </a:gridCol>
                <a:gridCol w="1614946">
                  <a:extLst>
                    <a:ext uri="{9D8B030D-6E8A-4147-A177-3AD203B41FA5}">
                      <a16:colId xmlns:a16="http://schemas.microsoft.com/office/drawing/2014/main" val="1802751477"/>
                    </a:ext>
                  </a:extLst>
                </a:gridCol>
                <a:gridCol w="1614946">
                  <a:extLst>
                    <a:ext uri="{9D8B030D-6E8A-4147-A177-3AD203B41FA5}">
                      <a16:colId xmlns:a16="http://schemas.microsoft.com/office/drawing/2014/main" val="3895848816"/>
                    </a:ext>
                  </a:extLst>
                </a:gridCol>
                <a:gridCol w="1614946">
                  <a:extLst>
                    <a:ext uri="{9D8B030D-6E8A-4147-A177-3AD203B41FA5}">
                      <a16:colId xmlns:a16="http://schemas.microsoft.com/office/drawing/2014/main" val="1544728754"/>
                    </a:ext>
                  </a:extLst>
                </a:gridCol>
              </a:tblGrid>
              <a:tr h="633124">
                <a:tc>
                  <a:txBody>
                    <a:bodyPr/>
                    <a:lstStyle/>
                    <a:p>
                      <a:pPr algn="ctr"/>
                      <a:r>
                        <a:rPr lang="zh-CN" altLang="en-US" sz="3200" b="1" dirty="0">
                          <a:latin typeface="+mn-lt"/>
                          <a:ea typeface="+mj-ea"/>
                        </a:rPr>
                        <a:t>成绩等级</a:t>
                      </a:r>
                    </a:p>
                  </a:txBody>
                  <a:tcPr anchor="ctr">
                    <a:solidFill>
                      <a:srgbClr val="F1F7E8"/>
                    </a:solidFill>
                  </a:tcPr>
                </a:tc>
                <a:tc>
                  <a:txBody>
                    <a:bodyPr/>
                    <a:lstStyle/>
                    <a:p>
                      <a:pPr algn="ctr"/>
                      <a:r>
                        <a:rPr lang="zh-CN" altLang="en-US" sz="3200" b="1" dirty="0">
                          <a:solidFill>
                            <a:schemeClr val="tx1"/>
                          </a:solidFill>
                          <a:latin typeface="+mn-lt"/>
                          <a:ea typeface="+mj-ea"/>
                        </a:rPr>
                        <a:t>优</a:t>
                      </a:r>
                    </a:p>
                  </a:txBody>
                  <a:tcPr anchor="ctr">
                    <a:solidFill>
                      <a:schemeClr val="bg1"/>
                    </a:solidFill>
                  </a:tcPr>
                </a:tc>
                <a:tc>
                  <a:txBody>
                    <a:bodyPr/>
                    <a:lstStyle/>
                    <a:p>
                      <a:pPr algn="ctr"/>
                      <a:r>
                        <a:rPr lang="zh-CN" altLang="en-US" sz="3200" b="1" dirty="0">
                          <a:solidFill>
                            <a:schemeClr val="tx1"/>
                          </a:solidFill>
                          <a:latin typeface="+mn-lt"/>
                          <a:ea typeface="+mj-ea"/>
                        </a:rPr>
                        <a:t>良</a:t>
                      </a:r>
                    </a:p>
                  </a:txBody>
                  <a:tcPr anchor="ctr">
                    <a:solidFill>
                      <a:schemeClr val="bg1"/>
                    </a:solidFill>
                  </a:tcPr>
                </a:tc>
                <a:tc>
                  <a:txBody>
                    <a:bodyPr/>
                    <a:lstStyle/>
                    <a:p>
                      <a:pPr algn="ctr"/>
                      <a:r>
                        <a:rPr lang="zh-CN" altLang="en-US" sz="3200" b="1" dirty="0">
                          <a:solidFill>
                            <a:schemeClr val="tx1"/>
                          </a:solidFill>
                          <a:latin typeface="+mn-lt"/>
                          <a:ea typeface="+mj-ea"/>
                        </a:rPr>
                        <a:t>及格</a:t>
                      </a:r>
                    </a:p>
                  </a:txBody>
                  <a:tcPr anchor="ctr">
                    <a:solidFill>
                      <a:schemeClr val="bg1"/>
                    </a:solidFill>
                  </a:tcPr>
                </a:tc>
                <a:tc>
                  <a:txBody>
                    <a:bodyPr/>
                    <a:lstStyle/>
                    <a:p>
                      <a:pPr algn="ctr"/>
                      <a:r>
                        <a:rPr lang="zh-CN" altLang="en-US" sz="3200" b="1" dirty="0">
                          <a:solidFill>
                            <a:schemeClr val="tx1"/>
                          </a:solidFill>
                          <a:latin typeface="+mn-lt"/>
                          <a:ea typeface="+mj-ea"/>
                        </a:rPr>
                        <a:t>不及格</a:t>
                      </a:r>
                    </a:p>
                  </a:txBody>
                  <a:tcPr anchor="ctr">
                    <a:solidFill>
                      <a:schemeClr val="bg1"/>
                    </a:solidFill>
                  </a:tcPr>
                </a:tc>
                <a:extLst>
                  <a:ext uri="{0D108BD9-81ED-4DB2-BD59-A6C34878D82A}">
                    <a16:rowId xmlns:a16="http://schemas.microsoft.com/office/drawing/2014/main" val="1491179674"/>
                  </a:ext>
                </a:extLst>
              </a:tr>
              <a:tr h="633124">
                <a:tc>
                  <a:txBody>
                    <a:bodyPr/>
                    <a:lstStyle/>
                    <a:p>
                      <a:pPr algn="ctr"/>
                      <a:r>
                        <a:rPr lang="zh-CN" altLang="en-US" sz="3200" b="1" dirty="0">
                          <a:latin typeface="+mn-lt"/>
                          <a:ea typeface="+mj-ea"/>
                        </a:rPr>
                        <a:t>一年级时的人数</a:t>
                      </a:r>
                    </a:p>
                  </a:txBody>
                  <a:tcPr anchor="ctr">
                    <a:solidFill>
                      <a:srgbClr val="F1F7E8"/>
                    </a:solidFill>
                  </a:tcPr>
                </a:tc>
                <a:tc>
                  <a:txBody>
                    <a:bodyPr/>
                    <a:lstStyle/>
                    <a:p>
                      <a:pPr algn="ctr"/>
                      <a:r>
                        <a:rPr lang="en-US" altLang="zh-CN" sz="3200" b="1" dirty="0">
                          <a:solidFill>
                            <a:srgbClr val="FF0000"/>
                          </a:solidFill>
                          <a:latin typeface="+mn-lt"/>
                          <a:ea typeface="+mj-ea"/>
                        </a:rPr>
                        <a:t>4</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8</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17</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1</a:t>
                      </a:r>
                      <a:endParaRPr lang="zh-CN" altLang="en-US" sz="3200" b="1" dirty="0">
                        <a:solidFill>
                          <a:srgbClr val="FF0000"/>
                        </a:solidFill>
                        <a:latin typeface="+mn-lt"/>
                        <a:ea typeface="+mj-ea"/>
                      </a:endParaRPr>
                    </a:p>
                  </a:txBody>
                  <a:tcPr anchor="ctr">
                    <a:solidFill>
                      <a:schemeClr val="bg1"/>
                    </a:solidFill>
                  </a:tcPr>
                </a:tc>
                <a:extLst>
                  <a:ext uri="{0D108BD9-81ED-4DB2-BD59-A6C34878D82A}">
                    <a16:rowId xmlns:a16="http://schemas.microsoft.com/office/drawing/2014/main" val="46399952"/>
                  </a:ext>
                </a:extLst>
              </a:tr>
              <a:tr h="633124">
                <a:tc>
                  <a:txBody>
                    <a:bodyPr/>
                    <a:lstStyle/>
                    <a:p>
                      <a:pPr algn="ctr"/>
                      <a:r>
                        <a:rPr lang="zh-CN" altLang="en-US" sz="3200" b="1" dirty="0">
                          <a:latin typeface="+mn-lt"/>
                          <a:ea typeface="+mj-ea"/>
                        </a:rPr>
                        <a:t>三年级时的人数</a:t>
                      </a:r>
                    </a:p>
                  </a:txBody>
                  <a:tcPr anchor="ctr">
                    <a:solidFill>
                      <a:srgbClr val="F1F7E8"/>
                    </a:solidFill>
                  </a:tcPr>
                </a:tc>
                <a:tc>
                  <a:txBody>
                    <a:bodyPr/>
                    <a:lstStyle/>
                    <a:p>
                      <a:pPr algn="ctr"/>
                      <a:r>
                        <a:rPr lang="en-US" altLang="zh-CN" sz="3200" b="1" dirty="0">
                          <a:solidFill>
                            <a:srgbClr val="FF0000"/>
                          </a:solidFill>
                          <a:latin typeface="+mn-lt"/>
                          <a:ea typeface="+mj-ea"/>
                        </a:rPr>
                        <a:t>7</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12</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11</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0</a:t>
                      </a:r>
                      <a:endParaRPr lang="zh-CN" altLang="en-US" sz="3200" b="1" dirty="0">
                        <a:solidFill>
                          <a:srgbClr val="FF0000"/>
                        </a:solidFill>
                        <a:latin typeface="+mn-lt"/>
                        <a:ea typeface="+mj-ea"/>
                      </a:endParaRPr>
                    </a:p>
                  </a:txBody>
                  <a:tcPr anchor="ctr">
                    <a:solidFill>
                      <a:schemeClr val="bg1"/>
                    </a:solidFill>
                  </a:tcPr>
                </a:tc>
                <a:extLst>
                  <a:ext uri="{0D108BD9-81ED-4DB2-BD59-A6C34878D82A}">
                    <a16:rowId xmlns:a16="http://schemas.microsoft.com/office/drawing/2014/main" val="2585722497"/>
                  </a:ext>
                </a:extLst>
              </a:tr>
            </a:tbl>
          </a:graphicData>
        </a:graphic>
      </p:graphicFrame>
      <p:sp>
        <p:nvSpPr>
          <p:cNvPr id="9" name="文本框 8">
            <a:extLst>
              <a:ext uri="{FF2B5EF4-FFF2-40B4-BE49-F238E27FC236}">
                <a16:creationId xmlns:a16="http://schemas.microsoft.com/office/drawing/2014/main" id="{80BF2E03-947E-8D3C-CB10-6CE56B24C4F2}"/>
              </a:ext>
            </a:extLst>
          </p:cNvPr>
          <p:cNvSpPr txBox="1"/>
          <p:nvPr/>
        </p:nvSpPr>
        <p:spPr>
          <a:xfrm>
            <a:off x="463222" y="2540921"/>
            <a:ext cx="11265556" cy="1300228"/>
          </a:xfrm>
          <a:prstGeom prst="rect">
            <a:avLst/>
          </a:prstGeom>
          <a:noFill/>
        </p:spPr>
        <p:txBody>
          <a:bodyPr wrap="square">
            <a:spAutoFit/>
          </a:bodyPr>
          <a:lstStyle/>
          <a:p>
            <a:pPr marL="0" marR="0" lvl="0" indent="0" algn="l" defTabSz="914400" rtl="0" eaLnBrk="1" fontAlgn="base" latinLnBrk="0" hangingPunct="1">
              <a:lnSpc>
                <a:spcPct val="114000"/>
              </a:lnSpc>
              <a:spcBef>
                <a:spcPct val="0"/>
              </a:spcBef>
              <a:spcAft>
                <a:spcPct val="0"/>
              </a:spcAft>
              <a:buClrTx/>
              <a:buSzTx/>
              <a:buFontTx/>
              <a:buNone/>
              <a:tabLst/>
              <a:defRPr/>
            </a:pP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lang="en-US" altLang="zh-CN"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2</a:t>
            </a: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比较一下三（</a:t>
            </a:r>
            <a:r>
              <a:rPr kumimoji="0" lang="en-US"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2</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）班同学一年级和三年级时的成绩等级情况，你有什么发现？</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sp>
        <p:nvSpPr>
          <p:cNvPr id="10" name="文本框 9">
            <a:extLst>
              <a:ext uri="{FF2B5EF4-FFF2-40B4-BE49-F238E27FC236}">
                <a16:creationId xmlns:a16="http://schemas.microsoft.com/office/drawing/2014/main" id="{D359DF3B-F71E-F064-6FB9-95A71B3B883B}"/>
              </a:ext>
            </a:extLst>
          </p:cNvPr>
          <p:cNvSpPr txBox="1"/>
          <p:nvPr/>
        </p:nvSpPr>
        <p:spPr>
          <a:xfrm>
            <a:off x="587306" y="3988243"/>
            <a:ext cx="11017387" cy="2399503"/>
          </a:xfrm>
          <a:prstGeom prst="rect">
            <a:avLst/>
          </a:prstGeom>
          <a:noFill/>
        </p:spPr>
        <p:txBody>
          <a:bodyPr wrap="square">
            <a:spAutoFit/>
          </a:bodyPr>
          <a:lstStyle/>
          <a:p>
            <a:pPr eaLnBrk="1" hangingPunct="1">
              <a:lnSpc>
                <a:spcPct val="120000"/>
              </a:lnSpc>
            </a:pPr>
            <a:r>
              <a:rPr lang="zh-CN" altLang="en-US" sz="3200" b="1" dirty="0">
                <a:solidFill>
                  <a:srgbClr val="FF0000"/>
                </a:solidFill>
                <a:latin typeface="+mn-lt"/>
              </a:rPr>
              <a:t>三年级时 “优” 和 “良” 的人数明显多于一年级，“及格” 人数明显少于一年级，且三年级没有不及格的情况。整体来看，三（</a:t>
            </a:r>
            <a:r>
              <a:rPr lang="en-US" altLang="zh-CN" sz="3200" b="1" dirty="0">
                <a:solidFill>
                  <a:srgbClr val="FF0000"/>
                </a:solidFill>
                <a:latin typeface="+mn-lt"/>
              </a:rPr>
              <a:t>2</a:t>
            </a:r>
            <a:r>
              <a:rPr lang="zh-CN" altLang="en-US" sz="3200" b="1" dirty="0">
                <a:solidFill>
                  <a:srgbClr val="FF0000"/>
                </a:solidFill>
                <a:latin typeface="+mn-lt"/>
              </a:rPr>
              <a:t>）班同学从一年级到三年级体质健康成绩等级有了明显提升，说明同学们的体质健康状况在不断改善。</a:t>
            </a:r>
          </a:p>
        </p:txBody>
      </p:sp>
    </p:spTree>
    <p:extLst>
      <p:ext uri="{BB962C8B-B14F-4D97-AF65-F5344CB8AC3E}">
        <p14:creationId xmlns:p14="http://schemas.microsoft.com/office/powerpoint/2010/main" val="1758771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a:extLst>
              <a:ext uri="{FF2B5EF4-FFF2-40B4-BE49-F238E27FC236}">
                <a16:creationId xmlns:a16="http://schemas.microsoft.com/office/drawing/2014/main" id="{DE1FD4A8-9A71-7C6D-274A-5EDB4DA7166B}"/>
              </a:ext>
            </a:extLst>
          </p:cNvPr>
          <p:cNvSpPr/>
          <p:nvPr/>
        </p:nvSpPr>
        <p:spPr>
          <a:xfrm>
            <a:off x="500743" y="522461"/>
            <a:ext cx="587829" cy="587829"/>
          </a:xfrm>
          <a:prstGeom prst="ellipse">
            <a:avLst/>
          </a:prstGeom>
          <a:solidFill>
            <a:srgbClr val="037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chemeClr val="bg1"/>
                </a:solidFill>
                <a:latin typeface="Arial" panose="020B0604020202020204" pitchFamily="34" charset="0"/>
                <a:cs typeface="Arial" panose="020B0604020202020204" pitchFamily="34" charset="0"/>
              </a:rPr>
              <a:t>4</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7" name="文本框 6">
            <a:extLst>
              <a:ext uri="{FF2B5EF4-FFF2-40B4-BE49-F238E27FC236}">
                <a16:creationId xmlns:a16="http://schemas.microsoft.com/office/drawing/2014/main" id="{B839B163-4EF0-117D-DFC4-EF2B4E37577D}"/>
              </a:ext>
            </a:extLst>
          </p:cNvPr>
          <p:cNvSpPr txBox="1"/>
          <p:nvPr/>
        </p:nvSpPr>
        <p:spPr>
          <a:xfrm>
            <a:off x="1176121" y="497070"/>
            <a:ext cx="10224696" cy="1261371"/>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下面是三（</a:t>
            </a:r>
            <a:r>
              <a:rPr kumimoji="0" lang="en-US"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2</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）班和三（</a:t>
            </a:r>
            <a:r>
              <a:rPr kumimoji="0" lang="en-US"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3</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）班各</a:t>
            </a:r>
            <a:r>
              <a:rPr kumimoji="0" lang="en-US"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10</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名同学某天的阅读时长情况。</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sp>
        <p:nvSpPr>
          <p:cNvPr id="8" name="TextBox 11">
            <a:extLst>
              <a:ext uri="{FF2B5EF4-FFF2-40B4-BE49-F238E27FC236}">
                <a16:creationId xmlns:a16="http://schemas.microsoft.com/office/drawing/2014/main" id="{AF9970AC-B003-7EFC-6FA3-025AD711C4B8}"/>
              </a:ext>
            </a:extLst>
          </p:cNvPr>
          <p:cNvSpPr txBox="1">
            <a:spLocks noChangeArrowheads="1"/>
          </p:cNvSpPr>
          <p:nvPr/>
        </p:nvSpPr>
        <p:spPr bwMode="auto">
          <a:xfrm>
            <a:off x="4234129" y="1298319"/>
            <a:ext cx="37237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b="1">
                <a:solidFill>
                  <a:schemeClr val="tx1"/>
                </a:solidFill>
                <a:latin typeface="Arial" panose="020B0604020202020204" pitchFamily="34" charset="0"/>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9pPr>
          </a:lstStyle>
          <a:p>
            <a:pPr eaLnBrk="1" hangingPunct="1">
              <a:spcBef>
                <a:spcPct val="0"/>
              </a:spcBef>
            </a:pP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课本</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76</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页 练习十五 第</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4</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题</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a:t>
            </a:r>
            <a:endPar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endParaRPr>
          </a:p>
        </p:txBody>
      </p:sp>
      <p:sp>
        <p:nvSpPr>
          <p:cNvPr id="9" name="文本框 8">
            <a:extLst>
              <a:ext uri="{FF2B5EF4-FFF2-40B4-BE49-F238E27FC236}">
                <a16:creationId xmlns:a16="http://schemas.microsoft.com/office/drawing/2014/main" id="{88B30929-EEAA-D40B-1CF7-FADEF326EA87}"/>
              </a:ext>
            </a:extLst>
          </p:cNvPr>
          <p:cNvSpPr txBox="1"/>
          <p:nvPr/>
        </p:nvSpPr>
        <p:spPr>
          <a:xfrm>
            <a:off x="592362" y="1894057"/>
            <a:ext cx="5393368" cy="461665"/>
          </a:xfrm>
          <a:prstGeom prst="rect">
            <a:avLst/>
          </a:prstGeom>
          <a:noFill/>
        </p:spPr>
        <p:txBody>
          <a:bodyPr wrap="square">
            <a:spAutoFit/>
          </a:bodyPr>
          <a:lstStyle/>
          <a:p>
            <a:pPr algn="ctr"/>
            <a:r>
              <a:rPr lang="zh-CN" altLang="en-US" sz="2400" dirty="0">
                <a:solidFill>
                  <a:srgbClr val="231F20"/>
                </a:solidFill>
                <a:effectLst/>
                <a:latin typeface="+mn-ea"/>
                <a:ea typeface="+mn-ea"/>
              </a:rPr>
              <a:t>三（</a:t>
            </a:r>
            <a:r>
              <a:rPr lang="en-US" altLang="zh-CN" sz="2400" dirty="0">
                <a:solidFill>
                  <a:srgbClr val="231F20"/>
                </a:solidFill>
                <a:effectLst/>
                <a:latin typeface="+mn-ea"/>
                <a:ea typeface="+mn-ea"/>
              </a:rPr>
              <a:t>2</a:t>
            </a:r>
            <a:r>
              <a:rPr lang="zh-CN" altLang="en-US" sz="2400" dirty="0">
                <a:solidFill>
                  <a:srgbClr val="231F20"/>
                </a:solidFill>
                <a:effectLst/>
                <a:latin typeface="+mn-ea"/>
                <a:ea typeface="+mn-ea"/>
              </a:rPr>
              <a:t>）班</a:t>
            </a:r>
            <a:r>
              <a:rPr lang="en-US" altLang="zh-CN" sz="2400" dirty="0">
                <a:solidFill>
                  <a:srgbClr val="231F20"/>
                </a:solidFill>
                <a:effectLst/>
                <a:latin typeface="+mn-ea"/>
                <a:ea typeface="+mn-ea"/>
              </a:rPr>
              <a:t>10</a:t>
            </a:r>
            <a:r>
              <a:rPr lang="zh-CN" altLang="en-US" sz="2400" dirty="0">
                <a:solidFill>
                  <a:srgbClr val="231F20"/>
                </a:solidFill>
                <a:effectLst/>
                <a:latin typeface="+mn-ea"/>
                <a:ea typeface="+mn-ea"/>
              </a:rPr>
              <a:t>名同学某天阅读时长情况</a:t>
            </a:r>
            <a:endParaRPr lang="zh-CN" altLang="en-US" sz="3600" dirty="0">
              <a:latin typeface="+mn-ea"/>
              <a:ea typeface="+mn-ea"/>
            </a:endParaRPr>
          </a:p>
        </p:txBody>
      </p:sp>
      <p:graphicFrame>
        <p:nvGraphicFramePr>
          <p:cNvPr id="11" name="表格 10">
            <a:extLst>
              <a:ext uri="{FF2B5EF4-FFF2-40B4-BE49-F238E27FC236}">
                <a16:creationId xmlns:a16="http://schemas.microsoft.com/office/drawing/2014/main" id="{A121B7CF-1E28-0C2F-9A12-3BDBB0DA5621}"/>
              </a:ext>
            </a:extLst>
          </p:cNvPr>
          <p:cNvGraphicFramePr>
            <a:graphicFrameLocks noGrp="1"/>
          </p:cNvGraphicFramePr>
          <p:nvPr>
            <p:extLst>
              <p:ext uri="{D42A27DB-BD31-4B8C-83A1-F6EECF244321}">
                <p14:modId xmlns:p14="http://schemas.microsoft.com/office/powerpoint/2010/main" val="2683625714"/>
              </p:ext>
            </p:extLst>
          </p:nvPr>
        </p:nvGraphicFramePr>
        <p:xfrm>
          <a:off x="524365" y="2530506"/>
          <a:ext cx="2724672" cy="3734106"/>
        </p:xfrm>
        <a:graphic>
          <a:graphicData uri="http://schemas.openxmlformats.org/drawingml/2006/table">
            <a:tbl>
              <a:tblPr firstRow="1" bandRow="1">
                <a:tableStyleId>{5940675A-B579-460E-94D1-54222C63F5DA}</a:tableStyleId>
              </a:tblPr>
              <a:tblGrid>
                <a:gridCol w="1100152">
                  <a:extLst>
                    <a:ext uri="{9D8B030D-6E8A-4147-A177-3AD203B41FA5}">
                      <a16:colId xmlns:a16="http://schemas.microsoft.com/office/drawing/2014/main" val="4294158661"/>
                    </a:ext>
                  </a:extLst>
                </a:gridCol>
                <a:gridCol w="1624520">
                  <a:extLst>
                    <a:ext uri="{9D8B030D-6E8A-4147-A177-3AD203B41FA5}">
                      <a16:colId xmlns:a16="http://schemas.microsoft.com/office/drawing/2014/main" val="3173216114"/>
                    </a:ext>
                  </a:extLst>
                </a:gridCol>
              </a:tblGrid>
              <a:tr h="622351">
                <a:tc>
                  <a:txBody>
                    <a:bodyPr/>
                    <a:lstStyle/>
                    <a:p>
                      <a:pPr algn="ctr"/>
                      <a:r>
                        <a:rPr lang="zh-CN" altLang="en-US" sz="2800" b="1" dirty="0">
                          <a:latin typeface="+mn-lt"/>
                          <a:ea typeface="+mj-ea"/>
                        </a:rPr>
                        <a:t>编号</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tc>
                  <a:txBody>
                    <a:bodyPr/>
                    <a:lstStyle/>
                    <a:p>
                      <a:pPr algn="ctr"/>
                      <a:r>
                        <a:rPr lang="zh-CN" altLang="en-US" sz="2800" b="1" dirty="0">
                          <a:latin typeface="+mn-lt"/>
                          <a:ea typeface="+mj-ea"/>
                        </a:rPr>
                        <a:t>时间</a:t>
                      </a:r>
                      <a:r>
                        <a:rPr lang="en-US" altLang="zh-CN" sz="2800" b="1" dirty="0">
                          <a:latin typeface="+mn-lt"/>
                          <a:ea typeface="+mj-ea"/>
                        </a:rPr>
                        <a:t>/</a:t>
                      </a:r>
                      <a:r>
                        <a:rPr lang="zh-CN" altLang="en-US" sz="2800" b="1" dirty="0">
                          <a:latin typeface="+mn-lt"/>
                          <a:ea typeface="+mj-ea"/>
                        </a:rPr>
                        <a:t>分</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extLst>
                  <a:ext uri="{0D108BD9-81ED-4DB2-BD59-A6C34878D82A}">
                    <a16:rowId xmlns:a16="http://schemas.microsoft.com/office/drawing/2014/main" val="2716650761"/>
                  </a:ext>
                </a:extLst>
              </a:tr>
              <a:tr h="622351">
                <a:tc>
                  <a:txBody>
                    <a:bodyPr/>
                    <a:lstStyle/>
                    <a:p>
                      <a:pPr algn="ctr"/>
                      <a:r>
                        <a:rPr lang="en-US" altLang="zh-CN" sz="2800" b="1" dirty="0">
                          <a:latin typeface="+mn-lt"/>
                          <a:ea typeface="+mj-ea"/>
                        </a:rPr>
                        <a:t>1</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25</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518770"/>
                  </a:ext>
                </a:extLst>
              </a:tr>
              <a:tr h="622351">
                <a:tc>
                  <a:txBody>
                    <a:bodyPr/>
                    <a:lstStyle/>
                    <a:p>
                      <a:pPr algn="ctr"/>
                      <a:r>
                        <a:rPr lang="en-US" altLang="zh-CN" sz="2800" b="1" dirty="0">
                          <a:latin typeface="+mn-lt"/>
                          <a:ea typeface="+mj-ea"/>
                        </a:rPr>
                        <a:t>2</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37</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1637745"/>
                  </a:ext>
                </a:extLst>
              </a:tr>
              <a:tr h="622351">
                <a:tc>
                  <a:txBody>
                    <a:bodyPr/>
                    <a:lstStyle/>
                    <a:p>
                      <a:pPr algn="ctr"/>
                      <a:r>
                        <a:rPr lang="en-US" altLang="zh-CN" sz="2800" b="1" dirty="0">
                          <a:latin typeface="+mn-lt"/>
                          <a:ea typeface="+mj-ea"/>
                        </a:rPr>
                        <a:t>3</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30</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89893307"/>
                  </a:ext>
                </a:extLst>
              </a:tr>
              <a:tr h="622351">
                <a:tc>
                  <a:txBody>
                    <a:bodyPr/>
                    <a:lstStyle/>
                    <a:p>
                      <a:pPr algn="ctr"/>
                      <a:r>
                        <a:rPr lang="en-US" altLang="zh-CN" sz="2800" b="1" dirty="0">
                          <a:latin typeface="+mn-lt"/>
                          <a:ea typeface="+mj-ea"/>
                        </a:rPr>
                        <a:t>4</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40</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76920816"/>
                  </a:ext>
                </a:extLst>
              </a:tr>
              <a:tr h="622351">
                <a:tc>
                  <a:txBody>
                    <a:bodyPr/>
                    <a:lstStyle/>
                    <a:p>
                      <a:pPr algn="ctr"/>
                      <a:r>
                        <a:rPr lang="en-US" altLang="zh-CN" sz="2800" b="1" dirty="0">
                          <a:latin typeface="+mn-lt"/>
                          <a:ea typeface="+mj-ea"/>
                        </a:rPr>
                        <a:t>5</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70</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26062882"/>
                  </a:ext>
                </a:extLst>
              </a:tr>
            </a:tbl>
          </a:graphicData>
        </a:graphic>
      </p:graphicFrame>
      <p:graphicFrame>
        <p:nvGraphicFramePr>
          <p:cNvPr id="13" name="表格 12">
            <a:extLst>
              <a:ext uri="{FF2B5EF4-FFF2-40B4-BE49-F238E27FC236}">
                <a16:creationId xmlns:a16="http://schemas.microsoft.com/office/drawing/2014/main" id="{018C6D10-CDC4-84CE-E6BD-D9EE7E34F111}"/>
              </a:ext>
            </a:extLst>
          </p:cNvPr>
          <p:cNvGraphicFramePr>
            <a:graphicFrameLocks noGrp="1"/>
          </p:cNvGraphicFramePr>
          <p:nvPr>
            <p:extLst>
              <p:ext uri="{D42A27DB-BD31-4B8C-83A1-F6EECF244321}">
                <p14:modId xmlns:p14="http://schemas.microsoft.com/office/powerpoint/2010/main" val="3839482846"/>
              </p:ext>
            </p:extLst>
          </p:nvPr>
        </p:nvGraphicFramePr>
        <p:xfrm>
          <a:off x="3289046" y="2530506"/>
          <a:ext cx="2724672" cy="3734106"/>
        </p:xfrm>
        <a:graphic>
          <a:graphicData uri="http://schemas.openxmlformats.org/drawingml/2006/table">
            <a:tbl>
              <a:tblPr firstRow="1" bandRow="1">
                <a:tableStyleId>{5940675A-B579-460E-94D1-54222C63F5DA}</a:tableStyleId>
              </a:tblPr>
              <a:tblGrid>
                <a:gridCol w="1100152">
                  <a:extLst>
                    <a:ext uri="{9D8B030D-6E8A-4147-A177-3AD203B41FA5}">
                      <a16:colId xmlns:a16="http://schemas.microsoft.com/office/drawing/2014/main" val="4294158661"/>
                    </a:ext>
                  </a:extLst>
                </a:gridCol>
                <a:gridCol w="1624520">
                  <a:extLst>
                    <a:ext uri="{9D8B030D-6E8A-4147-A177-3AD203B41FA5}">
                      <a16:colId xmlns:a16="http://schemas.microsoft.com/office/drawing/2014/main" val="3173216114"/>
                    </a:ext>
                  </a:extLst>
                </a:gridCol>
              </a:tblGrid>
              <a:tr h="622351">
                <a:tc>
                  <a:txBody>
                    <a:bodyPr/>
                    <a:lstStyle/>
                    <a:p>
                      <a:pPr algn="ctr"/>
                      <a:r>
                        <a:rPr lang="zh-CN" altLang="en-US" sz="2800" b="1" dirty="0">
                          <a:latin typeface="+mn-lt"/>
                          <a:ea typeface="+mj-ea"/>
                        </a:rPr>
                        <a:t>编号</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tc>
                  <a:txBody>
                    <a:bodyPr/>
                    <a:lstStyle/>
                    <a:p>
                      <a:pPr algn="ctr"/>
                      <a:r>
                        <a:rPr lang="zh-CN" altLang="en-US" sz="2800" b="1" dirty="0">
                          <a:latin typeface="+mn-lt"/>
                          <a:ea typeface="+mj-ea"/>
                        </a:rPr>
                        <a:t>时间</a:t>
                      </a:r>
                      <a:r>
                        <a:rPr lang="en-US" altLang="zh-CN" sz="2800" b="1" dirty="0">
                          <a:latin typeface="+mn-lt"/>
                          <a:ea typeface="+mj-ea"/>
                        </a:rPr>
                        <a:t>/</a:t>
                      </a:r>
                      <a:r>
                        <a:rPr lang="zh-CN" altLang="en-US" sz="2800" b="1" dirty="0">
                          <a:latin typeface="+mn-lt"/>
                          <a:ea typeface="+mj-ea"/>
                        </a:rPr>
                        <a:t>分</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extLst>
                  <a:ext uri="{0D108BD9-81ED-4DB2-BD59-A6C34878D82A}">
                    <a16:rowId xmlns:a16="http://schemas.microsoft.com/office/drawing/2014/main" val="2716650761"/>
                  </a:ext>
                </a:extLst>
              </a:tr>
              <a:tr h="622351">
                <a:tc>
                  <a:txBody>
                    <a:bodyPr/>
                    <a:lstStyle/>
                    <a:p>
                      <a:pPr algn="ctr"/>
                      <a:r>
                        <a:rPr lang="en-US" altLang="zh-CN" sz="2800" b="1" dirty="0">
                          <a:latin typeface="+mn-lt"/>
                          <a:ea typeface="+mj-ea"/>
                        </a:rPr>
                        <a:t>6</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36</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518770"/>
                  </a:ext>
                </a:extLst>
              </a:tr>
              <a:tr h="622351">
                <a:tc>
                  <a:txBody>
                    <a:bodyPr/>
                    <a:lstStyle/>
                    <a:p>
                      <a:pPr algn="ctr"/>
                      <a:r>
                        <a:rPr lang="en-US" altLang="zh-CN" sz="2800" b="1" dirty="0">
                          <a:latin typeface="+mn-lt"/>
                          <a:ea typeface="+mj-ea"/>
                        </a:rPr>
                        <a:t>7</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50</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1637745"/>
                  </a:ext>
                </a:extLst>
              </a:tr>
              <a:tr h="622351">
                <a:tc>
                  <a:txBody>
                    <a:bodyPr/>
                    <a:lstStyle/>
                    <a:p>
                      <a:pPr algn="ctr"/>
                      <a:r>
                        <a:rPr lang="en-US" altLang="zh-CN" sz="2800" b="1" dirty="0">
                          <a:latin typeface="+mn-lt"/>
                          <a:ea typeface="+mj-ea"/>
                        </a:rPr>
                        <a:t>8</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45</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89893307"/>
                  </a:ext>
                </a:extLst>
              </a:tr>
              <a:tr h="622351">
                <a:tc>
                  <a:txBody>
                    <a:bodyPr/>
                    <a:lstStyle/>
                    <a:p>
                      <a:pPr algn="ctr"/>
                      <a:r>
                        <a:rPr lang="en-US" altLang="zh-CN" sz="2800" b="1" dirty="0">
                          <a:latin typeface="+mn-lt"/>
                          <a:ea typeface="+mj-ea"/>
                        </a:rPr>
                        <a:t>9</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25</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76920816"/>
                  </a:ext>
                </a:extLst>
              </a:tr>
              <a:tr h="622351">
                <a:tc>
                  <a:txBody>
                    <a:bodyPr/>
                    <a:lstStyle/>
                    <a:p>
                      <a:pPr algn="ctr"/>
                      <a:r>
                        <a:rPr lang="en-US" altLang="zh-CN" sz="2800" b="1" dirty="0">
                          <a:latin typeface="+mn-lt"/>
                          <a:ea typeface="+mj-ea"/>
                        </a:rPr>
                        <a:t>10</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35</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26062882"/>
                  </a:ext>
                </a:extLst>
              </a:tr>
            </a:tbl>
          </a:graphicData>
        </a:graphic>
      </p:graphicFrame>
      <p:graphicFrame>
        <p:nvGraphicFramePr>
          <p:cNvPr id="14" name="表格 13">
            <a:extLst>
              <a:ext uri="{FF2B5EF4-FFF2-40B4-BE49-F238E27FC236}">
                <a16:creationId xmlns:a16="http://schemas.microsoft.com/office/drawing/2014/main" id="{CBE4BCD5-797F-584A-000E-8BF60EB7CF79}"/>
              </a:ext>
            </a:extLst>
          </p:cNvPr>
          <p:cNvGraphicFramePr>
            <a:graphicFrameLocks noGrp="1"/>
          </p:cNvGraphicFramePr>
          <p:nvPr>
            <p:extLst>
              <p:ext uri="{D42A27DB-BD31-4B8C-83A1-F6EECF244321}">
                <p14:modId xmlns:p14="http://schemas.microsoft.com/office/powerpoint/2010/main" val="1566560398"/>
              </p:ext>
            </p:extLst>
          </p:nvPr>
        </p:nvGraphicFramePr>
        <p:xfrm>
          <a:off x="6178284" y="2530506"/>
          <a:ext cx="2724672" cy="3734106"/>
        </p:xfrm>
        <a:graphic>
          <a:graphicData uri="http://schemas.openxmlformats.org/drawingml/2006/table">
            <a:tbl>
              <a:tblPr firstRow="1" bandRow="1">
                <a:tableStyleId>{5940675A-B579-460E-94D1-54222C63F5DA}</a:tableStyleId>
              </a:tblPr>
              <a:tblGrid>
                <a:gridCol w="1100152">
                  <a:extLst>
                    <a:ext uri="{9D8B030D-6E8A-4147-A177-3AD203B41FA5}">
                      <a16:colId xmlns:a16="http://schemas.microsoft.com/office/drawing/2014/main" val="4294158661"/>
                    </a:ext>
                  </a:extLst>
                </a:gridCol>
                <a:gridCol w="1624520">
                  <a:extLst>
                    <a:ext uri="{9D8B030D-6E8A-4147-A177-3AD203B41FA5}">
                      <a16:colId xmlns:a16="http://schemas.microsoft.com/office/drawing/2014/main" val="3173216114"/>
                    </a:ext>
                  </a:extLst>
                </a:gridCol>
              </a:tblGrid>
              <a:tr h="622351">
                <a:tc>
                  <a:txBody>
                    <a:bodyPr/>
                    <a:lstStyle/>
                    <a:p>
                      <a:pPr algn="ctr"/>
                      <a:r>
                        <a:rPr lang="zh-CN" altLang="en-US" sz="2800" b="1" dirty="0">
                          <a:latin typeface="+mn-lt"/>
                          <a:ea typeface="+mj-ea"/>
                        </a:rPr>
                        <a:t>编号</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tc>
                  <a:txBody>
                    <a:bodyPr/>
                    <a:lstStyle/>
                    <a:p>
                      <a:pPr algn="ctr"/>
                      <a:r>
                        <a:rPr lang="zh-CN" altLang="en-US" sz="2800" b="1" dirty="0">
                          <a:latin typeface="+mn-lt"/>
                          <a:ea typeface="+mj-ea"/>
                        </a:rPr>
                        <a:t>时间</a:t>
                      </a:r>
                      <a:r>
                        <a:rPr lang="en-US" altLang="zh-CN" sz="2800" b="1" dirty="0">
                          <a:latin typeface="+mn-lt"/>
                          <a:ea typeface="+mj-ea"/>
                        </a:rPr>
                        <a:t>/</a:t>
                      </a:r>
                      <a:r>
                        <a:rPr lang="zh-CN" altLang="en-US" sz="2800" b="1" dirty="0">
                          <a:latin typeface="+mn-lt"/>
                          <a:ea typeface="+mj-ea"/>
                        </a:rPr>
                        <a:t>分</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extLst>
                  <a:ext uri="{0D108BD9-81ED-4DB2-BD59-A6C34878D82A}">
                    <a16:rowId xmlns:a16="http://schemas.microsoft.com/office/drawing/2014/main" val="2716650761"/>
                  </a:ext>
                </a:extLst>
              </a:tr>
              <a:tr h="622351">
                <a:tc>
                  <a:txBody>
                    <a:bodyPr/>
                    <a:lstStyle/>
                    <a:p>
                      <a:pPr algn="ctr"/>
                      <a:r>
                        <a:rPr lang="en-US" altLang="zh-CN" sz="2800" b="1" dirty="0">
                          <a:latin typeface="+mn-lt"/>
                          <a:ea typeface="+mj-ea"/>
                        </a:rPr>
                        <a:t>1</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65</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518770"/>
                  </a:ext>
                </a:extLst>
              </a:tr>
              <a:tr h="622351">
                <a:tc>
                  <a:txBody>
                    <a:bodyPr/>
                    <a:lstStyle/>
                    <a:p>
                      <a:pPr algn="ctr"/>
                      <a:r>
                        <a:rPr lang="en-US" altLang="zh-CN" sz="2800" b="1" dirty="0">
                          <a:latin typeface="+mn-lt"/>
                          <a:ea typeface="+mj-ea"/>
                        </a:rPr>
                        <a:t>2</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30</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1637745"/>
                  </a:ext>
                </a:extLst>
              </a:tr>
              <a:tr h="622351">
                <a:tc>
                  <a:txBody>
                    <a:bodyPr/>
                    <a:lstStyle/>
                    <a:p>
                      <a:pPr algn="ctr"/>
                      <a:r>
                        <a:rPr lang="en-US" altLang="zh-CN" sz="2800" b="1" dirty="0">
                          <a:latin typeface="+mn-lt"/>
                          <a:ea typeface="+mj-ea"/>
                        </a:rPr>
                        <a:t>3</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45</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89893307"/>
                  </a:ext>
                </a:extLst>
              </a:tr>
              <a:tr h="622351">
                <a:tc>
                  <a:txBody>
                    <a:bodyPr/>
                    <a:lstStyle/>
                    <a:p>
                      <a:pPr algn="ctr"/>
                      <a:r>
                        <a:rPr lang="en-US" altLang="zh-CN" sz="2800" b="1" dirty="0">
                          <a:latin typeface="+mn-lt"/>
                          <a:ea typeface="+mj-ea"/>
                        </a:rPr>
                        <a:t>4</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38</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76920816"/>
                  </a:ext>
                </a:extLst>
              </a:tr>
              <a:tr h="622351">
                <a:tc>
                  <a:txBody>
                    <a:bodyPr/>
                    <a:lstStyle/>
                    <a:p>
                      <a:pPr algn="ctr"/>
                      <a:r>
                        <a:rPr lang="en-US" altLang="zh-CN" sz="2800" b="1" dirty="0">
                          <a:latin typeface="+mn-lt"/>
                          <a:ea typeface="+mj-ea"/>
                        </a:rPr>
                        <a:t>5</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20</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26062882"/>
                  </a:ext>
                </a:extLst>
              </a:tr>
            </a:tbl>
          </a:graphicData>
        </a:graphic>
      </p:graphicFrame>
      <p:graphicFrame>
        <p:nvGraphicFramePr>
          <p:cNvPr id="15" name="表格 14">
            <a:extLst>
              <a:ext uri="{FF2B5EF4-FFF2-40B4-BE49-F238E27FC236}">
                <a16:creationId xmlns:a16="http://schemas.microsoft.com/office/drawing/2014/main" id="{02F2808F-F5B8-C7F1-18F5-6A1C82125A39}"/>
              </a:ext>
            </a:extLst>
          </p:cNvPr>
          <p:cNvGraphicFramePr>
            <a:graphicFrameLocks noGrp="1"/>
          </p:cNvGraphicFramePr>
          <p:nvPr>
            <p:extLst>
              <p:ext uri="{D42A27DB-BD31-4B8C-83A1-F6EECF244321}">
                <p14:modId xmlns:p14="http://schemas.microsoft.com/office/powerpoint/2010/main" val="484589073"/>
              </p:ext>
            </p:extLst>
          </p:nvPr>
        </p:nvGraphicFramePr>
        <p:xfrm>
          <a:off x="8942965" y="2530506"/>
          <a:ext cx="2724672" cy="3734106"/>
        </p:xfrm>
        <a:graphic>
          <a:graphicData uri="http://schemas.openxmlformats.org/drawingml/2006/table">
            <a:tbl>
              <a:tblPr firstRow="1" bandRow="1">
                <a:tableStyleId>{5940675A-B579-460E-94D1-54222C63F5DA}</a:tableStyleId>
              </a:tblPr>
              <a:tblGrid>
                <a:gridCol w="1100152">
                  <a:extLst>
                    <a:ext uri="{9D8B030D-6E8A-4147-A177-3AD203B41FA5}">
                      <a16:colId xmlns:a16="http://schemas.microsoft.com/office/drawing/2014/main" val="4294158661"/>
                    </a:ext>
                  </a:extLst>
                </a:gridCol>
                <a:gridCol w="1624520">
                  <a:extLst>
                    <a:ext uri="{9D8B030D-6E8A-4147-A177-3AD203B41FA5}">
                      <a16:colId xmlns:a16="http://schemas.microsoft.com/office/drawing/2014/main" val="3173216114"/>
                    </a:ext>
                  </a:extLst>
                </a:gridCol>
              </a:tblGrid>
              <a:tr h="622351">
                <a:tc>
                  <a:txBody>
                    <a:bodyPr/>
                    <a:lstStyle/>
                    <a:p>
                      <a:pPr algn="ctr"/>
                      <a:r>
                        <a:rPr lang="zh-CN" altLang="en-US" sz="2800" b="1" dirty="0">
                          <a:latin typeface="+mn-lt"/>
                          <a:ea typeface="+mj-ea"/>
                        </a:rPr>
                        <a:t>编号</a:t>
                      </a: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tc>
                  <a:txBody>
                    <a:bodyPr/>
                    <a:lstStyle/>
                    <a:p>
                      <a:pPr algn="ctr"/>
                      <a:r>
                        <a:rPr lang="zh-CN" altLang="en-US" sz="2800" b="1" dirty="0">
                          <a:latin typeface="+mn-lt"/>
                          <a:ea typeface="+mj-ea"/>
                        </a:rPr>
                        <a:t>时间</a:t>
                      </a:r>
                      <a:r>
                        <a:rPr lang="en-US" altLang="zh-CN" sz="2800" b="1" dirty="0">
                          <a:latin typeface="+mn-lt"/>
                          <a:ea typeface="+mj-ea"/>
                        </a:rPr>
                        <a:t>/</a:t>
                      </a:r>
                      <a:r>
                        <a:rPr lang="zh-CN" altLang="en-US" sz="2800" b="1" dirty="0">
                          <a:latin typeface="+mn-lt"/>
                          <a:ea typeface="+mj-ea"/>
                        </a:rPr>
                        <a:t>分</a:t>
                      </a: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1F7E8"/>
                    </a:solidFill>
                  </a:tcPr>
                </a:tc>
                <a:extLst>
                  <a:ext uri="{0D108BD9-81ED-4DB2-BD59-A6C34878D82A}">
                    <a16:rowId xmlns:a16="http://schemas.microsoft.com/office/drawing/2014/main" val="2716650761"/>
                  </a:ext>
                </a:extLst>
              </a:tr>
              <a:tr h="622351">
                <a:tc>
                  <a:txBody>
                    <a:bodyPr/>
                    <a:lstStyle/>
                    <a:p>
                      <a:pPr algn="ctr"/>
                      <a:r>
                        <a:rPr lang="en-US" altLang="zh-CN" sz="2800" b="1" dirty="0">
                          <a:latin typeface="+mn-lt"/>
                          <a:ea typeface="+mj-ea"/>
                        </a:rPr>
                        <a:t>6</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36</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518770"/>
                  </a:ext>
                </a:extLst>
              </a:tr>
              <a:tr h="622351">
                <a:tc>
                  <a:txBody>
                    <a:bodyPr/>
                    <a:lstStyle/>
                    <a:p>
                      <a:pPr algn="ctr"/>
                      <a:r>
                        <a:rPr lang="en-US" altLang="zh-CN" sz="2800" b="1" dirty="0">
                          <a:latin typeface="+mn-lt"/>
                          <a:ea typeface="+mj-ea"/>
                        </a:rPr>
                        <a:t>7</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50</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1637745"/>
                  </a:ext>
                </a:extLst>
              </a:tr>
              <a:tr h="622351">
                <a:tc>
                  <a:txBody>
                    <a:bodyPr/>
                    <a:lstStyle/>
                    <a:p>
                      <a:pPr algn="ctr"/>
                      <a:r>
                        <a:rPr lang="en-US" altLang="zh-CN" sz="2800" b="1" dirty="0">
                          <a:latin typeface="+mn-lt"/>
                          <a:ea typeface="+mj-ea"/>
                        </a:rPr>
                        <a:t>8</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45</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89893307"/>
                  </a:ext>
                </a:extLst>
              </a:tr>
              <a:tr h="622351">
                <a:tc>
                  <a:txBody>
                    <a:bodyPr/>
                    <a:lstStyle/>
                    <a:p>
                      <a:pPr algn="ctr"/>
                      <a:r>
                        <a:rPr lang="en-US" altLang="zh-CN" sz="2800" b="1" dirty="0">
                          <a:latin typeface="+mn-lt"/>
                          <a:ea typeface="+mj-ea"/>
                        </a:rPr>
                        <a:t>9</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42</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76920816"/>
                  </a:ext>
                </a:extLst>
              </a:tr>
              <a:tr h="622351">
                <a:tc>
                  <a:txBody>
                    <a:bodyPr/>
                    <a:lstStyle/>
                    <a:p>
                      <a:pPr algn="ctr"/>
                      <a:r>
                        <a:rPr lang="en-US" altLang="zh-CN" sz="2800" b="1" dirty="0">
                          <a:latin typeface="+mn-lt"/>
                          <a:ea typeface="+mj-ea"/>
                        </a:rPr>
                        <a:t>10</a:t>
                      </a:r>
                      <a:endParaRPr lang="zh-CN" altLang="en-US" sz="2800" b="1" dirty="0">
                        <a:latin typeface="+mn-lt"/>
                        <a:ea typeface="+mj-ea"/>
                      </a:endParaRPr>
                    </a:p>
                  </a:txBody>
                  <a:tcPr anchor="ctr">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2800" b="1" dirty="0">
                          <a:latin typeface="+mn-lt"/>
                          <a:ea typeface="+mj-ea"/>
                        </a:rPr>
                        <a:t>90</a:t>
                      </a:r>
                      <a:endParaRPr lang="zh-CN" altLang="en-US" sz="2800" b="1" dirty="0">
                        <a:latin typeface="+mn-lt"/>
                        <a:ea typeface="+mj-ea"/>
                      </a:endParaRPr>
                    </a:p>
                  </a:txBody>
                  <a:tcPr anchor="ctr">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26062882"/>
                  </a:ext>
                </a:extLst>
              </a:tr>
            </a:tbl>
          </a:graphicData>
        </a:graphic>
      </p:graphicFrame>
      <p:sp>
        <p:nvSpPr>
          <p:cNvPr id="2" name="文本框 1">
            <a:extLst>
              <a:ext uri="{FF2B5EF4-FFF2-40B4-BE49-F238E27FC236}">
                <a16:creationId xmlns:a16="http://schemas.microsoft.com/office/drawing/2014/main" id="{2E3576D1-C6E0-6E9D-6EAF-7B39184180E2}"/>
              </a:ext>
            </a:extLst>
          </p:cNvPr>
          <p:cNvSpPr txBox="1"/>
          <p:nvPr/>
        </p:nvSpPr>
        <p:spPr>
          <a:xfrm>
            <a:off x="6178282" y="1894057"/>
            <a:ext cx="5393368" cy="461665"/>
          </a:xfrm>
          <a:prstGeom prst="rect">
            <a:avLst/>
          </a:prstGeom>
          <a:noFill/>
        </p:spPr>
        <p:txBody>
          <a:bodyPr wrap="square">
            <a:spAutoFit/>
          </a:bodyPr>
          <a:lstStyle/>
          <a:p>
            <a:pPr algn="ctr"/>
            <a:r>
              <a:rPr lang="zh-CN" altLang="en-US" sz="2400" dirty="0">
                <a:solidFill>
                  <a:srgbClr val="231F20"/>
                </a:solidFill>
                <a:effectLst/>
                <a:latin typeface="+mn-ea"/>
                <a:ea typeface="+mn-ea"/>
              </a:rPr>
              <a:t>三（</a:t>
            </a:r>
            <a:r>
              <a:rPr lang="en-US" altLang="zh-CN" sz="2400" dirty="0">
                <a:solidFill>
                  <a:srgbClr val="231F20"/>
                </a:solidFill>
                <a:effectLst/>
                <a:latin typeface="+mn-ea"/>
                <a:ea typeface="+mn-ea"/>
              </a:rPr>
              <a:t>3</a:t>
            </a:r>
            <a:r>
              <a:rPr lang="zh-CN" altLang="en-US" sz="2400" dirty="0">
                <a:solidFill>
                  <a:srgbClr val="231F20"/>
                </a:solidFill>
                <a:effectLst/>
                <a:latin typeface="+mn-ea"/>
                <a:ea typeface="+mn-ea"/>
              </a:rPr>
              <a:t>）班</a:t>
            </a:r>
            <a:r>
              <a:rPr lang="en-US" altLang="zh-CN" sz="2400" dirty="0">
                <a:solidFill>
                  <a:srgbClr val="231F20"/>
                </a:solidFill>
                <a:effectLst/>
                <a:latin typeface="+mn-ea"/>
                <a:ea typeface="+mn-ea"/>
              </a:rPr>
              <a:t>10</a:t>
            </a:r>
            <a:r>
              <a:rPr lang="zh-CN" altLang="en-US" sz="2400" dirty="0">
                <a:solidFill>
                  <a:srgbClr val="231F20"/>
                </a:solidFill>
                <a:effectLst/>
                <a:latin typeface="+mn-ea"/>
                <a:ea typeface="+mn-ea"/>
              </a:rPr>
              <a:t>名同学某天阅读时长情况</a:t>
            </a:r>
            <a:endParaRPr lang="zh-CN" altLang="en-US" sz="3600" dirty="0">
              <a:latin typeface="+mn-ea"/>
              <a:ea typeface="+mn-ea"/>
            </a:endParaRPr>
          </a:p>
        </p:txBody>
      </p:sp>
    </p:spTree>
    <p:extLst>
      <p:ext uri="{BB962C8B-B14F-4D97-AF65-F5344CB8AC3E}">
        <p14:creationId xmlns:p14="http://schemas.microsoft.com/office/powerpoint/2010/main" val="2377761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389F5845-8C25-F527-0314-DAE9D718306F}"/>
              </a:ext>
            </a:extLst>
          </p:cNvPr>
          <p:cNvSpPr txBox="1"/>
          <p:nvPr/>
        </p:nvSpPr>
        <p:spPr>
          <a:xfrm>
            <a:off x="463222" y="3401795"/>
            <a:ext cx="11265556" cy="668645"/>
          </a:xfrm>
          <a:prstGeom prst="rect">
            <a:avLst/>
          </a:prstGeom>
          <a:noFill/>
        </p:spPr>
        <p:txBody>
          <a:bodyPr wrap="square">
            <a:spAutoFit/>
          </a:bodyPr>
          <a:lstStyle/>
          <a:p>
            <a:pPr marL="0" marR="0" lvl="0" indent="0" algn="l" defTabSz="914400" rtl="0" eaLnBrk="1" fontAlgn="base" latinLnBrk="0" hangingPunct="1">
              <a:lnSpc>
                <a:spcPct val="114000"/>
              </a:lnSpc>
              <a:spcBef>
                <a:spcPct val="0"/>
              </a:spcBef>
              <a:spcAft>
                <a:spcPct val="0"/>
              </a:spcAft>
              <a:buClrTx/>
              <a:buSzTx/>
              <a:buFontTx/>
              <a:buNone/>
              <a:tabLst/>
              <a:defRPr/>
            </a:pP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lang="en-US" altLang="zh-CN"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1</a:t>
            </a: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将上面的数据整理在下表中。</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sp>
        <p:nvSpPr>
          <p:cNvPr id="10" name="文本框 9">
            <a:extLst>
              <a:ext uri="{FF2B5EF4-FFF2-40B4-BE49-F238E27FC236}">
                <a16:creationId xmlns:a16="http://schemas.microsoft.com/office/drawing/2014/main" id="{5D8E391F-055B-1786-3667-2C7900014F4B}"/>
              </a:ext>
            </a:extLst>
          </p:cNvPr>
          <p:cNvSpPr txBox="1"/>
          <p:nvPr/>
        </p:nvSpPr>
        <p:spPr>
          <a:xfrm>
            <a:off x="2301416" y="4147926"/>
            <a:ext cx="7589168" cy="461665"/>
          </a:xfrm>
          <a:prstGeom prst="rect">
            <a:avLst/>
          </a:prstGeom>
          <a:noFill/>
        </p:spPr>
        <p:txBody>
          <a:bodyPr wrap="square">
            <a:spAutoFit/>
          </a:bodyPr>
          <a:lstStyle/>
          <a:p>
            <a:pPr algn="ctr"/>
            <a:r>
              <a:rPr lang="zh-CN" altLang="en-US" sz="2400" dirty="0">
                <a:solidFill>
                  <a:srgbClr val="231F20"/>
                </a:solidFill>
                <a:effectLst/>
                <a:latin typeface="+mn-ea"/>
                <a:ea typeface="+mn-ea"/>
              </a:rPr>
              <a:t>三（</a:t>
            </a:r>
            <a:r>
              <a:rPr lang="en-US" altLang="zh-CN" sz="2400" dirty="0">
                <a:solidFill>
                  <a:srgbClr val="231F20"/>
                </a:solidFill>
                <a:effectLst/>
                <a:latin typeface="+mn-ea"/>
                <a:ea typeface="+mn-ea"/>
              </a:rPr>
              <a:t>2</a:t>
            </a:r>
            <a:r>
              <a:rPr lang="zh-CN" altLang="en-US" sz="2400" dirty="0">
                <a:solidFill>
                  <a:srgbClr val="231F20"/>
                </a:solidFill>
                <a:effectLst/>
                <a:latin typeface="+mn-ea"/>
                <a:ea typeface="+mn-ea"/>
              </a:rPr>
              <a:t>）班和三（</a:t>
            </a:r>
            <a:r>
              <a:rPr lang="en-US" altLang="zh-CN" sz="2400" dirty="0">
                <a:solidFill>
                  <a:srgbClr val="231F20"/>
                </a:solidFill>
                <a:effectLst/>
                <a:latin typeface="+mn-ea"/>
                <a:ea typeface="+mn-ea"/>
              </a:rPr>
              <a:t>3</a:t>
            </a:r>
            <a:r>
              <a:rPr lang="zh-CN" altLang="en-US" sz="2400" dirty="0">
                <a:solidFill>
                  <a:srgbClr val="231F20"/>
                </a:solidFill>
                <a:effectLst/>
                <a:latin typeface="+mn-ea"/>
                <a:ea typeface="+mn-ea"/>
              </a:rPr>
              <a:t>）班</a:t>
            </a:r>
            <a:r>
              <a:rPr lang="zh-CN" altLang="en-US" sz="2400" dirty="0">
                <a:solidFill>
                  <a:srgbClr val="231F20"/>
                </a:solidFill>
                <a:latin typeface="+mn-ea"/>
                <a:ea typeface="+mn-ea"/>
              </a:rPr>
              <a:t>各</a:t>
            </a:r>
            <a:r>
              <a:rPr lang="en-US" altLang="zh-CN" sz="2400" dirty="0">
                <a:solidFill>
                  <a:srgbClr val="231F20"/>
                </a:solidFill>
                <a:latin typeface="+mn-ea"/>
                <a:ea typeface="+mn-ea"/>
              </a:rPr>
              <a:t>10</a:t>
            </a:r>
            <a:r>
              <a:rPr lang="zh-CN" altLang="en-US" sz="2400" dirty="0">
                <a:solidFill>
                  <a:srgbClr val="231F20"/>
                </a:solidFill>
                <a:latin typeface="+mn-ea"/>
                <a:ea typeface="+mn-ea"/>
              </a:rPr>
              <a:t>名同学</a:t>
            </a:r>
            <a:r>
              <a:rPr lang="zh-CN" altLang="en-US" sz="2400" dirty="0">
                <a:solidFill>
                  <a:srgbClr val="231F20"/>
                </a:solidFill>
                <a:effectLst/>
                <a:latin typeface="+mn-ea"/>
                <a:ea typeface="+mn-ea"/>
              </a:rPr>
              <a:t>某天阅读时长情况</a:t>
            </a:r>
            <a:endParaRPr lang="zh-CN" altLang="en-US" sz="3600" dirty="0">
              <a:latin typeface="+mn-ea"/>
              <a:ea typeface="+mn-ea"/>
            </a:endParaRPr>
          </a:p>
        </p:txBody>
      </p:sp>
      <p:graphicFrame>
        <p:nvGraphicFramePr>
          <p:cNvPr id="11" name="表格 10">
            <a:extLst>
              <a:ext uri="{FF2B5EF4-FFF2-40B4-BE49-F238E27FC236}">
                <a16:creationId xmlns:a16="http://schemas.microsoft.com/office/drawing/2014/main" id="{C7CD286A-6C11-2185-3B01-88EA011821BD}"/>
              </a:ext>
            </a:extLst>
          </p:cNvPr>
          <p:cNvGraphicFramePr>
            <a:graphicFrameLocks noGrp="1"/>
          </p:cNvGraphicFramePr>
          <p:nvPr>
            <p:extLst>
              <p:ext uri="{D42A27DB-BD31-4B8C-83A1-F6EECF244321}">
                <p14:modId xmlns:p14="http://schemas.microsoft.com/office/powerpoint/2010/main" val="3029619018"/>
              </p:ext>
            </p:extLst>
          </p:nvPr>
        </p:nvGraphicFramePr>
        <p:xfrm>
          <a:off x="1132765" y="4687077"/>
          <a:ext cx="9926470" cy="1899372"/>
        </p:xfrm>
        <a:graphic>
          <a:graphicData uri="http://schemas.openxmlformats.org/drawingml/2006/table">
            <a:tbl>
              <a:tblPr firstRow="1" bandRow="1">
                <a:tableStyleId>{5940675A-B579-460E-94D1-54222C63F5DA}</a:tableStyleId>
              </a:tblPr>
              <a:tblGrid>
                <a:gridCol w="3243568">
                  <a:extLst>
                    <a:ext uri="{9D8B030D-6E8A-4147-A177-3AD203B41FA5}">
                      <a16:colId xmlns:a16="http://schemas.microsoft.com/office/drawing/2014/main" val="2530572115"/>
                    </a:ext>
                  </a:extLst>
                </a:gridCol>
                <a:gridCol w="2227634">
                  <a:extLst>
                    <a:ext uri="{9D8B030D-6E8A-4147-A177-3AD203B41FA5}">
                      <a16:colId xmlns:a16="http://schemas.microsoft.com/office/drawing/2014/main" val="1590301688"/>
                    </a:ext>
                  </a:extLst>
                </a:gridCol>
                <a:gridCol w="2227634">
                  <a:extLst>
                    <a:ext uri="{9D8B030D-6E8A-4147-A177-3AD203B41FA5}">
                      <a16:colId xmlns:a16="http://schemas.microsoft.com/office/drawing/2014/main" val="1802751477"/>
                    </a:ext>
                  </a:extLst>
                </a:gridCol>
                <a:gridCol w="2227634">
                  <a:extLst>
                    <a:ext uri="{9D8B030D-6E8A-4147-A177-3AD203B41FA5}">
                      <a16:colId xmlns:a16="http://schemas.microsoft.com/office/drawing/2014/main" val="3895848816"/>
                    </a:ext>
                  </a:extLst>
                </a:gridCol>
              </a:tblGrid>
              <a:tr h="633124">
                <a:tc>
                  <a:txBody>
                    <a:bodyPr/>
                    <a:lstStyle/>
                    <a:p>
                      <a:pPr algn="ctr"/>
                      <a:r>
                        <a:rPr lang="zh-CN" altLang="en-US" sz="3200" b="1" dirty="0">
                          <a:latin typeface="+mn-lt"/>
                          <a:ea typeface="+mj-ea"/>
                        </a:rPr>
                        <a:t>时间</a:t>
                      </a:r>
                      <a:r>
                        <a:rPr lang="en-US" altLang="zh-CN" sz="3200" b="1" dirty="0">
                          <a:latin typeface="+mn-lt"/>
                          <a:ea typeface="+mj-ea"/>
                        </a:rPr>
                        <a:t>/</a:t>
                      </a:r>
                      <a:r>
                        <a:rPr lang="zh-CN" altLang="en-US" sz="3200" b="1" dirty="0">
                          <a:latin typeface="+mn-lt"/>
                          <a:ea typeface="+mj-ea"/>
                        </a:rPr>
                        <a:t>分</a:t>
                      </a:r>
                    </a:p>
                  </a:txBody>
                  <a:tcPr anchor="ctr">
                    <a:solidFill>
                      <a:srgbClr val="F1F7E8"/>
                    </a:solidFill>
                  </a:tcPr>
                </a:tc>
                <a:tc>
                  <a:txBody>
                    <a:bodyPr/>
                    <a:lstStyle/>
                    <a:p>
                      <a:pPr algn="ctr"/>
                      <a:r>
                        <a:rPr lang="en-US" altLang="zh-CN" sz="3200" b="1" dirty="0">
                          <a:solidFill>
                            <a:schemeClr val="tx1"/>
                          </a:solidFill>
                          <a:latin typeface="+mn-lt"/>
                          <a:ea typeface="+mj-ea"/>
                        </a:rPr>
                        <a:t>0—30</a:t>
                      </a:r>
                      <a:endParaRPr lang="zh-CN" altLang="en-US" sz="3200" b="1" dirty="0">
                        <a:solidFill>
                          <a:schemeClr val="tx1"/>
                        </a:solidFill>
                        <a:latin typeface="+mn-lt"/>
                        <a:ea typeface="+mj-ea"/>
                      </a:endParaRPr>
                    </a:p>
                  </a:txBody>
                  <a:tcPr anchor="ctr">
                    <a:solidFill>
                      <a:schemeClr val="bg1"/>
                    </a:solidFill>
                  </a:tcPr>
                </a:tc>
                <a:tc>
                  <a:txBody>
                    <a:bodyPr/>
                    <a:lstStyle/>
                    <a:p>
                      <a:pPr algn="ctr"/>
                      <a:r>
                        <a:rPr lang="en-US" altLang="zh-CN" sz="3200" b="1" dirty="0">
                          <a:solidFill>
                            <a:schemeClr val="tx1"/>
                          </a:solidFill>
                          <a:latin typeface="+mn-lt"/>
                          <a:ea typeface="+mj-ea"/>
                        </a:rPr>
                        <a:t>31—60</a:t>
                      </a:r>
                      <a:endParaRPr lang="zh-CN" altLang="en-US" sz="3200" b="1" dirty="0">
                        <a:solidFill>
                          <a:schemeClr val="tx1"/>
                        </a:solidFill>
                        <a:latin typeface="+mn-lt"/>
                        <a:ea typeface="+mj-ea"/>
                      </a:endParaRPr>
                    </a:p>
                  </a:txBody>
                  <a:tcPr anchor="ctr">
                    <a:solidFill>
                      <a:schemeClr val="bg1"/>
                    </a:solidFill>
                  </a:tcPr>
                </a:tc>
                <a:tc>
                  <a:txBody>
                    <a:bodyPr/>
                    <a:lstStyle/>
                    <a:p>
                      <a:pPr algn="ctr"/>
                      <a:r>
                        <a:rPr lang="en-US" altLang="zh-CN" sz="3200" b="1" dirty="0">
                          <a:solidFill>
                            <a:schemeClr val="tx1"/>
                          </a:solidFill>
                          <a:latin typeface="+mn-lt"/>
                          <a:ea typeface="+mj-ea"/>
                        </a:rPr>
                        <a:t>60</a:t>
                      </a:r>
                      <a:r>
                        <a:rPr lang="zh-CN" altLang="en-US" sz="3200" b="1" dirty="0">
                          <a:solidFill>
                            <a:schemeClr val="tx1"/>
                          </a:solidFill>
                          <a:latin typeface="+mn-lt"/>
                          <a:ea typeface="+mj-ea"/>
                        </a:rPr>
                        <a:t>以上</a:t>
                      </a:r>
                    </a:p>
                  </a:txBody>
                  <a:tcPr anchor="ctr">
                    <a:solidFill>
                      <a:schemeClr val="bg1"/>
                    </a:solidFill>
                  </a:tcPr>
                </a:tc>
                <a:extLst>
                  <a:ext uri="{0D108BD9-81ED-4DB2-BD59-A6C34878D82A}">
                    <a16:rowId xmlns:a16="http://schemas.microsoft.com/office/drawing/2014/main" val="1491179674"/>
                  </a:ext>
                </a:extLst>
              </a:tr>
              <a:tr h="633124">
                <a:tc>
                  <a:txBody>
                    <a:bodyPr/>
                    <a:lstStyle/>
                    <a:p>
                      <a:pPr algn="ctr"/>
                      <a:r>
                        <a:rPr lang="zh-CN" altLang="en-US" sz="3200" b="1" dirty="0">
                          <a:latin typeface="+mn-lt"/>
                          <a:ea typeface="+mj-ea"/>
                        </a:rPr>
                        <a:t>三（</a:t>
                      </a:r>
                      <a:r>
                        <a:rPr lang="en-US" altLang="zh-CN" sz="3200" b="1" dirty="0">
                          <a:latin typeface="+mn-lt"/>
                          <a:ea typeface="+mj-ea"/>
                        </a:rPr>
                        <a:t>2</a:t>
                      </a:r>
                      <a:r>
                        <a:rPr lang="zh-CN" altLang="en-US" sz="3200" b="1" dirty="0">
                          <a:latin typeface="+mn-lt"/>
                          <a:ea typeface="+mj-ea"/>
                        </a:rPr>
                        <a:t>）班人数</a:t>
                      </a:r>
                    </a:p>
                  </a:txBody>
                  <a:tcPr anchor="ctr">
                    <a:solidFill>
                      <a:srgbClr val="F1F7E8"/>
                    </a:solidFill>
                  </a:tcPr>
                </a:tc>
                <a:tc>
                  <a:txBody>
                    <a:bodyPr/>
                    <a:lstStyle/>
                    <a:p>
                      <a:pPr algn="ctr"/>
                      <a:r>
                        <a:rPr lang="en-US" altLang="zh-CN" sz="3200" b="1" dirty="0">
                          <a:solidFill>
                            <a:srgbClr val="FF0000"/>
                          </a:solidFill>
                          <a:latin typeface="+mn-lt"/>
                          <a:ea typeface="+mj-ea"/>
                        </a:rPr>
                        <a:t>3</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6</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1</a:t>
                      </a:r>
                      <a:endParaRPr lang="zh-CN" altLang="en-US" sz="3200" b="1" dirty="0">
                        <a:solidFill>
                          <a:srgbClr val="FF0000"/>
                        </a:solidFill>
                        <a:latin typeface="+mn-lt"/>
                        <a:ea typeface="+mj-ea"/>
                      </a:endParaRPr>
                    </a:p>
                  </a:txBody>
                  <a:tcPr anchor="ctr">
                    <a:solidFill>
                      <a:schemeClr val="bg1"/>
                    </a:solidFill>
                  </a:tcPr>
                </a:tc>
                <a:extLst>
                  <a:ext uri="{0D108BD9-81ED-4DB2-BD59-A6C34878D82A}">
                    <a16:rowId xmlns:a16="http://schemas.microsoft.com/office/drawing/2014/main" val="46399952"/>
                  </a:ext>
                </a:extLst>
              </a:tr>
              <a:tr h="633124">
                <a:tc>
                  <a:txBody>
                    <a:bodyPr/>
                    <a:lstStyle/>
                    <a:p>
                      <a:pPr algn="ctr"/>
                      <a:r>
                        <a:rPr lang="zh-CN" altLang="en-US" sz="3200" b="1" dirty="0">
                          <a:latin typeface="+mn-lt"/>
                          <a:ea typeface="+mj-ea"/>
                        </a:rPr>
                        <a:t>三（</a:t>
                      </a:r>
                      <a:r>
                        <a:rPr lang="en-US" altLang="zh-CN" sz="3200" b="1" dirty="0">
                          <a:latin typeface="+mn-lt"/>
                          <a:ea typeface="+mj-ea"/>
                        </a:rPr>
                        <a:t>3</a:t>
                      </a:r>
                      <a:r>
                        <a:rPr lang="zh-CN" altLang="en-US" sz="3200" b="1" dirty="0">
                          <a:latin typeface="+mn-lt"/>
                          <a:ea typeface="+mj-ea"/>
                        </a:rPr>
                        <a:t>）班人数</a:t>
                      </a:r>
                    </a:p>
                  </a:txBody>
                  <a:tcPr anchor="ctr">
                    <a:solidFill>
                      <a:srgbClr val="F1F7E8"/>
                    </a:solidFill>
                  </a:tcPr>
                </a:tc>
                <a:tc>
                  <a:txBody>
                    <a:bodyPr/>
                    <a:lstStyle/>
                    <a:p>
                      <a:pPr algn="ctr"/>
                      <a:r>
                        <a:rPr lang="en-US" altLang="zh-CN" sz="3200" b="1" dirty="0">
                          <a:solidFill>
                            <a:srgbClr val="FF0000"/>
                          </a:solidFill>
                          <a:latin typeface="+mn-lt"/>
                          <a:ea typeface="+mj-ea"/>
                        </a:rPr>
                        <a:t>2</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6</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2</a:t>
                      </a:r>
                      <a:endParaRPr lang="zh-CN" altLang="en-US" sz="3200" b="1" dirty="0">
                        <a:solidFill>
                          <a:srgbClr val="FF0000"/>
                        </a:solidFill>
                        <a:latin typeface="+mn-lt"/>
                        <a:ea typeface="+mj-ea"/>
                      </a:endParaRPr>
                    </a:p>
                  </a:txBody>
                  <a:tcPr anchor="ctr">
                    <a:solidFill>
                      <a:schemeClr val="bg1"/>
                    </a:solidFill>
                  </a:tcPr>
                </a:tc>
                <a:extLst>
                  <a:ext uri="{0D108BD9-81ED-4DB2-BD59-A6C34878D82A}">
                    <a16:rowId xmlns:a16="http://schemas.microsoft.com/office/drawing/2014/main" val="2585722497"/>
                  </a:ext>
                </a:extLst>
              </a:tr>
            </a:tbl>
          </a:graphicData>
        </a:graphic>
      </p:graphicFrame>
      <p:pic>
        <p:nvPicPr>
          <p:cNvPr id="13" name="图片 12">
            <a:extLst>
              <a:ext uri="{FF2B5EF4-FFF2-40B4-BE49-F238E27FC236}">
                <a16:creationId xmlns:a16="http://schemas.microsoft.com/office/drawing/2014/main" id="{925E0CAA-A7DC-3A92-0DC2-983D1427D44E}"/>
              </a:ext>
            </a:extLst>
          </p:cNvPr>
          <p:cNvPicPr>
            <a:picLocks noChangeAspect="1"/>
          </p:cNvPicPr>
          <p:nvPr/>
        </p:nvPicPr>
        <p:blipFill>
          <a:blip r:embed="rId2"/>
          <a:stretch>
            <a:fillRect/>
          </a:stretch>
        </p:blipFill>
        <p:spPr>
          <a:xfrm>
            <a:off x="4811682" y="5425817"/>
            <a:ext cx="1192883" cy="441348"/>
          </a:xfrm>
          <a:prstGeom prst="rect">
            <a:avLst/>
          </a:prstGeom>
        </p:spPr>
      </p:pic>
      <p:pic>
        <p:nvPicPr>
          <p:cNvPr id="14" name="图片 13">
            <a:extLst>
              <a:ext uri="{FF2B5EF4-FFF2-40B4-BE49-F238E27FC236}">
                <a16:creationId xmlns:a16="http://schemas.microsoft.com/office/drawing/2014/main" id="{147068E5-AE74-DD94-9EC9-6372A0B52027}"/>
              </a:ext>
            </a:extLst>
          </p:cNvPr>
          <p:cNvPicPr>
            <a:picLocks noChangeAspect="1"/>
          </p:cNvPicPr>
          <p:nvPr/>
        </p:nvPicPr>
        <p:blipFill>
          <a:blip r:embed="rId2"/>
          <a:stretch>
            <a:fillRect/>
          </a:stretch>
        </p:blipFill>
        <p:spPr>
          <a:xfrm>
            <a:off x="7114164" y="5425817"/>
            <a:ext cx="1192883" cy="441348"/>
          </a:xfrm>
          <a:prstGeom prst="rect">
            <a:avLst/>
          </a:prstGeom>
        </p:spPr>
      </p:pic>
      <p:pic>
        <p:nvPicPr>
          <p:cNvPr id="15" name="图片 14">
            <a:extLst>
              <a:ext uri="{FF2B5EF4-FFF2-40B4-BE49-F238E27FC236}">
                <a16:creationId xmlns:a16="http://schemas.microsoft.com/office/drawing/2014/main" id="{B502B042-4FD9-409F-6108-12644E904421}"/>
              </a:ext>
            </a:extLst>
          </p:cNvPr>
          <p:cNvPicPr>
            <a:picLocks noChangeAspect="1"/>
          </p:cNvPicPr>
          <p:nvPr/>
        </p:nvPicPr>
        <p:blipFill>
          <a:blip r:embed="rId2"/>
          <a:stretch>
            <a:fillRect/>
          </a:stretch>
        </p:blipFill>
        <p:spPr>
          <a:xfrm>
            <a:off x="9317955" y="5425817"/>
            <a:ext cx="1192883" cy="441348"/>
          </a:xfrm>
          <a:prstGeom prst="rect">
            <a:avLst/>
          </a:prstGeom>
        </p:spPr>
      </p:pic>
      <p:pic>
        <p:nvPicPr>
          <p:cNvPr id="16" name="图片 15">
            <a:extLst>
              <a:ext uri="{FF2B5EF4-FFF2-40B4-BE49-F238E27FC236}">
                <a16:creationId xmlns:a16="http://schemas.microsoft.com/office/drawing/2014/main" id="{3343E3A0-957C-A756-BA54-B1F47CDAC517}"/>
              </a:ext>
            </a:extLst>
          </p:cNvPr>
          <p:cNvPicPr>
            <a:picLocks noChangeAspect="1"/>
          </p:cNvPicPr>
          <p:nvPr/>
        </p:nvPicPr>
        <p:blipFill>
          <a:blip r:embed="rId2"/>
          <a:stretch>
            <a:fillRect/>
          </a:stretch>
        </p:blipFill>
        <p:spPr>
          <a:xfrm>
            <a:off x="4811683" y="6052182"/>
            <a:ext cx="1192883" cy="441348"/>
          </a:xfrm>
          <a:prstGeom prst="rect">
            <a:avLst/>
          </a:prstGeom>
        </p:spPr>
      </p:pic>
      <p:pic>
        <p:nvPicPr>
          <p:cNvPr id="17" name="图片 16">
            <a:extLst>
              <a:ext uri="{FF2B5EF4-FFF2-40B4-BE49-F238E27FC236}">
                <a16:creationId xmlns:a16="http://schemas.microsoft.com/office/drawing/2014/main" id="{528838AE-E2EA-7ABE-ADB4-004E1FD49D65}"/>
              </a:ext>
            </a:extLst>
          </p:cNvPr>
          <p:cNvPicPr>
            <a:picLocks noChangeAspect="1"/>
          </p:cNvPicPr>
          <p:nvPr/>
        </p:nvPicPr>
        <p:blipFill>
          <a:blip r:embed="rId2"/>
          <a:stretch>
            <a:fillRect/>
          </a:stretch>
        </p:blipFill>
        <p:spPr>
          <a:xfrm>
            <a:off x="7114164" y="6052182"/>
            <a:ext cx="1192883" cy="441348"/>
          </a:xfrm>
          <a:prstGeom prst="rect">
            <a:avLst/>
          </a:prstGeom>
        </p:spPr>
      </p:pic>
      <p:pic>
        <p:nvPicPr>
          <p:cNvPr id="18" name="图片 17">
            <a:extLst>
              <a:ext uri="{FF2B5EF4-FFF2-40B4-BE49-F238E27FC236}">
                <a16:creationId xmlns:a16="http://schemas.microsoft.com/office/drawing/2014/main" id="{424B3195-DB55-7594-4D1B-D04911B6B1B9}"/>
              </a:ext>
            </a:extLst>
          </p:cNvPr>
          <p:cNvPicPr>
            <a:picLocks noChangeAspect="1"/>
          </p:cNvPicPr>
          <p:nvPr/>
        </p:nvPicPr>
        <p:blipFill>
          <a:blip r:embed="rId2"/>
          <a:stretch>
            <a:fillRect/>
          </a:stretch>
        </p:blipFill>
        <p:spPr>
          <a:xfrm>
            <a:off x="9317955" y="6052182"/>
            <a:ext cx="1192883" cy="441348"/>
          </a:xfrm>
          <a:prstGeom prst="rect">
            <a:avLst/>
          </a:prstGeom>
        </p:spPr>
      </p:pic>
      <p:pic>
        <p:nvPicPr>
          <p:cNvPr id="3" name="图片 2">
            <a:extLst>
              <a:ext uri="{FF2B5EF4-FFF2-40B4-BE49-F238E27FC236}">
                <a16:creationId xmlns:a16="http://schemas.microsoft.com/office/drawing/2014/main" id="{B6FD300E-353E-B273-4527-2856E68DD6BE}"/>
              </a:ext>
            </a:extLst>
          </p:cNvPr>
          <p:cNvPicPr>
            <a:picLocks noChangeAspect="1"/>
          </p:cNvPicPr>
          <p:nvPr/>
        </p:nvPicPr>
        <p:blipFill>
          <a:blip r:embed="rId3"/>
          <a:stretch>
            <a:fillRect/>
          </a:stretch>
        </p:blipFill>
        <p:spPr>
          <a:xfrm>
            <a:off x="2219338" y="251289"/>
            <a:ext cx="7753325" cy="3145296"/>
          </a:xfrm>
          <a:prstGeom prst="rect">
            <a:avLst/>
          </a:prstGeom>
        </p:spPr>
      </p:pic>
    </p:spTree>
    <p:extLst>
      <p:ext uri="{BB962C8B-B14F-4D97-AF65-F5344CB8AC3E}">
        <p14:creationId xmlns:p14="http://schemas.microsoft.com/office/powerpoint/2010/main" val="277023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4"/>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5"/>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F3D9B8BD-853C-16F1-30A3-38981D82CF09}"/>
              </a:ext>
            </a:extLst>
          </p:cNvPr>
          <p:cNvSpPr txBox="1"/>
          <p:nvPr/>
        </p:nvSpPr>
        <p:spPr>
          <a:xfrm>
            <a:off x="463222" y="2831239"/>
            <a:ext cx="11265556" cy="668645"/>
          </a:xfrm>
          <a:prstGeom prst="rect">
            <a:avLst/>
          </a:prstGeom>
          <a:noFill/>
        </p:spPr>
        <p:txBody>
          <a:bodyPr wrap="square">
            <a:spAutoFit/>
          </a:bodyPr>
          <a:lstStyle/>
          <a:p>
            <a:pPr marL="0" marR="0" lvl="0" indent="0" algn="l" defTabSz="914400" rtl="0" eaLnBrk="1" fontAlgn="base" latinLnBrk="0" hangingPunct="1">
              <a:lnSpc>
                <a:spcPct val="114000"/>
              </a:lnSpc>
              <a:spcBef>
                <a:spcPct val="0"/>
              </a:spcBef>
              <a:spcAft>
                <a:spcPct val="0"/>
              </a:spcAft>
              <a:buClrTx/>
              <a:buSzTx/>
              <a:buFontTx/>
              <a:buNone/>
              <a:tabLst/>
              <a:defRPr/>
            </a:pP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lang="en-US" altLang="zh-CN"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2</a:t>
            </a:r>
            <a:r>
              <a:rPr lang="zh-CN" altLang="en-US" sz="3600" b="1" dirty="0">
                <a:solidFill>
                  <a:prstClr val="black"/>
                </a:solidFill>
                <a:latin typeface="+mn-lt"/>
                <a:ea typeface="楷体" panose="02010609060101010101" pitchFamily="49" charset="-122"/>
                <a:cs typeface="Arial" panose="020B0604020202020204" pitchFamily="34" charset="0"/>
                <a:sym typeface="Times New Roman" panose="02020603050405020304" pitchFamily="18" charset="0"/>
              </a:rPr>
              <a:t>）</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观察（</a:t>
            </a:r>
            <a:r>
              <a:rPr kumimoji="0" lang="en-US"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1</a:t>
            </a: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）中表格的数据，你有什么建议吗？</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graphicFrame>
        <p:nvGraphicFramePr>
          <p:cNvPr id="11" name="表格 10">
            <a:extLst>
              <a:ext uri="{FF2B5EF4-FFF2-40B4-BE49-F238E27FC236}">
                <a16:creationId xmlns:a16="http://schemas.microsoft.com/office/drawing/2014/main" id="{18AE48A0-AA04-DD3E-7D5B-44A5AF31503E}"/>
              </a:ext>
            </a:extLst>
          </p:cNvPr>
          <p:cNvGraphicFramePr>
            <a:graphicFrameLocks noGrp="1"/>
          </p:cNvGraphicFramePr>
          <p:nvPr>
            <p:extLst>
              <p:ext uri="{D42A27DB-BD31-4B8C-83A1-F6EECF244321}">
                <p14:modId xmlns:p14="http://schemas.microsoft.com/office/powerpoint/2010/main" val="2178294375"/>
              </p:ext>
            </p:extLst>
          </p:nvPr>
        </p:nvGraphicFramePr>
        <p:xfrm>
          <a:off x="1132765" y="805741"/>
          <a:ext cx="9926470" cy="1899372"/>
        </p:xfrm>
        <a:graphic>
          <a:graphicData uri="http://schemas.openxmlformats.org/drawingml/2006/table">
            <a:tbl>
              <a:tblPr firstRow="1" bandRow="1">
                <a:tableStyleId>{5940675A-B579-460E-94D1-54222C63F5DA}</a:tableStyleId>
              </a:tblPr>
              <a:tblGrid>
                <a:gridCol w="3243568">
                  <a:extLst>
                    <a:ext uri="{9D8B030D-6E8A-4147-A177-3AD203B41FA5}">
                      <a16:colId xmlns:a16="http://schemas.microsoft.com/office/drawing/2014/main" val="2530572115"/>
                    </a:ext>
                  </a:extLst>
                </a:gridCol>
                <a:gridCol w="2227634">
                  <a:extLst>
                    <a:ext uri="{9D8B030D-6E8A-4147-A177-3AD203B41FA5}">
                      <a16:colId xmlns:a16="http://schemas.microsoft.com/office/drawing/2014/main" val="1590301688"/>
                    </a:ext>
                  </a:extLst>
                </a:gridCol>
                <a:gridCol w="2227634">
                  <a:extLst>
                    <a:ext uri="{9D8B030D-6E8A-4147-A177-3AD203B41FA5}">
                      <a16:colId xmlns:a16="http://schemas.microsoft.com/office/drawing/2014/main" val="1802751477"/>
                    </a:ext>
                  </a:extLst>
                </a:gridCol>
                <a:gridCol w="2227634">
                  <a:extLst>
                    <a:ext uri="{9D8B030D-6E8A-4147-A177-3AD203B41FA5}">
                      <a16:colId xmlns:a16="http://schemas.microsoft.com/office/drawing/2014/main" val="3895848816"/>
                    </a:ext>
                  </a:extLst>
                </a:gridCol>
              </a:tblGrid>
              <a:tr h="633124">
                <a:tc>
                  <a:txBody>
                    <a:bodyPr/>
                    <a:lstStyle/>
                    <a:p>
                      <a:pPr algn="ctr"/>
                      <a:r>
                        <a:rPr lang="zh-CN" altLang="en-US" sz="3200" b="1" dirty="0">
                          <a:latin typeface="+mn-lt"/>
                          <a:ea typeface="+mj-ea"/>
                        </a:rPr>
                        <a:t>时间</a:t>
                      </a:r>
                      <a:r>
                        <a:rPr lang="en-US" altLang="zh-CN" sz="3200" b="1" dirty="0">
                          <a:latin typeface="+mn-lt"/>
                          <a:ea typeface="+mj-ea"/>
                        </a:rPr>
                        <a:t>/</a:t>
                      </a:r>
                      <a:r>
                        <a:rPr lang="zh-CN" altLang="en-US" sz="3200" b="1" dirty="0">
                          <a:latin typeface="+mn-lt"/>
                          <a:ea typeface="+mj-ea"/>
                        </a:rPr>
                        <a:t>分</a:t>
                      </a:r>
                    </a:p>
                  </a:txBody>
                  <a:tcPr anchor="ctr">
                    <a:solidFill>
                      <a:srgbClr val="F1F7E8"/>
                    </a:solidFill>
                  </a:tcPr>
                </a:tc>
                <a:tc>
                  <a:txBody>
                    <a:bodyPr/>
                    <a:lstStyle/>
                    <a:p>
                      <a:pPr algn="ctr"/>
                      <a:r>
                        <a:rPr lang="en-US" altLang="zh-CN" sz="3200" b="1" dirty="0">
                          <a:solidFill>
                            <a:schemeClr val="tx1"/>
                          </a:solidFill>
                          <a:latin typeface="+mn-lt"/>
                          <a:ea typeface="+mj-ea"/>
                        </a:rPr>
                        <a:t>0—30</a:t>
                      </a:r>
                      <a:endParaRPr lang="zh-CN" altLang="en-US" sz="3200" b="1" dirty="0">
                        <a:solidFill>
                          <a:schemeClr val="tx1"/>
                        </a:solidFill>
                        <a:latin typeface="+mn-lt"/>
                        <a:ea typeface="+mj-ea"/>
                      </a:endParaRPr>
                    </a:p>
                  </a:txBody>
                  <a:tcPr anchor="ctr">
                    <a:solidFill>
                      <a:schemeClr val="bg1"/>
                    </a:solidFill>
                  </a:tcPr>
                </a:tc>
                <a:tc>
                  <a:txBody>
                    <a:bodyPr/>
                    <a:lstStyle/>
                    <a:p>
                      <a:pPr algn="ctr"/>
                      <a:r>
                        <a:rPr lang="en-US" altLang="zh-CN" sz="3200" b="1" dirty="0">
                          <a:solidFill>
                            <a:schemeClr val="tx1"/>
                          </a:solidFill>
                          <a:latin typeface="+mn-lt"/>
                          <a:ea typeface="+mj-ea"/>
                        </a:rPr>
                        <a:t>31—60</a:t>
                      </a:r>
                      <a:endParaRPr lang="zh-CN" altLang="en-US" sz="3200" b="1" dirty="0">
                        <a:solidFill>
                          <a:schemeClr val="tx1"/>
                        </a:solidFill>
                        <a:latin typeface="+mn-lt"/>
                        <a:ea typeface="+mj-ea"/>
                      </a:endParaRPr>
                    </a:p>
                  </a:txBody>
                  <a:tcPr anchor="ctr">
                    <a:solidFill>
                      <a:schemeClr val="bg1"/>
                    </a:solidFill>
                  </a:tcPr>
                </a:tc>
                <a:tc>
                  <a:txBody>
                    <a:bodyPr/>
                    <a:lstStyle/>
                    <a:p>
                      <a:pPr algn="ctr"/>
                      <a:r>
                        <a:rPr lang="en-US" altLang="zh-CN" sz="3200" b="1" dirty="0">
                          <a:solidFill>
                            <a:schemeClr val="tx1"/>
                          </a:solidFill>
                          <a:latin typeface="+mn-lt"/>
                          <a:ea typeface="+mj-ea"/>
                        </a:rPr>
                        <a:t>60</a:t>
                      </a:r>
                      <a:r>
                        <a:rPr lang="zh-CN" altLang="en-US" sz="3200" b="1" dirty="0">
                          <a:solidFill>
                            <a:schemeClr val="tx1"/>
                          </a:solidFill>
                          <a:latin typeface="+mn-lt"/>
                          <a:ea typeface="+mj-ea"/>
                        </a:rPr>
                        <a:t>以上</a:t>
                      </a:r>
                    </a:p>
                  </a:txBody>
                  <a:tcPr anchor="ctr">
                    <a:solidFill>
                      <a:schemeClr val="bg1"/>
                    </a:solidFill>
                  </a:tcPr>
                </a:tc>
                <a:extLst>
                  <a:ext uri="{0D108BD9-81ED-4DB2-BD59-A6C34878D82A}">
                    <a16:rowId xmlns:a16="http://schemas.microsoft.com/office/drawing/2014/main" val="1491179674"/>
                  </a:ext>
                </a:extLst>
              </a:tr>
              <a:tr h="633124">
                <a:tc>
                  <a:txBody>
                    <a:bodyPr/>
                    <a:lstStyle/>
                    <a:p>
                      <a:pPr algn="ctr"/>
                      <a:r>
                        <a:rPr lang="zh-CN" altLang="en-US" sz="3200" b="1" dirty="0">
                          <a:latin typeface="+mn-lt"/>
                          <a:ea typeface="+mj-ea"/>
                        </a:rPr>
                        <a:t>三（</a:t>
                      </a:r>
                      <a:r>
                        <a:rPr lang="en-US" altLang="zh-CN" sz="3200" b="1" dirty="0">
                          <a:latin typeface="+mn-lt"/>
                          <a:ea typeface="+mj-ea"/>
                        </a:rPr>
                        <a:t>2</a:t>
                      </a:r>
                      <a:r>
                        <a:rPr lang="zh-CN" altLang="en-US" sz="3200" b="1" dirty="0">
                          <a:latin typeface="+mn-lt"/>
                          <a:ea typeface="+mj-ea"/>
                        </a:rPr>
                        <a:t>）班人数</a:t>
                      </a:r>
                    </a:p>
                  </a:txBody>
                  <a:tcPr anchor="ctr">
                    <a:solidFill>
                      <a:srgbClr val="F1F7E8"/>
                    </a:solidFill>
                  </a:tcPr>
                </a:tc>
                <a:tc>
                  <a:txBody>
                    <a:bodyPr/>
                    <a:lstStyle/>
                    <a:p>
                      <a:pPr algn="ctr"/>
                      <a:r>
                        <a:rPr lang="en-US" altLang="zh-CN" sz="3200" b="1" dirty="0">
                          <a:solidFill>
                            <a:srgbClr val="FF0000"/>
                          </a:solidFill>
                          <a:latin typeface="+mn-lt"/>
                          <a:ea typeface="+mj-ea"/>
                        </a:rPr>
                        <a:t>3</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6</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1</a:t>
                      </a:r>
                      <a:endParaRPr lang="zh-CN" altLang="en-US" sz="3200" b="1" dirty="0">
                        <a:solidFill>
                          <a:srgbClr val="FF0000"/>
                        </a:solidFill>
                        <a:latin typeface="+mn-lt"/>
                        <a:ea typeface="+mj-ea"/>
                      </a:endParaRPr>
                    </a:p>
                  </a:txBody>
                  <a:tcPr anchor="ctr">
                    <a:solidFill>
                      <a:schemeClr val="bg1"/>
                    </a:solidFill>
                  </a:tcPr>
                </a:tc>
                <a:extLst>
                  <a:ext uri="{0D108BD9-81ED-4DB2-BD59-A6C34878D82A}">
                    <a16:rowId xmlns:a16="http://schemas.microsoft.com/office/drawing/2014/main" val="46399952"/>
                  </a:ext>
                </a:extLst>
              </a:tr>
              <a:tr h="633124">
                <a:tc>
                  <a:txBody>
                    <a:bodyPr/>
                    <a:lstStyle/>
                    <a:p>
                      <a:pPr algn="ctr"/>
                      <a:r>
                        <a:rPr lang="zh-CN" altLang="en-US" sz="3200" b="1" dirty="0">
                          <a:latin typeface="+mn-lt"/>
                          <a:ea typeface="+mj-ea"/>
                        </a:rPr>
                        <a:t>三（</a:t>
                      </a:r>
                      <a:r>
                        <a:rPr lang="en-US" altLang="zh-CN" sz="3200" b="1" dirty="0">
                          <a:latin typeface="+mn-lt"/>
                          <a:ea typeface="+mj-ea"/>
                        </a:rPr>
                        <a:t>3</a:t>
                      </a:r>
                      <a:r>
                        <a:rPr lang="zh-CN" altLang="en-US" sz="3200" b="1" dirty="0">
                          <a:latin typeface="+mn-lt"/>
                          <a:ea typeface="+mj-ea"/>
                        </a:rPr>
                        <a:t>）班人数</a:t>
                      </a:r>
                    </a:p>
                  </a:txBody>
                  <a:tcPr anchor="ctr">
                    <a:solidFill>
                      <a:srgbClr val="F1F7E8"/>
                    </a:solidFill>
                  </a:tcPr>
                </a:tc>
                <a:tc>
                  <a:txBody>
                    <a:bodyPr/>
                    <a:lstStyle/>
                    <a:p>
                      <a:pPr algn="ctr"/>
                      <a:r>
                        <a:rPr lang="en-US" altLang="zh-CN" sz="3200" b="1" dirty="0">
                          <a:solidFill>
                            <a:srgbClr val="FF0000"/>
                          </a:solidFill>
                          <a:latin typeface="+mn-lt"/>
                          <a:ea typeface="+mj-ea"/>
                        </a:rPr>
                        <a:t>2</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6</a:t>
                      </a:r>
                      <a:endParaRPr lang="zh-CN" altLang="en-US" sz="3200" b="1" dirty="0">
                        <a:solidFill>
                          <a:srgbClr val="FF0000"/>
                        </a:solidFill>
                        <a:latin typeface="+mn-lt"/>
                        <a:ea typeface="+mj-ea"/>
                      </a:endParaRPr>
                    </a:p>
                  </a:txBody>
                  <a:tcPr anchor="ctr">
                    <a:solidFill>
                      <a:schemeClr val="bg1"/>
                    </a:solidFill>
                  </a:tcPr>
                </a:tc>
                <a:tc>
                  <a:txBody>
                    <a:bodyPr/>
                    <a:lstStyle/>
                    <a:p>
                      <a:pPr algn="ctr"/>
                      <a:r>
                        <a:rPr lang="en-US" altLang="zh-CN" sz="3200" b="1" dirty="0">
                          <a:solidFill>
                            <a:srgbClr val="FF0000"/>
                          </a:solidFill>
                          <a:latin typeface="+mn-lt"/>
                          <a:ea typeface="+mj-ea"/>
                        </a:rPr>
                        <a:t>2</a:t>
                      </a:r>
                      <a:endParaRPr lang="zh-CN" altLang="en-US" sz="3200" b="1" dirty="0">
                        <a:solidFill>
                          <a:srgbClr val="FF0000"/>
                        </a:solidFill>
                        <a:latin typeface="+mn-lt"/>
                        <a:ea typeface="+mj-ea"/>
                      </a:endParaRPr>
                    </a:p>
                  </a:txBody>
                  <a:tcPr anchor="ctr">
                    <a:solidFill>
                      <a:schemeClr val="bg1"/>
                    </a:solidFill>
                  </a:tcPr>
                </a:tc>
                <a:extLst>
                  <a:ext uri="{0D108BD9-81ED-4DB2-BD59-A6C34878D82A}">
                    <a16:rowId xmlns:a16="http://schemas.microsoft.com/office/drawing/2014/main" val="2585722497"/>
                  </a:ext>
                </a:extLst>
              </a:tr>
            </a:tbl>
          </a:graphicData>
        </a:graphic>
      </p:graphicFrame>
      <p:sp>
        <p:nvSpPr>
          <p:cNvPr id="12" name="文本框 11">
            <a:extLst>
              <a:ext uri="{FF2B5EF4-FFF2-40B4-BE49-F238E27FC236}">
                <a16:creationId xmlns:a16="http://schemas.microsoft.com/office/drawing/2014/main" id="{FF0CAC67-2AC0-D4E6-008A-2BA62E26AFF2}"/>
              </a:ext>
            </a:extLst>
          </p:cNvPr>
          <p:cNvSpPr txBox="1"/>
          <p:nvPr/>
        </p:nvSpPr>
        <p:spPr>
          <a:xfrm>
            <a:off x="587306" y="3626010"/>
            <a:ext cx="11017387" cy="2288703"/>
          </a:xfrm>
          <a:prstGeom prst="rect">
            <a:avLst/>
          </a:prstGeom>
          <a:noFill/>
        </p:spPr>
        <p:txBody>
          <a:bodyPr wrap="square">
            <a:spAutoFit/>
          </a:bodyPr>
          <a:lstStyle/>
          <a:p>
            <a:pPr eaLnBrk="1" hangingPunct="1">
              <a:lnSpc>
                <a:spcPct val="114000"/>
              </a:lnSpc>
            </a:pPr>
            <a:r>
              <a:rPr lang="zh-CN" altLang="en-US" sz="3200" b="1" dirty="0">
                <a:solidFill>
                  <a:srgbClr val="FF0000"/>
                </a:solidFill>
                <a:latin typeface="+mn-lt"/>
              </a:rPr>
              <a:t>对于阅读时长在</a:t>
            </a:r>
            <a:r>
              <a:rPr lang="en-US" altLang="zh-CN" sz="3200" b="1" dirty="0">
                <a:solidFill>
                  <a:srgbClr val="FF0000"/>
                </a:solidFill>
                <a:latin typeface="+mn-lt"/>
              </a:rPr>
              <a:t>0—30</a:t>
            </a:r>
            <a:r>
              <a:rPr lang="zh-CN" altLang="en-US" sz="3200" b="1" dirty="0">
                <a:solidFill>
                  <a:srgbClr val="FF0000"/>
                </a:solidFill>
                <a:latin typeface="+mn-lt"/>
              </a:rPr>
              <a:t>分钟的同学，建议制定阅读计划，每天增加阅读时间，培养阅读习惯。三（</a:t>
            </a:r>
            <a:r>
              <a:rPr lang="en-US" altLang="zh-CN" sz="3200" b="1" dirty="0">
                <a:solidFill>
                  <a:srgbClr val="FF0000"/>
                </a:solidFill>
                <a:latin typeface="+mn-lt"/>
              </a:rPr>
              <a:t>2</a:t>
            </a:r>
            <a:r>
              <a:rPr lang="zh-CN" altLang="en-US" sz="3200" b="1" dirty="0">
                <a:solidFill>
                  <a:srgbClr val="FF0000"/>
                </a:solidFill>
                <a:latin typeface="+mn-lt"/>
              </a:rPr>
              <a:t>）班可借鉴三（</a:t>
            </a:r>
            <a:r>
              <a:rPr lang="en-US" altLang="zh-CN" sz="3200" b="1" dirty="0">
                <a:solidFill>
                  <a:srgbClr val="FF0000"/>
                </a:solidFill>
                <a:latin typeface="+mn-lt"/>
              </a:rPr>
              <a:t>3</a:t>
            </a:r>
            <a:r>
              <a:rPr lang="zh-CN" altLang="en-US" sz="3200" b="1" dirty="0">
                <a:solidFill>
                  <a:srgbClr val="FF0000"/>
                </a:solidFill>
                <a:latin typeface="+mn-lt"/>
              </a:rPr>
              <a:t>）班在</a:t>
            </a:r>
            <a:r>
              <a:rPr lang="en-US" altLang="zh-CN" sz="3200" b="1" dirty="0">
                <a:solidFill>
                  <a:srgbClr val="FF0000"/>
                </a:solidFill>
                <a:latin typeface="+mn-lt"/>
              </a:rPr>
              <a:t>60</a:t>
            </a:r>
            <a:r>
              <a:rPr lang="zh-CN" altLang="en-US" sz="3200" b="1" dirty="0">
                <a:solidFill>
                  <a:srgbClr val="FF0000"/>
                </a:solidFill>
                <a:latin typeface="+mn-lt"/>
              </a:rPr>
              <a:t>分钟以上阅读时长的经验，开展阅读分享活动，激发同学们的阅读兴趣，鼓励大家延长阅读时间。</a:t>
            </a:r>
          </a:p>
        </p:txBody>
      </p:sp>
      <p:sp>
        <p:nvSpPr>
          <p:cNvPr id="2" name="文本框 1">
            <a:extLst>
              <a:ext uri="{FF2B5EF4-FFF2-40B4-BE49-F238E27FC236}">
                <a16:creationId xmlns:a16="http://schemas.microsoft.com/office/drawing/2014/main" id="{C48A8859-700C-F94C-95A9-7D2FCC4AF19C}"/>
              </a:ext>
            </a:extLst>
          </p:cNvPr>
          <p:cNvSpPr txBox="1"/>
          <p:nvPr/>
        </p:nvSpPr>
        <p:spPr>
          <a:xfrm>
            <a:off x="2301416" y="217950"/>
            <a:ext cx="7589168" cy="461665"/>
          </a:xfrm>
          <a:prstGeom prst="rect">
            <a:avLst/>
          </a:prstGeom>
          <a:noFill/>
        </p:spPr>
        <p:txBody>
          <a:bodyPr wrap="square">
            <a:spAutoFit/>
          </a:bodyPr>
          <a:lstStyle/>
          <a:p>
            <a:pPr algn="ctr"/>
            <a:r>
              <a:rPr lang="zh-CN" altLang="en-US" sz="2400" dirty="0">
                <a:solidFill>
                  <a:srgbClr val="231F20"/>
                </a:solidFill>
                <a:effectLst/>
                <a:latin typeface="+mn-ea"/>
                <a:ea typeface="+mn-ea"/>
              </a:rPr>
              <a:t>三（</a:t>
            </a:r>
            <a:r>
              <a:rPr lang="en-US" altLang="zh-CN" sz="2400" dirty="0">
                <a:solidFill>
                  <a:srgbClr val="231F20"/>
                </a:solidFill>
                <a:effectLst/>
                <a:latin typeface="+mn-ea"/>
                <a:ea typeface="+mn-ea"/>
              </a:rPr>
              <a:t>2</a:t>
            </a:r>
            <a:r>
              <a:rPr lang="zh-CN" altLang="en-US" sz="2400" dirty="0">
                <a:solidFill>
                  <a:srgbClr val="231F20"/>
                </a:solidFill>
                <a:effectLst/>
                <a:latin typeface="+mn-ea"/>
                <a:ea typeface="+mn-ea"/>
              </a:rPr>
              <a:t>）班和三（</a:t>
            </a:r>
            <a:r>
              <a:rPr lang="en-US" altLang="zh-CN" sz="2400" dirty="0">
                <a:solidFill>
                  <a:srgbClr val="231F20"/>
                </a:solidFill>
                <a:effectLst/>
                <a:latin typeface="+mn-ea"/>
                <a:ea typeface="+mn-ea"/>
              </a:rPr>
              <a:t>3</a:t>
            </a:r>
            <a:r>
              <a:rPr lang="zh-CN" altLang="en-US" sz="2400" dirty="0">
                <a:solidFill>
                  <a:srgbClr val="231F20"/>
                </a:solidFill>
                <a:effectLst/>
                <a:latin typeface="+mn-ea"/>
                <a:ea typeface="+mn-ea"/>
              </a:rPr>
              <a:t>）班</a:t>
            </a:r>
            <a:r>
              <a:rPr lang="zh-CN" altLang="en-US" sz="2400" dirty="0">
                <a:solidFill>
                  <a:srgbClr val="231F20"/>
                </a:solidFill>
                <a:latin typeface="+mn-ea"/>
                <a:ea typeface="+mn-ea"/>
              </a:rPr>
              <a:t>各</a:t>
            </a:r>
            <a:r>
              <a:rPr lang="en-US" altLang="zh-CN" sz="2400" dirty="0">
                <a:solidFill>
                  <a:srgbClr val="231F20"/>
                </a:solidFill>
                <a:latin typeface="+mn-ea"/>
                <a:ea typeface="+mn-ea"/>
              </a:rPr>
              <a:t>10</a:t>
            </a:r>
            <a:r>
              <a:rPr lang="zh-CN" altLang="en-US" sz="2400" dirty="0">
                <a:solidFill>
                  <a:srgbClr val="231F20"/>
                </a:solidFill>
                <a:latin typeface="+mn-ea"/>
                <a:ea typeface="+mn-ea"/>
              </a:rPr>
              <a:t>名同学</a:t>
            </a:r>
            <a:r>
              <a:rPr lang="zh-CN" altLang="en-US" sz="2400" dirty="0">
                <a:solidFill>
                  <a:srgbClr val="231F20"/>
                </a:solidFill>
                <a:effectLst/>
                <a:latin typeface="+mn-ea"/>
                <a:ea typeface="+mn-ea"/>
              </a:rPr>
              <a:t>某天阅读时长情况</a:t>
            </a:r>
            <a:endParaRPr lang="zh-CN" altLang="en-US" sz="3600" dirty="0">
              <a:latin typeface="+mn-ea"/>
              <a:ea typeface="+mn-ea"/>
            </a:endParaRPr>
          </a:p>
        </p:txBody>
      </p:sp>
    </p:spTree>
    <p:extLst>
      <p:ext uri="{BB962C8B-B14F-4D97-AF65-F5344CB8AC3E}">
        <p14:creationId xmlns:p14="http://schemas.microsoft.com/office/powerpoint/2010/main" val="3867164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a:extLst>
              <a:ext uri="{FF2B5EF4-FFF2-40B4-BE49-F238E27FC236}">
                <a16:creationId xmlns:a16="http://schemas.microsoft.com/office/drawing/2014/main" id="{5A5D2DF5-7ABF-061E-9B56-2D134D1AA45D}"/>
              </a:ext>
            </a:extLst>
          </p:cNvPr>
          <p:cNvSpPr/>
          <p:nvPr/>
        </p:nvSpPr>
        <p:spPr>
          <a:xfrm>
            <a:off x="500743" y="1125578"/>
            <a:ext cx="587829" cy="587829"/>
          </a:xfrm>
          <a:prstGeom prst="ellipse">
            <a:avLst/>
          </a:prstGeom>
          <a:solidFill>
            <a:srgbClr val="037F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chemeClr val="bg1"/>
                </a:solidFill>
                <a:latin typeface="Arial" panose="020B0604020202020204" pitchFamily="34" charset="0"/>
                <a:cs typeface="Arial" panose="020B0604020202020204" pitchFamily="34" charset="0"/>
              </a:rPr>
              <a:t>5</a:t>
            </a:r>
            <a:endParaRPr lang="zh-CN" altLang="en-US" sz="3600" b="1" dirty="0">
              <a:solidFill>
                <a:schemeClr val="bg1"/>
              </a:solidFill>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id="{B52FDA8A-6728-4240-06F2-BAE60BC553AD}"/>
              </a:ext>
            </a:extLst>
          </p:cNvPr>
          <p:cNvSpPr txBox="1"/>
          <p:nvPr/>
        </p:nvSpPr>
        <p:spPr>
          <a:xfrm>
            <a:off x="1176121" y="1071004"/>
            <a:ext cx="10515136" cy="1261371"/>
          </a:xfrm>
          <a:prstGeom prst="rect">
            <a:avLst/>
          </a:prstGeom>
          <a:noFill/>
        </p:spPr>
        <p:txBody>
          <a:bodyPr wrap="square">
            <a:spAutoFit/>
          </a:bodyPr>
          <a:lstStyle/>
          <a:p>
            <a:pPr marL="0" marR="0" lvl="0" indent="0" algn="l" defTabSz="914400" rtl="0" eaLnBrk="1" fontAlgn="base" latinLnBrk="0" hangingPunct="1">
              <a:lnSpc>
                <a:spcPct val="110000"/>
              </a:lnSpc>
              <a:spcBef>
                <a:spcPct val="0"/>
              </a:spcBef>
              <a:spcAft>
                <a:spcPct val="0"/>
              </a:spcAft>
              <a:buClrTx/>
              <a:buSzTx/>
              <a:buFontTx/>
              <a:buNone/>
              <a:tabLst/>
              <a:defRPr/>
            </a:pPr>
            <a:r>
              <a:rPr kumimoji="0" lang="zh-CN" altLang="en-US"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rPr>
              <a:t>学校要为三年级田径队订购运动鞋，请你帮助体育老师制订一个订购方案。</a:t>
            </a:r>
            <a:endParaRPr kumimoji="0" lang="zh-CN" altLang="zh-CN" sz="3600" b="1" i="0" u="none" strike="noStrike" kern="1200" cap="none" spc="0" normalizeH="0" baseline="0" noProof="0" dirty="0">
              <a:ln>
                <a:noFill/>
              </a:ln>
              <a:solidFill>
                <a:prstClr val="black"/>
              </a:solidFill>
              <a:effectLst/>
              <a:uLnTx/>
              <a:uFillTx/>
              <a:latin typeface="+mn-lt"/>
              <a:ea typeface="楷体" panose="02010609060101010101" pitchFamily="49" charset="-122"/>
              <a:cs typeface="Arial" panose="020B0604020202020204" pitchFamily="34" charset="0"/>
              <a:sym typeface="Times New Roman" panose="02020603050405020304" pitchFamily="18" charset="0"/>
            </a:endParaRPr>
          </a:p>
        </p:txBody>
      </p:sp>
      <p:sp>
        <p:nvSpPr>
          <p:cNvPr id="16" name="TextBox 11">
            <a:extLst>
              <a:ext uri="{FF2B5EF4-FFF2-40B4-BE49-F238E27FC236}">
                <a16:creationId xmlns:a16="http://schemas.microsoft.com/office/drawing/2014/main" id="{7AD238F4-ABFE-82BF-A044-3B95AA7849A3}"/>
              </a:ext>
            </a:extLst>
          </p:cNvPr>
          <p:cNvSpPr txBox="1">
            <a:spLocks noChangeArrowheads="1"/>
          </p:cNvSpPr>
          <p:nvPr/>
        </p:nvSpPr>
        <p:spPr bwMode="auto">
          <a:xfrm>
            <a:off x="6096000" y="1865508"/>
            <a:ext cx="372374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2800" b="1">
                <a:solidFill>
                  <a:schemeClr val="tx1"/>
                </a:solidFill>
                <a:latin typeface="Arial" panose="020B0604020202020204" pitchFamily="34" charset="0"/>
                <a:ea typeface="黑体" panose="02010609060101010101" pitchFamily="49" charset="-122"/>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黑体" panose="02010609060101010101" pitchFamily="49" charset="-122"/>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黑体" panose="02010609060101010101" pitchFamily="49" charset="-122"/>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黑体" panose="02010609060101010101" pitchFamily="49" charset="-122"/>
              </a:defRPr>
            </a:lvl9pPr>
          </a:lstStyle>
          <a:p>
            <a:pPr eaLnBrk="1" hangingPunct="1">
              <a:spcBef>
                <a:spcPct val="0"/>
              </a:spcBef>
            </a:pP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课本</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76</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页 练习十五 第</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5</a:t>
            </a:r>
            <a:r>
              <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题</a:t>
            </a:r>
            <a:r>
              <a:rPr lang="en-US" altLang="zh-CN"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rPr>
              <a:t>】</a:t>
            </a:r>
            <a:endParaRPr lang="zh-CN" altLang="en-US" sz="2000" b="0" dirty="0">
              <a:solidFill>
                <a:srgbClr val="FF0000"/>
              </a:solidFill>
              <a:latin typeface="Times New Roman" panose="02020603050405020304" pitchFamily="18" charset="0"/>
              <a:ea typeface="楷体" panose="02010609060101010101" pitchFamily="49" charset="-122"/>
              <a:cs typeface="+mn-ea"/>
              <a:sym typeface="Times New Roman" panose="02020603050405020304" pitchFamily="18" charset="0"/>
            </a:endParaRPr>
          </a:p>
        </p:txBody>
      </p:sp>
      <p:sp>
        <p:nvSpPr>
          <p:cNvPr id="17" name="文本框 16">
            <a:extLst>
              <a:ext uri="{FF2B5EF4-FFF2-40B4-BE49-F238E27FC236}">
                <a16:creationId xmlns:a16="http://schemas.microsoft.com/office/drawing/2014/main" id="{7880BC30-1C40-6FB5-C41D-51DAE9D865FB}"/>
              </a:ext>
            </a:extLst>
          </p:cNvPr>
          <p:cNvSpPr txBox="1"/>
          <p:nvPr/>
        </p:nvSpPr>
        <p:spPr>
          <a:xfrm>
            <a:off x="1088572" y="2653245"/>
            <a:ext cx="10602685" cy="1876283"/>
          </a:xfrm>
          <a:prstGeom prst="rect">
            <a:avLst/>
          </a:prstGeom>
          <a:noFill/>
        </p:spPr>
        <p:txBody>
          <a:bodyPr wrap="square">
            <a:spAutoFit/>
          </a:bodyPr>
          <a:lstStyle/>
          <a:p>
            <a:pPr eaLnBrk="1" hangingPunct="1">
              <a:lnSpc>
                <a:spcPct val="125000"/>
              </a:lnSpc>
            </a:pPr>
            <a:r>
              <a:rPr lang="zh-CN" altLang="en-US" sz="3200" b="1" dirty="0">
                <a:solidFill>
                  <a:srgbClr val="FF0000"/>
                </a:solidFill>
                <a:latin typeface="+mn-lt"/>
              </a:rPr>
              <a:t>方法提示：先收集田径队队员的脚长数据，每个鞋码对应一定范围内的脚长，再将脚长数据分段整理，根据鞋码对应范围的人数订购相应数量的运动鞋。</a:t>
            </a:r>
          </a:p>
        </p:txBody>
      </p:sp>
    </p:spTree>
    <p:extLst>
      <p:ext uri="{BB962C8B-B14F-4D97-AF65-F5344CB8AC3E}">
        <p14:creationId xmlns:p14="http://schemas.microsoft.com/office/powerpoint/2010/main" val="324810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5"/>
          <p:cNvPicPr>
            <a:picLocks noChangeAspect="1"/>
          </p:cNvPicPr>
          <p:nvPr>
            <p:custDataLst>
              <p:tags r:id="rId1"/>
            </p:custDataLst>
          </p:nvPr>
        </p:nvPicPr>
        <p:blipFill>
          <a:blip r:embed="rId3"/>
          <a:stretch>
            <a:fillRect/>
          </a:stretch>
        </p:blipFill>
        <p:spPr>
          <a:xfrm>
            <a:off x="11980333" y="124885"/>
            <a:ext cx="186267" cy="59267"/>
          </a:xfrm>
          <a:prstGeom prst="rect">
            <a:avLst/>
          </a:prstGeom>
          <a:noFill/>
          <a:ln w="9525">
            <a:noFill/>
          </a:ln>
        </p:spPr>
      </p:pic>
      <p:sp>
        <p:nvSpPr>
          <p:cNvPr id="2" name="文本框 1">
            <a:extLst>
              <a:ext uri="{FF2B5EF4-FFF2-40B4-BE49-F238E27FC236}">
                <a16:creationId xmlns:a16="http://schemas.microsoft.com/office/drawing/2014/main" id="{79EEAB45-53F3-284A-3E39-A4AEB80690E4}"/>
              </a:ext>
            </a:extLst>
          </p:cNvPr>
          <p:cNvSpPr txBox="1"/>
          <p:nvPr/>
        </p:nvSpPr>
        <p:spPr>
          <a:xfrm>
            <a:off x="982493" y="233465"/>
            <a:ext cx="2295728" cy="742319"/>
          </a:xfrm>
          <a:prstGeom prst="rect">
            <a:avLst/>
          </a:prstGeom>
          <a:noFill/>
        </p:spPr>
        <p:txBody>
          <a:bodyPr wrap="square" rtlCol="0">
            <a:spAutoFit/>
          </a:bodyPr>
          <a:lstStyle/>
          <a:p>
            <a:pPr algn="l" eaLnBrk="1" hangingPunct="1">
              <a:lnSpc>
                <a:spcPct val="130000"/>
              </a:lnSpc>
            </a:pPr>
            <a:r>
              <a:rPr lang="zh-CN" altLang="en-US" sz="3600" b="1" dirty="0">
                <a:latin typeface="微软雅黑" panose="020B0503020204020204" pitchFamily="34" charset="-122"/>
                <a:ea typeface="微软雅黑" panose="020B0503020204020204" pitchFamily="34" charset="-122"/>
              </a:rPr>
              <a:t>课堂小结</a:t>
            </a:r>
          </a:p>
        </p:txBody>
      </p:sp>
      <p:sp>
        <p:nvSpPr>
          <p:cNvPr id="8" name="文本框 7">
            <a:extLst>
              <a:ext uri="{FF2B5EF4-FFF2-40B4-BE49-F238E27FC236}">
                <a16:creationId xmlns:a16="http://schemas.microsoft.com/office/drawing/2014/main" id="{53CF4E10-F67E-0013-E29D-465F2F05F545}"/>
              </a:ext>
            </a:extLst>
          </p:cNvPr>
          <p:cNvSpPr txBox="1"/>
          <p:nvPr/>
        </p:nvSpPr>
        <p:spPr>
          <a:xfrm>
            <a:off x="301826" y="1413652"/>
            <a:ext cx="3771900" cy="584775"/>
          </a:xfrm>
          <a:prstGeom prst="rect">
            <a:avLst/>
          </a:prstGeom>
          <a:noFill/>
        </p:spPr>
        <p:txBody>
          <a:bodyPr wrap="square">
            <a:spAutoFit/>
          </a:bodyPr>
          <a:lstStyle/>
          <a:p>
            <a:r>
              <a:rPr lang="zh-CN" altLang="en-US" sz="3200" dirty="0">
                <a:solidFill>
                  <a:srgbClr val="000000"/>
                </a:solidFill>
                <a:effectLst/>
                <a:latin typeface="+mn-ea"/>
                <a:ea typeface="+mn-ea"/>
              </a:rPr>
              <a:t>数据收集、记录</a:t>
            </a:r>
            <a:endParaRPr lang="zh-CN" altLang="en-US" sz="7200" dirty="0">
              <a:latin typeface="+mn-ea"/>
              <a:ea typeface="+mn-ea"/>
            </a:endParaRPr>
          </a:p>
        </p:txBody>
      </p:sp>
      <p:sp>
        <p:nvSpPr>
          <p:cNvPr id="9" name="左大括号 8">
            <a:extLst>
              <a:ext uri="{FF2B5EF4-FFF2-40B4-BE49-F238E27FC236}">
                <a16:creationId xmlns:a16="http://schemas.microsoft.com/office/drawing/2014/main" id="{61393E54-EC85-8558-E5E3-754791387229}"/>
              </a:ext>
            </a:extLst>
          </p:cNvPr>
          <p:cNvSpPr/>
          <p:nvPr/>
        </p:nvSpPr>
        <p:spPr>
          <a:xfrm>
            <a:off x="3373335" y="1143540"/>
            <a:ext cx="223736" cy="1157592"/>
          </a:xfrm>
          <a:prstGeom prst="leftBrace">
            <a:avLst>
              <a:gd name="adj1" fmla="val 32174"/>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2B6A5BFA-432F-16AB-A731-D32AF3642132}"/>
              </a:ext>
            </a:extLst>
          </p:cNvPr>
          <p:cNvSpPr txBox="1"/>
          <p:nvPr/>
        </p:nvSpPr>
        <p:spPr>
          <a:xfrm>
            <a:off x="3599017" y="874184"/>
            <a:ext cx="6096000" cy="584775"/>
          </a:xfrm>
          <a:prstGeom prst="rect">
            <a:avLst/>
          </a:prstGeom>
          <a:noFill/>
        </p:spPr>
        <p:txBody>
          <a:bodyPr wrap="square">
            <a:spAutoFit/>
          </a:bodyPr>
          <a:lstStyle>
            <a:defPPr>
              <a:defRPr lang="zh-CN"/>
            </a:defPPr>
            <a:lvl1pPr>
              <a:defRPr sz="3200">
                <a:solidFill>
                  <a:srgbClr val="000000"/>
                </a:solidFill>
                <a:effectLst/>
                <a:latin typeface="+mn-ea"/>
                <a:ea typeface="+mn-ea"/>
              </a:defRPr>
            </a:lvl1pPr>
          </a:lstStyle>
          <a:p>
            <a:r>
              <a:rPr lang="zh-CN" altLang="en-US" dirty="0"/>
              <a:t>收集：举手、问卷调查</a:t>
            </a:r>
          </a:p>
        </p:txBody>
      </p:sp>
      <p:sp>
        <p:nvSpPr>
          <p:cNvPr id="12" name="文本框 11">
            <a:extLst>
              <a:ext uri="{FF2B5EF4-FFF2-40B4-BE49-F238E27FC236}">
                <a16:creationId xmlns:a16="http://schemas.microsoft.com/office/drawing/2014/main" id="{971F2966-F5D9-0F1E-A2B3-90322B9EB64C}"/>
              </a:ext>
            </a:extLst>
          </p:cNvPr>
          <p:cNvSpPr txBox="1"/>
          <p:nvPr/>
        </p:nvSpPr>
        <p:spPr>
          <a:xfrm>
            <a:off x="3599017" y="1953120"/>
            <a:ext cx="6096000" cy="584775"/>
          </a:xfrm>
          <a:prstGeom prst="rect">
            <a:avLst/>
          </a:prstGeom>
          <a:noFill/>
        </p:spPr>
        <p:txBody>
          <a:bodyPr wrap="square">
            <a:spAutoFit/>
          </a:bodyPr>
          <a:lstStyle>
            <a:defPPr>
              <a:defRPr lang="zh-CN"/>
            </a:defPPr>
            <a:lvl1pPr>
              <a:defRPr sz="3200">
                <a:solidFill>
                  <a:srgbClr val="000000"/>
                </a:solidFill>
                <a:effectLst/>
                <a:latin typeface="+mn-ea"/>
                <a:ea typeface="+mn-ea"/>
              </a:defRPr>
            </a:lvl1pPr>
          </a:lstStyle>
          <a:p>
            <a:r>
              <a:rPr lang="zh-CN" altLang="en-US" dirty="0"/>
              <a:t>记录：作记号、画“正”字</a:t>
            </a:r>
          </a:p>
        </p:txBody>
      </p:sp>
      <p:sp>
        <p:nvSpPr>
          <p:cNvPr id="13" name="文本框 12">
            <a:extLst>
              <a:ext uri="{FF2B5EF4-FFF2-40B4-BE49-F238E27FC236}">
                <a16:creationId xmlns:a16="http://schemas.microsoft.com/office/drawing/2014/main" id="{3FEA2889-48DC-61EB-DA10-6323FF45CB4E}"/>
              </a:ext>
            </a:extLst>
          </p:cNvPr>
          <p:cNvSpPr txBox="1"/>
          <p:nvPr/>
        </p:nvSpPr>
        <p:spPr>
          <a:xfrm>
            <a:off x="301826" y="3587892"/>
            <a:ext cx="3771900" cy="584775"/>
          </a:xfrm>
          <a:prstGeom prst="rect">
            <a:avLst/>
          </a:prstGeom>
          <a:noFill/>
        </p:spPr>
        <p:txBody>
          <a:bodyPr wrap="square">
            <a:spAutoFit/>
          </a:bodyPr>
          <a:lstStyle/>
          <a:p>
            <a:r>
              <a:rPr lang="zh-CN" altLang="en-US" sz="3200" dirty="0">
                <a:solidFill>
                  <a:srgbClr val="000000"/>
                </a:solidFill>
                <a:effectLst/>
                <a:latin typeface="+mn-ea"/>
                <a:ea typeface="+mn-ea"/>
              </a:rPr>
              <a:t>数据呈现、分析</a:t>
            </a:r>
            <a:endParaRPr lang="zh-CN" altLang="en-US" sz="7200" dirty="0">
              <a:latin typeface="+mn-ea"/>
              <a:ea typeface="+mn-ea"/>
            </a:endParaRPr>
          </a:p>
        </p:txBody>
      </p:sp>
      <p:sp>
        <p:nvSpPr>
          <p:cNvPr id="14" name="左大括号 13">
            <a:extLst>
              <a:ext uri="{FF2B5EF4-FFF2-40B4-BE49-F238E27FC236}">
                <a16:creationId xmlns:a16="http://schemas.microsoft.com/office/drawing/2014/main" id="{E3893817-CE69-9A79-42F2-D27B71E67EF8}"/>
              </a:ext>
            </a:extLst>
          </p:cNvPr>
          <p:cNvSpPr/>
          <p:nvPr/>
        </p:nvSpPr>
        <p:spPr>
          <a:xfrm>
            <a:off x="3373335" y="2930589"/>
            <a:ext cx="223736" cy="1899380"/>
          </a:xfrm>
          <a:prstGeom prst="leftBrace">
            <a:avLst>
              <a:gd name="adj1" fmla="val 32174"/>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4E22327E-9CE5-57E1-6B3F-7C1D05B23353}"/>
              </a:ext>
            </a:extLst>
          </p:cNvPr>
          <p:cNvSpPr txBox="1"/>
          <p:nvPr/>
        </p:nvSpPr>
        <p:spPr>
          <a:xfrm>
            <a:off x="3599017" y="2748645"/>
            <a:ext cx="2803998" cy="584775"/>
          </a:xfrm>
          <a:prstGeom prst="rect">
            <a:avLst/>
          </a:prstGeom>
          <a:noFill/>
        </p:spPr>
        <p:txBody>
          <a:bodyPr wrap="square">
            <a:spAutoFit/>
          </a:bodyPr>
          <a:lstStyle>
            <a:defPPr>
              <a:defRPr lang="zh-CN"/>
            </a:defPPr>
            <a:lvl1pPr>
              <a:defRPr sz="3200">
                <a:solidFill>
                  <a:srgbClr val="000000"/>
                </a:solidFill>
                <a:effectLst/>
                <a:latin typeface="+mn-ea"/>
                <a:ea typeface="+mn-ea"/>
              </a:defRPr>
            </a:lvl1pPr>
          </a:lstStyle>
          <a:p>
            <a:r>
              <a:rPr lang="zh-CN" altLang="en-US" dirty="0"/>
              <a:t>单式统计表</a:t>
            </a:r>
          </a:p>
        </p:txBody>
      </p:sp>
      <p:cxnSp>
        <p:nvCxnSpPr>
          <p:cNvPr id="18" name="直接箭头连接符 17">
            <a:extLst>
              <a:ext uri="{FF2B5EF4-FFF2-40B4-BE49-F238E27FC236}">
                <a16:creationId xmlns:a16="http://schemas.microsoft.com/office/drawing/2014/main" id="{FA5A69D7-5A97-6BB1-AEEB-7DEBC998DDD0}"/>
              </a:ext>
            </a:extLst>
          </p:cNvPr>
          <p:cNvCxnSpPr>
            <a:cxnSpLocks/>
          </p:cNvCxnSpPr>
          <p:nvPr/>
        </p:nvCxnSpPr>
        <p:spPr>
          <a:xfrm>
            <a:off x="5867237" y="3062536"/>
            <a:ext cx="4953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2D02D1CD-E7E6-9CA6-E579-FDBE125D894D}"/>
              </a:ext>
            </a:extLst>
          </p:cNvPr>
          <p:cNvSpPr txBox="1"/>
          <p:nvPr/>
        </p:nvSpPr>
        <p:spPr>
          <a:xfrm>
            <a:off x="6410797" y="2748645"/>
            <a:ext cx="3064213" cy="584775"/>
          </a:xfrm>
          <a:prstGeom prst="rect">
            <a:avLst/>
          </a:prstGeom>
          <a:noFill/>
        </p:spPr>
        <p:txBody>
          <a:bodyPr wrap="square">
            <a:spAutoFit/>
          </a:bodyPr>
          <a:lstStyle>
            <a:defPPr>
              <a:defRPr lang="zh-CN"/>
            </a:defPPr>
            <a:lvl1pPr>
              <a:defRPr sz="3200">
                <a:solidFill>
                  <a:srgbClr val="000000"/>
                </a:solidFill>
                <a:effectLst/>
                <a:latin typeface="+mn-ea"/>
                <a:ea typeface="+mn-ea"/>
              </a:defRPr>
            </a:lvl1pPr>
          </a:lstStyle>
          <a:p>
            <a:r>
              <a:rPr lang="zh-CN" altLang="en-US" dirty="0"/>
              <a:t>只有一组数据</a:t>
            </a:r>
          </a:p>
        </p:txBody>
      </p:sp>
      <p:sp>
        <p:nvSpPr>
          <p:cNvPr id="21" name="文本框 20">
            <a:extLst>
              <a:ext uri="{FF2B5EF4-FFF2-40B4-BE49-F238E27FC236}">
                <a16:creationId xmlns:a16="http://schemas.microsoft.com/office/drawing/2014/main" id="{E2FEC8EB-5701-C5B6-E8AE-392415B07510}"/>
              </a:ext>
            </a:extLst>
          </p:cNvPr>
          <p:cNvSpPr txBox="1"/>
          <p:nvPr/>
        </p:nvSpPr>
        <p:spPr>
          <a:xfrm>
            <a:off x="3599017" y="3544406"/>
            <a:ext cx="2803998" cy="584775"/>
          </a:xfrm>
          <a:prstGeom prst="rect">
            <a:avLst/>
          </a:prstGeom>
          <a:noFill/>
        </p:spPr>
        <p:txBody>
          <a:bodyPr wrap="square">
            <a:spAutoFit/>
          </a:bodyPr>
          <a:lstStyle>
            <a:defPPr>
              <a:defRPr lang="zh-CN"/>
            </a:defPPr>
            <a:lvl1pPr>
              <a:defRPr sz="3200">
                <a:solidFill>
                  <a:srgbClr val="000000"/>
                </a:solidFill>
                <a:effectLst/>
                <a:latin typeface="+mn-ea"/>
                <a:ea typeface="+mn-ea"/>
              </a:defRPr>
            </a:lvl1pPr>
          </a:lstStyle>
          <a:p>
            <a:r>
              <a:rPr lang="zh-CN" altLang="en-US" dirty="0"/>
              <a:t>复式统计表</a:t>
            </a:r>
          </a:p>
        </p:txBody>
      </p:sp>
      <p:sp>
        <p:nvSpPr>
          <p:cNvPr id="23" name="文本框 22">
            <a:extLst>
              <a:ext uri="{FF2B5EF4-FFF2-40B4-BE49-F238E27FC236}">
                <a16:creationId xmlns:a16="http://schemas.microsoft.com/office/drawing/2014/main" id="{B7F7CC3E-1E57-32D4-CEA5-8FAD4DD0BC74}"/>
              </a:ext>
            </a:extLst>
          </p:cNvPr>
          <p:cNvSpPr txBox="1"/>
          <p:nvPr/>
        </p:nvSpPr>
        <p:spPr>
          <a:xfrm>
            <a:off x="6410797" y="3544406"/>
            <a:ext cx="3702348" cy="584775"/>
          </a:xfrm>
          <a:prstGeom prst="rect">
            <a:avLst/>
          </a:prstGeom>
          <a:noFill/>
        </p:spPr>
        <p:txBody>
          <a:bodyPr wrap="square">
            <a:spAutoFit/>
          </a:bodyPr>
          <a:lstStyle>
            <a:defPPr>
              <a:defRPr lang="zh-CN"/>
            </a:defPPr>
            <a:lvl1pPr>
              <a:defRPr sz="3200">
                <a:solidFill>
                  <a:srgbClr val="000000"/>
                </a:solidFill>
                <a:effectLst/>
                <a:latin typeface="+mn-ea"/>
                <a:ea typeface="+mn-ea"/>
              </a:defRPr>
            </a:lvl1pPr>
          </a:lstStyle>
          <a:p>
            <a:r>
              <a:rPr lang="zh-CN" altLang="en-US" dirty="0"/>
              <a:t>有两组或几组数据</a:t>
            </a:r>
          </a:p>
        </p:txBody>
      </p:sp>
      <p:cxnSp>
        <p:nvCxnSpPr>
          <p:cNvPr id="26" name="直接箭头连接符 25">
            <a:extLst>
              <a:ext uri="{FF2B5EF4-FFF2-40B4-BE49-F238E27FC236}">
                <a16:creationId xmlns:a16="http://schemas.microsoft.com/office/drawing/2014/main" id="{A37A3A83-247B-6E0E-888F-95C7BB44AB6A}"/>
              </a:ext>
            </a:extLst>
          </p:cNvPr>
          <p:cNvCxnSpPr>
            <a:cxnSpLocks/>
          </p:cNvCxnSpPr>
          <p:nvPr/>
        </p:nvCxnSpPr>
        <p:spPr>
          <a:xfrm>
            <a:off x="5867237" y="3836793"/>
            <a:ext cx="4953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a:extLst>
              <a:ext uri="{FF2B5EF4-FFF2-40B4-BE49-F238E27FC236}">
                <a16:creationId xmlns:a16="http://schemas.microsoft.com/office/drawing/2014/main" id="{0ABDF345-1516-355F-7415-140302CD4BB5}"/>
              </a:ext>
            </a:extLst>
          </p:cNvPr>
          <p:cNvCxnSpPr>
            <a:cxnSpLocks/>
          </p:cNvCxnSpPr>
          <p:nvPr/>
        </p:nvCxnSpPr>
        <p:spPr>
          <a:xfrm>
            <a:off x="1760057" y="2092960"/>
            <a:ext cx="0" cy="140420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id="{956FD155-79FE-6C67-CC76-CC16B0B8066A}"/>
              </a:ext>
            </a:extLst>
          </p:cNvPr>
          <p:cNvSpPr txBox="1"/>
          <p:nvPr/>
        </p:nvSpPr>
        <p:spPr>
          <a:xfrm>
            <a:off x="3599017" y="4340168"/>
            <a:ext cx="2803998" cy="584775"/>
          </a:xfrm>
          <a:prstGeom prst="rect">
            <a:avLst/>
          </a:prstGeom>
          <a:noFill/>
        </p:spPr>
        <p:txBody>
          <a:bodyPr wrap="square">
            <a:spAutoFit/>
          </a:bodyPr>
          <a:lstStyle>
            <a:defPPr>
              <a:defRPr lang="zh-CN"/>
            </a:defPPr>
            <a:lvl1pPr>
              <a:defRPr sz="3200">
                <a:solidFill>
                  <a:srgbClr val="000000"/>
                </a:solidFill>
                <a:effectLst/>
                <a:latin typeface="+mn-ea"/>
                <a:ea typeface="+mn-ea"/>
              </a:defRPr>
            </a:lvl1pPr>
          </a:lstStyle>
          <a:p>
            <a:r>
              <a:rPr lang="zh-CN" altLang="en-US" dirty="0"/>
              <a:t>分段统计表</a:t>
            </a:r>
          </a:p>
        </p:txBody>
      </p:sp>
      <p:cxnSp>
        <p:nvCxnSpPr>
          <p:cNvPr id="30" name="直接箭头连接符 29">
            <a:extLst>
              <a:ext uri="{FF2B5EF4-FFF2-40B4-BE49-F238E27FC236}">
                <a16:creationId xmlns:a16="http://schemas.microsoft.com/office/drawing/2014/main" id="{550B7C76-9285-5C0D-BA4C-BBB2A9C0A70D}"/>
              </a:ext>
            </a:extLst>
          </p:cNvPr>
          <p:cNvCxnSpPr>
            <a:cxnSpLocks/>
          </p:cNvCxnSpPr>
          <p:nvPr/>
        </p:nvCxnSpPr>
        <p:spPr>
          <a:xfrm>
            <a:off x="5867237" y="4632555"/>
            <a:ext cx="4953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a16="http://schemas.microsoft.com/office/drawing/2014/main" id="{C90C7EDC-F5AE-F4EE-699A-A7ADD6D8F018}"/>
              </a:ext>
            </a:extLst>
          </p:cNvPr>
          <p:cNvSpPr txBox="1"/>
          <p:nvPr/>
        </p:nvSpPr>
        <p:spPr>
          <a:xfrm>
            <a:off x="6410797" y="4340168"/>
            <a:ext cx="3151491" cy="584775"/>
          </a:xfrm>
          <a:prstGeom prst="rect">
            <a:avLst/>
          </a:prstGeom>
          <a:noFill/>
        </p:spPr>
        <p:txBody>
          <a:bodyPr wrap="square">
            <a:spAutoFit/>
          </a:bodyPr>
          <a:lstStyle>
            <a:defPPr>
              <a:defRPr lang="zh-CN"/>
            </a:defPPr>
            <a:lvl1pPr>
              <a:defRPr sz="3200">
                <a:solidFill>
                  <a:srgbClr val="000000"/>
                </a:solidFill>
                <a:effectLst/>
                <a:latin typeface="+mn-ea"/>
                <a:ea typeface="+mn-ea"/>
              </a:defRPr>
            </a:lvl1pPr>
          </a:lstStyle>
          <a:p>
            <a:r>
              <a:rPr lang="zh-CN" altLang="en-US" dirty="0"/>
              <a:t>确定分段标准</a:t>
            </a:r>
          </a:p>
        </p:txBody>
      </p:sp>
      <p:cxnSp>
        <p:nvCxnSpPr>
          <p:cNvPr id="32" name="直接箭头连接符 31">
            <a:extLst>
              <a:ext uri="{FF2B5EF4-FFF2-40B4-BE49-F238E27FC236}">
                <a16:creationId xmlns:a16="http://schemas.microsoft.com/office/drawing/2014/main" id="{8D9B2EE4-CFCD-2166-BA0F-F33404C962E1}"/>
              </a:ext>
            </a:extLst>
          </p:cNvPr>
          <p:cNvCxnSpPr>
            <a:cxnSpLocks/>
          </p:cNvCxnSpPr>
          <p:nvPr/>
        </p:nvCxnSpPr>
        <p:spPr>
          <a:xfrm>
            <a:off x="8979710" y="4632555"/>
            <a:ext cx="4953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A4A836C4-50B2-EC6A-B6D2-443A33B33A71}"/>
              </a:ext>
            </a:extLst>
          </p:cNvPr>
          <p:cNvSpPr txBox="1"/>
          <p:nvPr/>
        </p:nvSpPr>
        <p:spPr>
          <a:xfrm>
            <a:off x="9438681" y="4340168"/>
            <a:ext cx="1178993" cy="584775"/>
          </a:xfrm>
          <a:prstGeom prst="rect">
            <a:avLst/>
          </a:prstGeom>
          <a:noFill/>
        </p:spPr>
        <p:txBody>
          <a:bodyPr wrap="square">
            <a:spAutoFit/>
          </a:bodyPr>
          <a:lstStyle>
            <a:defPPr>
              <a:defRPr lang="zh-CN"/>
            </a:defPPr>
            <a:lvl1pPr>
              <a:defRPr sz="3200">
                <a:solidFill>
                  <a:srgbClr val="000000"/>
                </a:solidFill>
                <a:effectLst/>
                <a:latin typeface="+mn-ea"/>
                <a:ea typeface="+mn-ea"/>
              </a:defRPr>
            </a:lvl1pPr>
          </a:lstStyle>
          <a:p>
            <a:r>
              <a:rPr lang="zh-CN" altLang="en-US" dirty="0"/>
              <a:t>收集</a:t>
            </a:r>
          </a:p>
        </p:txBody>
      </p:sp>
      <p:cxnSp>
        <p:nvCxnSpPr>
          <p:cNvPr id="34" name="直接箭头连接符 33">
            <a:extLst>
              <a:ext uri="{FF2B5EF4-FFF2-40B4-BE49-F238E27FC236}">
                <a16:creationId xmlns:a16="http://schemas.microsoft.com/office/drawing/2014/main" id="{7447E33B-D70D-3436-8091-4C1059FC2C6B}"/>
              </a:ext>
            </a:extLst>
          </p:cNvPr>
          <p:cNvCxnSpPr>
            <a:cxnSpLocks/>
          </p:cNvCxnSpPr>
          <p:nvPr/>
        </p:nvCxnSpPr>
        <p:spPr>
          <a:xfrm>
            <a:off x="10406822" y="4632555"/>
            <a:ext cx="49530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id="{A9CA172F-ED2C-3773-1C42-A3D73DA70B3A}"/>
              </a:ext>
            </a:extLst>
          </p:cNvPr>
          <p:cNvSpPr txBox="1"/>
          <p:nvPr/>
        </p:nvSpPr>
        <p:spPr>
          <a:xfrm>
            <a:off x="10894473" y="4340168"/>
            <a:ext cx="1178993" cy="584775"/>
          </a:xfrm>
          <a:prstGeom prst="rect">
            <a:avLst/>
          </a:prstGeom>
          <a:noFill/>
        </p:spPr>
        <p:txBody>
          <a:bodyPr wrap="square">
            <a:spAutoFit/>
          </a:bodyPr>
          <a:lstStyle>
            <a:defPPr>
              <a:defRPr lang="zh-CN"/>
            </a:defPPr>
            <a:lvl1pPr>
              <a:defRPr sz="3200">
                <a:solidFill>
                  <a:srgbClr val="000000"/>
                </a:solidFill>
                <a:effectLst/>
                <a:latin typeface="+mn-ea"/>
                <a:ea typeface="+mn-ea"/>
              </a:defRPr>
            </a:lvl1pPr>
          </a:lstStyle>
          <a:p>
            <a:r>
              <a:rPr lang="zh-CN" altLang="en-US" dirty="0"/>
              <a:t>分析</a:t>
            </a:r>
          </a:p>
        </p:txBody>
      </p:sp>
      <p:cxnSp>
        <p:nvCxnSpPr>
          <p:cNvPr id="37" name="直接箭头连接符 36">
            <a:extLst>
              <a:ext uri="{FF2B5EF4-FFF2-40B4-BE49-F238E27FC236}">
                <a16:creationId xmlns:a16="http://schemas.microsoft.com/office/drawing/2014/main" id="{F0452084-1137-1AA2-3D42-FCF525B681E4}"/>
              </a:ext>
            </a:extLst>
          </p:cNvPr>
          <p:cNvCxnSpPr>
            <a:cxnSpLocks/>
          </p:cNvCxnSpPr>
          <p:nvPr/>
        </p:nvCxnSpPr>
        <p:spPr>
          <a:xfrm>
            <a:off x="1760057" y="4340168"/>
            <a:ext cx="0" cy="120719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B0E0A56F-44B1-81EC-9F40-383392AC5411}"/>
              </a:ext>
            </a:extLst>
          </p:cNvPr>
          <p:cNvSpPr txBox="1"/>
          <p:nvPr/>
        </p:nvSpPr>
        <p:spPr>
          <a:xfrm>
            <a:off x="301826" y="5587578"/>
            <a:ext cx="3771900" cy="584775"/>
          </a:xfrm>
          <a:prstGeom prst="rect">
            <a:avLst/>
          </a:prstGeom>
          <a:noFill/>
        </p:spPr>
        <p:txBody>
          <a:bodyPr wrap="square">
            <a:spAutoFit/>
          </a:bodyPr>
          <a:lstStyle/>
          <a:p>
            <a:r>
              <a:rPr lang="zh-CN" altLang="en-US" sz="3200" dirty="0">
                <a:solidFill>
                  <a:srgbClr val="000000"/>
                </a:solidFill>
                <a:effectLst/>
                <a:latin typeface="+mn-ea"/>
                <a:ea typeface="+mn-ea"/>
              </a:rPr>
              <a:t>谈数据、用数据</a:t>
            </a:r>
            <a:endParaRPr lang="zh-CN" altLang="en-US" sz="7200" dirty="0">
              <a:latin typeface="+mn-ea"/>
              <a:ea typeface="+mn-ea"/>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Horizontal)">
                                      <p:cBhvr>
                                        <p:cTn id="12" dur="500"/>
                                        <p:tgtEl>
                                          <p:spTgt spid="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42"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arn(outHorizontal)">
                                      <p:cBhvr>
                                        <p:cTn id="34" dur="500"/>
                                        <p:tgtEl>
                                          <p:spTgt spid="14"/>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left)">
                                      <p:cBhvr>
                                        <p:cTn id="51" dur="500"/>
                                        <p:tgtEl>
                                          <p:spTgt spid="2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ipe(left)">
                                      <p:cBhvr>
                                        <p:cTn id="64" dur="500"/>
                                        <p:tgtEl>
                                          <p:spTgt spid="29"/>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500"/>
                                        <p:tgtEl>
                                          <p:spTgt spid="3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fade">
                                      <p:cBhvr>
                                        <p:cTn id="80" dur="500"/>
                                        <p:tgtEl>
                                          <p:spTgt spid="33"/>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500"/>
                                        <p:tgtEl>
                                          <p:spTgt spid="3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fade">
                                      <p:cBhvr>
                                        <p:cTn id="88" dur="500"/>
                                        <p:tgtEl>
                                          <p:spTgt spid="35"/>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fade">
                                      <p:cBhvr>
                                        <p:cTn id="93" dur="500"/>
                                        <p:tgtEl>
                                          <p:spTgt spid="3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1" grpId="0"/>
      <p:bldP spid="12" grpId="0"/>
      <p:bldP spid="13" grpId="0"/>
      <p:bldP spid="14" grpId="0" animBg="1"/>
      <p:bldP spid="16" grpId="0"/>
      <p:bldP spid="20" grpId="0"/>
      <p:bldP spid="21" grpId="0"/>
      <p:bldP spid="23" grpId="0"/>
      <p:bldP spid="29" grpId="0"/>
      <p:bldP spid="31" grpId="0"/>
      <p:bldP spid="33" grpId="0"/>
      <p:bldP spid="35"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5932CA9-013F-22E1-0DE2-96F20BFF8F8E}"/>
              </a:ext>
            </a:extLst>
          </p:cNvPr>
          <p:cNvSpPr txBox="1"/>
          <p:nvPr/>
        </p:nvSpPr>
        <p:spPr>
          <a:xfrm>
            <a:off x="982493" y="233465"/>
            <a:ext cx="2295728" cy="742319"/>
          </a:xfrm>
          <a:prstGeom prst="rect">
            <a:avLst/>
          </a:prstGeom>
          <a:noFill/>
        </p:spPr>
        <p:txBody>
          <a:bodyPr wrap="square" rtlCol="0">
            <a:spAutoFit/>
          </a:bodyPr>
          <a:lstStyle/>
          <a:p>
            <a:pPr algn="l" eaLnBrk="1" hangingPunct="1">
              <a:lnSpc>
                <a:spcPct val="130000"/>
              </a:lnSpc>
            </a:pPr>
            <a:r>
              <a:rPr lang="zh-CN" altLang="en-US" sz="3600" b="1" dirty="0">
                <a:latin typeface="微软雅黑" panose="020B0503020204020204" pitchFamily="34" charset="-122"/>
                <a:ea typeface="微软雅黑" panose="020B0503020204020204" pitchFamily="34" charset="-122"/>
              </a:rPr>
              <a:t>课后作业</a:t>
            </a:r>
          </a:p>
        </p:txBody>
      </p:sp>
      <p:sp>
        <p:nvSpPr>
          <p:cNvPr id="3" name="文本框 2">
            <a:extLst>
              <a:ext uri="{FF2B5EF4-FFF2-40B4-BE49-F238E27FC236}">
                <a16:creationId xmlns:a16="http://schemas.microsoft.com/office/drawing/2014/main" id="{5A9BBE69-5443-1BB6-4FD0-F205005B6AE3}"/>
              </a:ext>
            </a:extLst>
          </p:cNvPr>
          <p:cNvSpPr txBox="1"/>
          <p:nvPr/>
        </p:nvSpPr>
        <p:spPr>
          <a:xfrm>
            <a:off x="1425963" y="3021132"/>
            <a:ext cx="9340074" cy="815736"/>
          </a:xfrm>
          <a:prstGeom prst="rect">
            <a:avLst/>
          </a:prstGeom>
          <a:noFill/>
        </p:spPr>
        <p:txBody>
          <a:bodyPr wrap="square">
            <a:spAutoFit/>
          </a:bodyPr>
          <a:lstStyle/>
          <a:p>
            <a:pPr defTabSz="914400" eaLnBrk="1" fontAlgn="auto" hangingPunct="1">
              <a:lnSpc>
                <a:spcPct val="150000"/>
              </a:lnSpc>
              <a:spcBef>
                <a:spcPts val="0"/>
              </a:spcBef>
              <a:spcAft>
                <a:spcPts val="0"/>
              </a:spcAft>
            </a:pPr>
            <a:r>
              <a:rPr lang="zh-CN" altLang="en-US" sz="3600" b="1" dirty="0">
                <a:solidFill>
                  <a:srgbClr val="000000"/>
                </a:solidFill>
                <a:ea typeface="楷体" panose="02010609060101010101" pitchFamily="49" charset="-122"/>
                <a:cs typeface="Arial" panose="020B0604020202020204" pitchFamily="34" charset="0"/>
              </a:rPr>
              <a:t>见“状元成才路”系列丛书对应课时作业。</a:t>
            </a:r>
            <a:endParaRPr lang="zh-CN" altLang="en-US" sz="7200" b="1" dirty="0">
              <a:solidFill>
                <a:prstClr val="black"/>
              </a:solidFill>
              <a:ea typeface="楷体" panose="02010609060101010101" pitchFamily="49"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LIDE.ADDREMOVEWATERMARK" val="vQPnBbQyLF"/>
</p:tagLst>
</file>

<file path=ppt/tags/tag2.xml><?xml version="1.0" encoding="utf-8"?>
<p:tagLst xmlns:a="http://schemas.openxmlformats.org/drawingml/2006/main" xmlns:r="http://schemas.openxmlformats.org/officeDocument/2006/relationships" xmlns:p="http://schemas.openxmlformats.org/presentationml/2006/main">
  <p:tag name="ISLIDE.ADDREMOVEWATERMARK" val="vQPnBbQyLF"/>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11.25 微课">
      <a:majorFont>
        <a:latin typeface="Times New Roman"/>
        <a:ea typeface="楷体"/>
        <a:cs typeface=""/>
      </a:majorFont>
      <a:minorFont>
        <a:latin typeface="Times New Roman"/>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eaLnBrk="1" hangingPunct="1">
          <a:lnSpc>
            <a:spcPct val="130000"/>
          </a:lnSpc>
          <a:defRPr sz="3200" b="1" dirty="0">
            <a:latin typeface="+mn-lt"/>
            <a:ea typeface="+mn-ea"/>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4064</TotalTime>
  <Words>1290</Words>
  <Application>Microsoft Office PowerPoint</Application>
  <PresentationFormat>宽屏</PresentationFormat>
  <Paragraphs>345</Paragraphs>
  <Slides>22</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等线</vt:lpstr>
      <vt:lpstr>黑体</vt:lpstr>
      <vt:lpstr>华文细黑</vt:lpstr>
      <vt:lpstr>楷体</vt:lpstr>
      <vt:lpstr>宋体</vt:lpstr>
      <vt:lpstr>微软雅黑</vt:lpstr>
      <vt:lpstr>Arial</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dc:creator>
  <cp:lastModifiedBy>Admin</cp:lastModifiedBy>
  <cp:revision>725</cp:revision>
  <dcterms:created xsi:type="dcterms:W3CDTF">2016-01-14T07:05:12Z</dcterms:created>
  <dcterms:modified xsi:type="dcterms:W3CDTF">2026-02-28T08:30:05Z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2052-11.8.2.8411</vt:lpwstr>
  </property>
</Properties>
</file>