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326" r:id="rId2"/>
    <p:sldId id="377" r:id="rId3"/>
    <p:sldId id="396" r:id="rId4"/>
    <p:sldId id="392" r:id="rId5"/>
    <p:sldId id="378" r:id="rId6"/>
    <p:sldId id="391" r:id="rId7"/>
    <p:sldId id="397" r:id="rId8"/>
    <p:sldId id="380" r:id="rId9"/>
    <p:sldId id="389" r:id="rId10"/>
    <p:sldId id="386" r:id="rId11"/>
    <p:sldId id="394" r:id="rId12"/>
    <p:sldId id="395" r:id="rId13"/>
    <p:sldId id="264" r:id="rId14"/>
    <p:sldId id="398" r:id="rId15"/>
    <p:sldId id="399" r:id="rId16"/>
    <p:sldId id="387" r:id="rId17"/>
    <p:sldId id="265" r:id="rId18"/>
    <p:sldId id="331" r:id="rId19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FAF7"/>
    <a:srgbClr val="4472C4"/>
    <a:srgbClr val="E60013"/>
    <a:srgbClr val="0000FF"/>
    <a:srgbClr val="FFCCFF"/>
    <a:srgbClr val="3F91C9"/>
    <a:srgbClr val="8EC0B9"/>
    <a:srgbClr val="FAE4C6"/>
    <a:srgbClr val="9FB89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59" d="100"/>
          <a:sy n="59" d="100"/>
        </p:scale>
        <p:origin x="90" y="112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2026/1/14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数据的收集与整理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3F0A044-A03F-9FAA-25B3-1046CDFF0580}"/>
              </a:ext>
            </a:extLst>
          </p:cNvPr>
          <p:cNvGrpSpPr/>
          <p:nvPr/>
        </p:nvGrpSpPr>
        <p:grpSpPr>
          <a:xfrm>
            <a:off x="2668083" y="1267362"/>
            <a:ext cx="7343932" cy="1116000"/>
            <a:chOff x="2599988" y="1267362"/>
            <a:chExt cx="7343932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608984" y="1363697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数据的收集与整理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99988" y="1267362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01C5865-693B-54C2-EA62-4C0CBED0F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 bwMode="auto">
          <a:xfrm>
            <a:off x="760712" y="1480443"/>
            <a:ext cx="10670576" cy="484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9F6CBB3-9A27-D1C6-66F2-8207151C7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048" y="594183"/>
            <a:ext cx="1862459" cy="2001538"/>
          </a:xfrm>
          <a:prstGeom prst="rect">
            <a:avLst/>
          </a:prstGeom>
        </p:spPr>
      </p:pic>
      <p:sp>
        <p:nvSpPr>
          <p:cNvPr id="10" name="AutoShape 27">
            <a:extLst>
              <a:ext uri="{FF2B5EF4-FFF2-40B4-BE49-F238E27FC236}">
                <a16:creationId xmlns:a16="http://schemas.microsoft.com/office/drawing/2014/main" id="{2C8F65EA-79F5-7E99-DFF2-FF7D4BD7FA1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023780" y="650710"/>
            <a:ext cx="5323268" cy="658697"/>
          </a:xfrm>
          <a:prstGeom prst="wedgeRoundRectCallout">
            <a:avLst>
              <a:gd name="adj1" fmla="val -58801"/>
              <a:gd name="adj2" fmla="val 3801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同学们，你们喜欢旅游吗？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7B005C9-C7C0-BF12-3445-E2047700F49B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CA35120-F586-0F16-A8BE-55A65A1CAD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1287138"/>
            <a:ext cx="904663" cy="90466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DE858EA-611C-4E73-E63F-52032FB9EC96}"/>
              </a:ext>
            </a:extLst>
          </p:cNvPr>
          <p:cNvSpPr txBox="1"/>
          <p:nvPr/>
        </p:nvSpPr>
        <p:spPr>
          <a:xfrm>
            <a:off x="1558857" y="1328752"/>
            <a:ext cx="1008262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三</a:t>
            </a:r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(1)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班要组织同学们去春游，有几个备选地点，如何选择？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1CE09B3-8CF5-52F7-08D9-5DB377C54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48" y="3050238"/>
            <a:ext cx="11331304" cy="184362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1C5A6B87-95EF-59AE-2267-9C54D8159254}"/>
              </a:ext>
            </a:extLst>
          </p:cNvPr>
          <p:cNvSpPr txBox="1"/>
          <p:nvPr/>
        </p:nvSpPr>
        <p:spPr>
          <a:xfrm>
            <a:off x="856036" y="4952226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动物园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E53CBE6-2DB5-205B-7C8A-17EFD1564793}"/>
              </a:ext>
            </a:extLst>
          </p:cNvPr>
          <p:cNvSpPr txBox="1"/>
          <p:nvPr/>
        </p:nvSpPr>
        <p:spPr>
          <a:xfrm>
            <a:off x="3708399" y="4952226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植物园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15987C8-5416-1AD7-C8B9-60A1355E2A25}"/>
              </a:ext>
            </a:extLst>
          </p:cNvPr>
          <p:cNvSpPr txBox="1"/>
          <p:nvPr/>
        </p:nvSpPr>
        <p:spPr>
          <a:xfrm>
            <a:off x="6560762" y="4952226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游乐园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955B65F-00B5-09EB-A7EF-29C888850908}"/>
              </a:ext>
            </a:extLst>
          </p:cNvPr>
          <p:cNvSpPr txBox="1"/>
          <p:nvPr/>
        </p:nvSpPr>
        <p:spPr>
          <a:xfrm>
            <a:off x="9413126" y="4952226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科技馆</a:t>
            </a:r>
          </a:p>
        </p:txBody>
      </p:sp>
    </p:spTree>
    <p:extLst>
      <p:ext uri="{BB962C8B-B14F-4D97-AF65-F5344CB8AC3E}">
        <p14:creationId xmlns:p14="http://schemas.microsoft.com/office/powerpoint/2010/main" val="304676559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CAC18AF-394B-9CB1-B11D-A4863245D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48" y="1172799"/>
            <a:ext cx="11331304" cy="184362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A72D92C-BA1A-15CC-5FFA-808842B6E38D}"/>
              </a:ext>
            </a:extLst>
          </p:cNvPr>
          <p:cNvSpPr txBox="1"/>
          <p:nvPr/>
        </p:nvSpPr>
        <p:spPr>
          <a:xfrm>
            <a:off x="856036" y="3074787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动物园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00B5C5C-3EF7-F5B3-C871-7422C65B320E}"/>
              </a:ext>
            </a:extLst>
          </p:cNvPr>
          <p:cNvSpPr txBox="1"/>
          <p:nvPr/>
        </p:nvSpPr>
        <p:spPr>
          <a:xfrm>
            <a:off x="3708399" y="3074787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植物园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73BEF89-900E-3336-0DE1-D80791CFBFF4}"/>
              </a:ext>
            </a:extLst>
          </p:cNvPr>
          <p:cNvSpPr txBox="1"/>
          <p:nvPr/>
        </p:nvSpPr>
        <p:spPr>
          <a:xfrm>
            <a:off x="6560762" y="3074787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游乐园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53AD25-AD82-5377-AC2D-48E6B1EB51A2}"/>
              </a:ext>
            </a:extLst>
          </p:cNvPr>
          <p:cNvSpPr txBox="1"/>
          <p:nvPr/>
        </p:nvSpPr>
        <p:spPr>
          <a:xfrm>
            <a:off x="9413126" y="3074787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科技馆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29A6278-3764-2938-4D8A-17D5354918B3}"/>
              </a:ext>
            </a:extLst>
          </p:cNvPr>
          <p:cNvSpPr txBox="1"/>
          <p:nvPr/>
        </p:nvSpPr>
        <p:spPr>
          <a:xfrm>
            <a:off x="1011677" y="311285"/>
            <a:ext cx="4309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dirty="0">
                <a:latin typeface="+mn-lt"/>
                <a:ea typeface="+mn-ea"/>
              </a:rPr>
              <a:t>选哪个地点合适？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AEA0F52-18EB-F286-2644-0DFBB08574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692" y="4010579"/>
            <a:ext cx="1813960" cy="2042809"/>
          </a:xfrm>
          <a:prstGeom prst="rect">
            <a:avLst/>
          </a:prstGeom>
        </p:spPr>
      </p:pic>
      <p:sp>
        <p:nvSpPr>
          <p:cNvPr id="15" name="AutoShape 27">
            <a:extLst>
              <a:ext uri="{FF2B5EF4-FFF2-40B4-BE49-F238E27FC236}">
                <a16:creationId xmlns:a16="http://schemas.microsoft.com/office/drawing/2014/main" id="{4DCD0366-0342-D1E9-B444-28F00065C5C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442868" y="3781865"/>
            <a:ext cx="6235788" cy="677881"/>
          </a:xfrm>
          <a:prstGeom prst="wedgeRoundRectCallout">
            <a:avLst>
              <a:gd name="adj1" fmla="val -55684"/>
              <a:gd name="adj2" fmla="val 4097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应该选</a:t>
            </a:r>
            <a:r>
              <a:rPr lang="zh-CN" altLang="en-US" sz="3200" b="1" u="sng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大部分同学选择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的地点。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6" name="Picture 27">
            <a:extLst>
              <a:ext uri="{FF2B5EF4-FFF2-40B4-BE49-F238E27FC236}">
                <a16:creationId xmlns:a16="http://schemas.microsoft.com/office/drawing/2014/main" id="{93F3A58F-6D1A-E2C8-2919-6C1452C55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3696" y="4987923"/>
            <a:ext cx="1306195" cy="139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圆角矩形标注 12">
            <a:extLst>
              <a:ext uri="{FF2B5EF4-FFF2-40B4-BE49-F238E27FC236}">
                <a16:creationId xmlns:a16="http://schemas.microsoft.com/office/drawing/2014/main" id="{4427272B-27B6-A3F4-F6E0-4B3270D583AA}"/>
              </a:ext>
            </a:extLst>
          </p:cNvPr>
          <p:cNvSpPr/>
          <p:nvPr/>
        </p:nvSpPr>
        <p:spPr>
          <a:xfrm>
            <a:off x="1941160" y="4600808"/>
            <a:ext cx="5402188" cy="1248765"/>
          </a:xfrm>
          <a:prstGeom prst="wedgeRoundRectCallout">
            <a:avLst>
              <a:gd name="adj1" fmla="val -58407"/>
              <a:gd name="adj2" fmla="val 30686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怎么知道哪个地点是大多数同学选择的呢</a:t>
            </a:r>
            <a:r>
              <a:rPr lang="en-US" altLang="zh-CN" sz="3200" b="1" dirty="0">
                <a:solidFill>
                  <a:prstClr val="black"/>
                </a:solidFill>
                <a:ea typeface="楷体" panose="02010609060101010101" pitchFamily="49" charset="-122"/>
              </a:rPr>
              <a:t>?</a:t>
            </a:r>
            <a:endParaRPr lang="zh-CN" altLang="en-US" sz="3200" b="1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6823779-8A60-4C3E-68DE-1E8131C2308F}"/>
              </a:ext>
            </a:extLst>
          </p:cNvPr>
          <p:cNvSpPr txBox="1"/>
          <p:nvPr/>
        </p:nvSpPr>
        <p:spPr>
          <a:xfrm>
            <a:off x="4276468" y="5951724"/>
            <a:ext cx="567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dirty="0">
                <a:latin typeface="+mn-lt"/>
                <a:ea typeface="+mn-ea"/>
              </a:rPr>
              <a:t>对班里的同学进行</a:t>
            </a:r>
            <a:r>
              <a:rPr lang="zh-CN" altLang="en-US" sz="3600" dirty="0">
                <a:solidFill>
                  <a:srgbClr val="E60013"/>
                </a:solidFill>
                <a:latin typeface="+mn-lt"/>
                <a:ea typeface="+mn-ea"/>
              </a:rPr>
              <a:t>调查</a:t>
            </a:r>
            <a:r>
              <a:rPr lang="zh-CN" altLang="en-US" sz="3600" dirty="0">
                <a:latin typeface="+mn-lt"/>
                <a:ea typeface="+mn-ea"/>
              </a:rPr>
              <a:t>。</a:t>
            </a:r>
          </a:p>
        </p:txBody>
      </p:sp>
      <p:sp>
        <p:nvSpPr>
          <p:cNvPr id="28" name="圆角矩形标注 12">
            <a:extLst>
              <a:ext uri="{FF2B5EF4-FFF2-40B4-BE49-F238E27FC236}">
                <a16:creationId xmlns:a16="http://schemas.microsoft.com/office/drawing/2014/main" id="{30F8748E-2CAA-7B79-3397-0CF4CF6DF96B}"/>
              </a:ext>
            </a:extLst>
          </p:cNvPr>
          <p:cNvSpPr/>
          <p:nvPr/>
        </p:nvSpPr>
        <p:spPr>
          <a:xfrm>
            <a:off x="1844037" y="4949012"/>
            <a:ext cx="4845406" cy="740143"/>
          </a:xfrm>
          <a:prstGeom prst="wedgeRoundRectCallout">
            <a:avLst>
              <a:gd name="adj1" fmla="val -56926"/>
              <a:gd name="adj2" fmla="val 35879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有什么好的调查方法呢？</a:t>
            </a:r>
          </a:p>
        </p:txBody>
      </p:sp>
    </p:spTree>
    <p:extLst>
      <p:ext uri="{BB962C8B-B14F-4D97-AF65-F5344CB8AC3E}">
        <p14:creationId xmlns:p14="http://schemas.microsoft.com/office/powerpoint/2010/main" val="1112358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7" grpId="1" animBg="1"/>
      <p:bldP spid="18" grpId="0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id="{34528344-238B-7C6C-6B25-4647FFC3BBE6}"/>
              </a:ext>
            </a:extLst>
          </p:cNvPr>
          <p:cNvSpPr txBox="1"/>
          <p:nvPr/>
        </p:nvSpPr>
        <p:spPr>
          <a:xfrm>
            <a:off x="4709809" y="343900"/>
            <a:ext cx="2772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4000" dirty="0">
                <a:solidFill>
                  <a:srgbClr val="0000FF"/>
                </a:solidFill>
                <a:latin typeface="+mn-lt"/>
                <a:ea typeface="+mn-ea"/>
              </a:rPr>
              <a:t>举手调查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B451CA7A-71D2-B482-9654-AC9157AC6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133" y="1134844"/>
            <a:ext cx="8607734" cy="515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27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id="{69EE0E17-6E18-BBFD-CC84-4F11E527D969}"/>
              </a:ext>
            </a:extLst>
          </p:cNvPr>
          <p:cNvGrpSpPr/>
          <p:nvPr/>
        </p:nvGrpSpPr>
        <p:grpSpPr>
          <a:xfrm>
            <a:off x="920885" y="2247373"/>
            <a:ext cx="10350230" cy="2144949"/>
            <a:chOff x="920885" y="3161491"/>
            <a:chExt cx="10350230" cy="2144949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B9EF4AB8-0824-6643-6DB3-8BE8A70B7273}"/>
                </a:ext>
              </a:extLst>
            </p:cNvPr>
            <p:cNvSpPr/>
            <p:nvPr/>
          </p:nvSpPr>
          <p:spPr>
            <a:xfrm>
              <a:off x="920885" y="3161491"/>
              <a:ext cx="10350230" cy="2144949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29E7FB3-BD9C-7950-7174-8D4BAC2F550D}"/>
                </a:ext>
              </a:extLst>
            </p:cNvPr>
            <p:cNvSpPr txBox="1"/>
            <p:nvPr/>
          </p:nvSpPr>
          <p:spPr>
            <a:xfrm>
              <a:off x="1184342" y="3329679"/>
              <a:ext cx="9823315" cy="1808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20000"/>
                </a:lnSpc>
              </a:pPr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规则：</a:t>
              </a:r>
              <a:endPara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eaLnBrk="1" hangingPunct="1">
                <a:lnSpc>
                  <a:spcPct val="120000"/>
                </a:lnSpc>
              </a:pPr>
              <a:r>
                <a:rPr lang="zh-CN" altLang="en-US" sz="3200" dirty="0">
                  <a:latin typeface="+mn-lt"/>
                  <a:ea typeface="+mn-ea"/>
                </a:rPr>
                <a:t>每名同学都要参加，</a:t>
              </a:r>
              <a:r>
                <a:rPr lang="zh-CN" altLang="en-US" sz="3200" dirty="0">
                  <a:solidFill>
                    <a:srgbClr val="E60013"/>
                  </a:solidFill>
                  <a:latin typeface="+mn-lt"/>
                  <a:ea typeface="+mn-ea"/>
                </a:rPr>
                <a:t>每人只能选一个地方</a:t>
              </a:r>
              <a:r>
                <a:rPr lang="zh-CN" altLang="en-US" sz="3200" dirty="0">
                  <a:latin typeface="+mn-lt"/>
                  <a:ea typeface="+mn-ea"/>
                </a:rPr>
                <a:t>，每当老师说出一个地方时，选择这个地方的同学就举手。</a:t>
              </a: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41B79DFB-4FA9-6DC3-B33E-6D35C2B4D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632" y="288079"/>
            <a:ext cx="7736732" cy="1832165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3C849B7F-64A8-FA58-2720-CD451009D534}"/>
              </a:ext>
            </a:extLst>
          </p:cNvPr>
          <p:cNvSpPr txBox="1"/>
          <p:nvPr/>
        </p:nvSpPr>
        <p:spPr>
          <a:xfrm>
            <a:off x="1184342" y="4519451"/>
            <a:ext cx="8959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b="1" dirty="0">
                <a:solidFill>
                  <a:srgbClr val="0000FF"/>
                </a:solidFill>
                <a:latin typeface="+mn-ea"/>
                <a:ea typeface="+mn-ea"/>
              </a:rPr>
              <a:t>想一想：</a:t>
            </a:r>
            <a:r>
              <a:rPr lang="zh-CN" altLang="en-US" sz="3200" b="1" dirty="0">
                <a:latin typeface="+mj-ea"/>
                <a:ea typeface="+mj-ea"/>
              </a:rPr>
              <a:t>可以选择两个地方，举两次手吗？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8FD063D-3E11-F06A-14F4-EF14ADDEE7C9}"/>
              </a:ext>
            </a:extLst>
          </p:cNvPr>
          <p:cNvSpPr txBox="1"/>
          <p:nvPr/>
        </p:nvSpPr>
        <p:spPr>
          <a:xfrm>
            <a:off x="2830749" y="5231355"/>
            <a:ext cx="7801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b="1" dirty="0">
                <a:latin typeface="+mj-ea"/>
                <a:ea typeface="+mj-ea"/>
              </a:rPr>
              <a:t>这些地方我都不喜欢，可以不举手吗？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C684581-86C7-E77E-8D94-73D51EB7DAAA}"/>
              </a:ext>
            </a:extLst>
          </p:cNvPr>
          <p:cNvSpPr txBox="1"/>
          <p:nvPr/>
        </p:nvSpPr>
        <p:spPr>
          <a:xfrm>
            <a:off x="2830749" y="5943260"/>
            <a:ext cx="9591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b="1" dirty="0">
                <a:latin typeface="+mj-ea"/>
                <a:ea typeface="+mj-ea"/>
              </a:rPr>
              <a:t>如果要调查全校的同学，这种方式可以吗？</a:t>
            </a:r>
          </a:p>
        </p:txBody>
      </p:sp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F12AEC95-6E81-AF8B-7DCD-14D0BD1A79CD}"/>
              </a:ext>
            </a:extLst>
          </p:cNvPr>
          <p:cNvSpPr txBox="1"/>
          <p:nvPr/>
        </p:nvSpPr>
        <p:spPr>
          <a:xfrm>
            <a:off x="4709809" y="343900"/>
            <a:ext cx="2772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4000" dirty="0">
                <a:solidFill>
                  <a:srgbClr val="0000FF"/>
                </a:solidFill>
                <a:latin typeface="+mn-lt"/>
                <a:ea typeface="+mn-ea"/>
              </a:rPr>
              <a:t>问卷调查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9379F715-487F-0B7B-B08A-B58E35E94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9" y="1201728"/>
            <a:ext cx="5572532" cy="5004519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C523817A-CA28-2D0C-6F2A-29B798833A70}"/>
              </a:ext>
            </a:extLst>
          </p:cNvPr>
          <p:cNvGrpSpPr/>
          <p:nvPr/>
        </p:nvGrpSpPr>
        <p:grpSpPr>
          <a:xfrm>
            <a:off x="6212731" y="2281951"/>
            <a:ext cx="5590650" cy="2844071"/>
            <a:chOff x="5697166" y="2811294"/>
            <a:chExt cx="5590650" cy="284407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4A1A2100-F3BE-D46F-62C0-E9560867B4E0}"/>
                </a:ext>
              </a:extLst>
            </p:cNvPr>
            <p:cNvSpPr/>
            <p:nvPr/>
          </p:nvSpPr>
          <p:spPr>
            <a:xfrm>
              <a:off x="5697166" y="2811294"/>
              <a:ext cx="5590650" cy="2844071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408937C-51E4-993A-C81B-9228622D4237}"/>
                </a:ext>
              </a:extLst>
            </p:cNvPr>
            <p:cNvSpPr txBox="1"/>
            <p:nvPr/>
          </p:nvSpPr>
          <p:spPr>
            <a:xfrm>
              <a:off x="5843487" y="3033578"/>
              <a:ext cx="5298008" cy="2399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20000"/>
                </a:lnSpc>
              </a:pPr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规则：</a:t>
              </a:r>
              <a:endPara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eaLnBrk="1" hangingPunct="1">
                <a:lnSpc>
                  <a:spcPct val="120000"/>
                </a:lnSpc>
              </a:pPr>
              <a:r>
                <a:rPr lang="zh-CN" altLang="en-US" sz="3200" dirty="0">
                  <a:latin typeface="+mn-lt"/>
                  <a:ea typeface="+mn-ea"/>
                </a:rPr>
                <a:t>每名同学都要参加，</a:t>
              </a:r>
              <a:r>
                <a:rPr lang="zh-CN" altLang="en-US" sz="3200" dirty="0">
                  <a:solidFill>
                    <a:srgbClr val="E60013"/>
                  </a:solidFill>
                  <a:latin typeface="+mn-lt"/>
                  <a:ea typeface="+mn-ea"/>
                </a:rPr>
                <a:t>每人只能选一个地方</a:t>
              </a:r>
              <a:r>
                <a:rPr lang="zh-CN" altLang="en-US" sz="3200" dirty="0">
                  <a:latin typeface="+mn-lt"/>
                  <a:ea typeface="+mn-ea"/>
                </a:rPr>
                <a:t>，在你选择的地点前面的方框里打“√”。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81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55796DCC-8724-513F-17EC-782963EDE9D1}"/>
              </a:ext>
            </a:extLst>
          </p:cNvPr>
          <p:cNvSpPr txBox="1"/>
          <p:nvPr/>
        </p:nvSpPr>
        <p:spPr>
          <a:xfrm>
            <a:off x="489035" y="3831853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587CCDC-FC43-A8D7-A6D2-34F141DD6927}"/>
              </a:ext>
            </a:extLst>
          </p:cNvPr>
          <p:cNvSpPr txBox="1"/>
          <p:nvPr/>
        </p:nvSpPr>
        <p:spPr>
          <a:xfrm>
            <a:off x="648960" y="4591105"/>
            <a:ext cx="10894081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        老师报每张调查问卷上选择的地点，请同学们按照自己喜欢的方式在作业纸上做记号。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B903E69-D871-801C-ADD7-9CACE4035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48" y="1172799"/>
            <a:ext cx="11331304" cy="1843621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FCA551A4-DAED-6AAD-4BF9-77B3A0F7E4FA}"/>
              </a:ext>
            </a:extLst>
          </p:cNvPr>
          <p:cNvSpPr txBox="1"/>
          <p:nvPr/>
        </p:nvSpPr>
        <p:spPr>
          <a:xfrm>
            <a:off x="856036" y="3074787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动物园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1007521-3CF3-924F-B8E8-41D77FC0DCB5}"/>
              </a:ext>
            </a:extLst>
          </p:cNvPr>
          <p:cNvSpPr txBox="1"/>
          <p:nvPr/>
        </p:nvSpPr>
        <p:spPr>
          <a:xfrm>
            <a:off x="3708399" y="3074787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植物园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4DC5460-44EA-32D9-697C-CFB680C88035}"/>
              </a:ext>
            </a:extLst>
          </p:cNvPr>
          <p:cNvSpPr txBox="1"/>
          <p:nvPr/>
        </p:nvSpPr>
        <p:spPr>
          <a:xfrm>
            <a:off x="6560762" y="3074787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游乐园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8ADEE41-EA88-A2B9-5A02-27EBCE5719D1}"/>
              </a:ext>
            </a:extLst>
          </p:cNvPr>
          <p:cNvSpPr txBox="1"/>
          <p:nvPr/>
        </p:nvSpPr>
        <p:spPr>
          <a:xfrm>
            <a:off x="9413126" y="3074787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科技馆</a:t>
            </a:r>
          </a:p>
        </p:txBody>
      </p:sp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2EB0B9EA-CD67-A8BE-ECCD-3064C978CE06}"/>
              </a:ext>
            </a:extLst>
          </p:cNvPr>
          <p:cNvSpPr txBox="1"/>
          <p:nvPr/>
        </p:nvSpPr>
        <p:spPr>
          <a:xfrm>
            <a:off x="1011677" y="311285"/>
            <a:ext cx="5885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dirty="0">
                <a:latin typeface="+mn-lt"/>
                <a:ea typeface="+mn-ea"/>
              </a:rPr>
              <a:t>你喜欢哪种记录方法？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9C5A007-8D71-62B1-6A6C-D902330A1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52" y="1086681"/>
            <a:ext cx="11430295" cy="4329562"/>
          </a:xfrm>
          <a:prstGeom prst="rect">
            <a:avLst/>
          </a:prstGeom>
        </p:spPr>
      </p:pic>
      <p:sp>
        <p:nvSpPr>
          <p:cNvPr id="24" name="椭圆 23">
            <a:extLst>
              <a:ext uri="{FF2B5EF4-FFF2-40B4-BE49-F238E27FC236}">
                <a16:creationId xmlns:a16="http://schemas.microsoft.com/office/drawing/2014/main" id="{0A2F35E4-2014-4B7A-D931-044F73E15072}"/>
              </a:ext>
            </a:extLst>
          </p:cNvPr>
          <p:cNvSpPr/>
          <p:nvPr/>
        </p:nvSpPr>
        <p:spPr>
          <a:xfrm>
            <a:off x="5953327" y="749032"/>
            <a:ext cx="5885234" cy="30107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8D434061-5F09-CE18-08F3-AC4A49CAEE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38" y="4601273"/>
            <a:ext cx="1333281" cy="1888070"/>
          </a:xfrm>
          <a:prstGeom prst="rect">
            <a:avLst/>
          </a:prstGeom>
        </p:spPr>
      </p:pic>
      <p:sp>
        <p:nvSpPr>
          <p:cNvPr id="27" name="圆角矩形标注 12">
            <a:extLst>
              <a:ext uri="{FF2B5EF4-FFF2-40B4-BE49-F238E27FC236}">
                <a16:creationId xmlns:a16="http://schemas.microsoft.com/office/drawing/2014/main" id="{BC61C172-E6AD-6216-D5DE-C75EBD89171B}"/>
              </a:ext>
            </a:extLst>
          </p:cNvPr>
          <p:cNvSpPr/>
          <p:nvPr/>
        </p:nvSpPr>
        <p:spPr>
          <a:xfrm>
            <a:off x="2358391" y="4920925"/>
            <a:ext cx="8079387" cy="1248765"/>
          </a:xfrm>
          <a:prstGeom prst="wedgeRoundRectCallout">
            <a:avLst>
              <a:gd name="adj1" fmla="val -55537"/>
              <a:gd name="adj2" fmla="val 7316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画“</a:t>
            </a:r>
            <a:r>
              <a:rPr lang="zh-CN" altLang="en-US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正</a:t>
            </a: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”字记录，</a:t>
            </a:r>
            <a:r>
              <a:rPr lang="en-US" altLang="zh-CN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个“正”字有</a:t>
            </a:r>
            <a:r>
              <a:rPr lang="en-US" altLang="zh-CN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画，</a:t>
            </a:r>
            <a:r>
              <a:rPr lang="en-US" altLang="zh-CN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画表示</a:t>
            </a:r>
            <a:r>
              <a:rPr lang="en-US" altLang="zh-CN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个“正”字代表</a:t>
            </a:r>
            <a:r>
              <a:rPr lang="en-US" altLang="zh-CN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8" name="圆角矩形标注 12">
            <a:extLst>
              <a:ext uri="{FF2B5EF4-FFF2-40B4-BE49-F238E27FC236}">
                <a16:creationId xmlns:a16="http://schemas.microsoft.com/office/drawing/2014/main" id="{9F47A66E-F5BB-F37E-B0B5-BD39E8F964C8}"/>
              </a:ext>
            </a:extLst>
          </p:cNvPr>
          <p:cNvSpPr/>
          <p:nvPr/>
        </p:nvSpPr>
        <p:spPr>
          <a:xfrm>
            <a:off x="2358391" y="4920925"/>
            <a:ext cx="6759058" cy="1248765"/>
          </a:xfrm>
          <a:prstGeom prst="wedgeRoundRectCallout">
            <a:avLst>
              <a:gd name="adj1" fmla="val -56976"/>
              <a:gd name="adj2" fmla="val 6537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用写“正”字法记录，</a:t>
            </a:r>
            <a:r>
              <a:rPr lang="en-US" altLang="zh-CN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个地数</a:t>
            </a: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，比较</a:t>
            </a:r>
            <a:r>
              <a:rPr lang="zh-CN" altLang="en-US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方便、快捷</a:t>
            </a: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 animBg="1"/>
      <p:bldP spid="27" grpId="0" animBg="1"/>
      <p:bldP spid="27" grpId="1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709BCB0-472F-8F8B-8D64-B1B0403ABD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391011"/>
              </p:ext>
            </p:extLst>
          </p:nvPr>
        </p:nvGraphicFramePr>
        <p:xfrm>
          <a:off x="1048701" y="719846"/>
          <a:ext cx="10128380" cy="14007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5676">
                  <a:extLst>
                    <a:ext uri="{9D8B030D-6E8A-4147-A177-3AD203B41FA5}">
                      <a16:colId xmlns:a16="http://schemas.microsoft.com/office/drawing/2014/main" val="3965130887"/>
                    </a:ext>
                  </a:extLst>
                </a:gridCol>
                <a:gridCol w="2025676">
                  <a:extLst>
                    <a:ext uri="{9D8B030D-6E8A-4147-A177-3AD203B41FA5}">
                      <a16:colId xmlns:a16="http://schemas.microsoft.com/office/drawing/2014/main" val="1951625567"/>
                    </a:ext>
                  </a:extLst>
                </a:gridCol>
                <a:gridCol w="2025676">
                  <a:extLst>
                    <a:ext uri="{9D8B030D-6E8A-4147-A177-3AD203B41FA5}">
                      <a16:colId xmlns:a16="http://schemas.microsoft.com/office/drawing/2014/main" val="511735939"/>
                    </a:ext>
                  </a:extLst>
                </a:gridCol>
                <a:gridCol w="2025676">
                  <a:extLst>
                    <a:ext uri="{9D8B030D-6E8A-4147-A177-3AD203B41FA5}">
                      <a16:colId xmlns:a16="http://schemas.microsoft.com/office/drawing/2014/main" val="2617327717"/>
                    </a:ext>
                  </a:extLst>
                </a:gridCol>
                <a:gridCol w="2025676">
                  <a:extLst>
                    <a:ext uri="{9D8B030D-6E8A-4147-A177-3AD203B41FA5}">
                      <a16:colId xmlns:a16="http://schemas.microsoft.com/office/drawing/2014/main" val="3241030740"/>
                    </a:ext>
                  </a:extLst>
                </a:gridCol>
              </a:tblGrid>
              <a:tr h="700391"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472259"/>
                  </a:ext>
                </a:extLst>
              </a:tr>
              <a:tr h="700391"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818298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138CD064-7CE7-2E49-3B8A-A5AB293C7385}"/>
              </a:ext>
            </a:extLst>
          </p:cNvPr>
          <p:cNvSpPr txBox="1"/>
          <p:nvPr/>
        </p:nvSpPr>
        <p:spPr>
          <a:xfrm>
            <a:off x="3150138" y="776540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动物园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C055C0B-7123-AEA6-0B38-86AA9A7C93CF}"/>
              </a:ext>
            </a:extLst>
          </p:cNvPr>
          <p:cNvSpPr txBox="1"/>
          <p:nvPr/>
        </p:nvSpPr>
        <p:spPr>
          <a:xfrm>
            <a:off x="5179035" y="776539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植物园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C964C32-6262-6ADD-6EDE-F3DE768E0C55}"/>
              </a:ext>
            </a:extLst>
          </p:cNvPr>
          <p:cNvSpPr txBox="1"/>
          <p:nvPr/>
        </p:nvSpPr>
        <p:spPr>
          <a:xfrm>
            <a:off x="7207932" y="776538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游乐园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4243CE4-24AF-6769-CA43-790B5C7BEFFF}"/>
              </a:ext>
            </a:extLst>
          </p:cNvPr>
          <p:cNvSpPr txBox="1"/>
          <p:nvPr/>
        </p:nvSpPr>
        <p:spPr>
          <a:xfrm>
            <a:off x="9236829" y="776537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科技馆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F009BAE-98CF-1761-BF53-A1530C17BC06}"/>
              </a:ext>
            </a:extLst>
          </p:cNvPr>
          <p:cNvSpPr txBox="1"/>
          <p:nvPr/>
        </p:nvSpPr>
        <p:spPr>
          <a:xfrm>
            <a:off x="1130969" y="776540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地  点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25649BD-4B1B-312E-1554-39B5E88576F8}"/>
              </a:ext>
            </a:extLst>
          </p:cNvPr>
          <p:cNvSpPr txBox="1"/>
          <p:nvPr/>
        </p:nvSpPr>
        <p:spPr>
          <a:xfrm>
            <a:off x="1130969" y="1476091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人  数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A1326F5-391A-6B1F-7091-FBBF4C3FFCD5}"/>
              </a:ext>
            </a:extLst>
          </p:cNvPr>
          <p:cNvSpPr txBox="1"/>
          <p:nvPr/>
        </p:nvSpPr>
        <p:spPr>
          <a:xfrm>
            <a:off x="3150138" y="1474697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7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D4FE19C-2196-6634-F299-74F87ED028C5}"/>
              </a:ext>
            </a:extLst>
          </p:cNvPr>
          <p:cNvSpPr txBox="1"/>
          <p:nvPr/>
        </p:nvSpPr>
        <p:spPr>
          <a:xfrm>
            <a:off x="5179035" y="1474696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8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F8A8DF8-3635-3926-0C8A-FA8F38E3D227}"/>
              </a:ext>
            </a:extLst>
          </p:cNvPr>
          <p:cNvSpPr txBox="1"/>
          <p:nvPr/>
        </p:nvSpPr>
        <p:spPr>
          <a:xfrm>
            <a:off x="7207932" y="1474695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5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4177265-58EF-5A53-ED81-FBB55132B145}"/>
              </a:ext>
            </a:extLst>
          </p:cNvPr>
          <p:cNvSpPr txBox="1"/>
          <p:nvPr/>
        </p:nvSpPr>
        <p:spPr>
          <a:xfrm>
            <a:off x="9236829" y="1474694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10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9600CD5-8866-343F-DCE8-880676443E5B}"/>
              </a:ext>
            </a:extLst>
          </p:cNvPr>
          <p:cNvSpPr txBox="1"/>
          <p:nvPr/>
        </p:nvSpPr>
        <p:spPr>
          <a:xfrm>
            <a:off x="703228" y="2932419"/>
            <a:ext cx="10785544" cy="1333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latin typeface="+mn-ea"/>
                <a:ea typeface="+mn-ea"/>
              </a:rPr>
              <a:t>    将统计后的结果用</a:t>
            </a:r>
            <a:r>
              <a:rPr lang="zh-CN" altLang="en-US" sz="3600" dirty="0">
                <a:solidFill>
                  <a:srgbClr val="E60013"/>
                </a:solidFill>
                <a:latin typeface="+mn-ea"/>
                <a:ea typeface="+mn-ea"/>
              </a:rPr>
              <a:t>表格</a:t>
            </a:r>
            <a:r>
              <a:rPr lang="zh-CN" altLang="en-US" sz="3600" dirty="0">
                <a:latin typeface="+mn-ea"/>
                <a:ea typeface="+mn-ea"/>
              </a:rPr>
              <a:t>的形式呈现出来，这种表格就是简单的</a:t>
            </a:r>
            <a:r>
              <a:rPr lang="zh-CN" altLang="en-US" sz="3600" dirty="0">
                <a:solidFill>
                  <a:srgbClr val="E60013"/>
                </a:solidFill>
                <a:latin typeface="+mn-ea"/>
                <a:ea typeface="+mn-ea"/>
              </a:rPr>
              <a:t>统计表</a:t>
            </a:r>
            <a:r>
              <a:rPr lang="zh-CN" altLang="en-US" sz="3600" dirty="0">
                <a:latin typeface="+mn-ea"/>
                <a:ea typeface="+mn-ea"/>
              </a:rPr>
              <a:t>。</a:t>
            </a:r>
          </a:p>
        </p:txBody>
      </p:sp>
      <p:sp>
        <p:nvSpPr>
          <p:cNvPr id="17" name="AutoShape 27">
            <a:extLst>
              <a:ext uri="{FF2B5EF4-FFF2-40B4-BE49-F238E27FC236}">
                <a16:creationId xmlns:a16="http://schemas.microsoft.com/office/drawing/2014/main" id="{2B32E46B-F9DB-D48E-6BEB-0D00986F3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683" y="2212395"/>
            <a:ext cx="1990292" cy="628257"/>
          </a:xfrm>
          <a:prstGeom prst="wedgeRoundRectCallout">
            <a:avLst>
              <a:gd name="adj1" fmla="val -44797"/>
              <a:gd name="adj2" fmla="val -12269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</a:pPr>
            <a:r>
              <a:rPr lang="zh-CN" altLang="en-US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统计表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FA50DF1-A590-0A8D-9409-EFEB252A3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627" y="4382537"/>
            <a:ext cx="1862459" cy="2001538"/>
          </a:xfrm>
          <a:prstGeom prst="rect">
            <a:avLst/>
          </a:prstGeom>
        </p:spPr>
      </p:pic>
      <p:sp>
        <p:nvSpPr>
          <p:cNvPr id="19" name="AutoShape 27">
            <a:extLst>
              <a:ext uri="{FF2B5EF4-FFF2-40B4-BE49-F238E27FC236}">
                <a16:creationId xmlns:a16="http://schemas.microsoft.com/office/drawing/2014/main" id="{B657049E-7847-BAF0-86A1-01CE0654B07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39892" y="4553158"/>
            <a:ext cx="7596937" cy="702586"/>
          </a:xfrm>
          <a:prstGeom prst="wedgeRoundRectCallout">
            <a:avLst>
              <a:gd name="adj1" fmla="val -55428"/>
              <a:gd name="adj2" fmla="val 2989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仔细观察统计表，你得到了哪些信息？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99FAEB5-7853-F8AF-A225-C7A7E574C8DA}"/>
              </a:ext>
            </a:extLst>
          </p:cNvPr>
          <p:cNvSpPr/>
          <p:nvPr/>
        </p:nvSpPr>
        <p:spPr>
          <a:xfrm>
            <a:off x="943583" y="612843"/>
            <a:ext cx="2206555" cy="1599552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B813EDB-F268-6724-E415-85EEAA4233DF}"/>
              </a:ext>
            </a:extLst>
          </p:cNvPr>
          <p:cNvSpPr txBox="1"/>
          <p:nvPr/>
        </p:nvSpPr>
        <p:spPr>
          <a:xfrm>
            <a:off x="1464141" y="2261075"/>
            <a:ext cx="15345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黑体"/>
                <a:ea typeface="黑体"/>
                <a:cs typeface="+mn-cs"/>
              </a:rPr>
              <a:t>表头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  <p:bldP spid="17" grpId="0" animBg="1"/>
      <p:bldP spid="19" grpId="0" animBg="1"/>
      <p:bldP spid="20" grpId="0" animBg="1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1390830-3A86-E8E1-5188-7A4528DEE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661756"/>
              </p:ext>
            </p:extLst>
          </p:nvPr>
        </p:nvGraphicFramePr>
        <p:xfrm>
          <a:off x="1048701" y="719846"/>
          <a:ext cx="10128380" cy="14007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5676">
                  <a:extLst>
                    <a:ext uri="{9D8B030D-6E8A-4147-A177-3AD203B41FA5}">
                      <a16:colId xmlns:a16="http://schemas.microsoft.com/office/drawing/2014/main" val="3965130887"/>
                    </a:ext>
                  </a:extLst>
                </a:gridCol>
                <a:gridCol w="2025676">
                  <a:extLst>
                    <a:ext uri="{9D8B030D-6E8A-4147-A177-3AD203B41FA5}">
                      <a16:colId xmlns:a16="http://schemas.microsoft.com/office/drawing/2014/main" val="1951625567"/>
                    </a:ext>
                  </a:extLst>
                </a:gridCol>
                <a:gridCol w="2025676">
                  <a:extLst>
                    <a:ext uri="{9D8B030D-6E8A-4147-A177-3AD203B41FA5}">
                      <a16:colId xmlns:a16="http://schemas.microsoft.com/office/drawing/2014/main" val="511735939"/>
                    </a:ext>
                  </a:extLst>
                </a:gridCol>
                <a:gridCol w="2025676">
                  <a:extLst>
                    <a:ext uri="{9D8B030D-6E8A-4147-A177-3AD203B41FA5}">
                      <a16:colId xmlns:a16="http://schemas.microsoft.com/office/drawing/2014/main" val="2617327717"/>
                    </a:ext>
                  </a:extLst>
                </a:gridCol>
                <a:gridCol w="2025676">
                  <a:extLst>
                    <a:ext uri="{9D8B030D-6E8A-4147-A177-3AD203B41FA5}">
                      <a16:colId xmlns:a16="http://schemas.microsoft.com/office/drawing/2014/main" val="3241030740"/>
                    </a:ext>
                  </a:extLst>
                </a:gridCol>
              </a:tblGrid>
              <a:tr h="700391"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472259"/>
                  </a:ext>
                </a:extLst>
              </a:tr>
              <a:tr h="700391"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818298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78B9A439-26C8-B815-400A-33F69552D96D}"/>
              </a:ext>
            </a:extLst>
          </p:cNvPr>
          <p:cNvSpPr txBox="1"/>
          <p:nvPr/>
        </p:nvSpPr>
        <p:spPr>
          <a:xfrm>
            <a:off x="3150138" y="776540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动物园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7D792C2-F749-CA4E-BE81-5B4E0E4AF1DB}"/>
              </a:ext>
            </a:extLst>
          </p:cNvPr>
          <p:cNvSpPr txBox="1"/>
          <p:nvPr/>
        </p:nvSpPr>
        <p:spPr>
          <a:xfrm>
            <a:off x="5179035" y="776539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植物园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AD1B7F4-85EE-9C2A-50D8-441FF7FDCF10}"/>
              </a:ext>
            </a:extLst>
          </p:cNvPr>
          <p:cNvSpPr txBox="1"/>
          <p:nvPr/>
        </p:nvSpPr>
        <p:spPr>
          <a:xfrm>
            <a:off x="7207932" y="776538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游乐园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0E18057-9A34-9A62-E77C-592AF9350D09}"/>
              </a:ext>
            </a:extLst>
          </p:cNvPr>
          <p:cNvSpPr txBox="1"/>
          <p:nvPr/>
        </p:nvSpPr>
        <p:spPr>
          <a:xfrm>
            <a:off x="9236829" y="776537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科技馆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65D9EEE-D879-7A0C-2381-F2FD28C7B72B}"/>
              </a:ext>
            </a:extLst>
          </p:cNvPr>
          <p:cNvSpPr txBox="1"/>
          <p:nvPr/>
        </p:nvSpPr>
        <p:spPr>
          <a:xfrm>
            <a:off x="1130969" y="776540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地  点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8CCD1F8-8E39-238A-737B-81470DA7BE0E}"/>
              </a:ext>
            </a:extLst>
          </p:cNvPr>
          <p:cNvSpPr txBox="1"/>
          <p:nvPr/>
        </p:nvSpPr>
        <p:spPr>
          <a:xfrm>
            <a:off x="1130969" y="1476091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j-ea"/>
                <a:ea typeface="+mj-ea"/>
              </a:rPr>
              <a:t>人  数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AEF49D7-92EB-FAB2-D5EB-B15FB4F1DA5D}"/>
              </a:ext>
            </a:extLst>
          </p:cNvPr>
          <p:cNvSpPr txBox="1"/>
          <p:nvPr/>
        </p:nvSpPr>
        <p:spPr>
          <a:xfrm>
            <a:off x="3150138" y="1474697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7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8E74770-293D-E4FB-02ED-591B96EF7B94}"/>
              </a:ext>
            </a:extLst>
          </p:cNvPr>
          <p:cNvSpPr txBox="1"/>
          <p:nvPr/>
        </p:nvSpPr>
        <p:spPr>
          <a:xfrm>
            <a:off x="5179035" y="1474696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8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5778087-726E-45D7-345D-BBBEE66AE1D9}"/>
              </a:ext>
            </a:extLst>
          </p:cNvPr>
          <p:cNvSpPr txBox="1"/>
          <p:nvPr/>
        </p:nvSpPr>
        <p:spPr>
          <a:xfrm>
            <a:off x="7207932" y="1474695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5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7ACAB7E-112A-70EB-4F57-9C7443F51C94}"/>
              </a:ext>
            </a:extLst>
          </p:cNvPr>
          <p:cNvSpPr txBox="1"/>
          <p:nvPr/>
        </p:nvSpPr>
        <p:spPr>
          <a:xfrm>
            <a:off x="9236829" y="1474694"/>
            <a:ext cx="1867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10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231C0F2-9D79-7183-31CB-C37A78913BA6}"/>
              </a:ext>
            </a:extLst>
          </p:cNvPr>
          <p:cNvSpPr txBox="1"/>
          <p:nvPr/>
        </p:nvSpPr>
        <p:spPr>
          <a:xfrm>
            <a:off x="642634" y="2434625"/>
            <a:ext cx="10906733" cy="3484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latin typeface="+mn-lt"/>
                <a:ea typeface="+mj-ea"/>
              </a:rPr>
              <a:t>（</a:t>
            </a:r>
            <a:r>
              <a:rPr lang="en-US" altLang="zh-CN" sz="3600" b="1" dirty="0">
                <a:latin typeface="+mn-lt"/>
                <a:ea typeface="+mj-ea"/>
              </a:rPr>
              <a:t>1</a:t>
            </a:r>
            <a:r>
              <a:rPr lang="zh-CN" altLang="en-US" sz="3600" b="1" dirty="0">
                <a:latin typeface="+mn-lt"/>
                <a:ea typeface="+mj-ea"/>
              </a:rPr>
              <a:t>）根据统计结果，这个班想去</a:t>
            </a:r>
            <a:r>
              <a:rPr lang="en-US" altLang="zh-CN" sz="3600" b="1" dirty="0">
                <a:latin typeface="+mj-ea"/>
                <a:ea typeface="+mj-ea"/>
              </a:rPr>
              <a:t>(       )</a:t>
            </a:r>
            <a:r>
              <a:rPr lang="zh-CN" altLang="en-US" sz="3600" b="1" dirty="0">
                <a:latin typeface="+mn-lt"/>
                <a:ea typeface="+mj-ea"/>
              </a:rPr>
              <a:t>春游的人数最多。</a:t>
            </a:r>
            <a:endParaRPr lang="en-US" altLang="zh-CN" sz="3600" b="1" dirty="0">
              <a:latin typeface="+mn-lt"/>
              <a:ea typeface="+mj-ea"/>
            </a:endParaRP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latin typeface="+mn-lt"/>
                <a:ea typeface="+mj-ea"/>
              </a:rPr>
              <a:t>（</a:t>
            </a:r>
            <a:r>
              <a:rPr lang="en-US" altLang="zh-CN" sz="3600" b="1" dirty="0">
                <a:latin typeface="+mn-lt"/>
                <a:ea typeface="+mj-ea"/>
              </a:rPr>
              <a:t>2</a:t>
            </a:r>
            <a:r>
              <a:rPr lang="zh-CN" altLang="en-US" sz="3600" b="1" dirty="0">
                <a:latin typeface="+mn-lt"/>
                <a:ea typeface="+mj-ea"/>
              </a:rPr>
              <a:t>）你还能得到什么信息？</a:t>
            </a:r>
            <a:endParaRPr lang="en-US" altLang="zh-CN" sz="3600" b="1" dirty="0">
              <a:latin typeface="+mn-lt"/>
              <a:ea typeface="+mj-ea"/>
            </a:endParaRP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latin typeface="+mn-lt"/>
                <a:ea typeface="+mj-ea"/>
              </a:rPr>
              <a:t>（</a:t>
            </a:r>
            <a:r>
              <a:rPr lang="en-US" altLang="zh-CN" sz="3600" b="1" dirty="0">
                <a:latin typeface="+mn-lt"/>
                <a:ea typeface="+mj-ea"/>
              </a:rPr>
              <a:t>3</a:t>
            </a:r>
            <a:r>
              <a:rPr lang="zh-CN" altLang="en-US" sz="3600" b="1" dirty="0">
                <a:latin typeface="+mn-lt"/>
                <a:ea typeface="+mj-ea"/>
              </a:rPr>
              <a:t>）如果你们班去春游，会选择去哪里？试着调查一下。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73573854-9729-570A-6FDC-69E133763987}"/>
              </a:ext>
            </a:extLst>
          </p:cNvPr>
          <p:cNvSpPr/>
          <p:nvPr/>
        </p:nvSpPr>
        <p:spPr>
          <a:xfrm>
            <a:off x="9349771" y="544748"/>
            <a:ext cx="1711260" cy="170234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7C751DE-706A-DAEF-1606-6498C7F13B6D}"/>
              </a:ext>
            </a:extLst>
          </p:cNvPr>
          <p:cNvSpPr txBox="1"/>
          <p:nvPr/>
        </p:nvSpPr>
        <p:spPr>
          <a:xfrm>
            <a:off x="7484491" y="2495224"/>
            <a:ext cx="18652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EE1D23"/>
                </a:solidFill>
                <a:effectLst/>
                <a:latin typeface="+mj-ea"/>
                <a:ea typeface="+mj-ea"/>
              </a:rPr>
              <a:t>科技馆</a:t>
            </a:r>
            <a:endParaRPr lang="zh-CN" altLang="en-US" sz="54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7776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27D5C684-4A90-69E8-E92F-AC13AEDB7852}"/>
              </a:ext>
            </a:extLst>
          </p:cNvPr>
          <p:cNvSpPr/>
          <p:nvPr/>
        </p:nvSpPr>
        <p:spPr>
          <a:xfrm>
            <a:off x="4982994" y="530156"/>
            <a:ext cx="2226012" cy="6712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调  查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4473FAF4-F4D6-07AF-DA2C-D0720F11ABD3}"/>
              </a:ext>
            </a:extLst>
          </p:cNvPr>
          <p:cNvSpPr/>
          <p:nvPr/>
        </p:nvSpPr>
        <p:spPr>
          <a:xfrm>
            <a:off x="4982994" y="1811776"/>
            <a:ext cx="2226013" cy="6712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收集数据</a:t>
            </a: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4296F236-2A72-1A23-B57A-7238E892A802}"/>
              </a:ext>
            </a:extLst>
          </p:cNvPr>
          <p:cNvSpPr/>
          <p:nvPr/>
        </p:nvSpPr>
        <p:spPr>
          <a:xfrm>
            <a:off x="4982994" y="3093396"/>
            <a:ext cx="2226013" cy="6712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整理数据</a:t>
            </a: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76ED8171-2FFB-B5FE-99C0-D2BDF8A1DBB0}"/>
              </a:ext>
            </a:extLst>
          </p:cNvPr>
          <p:cNvSpPr/>
          <p:nvPr/>
        </p:nvSpPr>
        <p:spPr>
          <a:xfrm>
            <a:off x="4982994" y="4375016"/>
            <a:ext cx="2226013" cy="6712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分析数据</a:t>
            </a: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B8C58D31-8BA9-25CB-EA57-5C7987ACE2C5}"/>
              </a:ext>
            </a:extLst>
          </p:cNvPr>
          <p:cNvSpPr/>
          <p:nvPr/>
        </p:nvSpPr>
        <p:spPr>
          <a:xfrm>
            <a:off x="4982994" y="5656635"/>
            <a:ext cx="2226013" cy="6712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作出决策</a:t>
            </a:r>
          </a:p>
        </p:txBody>
      </p:sp>
      <p:sp>
        <p:nvSpPr>
          <p:cNvPr id="45" name="箭头: 下 44">
            <a:extLst>
              <a:ext uri="{FF2B5EF4-FFF2-40B4-BE49-F238E27FC236}">
                <a16:creationId xmlns:a16="http://schemas.microsoft.com/office/drawing/2014/main" id="{A429327E-0366-4D10-9660-BE68989AB667}"/>
              </a:ext>
            </a:extLst>
          </p:cNvPr>
          <p:cNvSpPr/>
          <p:nvPr/>
        </p:nvSpPr>
        <p:spPr>
          <a:xfrm>
            <a:off x="5969540" y="1294992"/>
            <a:ext cx="252919" cy="4231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箭头: 下 45">
            <a:extLst>
              <a:ext uri="{FF2B5EF4-FFF2-40B4-BE49-F238E27FC236}">
                <a16:creationId xmlns:a16="http://schemas.microsoft.com/office/drawing/2014/main" id="{0C84E788-2248-8BB1-3803-65F20BA1AA3C}"/>
              </a:ext>
            </a:extLst>
          </p:cNvPr>
          <p:cNvSpPr/>
          <p:nvPr/>
        </p:nvSpPr>
        <p:spPr>
          <a:xfrm>
            <a:off x="5969540" y="2576612"/>
            <a:ext cx="252919" cy="4231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箭头: 下 46">
            <a:extLst>
              <a:ext uri="{FF2B5EF4-FFF2-40B4-BE49-F238E27FC236}">
                <a16:creationId xmlns:a16="http://schemas.microsoft.com/office/drawing/2014/main" id="{F8FE9EB8-20DE-ACC3-8D5F-E7ECF93D4599}"/>
              </a:ext>
            </a:extLst>
          </p:cNvPr>
          <p:cNvSpPr/>
          <p:nvPr/>
        </p:nvSpPr>
        <p:spPr>
          <a:xfrm>
            <a:off x="5969540" y="3858232"/>
            <a:ext cx="252919" cy="4231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箭头: 下 47">
            <a:extLst>
              <a:ext uri="{FF2B5EF4-FFF2-40B4-BE49-F238E27FC236}">
                <a16:creationId xmlns:a16="http://schemas.microsoft.com/office/drawing/2014/main" id="{5F2D9732-4997-E3EA-AFC8-B782C133548A}"/>
              </a:ext>
            </a:extLst>
          </p:cNvPr>
          <p:cNvSpPr/>
          <p:nvPr/>
        </p:nvSpPr>
        <p:spPr>
          <a:xfrm>
            <a:off x="5969540" y="5139853"/>
            <a:ext cx="252919" cy="4231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3C14607-AA44-558F-00FE-C897055AAA90}"/>
              </a:ext>
            </a:extLst>
          </p:cNvPr>
          <p:cNvSpPr txBox="1"/>
          <p:nvPr/>
        </p:nvSpPr>
        <p:spPr>
          <a:xfrm>
            <a:off x="549645" y="595262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4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总结：</a:t>
            </a:r>
          </a:p>
        </p:txBody>
      </p:sp>
    </p:spTree>
    <p:extLst>
      <p:ext uri="{BB962C8B-B14F-4D97-AF65-F5344CB8AC3E}">
        <p14:creationId xmlns:p14="http://schemas.microsoft.com/office/powerpoint/2010/main" val="277023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9B8C2E2-2ADB-FF74-0A43-1CB1CE5D8947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达标检测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BDE026-4E00-88BB-7675-FF5E5E4FAF92}"/>
              </a:ext>
            </a:extLst>
          </p:cNvPr>
          <p:cNvSpPr txBox="1"/>
          <p:nvPr/>
        </p:nvSpPr>
        <p:spPr>
          <a:xfrm>
            <a:off x="1176121" y="1211173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同学们统计了一个路口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分钟通过的各种车的数量。记录结果如下。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EB7CC0D-B30D-9017-3769-2A520A4F1D53}"/>
              </a:ext>
            </a:extLst>
          </p:cNvPr>
          <p:cNvSpPr/>
          <p:nvPr/>
        </p:nvSpPr>
        <p:spPr>
          <a:xfrm>
            <a:off x="500743" y="129406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D5CA5F67-2B12-A7FC-23BD-ACC89D922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401" y="213047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D6A1F91-9AC5-8EA4-4894-5486F3B27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5985" y="2879247"/>
            <a:ext cx="9160030" cy="3278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620DD7E-D0DA-ACFE-6727-49F75B4E8B36}"/>
              </a:ext>
            </a:extLst>
          </p:cNvPr>
          <p:cNvSpPr txBox="1"/>
          <p:nvPr/>
        </p:nvSpPr>
        <p:spPr>
          <a:xfrm>
            <a:off x="381808" y="3769469"/>
            <a:ext cx="111454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3600" b="1"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）把他们统计的结果填在下表中。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5E618A13-4166-BD17-53A7-2FDA5CA75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629716"/>
              </p:ext>
            </p:extLst>
          </p:nvPr>
        </p:nvGraphicFramePr>
        <p:xfrm>
          <a:off x="1623438" y="4591457"/>
          <a:ext cx="9106171" cy="12163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1439">
                  <a:extLst>
                    <a:ext uri="{9D8B030D-6E8A-4147-A177-3AD203B41FA5}">
                      <a16:colId xmlns:a16="http://schemas.microsoft.com/office/drawing/2014/main" val="1251989011"/>
                    </a:ext>
                  </a:extLst>
                </a:gridCol>
                <a:gridCol w="1743683">
                  <a:extLst>
                    <a:ext uri="{9D8B030D-6E8A-4147-A177-3AD203B41FA5}">
                      <a16:colId xmlns:a16="http://schemas.microsoft.com/office/drawing/2014/main" val="887019634"/>
                    </a:ext>
                  </a:extLst>
                </a:gridCol>
                <a:gridCol w="1743683">
                  <a:extLst>
                    <a:ext uri="{9D8B030D-6E8A-4147-A177-3AD203B41FA5}">
                      <a16:colId xmlns:a16="http://schemas.microsoft.com/office/drawing/2014/main" val="4180431472"/>
                    </a:ext>
                  </a:extLst>
                </a:gridCol>
                <a:gridCol w="1743683">
                  <a:extLst>
                    <a:ext uri="{9D8B030D-6E8A-4147-A177-3AD203B41FA5}">
                      <a16:colId xmlns:a16="http://schemas.microsoft.com/office/drawing/2014/main" val="2150747839"/>
                    </a:ext>
                  </a:extLst>
                </a:gridCol>
                <a:gridCol w="1743683">
                  <a:extLst>
                    <a:ext uri="{9D8B030D-6E8A-4147-A177-3AD203B41FA5}">
                      <a16:colId xmlns:a16="http://schemas.microsoft.com/office/drawing/2014/main" val="3776959828"/>
                    </a:ext>
                  </a:extLst>
                </a:gridCol>
              </a:tblGrid>
              <a:tr h="608173"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车的种类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货车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大巴车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小轿车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摩托车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186900"/>
                  </a:ext>
                </a:extLst>
              </a:tr>
              <a:tr h="608173"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辆数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+mn-cs"/>
                        </a:rPr>
                        <a:t>6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+mn-cs"/>
                        </a:rPr>
                        <a:t>8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+mn-cs"/>
                        </a:rPr>
                        <a:t>33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+mn-cs"/>
                        </a:rPr>
                        <a:t>12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2990113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4C03D5AB-8447-B257-13A1-ABD735E31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85" y="291690"/>
            <a:ext cx="9160030" cy="32785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1AA6304-0490-BB1E-B8B1-87896DD9A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442" y="5252935"/>
            <a:ext cx="838273" cy="47704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93BD930-986F-B99C-8475-492C4FABD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059" y="5252935"/>
            <a:ext cx="838273" cy="47704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DBD9DD7-355C-D655-6B1F-7FFFDF217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719" y="5252935"/>
            <a:ext cx="838273" cy="4770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9935244-D50A-F05A-1B95-E348125BC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1515" y="5252935"/>
            <a:ext cx="838273" cy="47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336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77A00E32-05AE-6354-B495-4B6EFFAA4B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942078"/>
              </p:ext>
            </p:extLst>
          </p:nvPr>
        </p:nvGraphicFramePr>
        <p:xfrm>
          <a:off x="1623438" y="768488"/>
          <a:ext cx="9106171" cy="12163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1439">
                  <a:extLst>
                    <a:ext uri="{9D8B030D-6E8A-4147-A177-3AD203B41FA5}">
                      <a16:colId xmlns:a16="http://schemas.microsoft.com/office/drawing/2014/main" val="1251989011"/>
                    </a:ext>
                  </a:extLst>
                </a:gridCol>
                <a:gridCol w="1743683">
                  <a:extLst>
                    <a:ext uri="{9D8B030D-6E8A-4147-A177-3AD203B41FA5}">
                      <a16:colId xmlns:a16="http://schemas.microsoft.com/office/drawing/2014/main" val="887019634"/>
                    </a:ext>
                  </a:extLst>
                </a:gridCol>
                <a:gridCol w="1743683">
                  <a:extLst>
                    <a:ext uri="{9D8B030D-6E8A-4147-A177-3AD203B41FA5}">
                      <a16:colId xmlns:a16="http://schemas.microsoft.com/office/drawing/2014/main" val="4180431472"/>
                    </a:ext>
                  </a:extLst>
                </a:gridCol>
                <a:gridCol w="1743683">
                  <a:extLst>
                    <a:ext uri="{9D8B030D-6E8A-4147-A177-3AD203B41FA5}">
                      <a16:colId xmlns:a16="http://schemas.microsoft.com/office/drawing/2014/main" val="2150747839"/>
                    </a:ext>
                  </a:extLst>
                </a:gridCol>
                <a:gridCol w="1743683">
                  <a:extLst>
                    <a:ext uri="{9D8B030D-6E8A-4147-A177-3AD203B41FA5}">
                      <a16:colId xmlns:a16="http://schemas.microsoft.com/office/drawing/2014/main" val="3776959828"/>
                    </a:ext>
                  </a:extLst>
                </a:gridCol>
              </a:tblGrid>
              <a:tr h="608173"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车的种类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货车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大巴车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小轿车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摩托车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186900"/>
                  </a:ext>
                </a:extLst>
              </a:tr>
              <a:tr h="608173"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辆数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+mn-cs"/>
                        </a:rPr>
                        <a:t>6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+mn-cs"/>
                        </a:rPr>
                        <a:t>8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+mn-cs"/>
                        </a:rPr>
                        <a:t>33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+mn-cs"/>
                        </a:rPr>
                        <a:t>12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2990113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86D6A487-F676-3989-827B-E7F2BC8BBC8B}"/>
              </a:ext>
            </a:extLst>
          </p:cNvPr>
          <p:cNvSpPr txBox="1"/>
          <p:nvPr/>
        </p:nvSpPr>
        <p:spPr>
          <a:xfrm>
            <a:off x="626736" y="2212696"/>
            <a:ext cx="1114546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3600" b="1"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）根据统计结果，这个路口</a:t>
            </a:r>
            <a:r>
              <a:rPr lang="en-US" altLang="zh-CN" dirty="0"/>
              <a:t>10</a:t>
            </a:r>
            <a:r>
              <a:rPr lang="zh-CN" altLang="en-US" dirty="0"/>
              <a:t>分钟通过的哪种车</a:t>
            </a:r>
          </a:p>
          <a:p>
            <a:pPr>
              <a:lnSpc>
                <a:spcPct val="120000"/>
              </a:lnSpc>
            </a:pPr>
            <a:r>
              <a:rPr lang="zh-CN" altLang="en-US" dirty="0"/>
              <a:t>最多？哪种车最少？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CE52D63-0566-F183-BFCC-551B464BCF0C}"/>
              </a:ext>
            </a:extLst>
          </p:cNvPr>
          <p:cNvSpPr txBox="1"/>
          <p:nvPr/>
        </p:nvSpPr>
        <p:spPr>
          <a:xfrm>
            <a:off x="778888" y="4061458"/>
            <a:ext cx="10795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+mn-lt"/>
                <a:ea typeface="+mn-ea"/>
              </a:rPr>
              <a:t>这个路口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10</a:t>
            </a:r>
            <a:r>
              <a:rPr lang="zh-CN" altLang="en-US" sz="3600" dirty="0">
                <a:solidFill>
                  <a:srgbClr val="FF0000"/>
                </a:solidFill>
                <a:latin typeface="+mn-lt"/>
                <a:ea typeface="+mn-ea"/>
              </a:rPr>
              <a:t>分钟内通过的小轿车最多，货车最少。</a:t>
            </a:r>
          </a:p>
        </p:txBody>
      </p:sp>
    </p:spTree>
    <p:extLst>
      <p:ext uri="{BB962C8B-B14F-4D97-AF65-F5344CB8AC3E}">
        <p14:creationId xmlns:p14="http://schemas.microsoft.com/office/powerpoint/2010/main" val="67480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692B3F-AB9C-96F0-FFCC-E2BCA00CAF68}"/>
              </a:ext>
            </a:extLst>
          </p:cNvPr>
          <p:cNvSpPr txBox="1"/>
          <p:nvPr/>
        </p:nvSpPr>
        <p:spPr>
          <a:xfrm>
            <a:off x="1176121" y="812337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你们班准备开联欢会，应该怎样购买水果？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EB19E83-5733-8D25-134D-AE2FEACC1D0F}"/>
              </a:ext>
            </a:extLst>
          </p:cNvPr>
          <p:cNvSpPr/>
          <p:nvPr/>
        </p:nvSpPr>
        <p:spPr>
          <a:xfrm>
            <a:off x="500743" y="86518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A7A02A39-328B-A88C-7E40-B5200462F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60888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457557B-9BDC-4C46-F934-6017BEE10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825128"/>
              </p:ext>
            </p:extLst>
          </p:nvPr>
        </p:nvGraphicFramePr>
        <p:xfrm>
          <a:off x="1623438" y="2908572"/>
          <a:ext cx="9106171" cy="12163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1439">
                  <a:extLst>
                    <a:ext uri="{9D8B030D-6E8A-4147-A177-3AD203B41FA5}">
                      <a16:colId xmlns:a16="http://schemas.microsoft.com/office/drawing/2014/main" val="1251989011"/>
                    </a:ext>
                  </a:extLst>
                </a:gridCol>
                <a:gridCol w="1743683">
                  <a:extLst>
                    <a:ext uri="{9D8B030D-6E8A-4147-A177-3AD203B41FA5}">
                      <a16:colId xmlns:a16="http://schemas.microsoft.com/office/drawing/2014/main" val="887019634"/>
                    </a:ext>
                  </a:extLst>
                </a:gridCol>
                <a:gridCol w="1743683">
                  <a:extLst>
                    <a:ext uri="{9D8B030D-6E8A-4147-A177-3AD203B41FA5}">
                      <a16:colId xmlns:a16="http://schemas.microsoft.com/office/drawing/2014/main" val="4180431472"/>
                    </a:ext>
                  </a:extLst>
                </a:gridCol>
                <a:gridCol w="1743683">
                  <a:extLst>
                    <a:ext uri="{9D8B030D-6E8A-4147-A177-3AD203B41FA5}">
                      <a16:colId xmlns:a16="http://schemas.microsoft.com/office/drawing/2014/main" val="2150747839"/>
                    </a:ext>
                  </a:extLst>
                </a:gridCol>
                <a:gridCol w="1743683">
                  <a:extLst>
                    <a:ext uri="{9D8B030D-6E8A-4147-A177-3AD203B41FA5}">
                      <a16:colId xmlns:a16="http://schemas.microsoft.com/office/drawing/2014/main" val="3776959828"/>
                    </a:ext>
                  </a:extLst>
                </a:gridCol>
              </a:tblGrid>
              <a:tr h="608173"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水果种类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186900"/>
                  </a:ext>
                </a:extLst>
              </a:tr>
              <a:tr h="608173"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人    数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2990113"/>
                  </a:ext>
                </a:extLst>
              </a:tr>
            </a:tbl>
          </a:graphicData>
        </a:graphic>
      </p:graphicFrame>
      <p:sp>
        <p:nvSpPr>
          <p:cNvPr id="16" name="文本框 15">
            <a:extLst>
              <a:ext uri="{FF2B5EF4-FFF2-40B4-BE49-F238E27FC236}">
                <a16:creationId xmlns:a16="http://schemas.microsoft.com/office/drawing/2014/main" id="{7A1C5B5A-2E31-FC4D-0603-6C7E12940E9B}"/>
              </a:ext>
            </a:extLst>
          </p:cNvPr>
          <p:cNvSpPr txBox="1"/>
          <p:nvPr/>
        </p:nvSpPr>
        <p:spPr>
          <a:xfrm>
            <a:off x="1176121" y="2112022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）调查同学们最喜欢哪种水果，填入下表。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AF8A879-06FF-831B-ED81-DCBFC045799A}"/>
              </a:ext>
            </a:extLst>
          </p:cNvPr>
          <p:cNvSpPr txBox="1"/>
          <p:nvPr/>
        </p:nvSpPr>
        <p:spPr>
          <a:xfrm>
            <a:off x="1176121" y="4911677"/>
            <a:ext cx="1041924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）购买方案：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____________________________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883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061BDFD-0D07-EBB8-B044-6455FF75B8C4}"/>
              </a:ext>
            </a:extLst>
          </p:cNvPr>
          <p:cNvSpPr txBox="1"/>
          <p:nvPr/>
        </p:nvSpPr>
        <p:spPr>
          <a:xfrm>
            <a:off x="3645846" y="442050"/>
            <a:ext cx="4900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等线 Light" panose="02010600030101010101" pitchFamily="2" charset="-122"/>
                <a:ea typeface="黑体" panose="02010609060101010101" pitchFamily="49" charset="-122"/>
                <a:cs typeface="+mn-cs"/>
              </a:rPr>
              <a:t>数据的收集和整理</a:t>
            </a:r>
            <a:endParaRPr lang="zh-CN" altLang="en-US" sz="2000" dirty="0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2ABC5C64-76EA-D27E-5D9A-AE4CD913D433}"/>
              </a:ext>
            </a:extLst>
          </p:cNvPr>
          <p:cNvSpPr/>
          <p:nvPr/>
        </p:nvSpPr>
        <p:spPr>
          <a:xfrm>
            <a:off x="436226" y="1288912"/>
            <a:ext cx="1117772" cy="6712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调查</a:t>
            </a:r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A8BFD1BA-504A-C83A-102A-21B3E8C1E44D}"/>
              </a:ext>
            </a:extLst>
          </p:cNvPr>
          <p:cNvSpPr/>
          <p:nvPr/>
        </p:nvSpPr>
        <p:spPr>
          <a:xfrm>
            <a:off x="1644023" y="1434827"/>
            <a:ext cx="480302" cy="3793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A2EBC51E-DEB0-E34B-CA44-430196379DDB}"/>
              </a:ext>
            </a:extLst>
          </p:cNvPr>
          <p:cNvSpPr/>
          <p:nvPr/>
        </p:nvSpPr>
        <p:spPr>
          <a:xfrm>
            <a:off x="2205961" y="1288912"/>
            <a:ext cx="1928710" cy="6712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收集数据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FC1D5EEF-9A05-88EF-079F-C958732F167D}"/>
              </a:ext>
            </a:extLst>
          </p:cNvPr>
          <p:cNvSpPr/>
          <p:nvPr/>
        </p:nvSpPr>
        <p:spPr>
          <a:xfrm>
            <a:off x="4765153" y="1288912"/>
            <a:ext cx="1928710" cy="6712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整理数据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A2E7F35D-B9D3-343E-9292-ED5043B892F2}"/>
              </a:ext>
            </a:extLst>
          </p:cNvPr>
          <p:cNvSpPr/>
          <p:nvPr/>
        </p:nvSpPr>
        <p:spPr>
          <a:xfrm>
            <a:off x="9857824" y="1288912"/>
            <a:ext cx="1928710" cy="6712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作出决策</a:t>
            </a:r>
          </a:p>
        </p:txBody>
      </p:sp>
      <p:sp>
        <p:nvSpPr>
          <p:cNvPr id="25" name="箭头: 右 24">
            <a:extLst>
              <a:ext uri="{FF2B5EF4-FFF2-40B4-BE49-F238E27FC236}">
                <a16:creationId xmlns:a16="http://schemas.microsoft.com/office/drawing/2014/main" id="{C8EFDD71-EB62-0D5C-2CBC-A5CD4C16107F}"/>
              </a:ext>
            </a:extLst>
          </p:cNvPr>
          <p:cNvSpPr/>
          <p:nvPr/>
        </p:nvSpPr>
        <p:spPr>
          <a:xfrm>
            <a:off x="4211604" y="1434827"/>
            <a:ext cx="480302" cy="3793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箭头: 右 25">
            <a:extLst>
              <a:ext uri="{FF2B5EF4-FFF2-40B4-BE49-F238E27FC236}">
                <a16:creationId xmlns:a16="http://schemas.microsoft.com/office/drawing/2014/main" id="{69878A29-A7AF-155A-F470-174DA46EFA23}"/>
              </a:ext>
            </a:extLst>
          </p:cNvPr>
          <p:cNvSpPr/>
          <p:nvPr/>
        </p:nvSpPr>
        <p:spPr>
          <a:xfrm>
            <a:off x="9312663" y="1434827"/>
            <a:ext cx="480302" cy="3793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EF662199-0BA6-7A82-D1E6-B4CEA486E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115" y="2286305"/>
            <a:ext cx="7168723" cy="2318597"/>
          </a:xfrm>
          <a:prstGeom prst="rect">
            <a:avLst/>
          </a:prstGeom>
          <a:ln w="19050">
            <a:solidFill>
              <a:srgbClr val="4472C4"/>
            </a:solidFill>
          </a:ln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BA8D7F2-4D92-D3FB-7900-3D2317355DC7}"/>
              </a:ext>
            </a:extLst>
          </p:cNvPr>
          <p:cNvSpPr txBox="1"/>
          <p:nvPr/>
        </p:nvSpPr>
        <p:spPr>
          <a:xfrm>
            <a:off x="7977401" y="2968549"/>
            <a:ext cx="36624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4472C4"/>
                </a:solidFill>
                <a:latin typeface="+mn-lt"/>
                <a:ea typeface="+mn-ea"/>
              </a:rPr>
              <a:t>一个“正”字有</a:t>
            </a:r>
            <a:r>
              <a:rPr lang="en-US" altLang="zh-CN" sz="2800" b="1" dirty="0">
                <a:solidFill>
                  <a:srgbClr val="4472C4"/>
                </a:solidFill>
                <a:latin typeface="+mn-lt"/>
                <a:ea typeface="+mn-ea"/>
              </a:rPr>
              <a:t>5</a:t>
            </a:r>
            <a:r>
              <a:rPr lang="zh-CN" altLang="en-US" sz="2800" dirty="0">
                <a:solidFill>
                  <a:srgbClr val="4472C4"/>
                </a:solidFill>
                <a:latin typeface="+mn-lt"/>
                <a:ea typeface="+mn-ea"/>
              </a:rPr>
              <a:t>画，代表</a:t>
            </a:r>
            <a:r>
              <a:rPr lang="en-US" altLang="zh-CN" sz="2800" b="1" dirty="0">
                <a:solidFill>
                  <a:srgbClr val="4472C4"/>
                </a:solidFill>
                <a:latin typeface="+mn-lt"/>
                <a:ea typeface="+mn-ea"/>
              </a:rPr>
              <a:t>5</a:t>
            </a:r>
            <a:r>
              <a:rPr lang="zh-CN" altLang="en-US" sz="2800" dirty="0">
                <a:solidFill>
                  <a:srgbClr val="4472C4"/>
                </a:solidFill>
                <a:latin typeface="+mn-lt"/>
                <a:ea typeface="+mn-ea"/>
              </a:rPr>
              <a:t>人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A7FAEE83-F012-B796-4208-693FF0910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8967" y="5299685"/>
            <a:ext cx="8394063" cy="1289844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244A7B52-07E1-AF56-BE04-1800CEAC6BED}"/>
              </a:ext>
            </a:extLst>
          </p:cNvPr>
          <p:cNvSpPr txBox="1"/>
          <p:nvPr/>
        </p:nvSpPr>
        <p:spPr>
          <a:xfrm>
            <a:off x="4938186" y="4690684"/>
            <a:ext cx="23156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4472C4"/>
                </a:solidFill>
                <a:latin typeface="+mn-lt"/>
                <a:ea typeface="+mn-ea"/>
              </a:rPr>
              <a:t>统计表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5DACDAA6-FF05-4D86-B963-AE2DD1D69C72}"/>
              </a:ext>
            </a:extLst>
          </p:cNvPr>
          <p:cNvSpPr/>
          <p:nvPr/>
        </p:nvSpPr>
        <p:spPr>
          <a:xfrm>
            <a:off x="7312270" y="1288912"/>
            <a:ext cx="1928710" cy="6712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分析数据</a:t>
            </a:r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9D2672E9-DF98-4BEE-B8E1-6D9F056ADCD6}"/>
              </a:ext>
            </a:extLst>
          </p:cNvPr>
          <p:cNvSpPr/>
          <p:nvPr/>
        </p:nvSpPr>
        <p:spPr>
          <a:xfrm>
            <a:off x="6767110" y="1434827"/>
            <a:ext cx="480302" cy="3793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3712</TotalTime>
  <Words>597</Words>
  <Application>Microsoft Office PowerPoint</Application>
  <PresentationFormat>宽屏</PresentationFormat>
  <Paragraphs>120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等线</vt:lpstr>
      <vt:lpstr>等线 Light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707</cp:revision>
  <dcterms:created xsi:type="dcterms:W3CDTF">2016-01-14T07:05:12Z</dcterms:created>
  <dcterms:modified xsi:type="dcterms:W3CDTF">2026-01-14T08:50:24Z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