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326" r:id="rId2"/>
    <p:sldId id="377" r:id="rId3"/>
    <p:sldId id="400" r:id="rId4"/>
    <p:sldId id="392" r:id="rId5"/>
    <p:sldId id="378" r:id="rId6"/>
    <p:sldId id="391" r:id="rId7"/>
    <p:sldId id="397" r:id="rId8"/>
    <p:sldId id="380" r:id="rId9"/>
    <p:sldId id="389" r:id="rId10"/>
    <p:sldId id="386" r:id="rId11"/>
    <p:sldId id="394" r:id="rId12"/>
    <p:sldId id="395" r:id="rId13"/>
    <p:sldId id="401" r:id="rId14"/>
    <p:sldId id="402" r:id="rId15"/>
    <p:sldId id="403" r:id="rId16"/>
    <p:sldId id="387" r:id="rId17"/>
    <p:sldId id="265" r:id="rId18"/>
    <p:sldId id="331" r:id="rId19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FFCE0"/>
    <a:srgbClr val="F6FBF9"/>
    <a:srgbClr val="FFFFFF"/>
    <a:srgbClr val="E3F2EC"/>
    <a:srgbClr val="FDEEF4"/>
    <a:srgbClr val="EAF6FD"/>
    <a:srgbClr val="0000FF"/>
    <a:srgbClr val="E0FAF7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59" d="100"/>
          <a:sy n="59" d="100"/>
        </p:scale>
        <p:origin x="90" y="112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2026/1/16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复式统计表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3F0A044-A03F-9FAA-25B3-1046CDFF0580}"/>
              </a:ext>
            </a:extLst>
          </p:cNvPr>
          <p:cNvGrpSpPr/>
          <p:nvPr/>
        </p:nvGrpSpPr>
        <p:grpSpPr>
          <a:xfrm>
            <a:off x="2668083" y="1267362"/>
            <a:ext cx="7343932" cy="1116000"/>
            <a:chOff x="2599988" y="1267362"/>
            <a:chExt cx="7343932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608984" y="1363697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数据的收集与整理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99988" y="1267362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A261EF8-2D43-4E25-825B-F2969C9981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6916" y="4036244"/>
            <a:ext cx="2503841" cy="223342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3" name="AutoShape 27">
            <a:extLst>
              <a:ext uri="{FF2B5EF4-FFF2-40B4-BE49-F238E27FC236}">
                <a16:creationId xmlns:a16="http://schemas.microsoft.com/office/drawing/2014/main" id="{ED03E65E-507E-05CA-946E-AB3544ED6E2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313145" y="368203"/>
            <a:ext cx="4464859" cy="1215162"/>
          </a:xfrm>
          <a:prstGeom prst="wedgeRoundRectCallout">
            <a:avLst>
              <a:gd name="adj1" fmla="val -61630"/>
              <a:gd name="adj2" fmla="val 3842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课余时间，你们最喜欢哪种运动项目？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0BDDA2E-1AE9-87C2-551A-C2AEA87459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0250" y="975784"/>
            <a:ext cx="1978510" cy="262933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4895774-7CCD-4CAF-E474-88A1BCBA99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916" y="1047504"/>
            <a:ext cx="2136891" cy="2833885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08271F33-F939-98CE-F8EF-0E3576D2B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203" y="1583365"/>
            <a:ext cx="3564331" cy="219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9D1A76D-5871-1B1A-AAD8-AA2F64953B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159" y="975784"/>
            <a:ext cx="1862459" cy="200153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9338CE1-6C35-A169-5E79-4A9CF877A1F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9218" y="3774769"/>
            <a:ext cx="2383986" cy="290846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FE0904A-B246-4855-8E7A-A3E285513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306" y="3553303"/>
            <a:ext cx="3199306" cy="319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F4033FA4-5EA9-4485-86CC-370C1EF7469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1332" y="2234352"/>
            <a:ext cx="2069290" cy="184580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9F40F29-436F-9A7A-3A6B-650D85F50C7D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A8AC023-15CA-C847-4771-381C8E29F8C4}"/>
              </a:ext>
            </a:extLst>
          </p:cNvPr>
          <p:cNvSpPr txBox="1"/>
          <p:nvPr/>
        </p:nvSpPr>
        <p:spPr>
          <a:xfrm>
            <a:off x="585806" y="1205660"/>
            <a:ext cx="10468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统计一下本班同学最喜欢的活动情况。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每人限选一种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B3590FE-DC3D-CC6E-2FE1-BF831BEE02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8732" y="2124860"/>
            <a:ext cx="1486484" cy="197545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79D8A14-9ECF-EC8A-A7AE-B1BD5C61D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806" y="2048019"/>
            <a:ext cx="1605478" cy="212914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97D78C9-E9D8-85F8-F851-C87C8C59A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216" y="2364210"/>
            <a:ext cx="2434486" cy="149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61ADD83-38A2-1369-211E-BEAAF2124DC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169" y="2048019"/>
            <a:ext cx="1791124" cy="2185169"/>
          </a:xfrm>
          <a:prstGeom prst="rect">
            <a:avLst/>
          </a:prstGeom>
        </p:spPr>
      </p:pic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6FB310E0-E9C6-230F-E11C-52B1431DFB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260014"/>
              </p:ext>
            </p:extLst>
          </p:nvPr>
        </p:nvGraphicFramePr>
        <p:xfrm>
          <a:off x="1002847" y="4524076"/>
          <a:ext cx="10417429" cy="101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marL="80638" marR="80638" marT="40345" marB="4034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B8846B20-4AA6-31A2-BBF7-8E9A9C8C38B5}"/>
              </a:ext>
            </a:extLst>
          </p:cNvPr>
          <p:cNvSpPr txBox="1"/>
          <p:nvPr/>
        </p:nvSpPr>
        <p:spPr>
          <a:xfrm>
            <a:off x="2678341" y="5768466"/>
            <a:ext cx="6094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该采取什么方式进行调查呢？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C2FA6AB-0426-4B9F-BAC4-87E5B97DD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641" y="1974946"/>
            <a:ext cx="2403686" cy="240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517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A1018A6-B9C3-08D0-3587-516D9405D8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401917"/>
            <a:ext cx="904663" cy="90466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2DE1F98-CD1F-4C1F-8511-AF668D18CFE0}"/>
              </a:ext>
            </a:extLst>
          </p:cNvPr>
          <p:cNvSpPr txBox="1"/>
          <p:nvPr/>
        </p:nvSpPr>
        <p:spPr>
          <a:xfrm>
            <a:off x="1558857" y="492171"/>
            <a:ext cx="1008262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三（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）班同学最喜欢的运动项目如下表。</a:t>
            </a:r>
            <a:endParaRPr lang="en-US" altLang="zh-CN" sz="3600" b="1" dirty="0"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（每人限选一项。）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E02317-4A72-5433-E8C6-FF53E0B31175}"/>
              </a:ext>
            </a:extLst>
          </p:cNvPr>
          <p:cNvSpPr txBox="1"/>
          <p:nvPr/>
        </p:nvSpPr>
        <p:spPr>
          <a:xfrm>
            <a:off x="3164372" y="1916601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男生最喜欢的运动项目人数情况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C9AADCA8-0260-DE3D-D9E1-5D5AF4DF4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248001"/>
              </p:ext>
            </p:extLst>
          </p:nvPr>
        </p:nvGraphicFramePr>
        <p:xfrm>
          <a:off x="1002847" y="2564297"/>
          <a:ext cx="10417429" cy="101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03ECED5D-6370-2408-22F8-50339078160B}"/>
              </a:ext>
            </a:extLst>
          </p:cNvPr>
          <p:cNvSpPr txBox="1"/>
          <p:nvPr/>
        </p:nvSpPr>
        <p:spPr>
          <a:xfrm>
            <a:off x="3164372" y="3774583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女生最喜欢的运动项目人数情况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F6FD9143-9D13-83A2-1224-0E1BF00CD9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033140"/>
              </p:ext>
            </p:extLst>
          </p:nvPr>
        </p:nvGraphicFramePr>
        <p:xfrm>
          <a:off x="1002847" y="4422279"/>
          <a:ext cx="10417429" cy="101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5BADDC87-86CE-7BB8-3A50-0797DA020F17}"/>
              </a:ext>
            </a:extLst>
          </p:cNvPr>
          <p:cNvSpPr txBox="1"/>
          <p:nvPr/>
        </p:nvSpPr>
        <p:spPr>
          <a:xfrm>
            <a:off x="2235334" y="5633930"/>
            <a:ext cx="84456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从上面的表中，你知道了哪些信息？</a:t>
            </a:r>
          </a:p>
        </p:txBody>
      </p:sp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3AD660E-48A2-F058-6363-769AD32B79D7}"/>
              </a:ext>
            </a:extLst>
          </p:cNvPr>
          <p:cNvSpPr txBox="1"/>
          <p:nvPr/>
        </p:nvSpPr>
        <p:spPr>
          <a:xfrm>
            <a:off x="3164372" y="1916601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男生最喜欢的运动项目人数情况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3900030-5D1F-4881-3BA3-4000ABCE9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18738"/>
              </p:ext>
            </p:extLst>
          </p:nvPr>
        </p:nvGraphicFramePr>
        <p:xfrm>
          <a:off x="1002847" y="2564297"/>
          <a:ext cx="10417429" cy="101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AACE19EA-F855-D0AD-40A3-70E67EFA10E3}"/>
              </a:ext>
            </a:extLst>
          </p:cNvPr>
          <p:cNvSpPr txBox="1"/>
          <p:nvPr/>
        </p:nvSpPr>
        <p:spPr>
          <a:xfrm>
            <a:off x="3164372" y="3774583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女生最喜欢的运动项目人数情况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A374012-C0EF-B635-F5EA-A5642CF31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880732"/>
              </p:ext>
            </p:extLst>
          </p:nvPr>
        </p:nvGraphicFramePr>
        <p:xfrm>
          <a:off x="1002847" y="4422279"/>
          <a:ext cx="10417429" cy="101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88D0DB2C-00F1-A69C-53A4-385F05F02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47" y="651983"/>
            <a:ext cx="87774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zh-CN" altLang="en-US" sz="36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这两个表有什么相同点和不同点呢？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5C292CC-14EC-C977-FA65-DE5FE7CC0A6B}"/>
              </a:ext>
            </a:extLst>
          </p:cNvPr>
          <p:cNvSpPr/>
          <p:nvPr/>
        </p:nvSpPr>
        <p:spPr>
          <a:xfrm>
            <a:off x="1002847" y="2564297"/>
            <a:ext cx="10417428" cy="506563"/>
          </a:xfrm>
          <a:prstGeom prst="rect">
            <a:avLst/>
          </a:prstGeom>
          <a:solidFill>
            <a:srgbClr val="4ADFE6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581574B-EBA0-4A31-3C41-2D0EB0A19FAC}"/>
              </a:ext>
            </a:extLst>
          </p:cNvPr>
          <p:cNvSpPr/>
          <p:nvPr/>
        </p:nvSpPr>
        <p:spPr>
          <a:xfrm>
            <a:off x="1002847" y="4422279"/>
            <a:ext cx="10417428" cy="506563"/>
          </a:xfrm>
          <a:prstGeom prst="rect">
            <a:avLst/>
          </a:prstGeom>
          <a:solidFill>
            <a:srgbClr val="4ADFE6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909E816-6147-3C69-2CDB-6B394781B23C}"/>
              </a:ext>
            </a:extLst>
          </p:cNvPr>
          <p:cNvSpPr/>
          <p:nvPr/>
        </p:nvSpPr>
        <p:spPr>
          <a:xfrm>
            <a:off x="3550920" y="1916601"/>
            <a:ext cx="982980" cy="5509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674AE03B-C330-89E7-A5A7-585E3B573146}"/>
              </a:ext>
            </a:extLst>
          </p:cNvPr>
          <p:cNvSpPr/>
          <p:nvPr/>
        </p:nvSpPr>
        <p:spPr>
          <a:xfrm>
            <a:off x="3550920" y="3774583"/>
            <a:ext cx="982980" cy="5509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872B746-7215-6FA6-96A8-0BBD4B35F59D}"/>
              </a:ext>
            </a:extLst>
          </p:cNvPr>
          <p:cNvSpPr/>
          <p:nvPr/>
        </p:nvSpPr>
        <p:spPr>
          <a:xfrm>
            <a:off x="2898843" y="3112850"/>
            <a:ext cx="8414425" cy="4182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DB6584C-FD20-EB21-AD64-F21049FA0AE1}"/>
              </a:ext>
            </a:extLst>
          </p:cNvPr>
          <p:cNvSpPr/>
          <p:nvPr/>
        </p:nvSpPr>
        <p:spPr>
          <a:xfrm>
            <a:off x="2898843" y="4978491"/>
            <a:ext cx="8414425" cy="4182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AE4EE6B-2E62-250D-7273-ED7666D24858}"/>
              </a:ext>
            </a:extLst>
          </p:cNvPr>
          <p:cNvSpPr txBox="1"/>
          <p:nvPr/>
        </p:nvSpPr>
        <p:spPr>
          <a:xfrm>
            <a:off x="3164372" y="1916601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男生最喜欢的运动项目人数情况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131B06F-370E-D196-0F2E-9D8286D8D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23208"/>
              </p:ext>
            </p:extLst>
          </p:nvPr>
        </p:nvGraphicFramePr>
        <p:xfrm>
          <a:off x="1002847" y="2564297"/>
          <a:ext cx="10417429" cy="101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C143C9A0-550E-2540-14BA-B14BC8CA3E46}"/>
              </a:ext>
            </a:extLst>
          </p:cNvPr>
          <p:cNvSpPr txBox="1"/>
          <p:nvPr/>
        </p:nvSpPr>
        <p:spPr>
          <a:xfrm>
            <a:off x="3164372" y="3774583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女生最喜欢的运动项目人数情况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43DF91D-2D05-A221-3449-60C65257F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99405"/>
              </p:ext>
            </p:extLst>
          </p:nvPr>
        </p:nvGraphicFramePr>
        <p:xfrm>
          <a:off x="1002847" y="4422279"/>
          <a:ext cx="10417429" cy="101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387326ED-9FA9-2123-CD2E-04F4A3D22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9" y="884867"/>
            <a:ext cx="12123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zh-CN" altLang="en-US" sz="36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哪些运动项目是男生、女生都比较喜欢的？要看哪个表？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D5963BF-4A5B-E1E4-8411-C5CC8DC73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906" y="5633930"/>
            <a:ext cx="7032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可以把这两个表合成一个表。</a:t>
            </a:r>
          </a:p>
        </p:txBody>
      </p:sp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A7554AF-813A-8FBD-992E-D6EB469D1683}"/>
              </a:ext>
            </a:extLst>
          </p:cNvPr>
          <p:cNvSpPr txBox="1"/>
          <p:nvPr/>
        </p:nvSpPr>
        <p:spPr>
          <a:xfrm>
            <a:off x="3164372" y="1916601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男生最喜欢的运动项目人数情况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711E516-35DB-5A61-B9F8-67119039D9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36323"/>
              </p:ext>
            </p:extLst>
          </p:nvPr>
        </p:nvGraphicFramePr>
        <p:xfrm>
          <a:off x="1002847" y="2564297"/>
          <a:ext cx="10417429" cy="101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412220BF-FC8B-6A57-ABC4-4E43E0E562C4}"/>
              </a:ext>
            </a:extLst>
          </p:cNvPr>
          <p:cNvSpPr txBox="1"/>
          <p:nvPr/>
        </p:nvSpPr>
        <p:spPr>
          <a:xfrm>
            <a:off x="3164372" y="3774583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女生最喜欢的运动项目人数情况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5DDB6C8-0A3C-04B6-7412-EDD6678CA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0054"/>
              </p:ext>
            </p:extLst>
          </p:nvPr>
        </p:nvGraphicFramePr>
        <p:xfrm>
          <a:off x="1002847" y="4422279"/>
          <a:ext cx="10417429" cy="1014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人数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5CFE31BA-C4D4-5C45-0887-B42F6340D415}"/>
              </a:ext>
            </a:extLst>
          </p:cNvPr>
          <p:cNvSpPr/>
          <p:nvPr/>
        </p:nvSpPr>
        <p:spPr>
          <a:xfrm>
            <a:off x="1002847" y="2564297"/>
            <a:ext cx="10417428" cy="506563"/>
          </a:xfrm>
          <a:prstGeom prst="rect">
            <a:avLst/>
          </a:prstGeom>
          <a:solidFill>
            <a:srgbClr val="4ADFE6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4853826-AE7C-AB66-372F-564336C69416}"/>
              </a:ext>
            </a:extLst>
          </p:cNvPr>
          <p:cNvSpPr/>
          <p:nvPr/>
        </p:nvSpPr>
        <p:spPr>
          <a:xfrm>
            <a:off x="1002847" y="3579117"/>
            <a:ext cx="10417428" cy="506563"/>
          </a:xfrm>
          <a:prstGeom prst="rect">
            <a:avLst/>
          </a:prstGeom>
          <a:solidFill>
            <a:srgbClr val="4ADFE6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0A57B74-A547-732C-A48A-5863ABCD0A53}"/>
              </a:ext>
            </a:extLst>
          </p:cNvPr>
          <p:cNvSpPr/>
          <p:nvPr/>
        </p:nvSpPr>
        <p:spPr>
          <a:xfrm>
            <a:off x="1356360" y="3051067"/>
            <a:ext cx="982980" cy="5509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1F1DE08-E193-4FCE-04A3-AF08D7C2F27B}"/>
              </a:ext>
            </a:extLst>
          </p:cNvPr>
          <p:cNvSpPr/>
          <p:nvPr/>
        </p:nvSpPr>
        <p:spPr>
          <a:xfrm>
            <a:off x="1356360" y="4065887"/>
            <a:ext cx="982980" cy="5509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F62D647C-8F46-4907-92C6-F60E74031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054554"/>
              </p:ext>
            </p:extLst>
          </p:nvPr>
        </p:nvGraphicFramePr>
        <p:xfrm>
          <a:off x="1002847" y="2564297"/>
          <a:ext cx="10417429" cy="1522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男生人数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女生人数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646611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421F1C87-F562-58A7-F2D9-1099E8496C64}"/>
              </a:ext>
            </a:extLst>
          </p:cNvPr>
          <p:cNvSpPr txBox="1"/>
          <p:nvPr/>
        </p:nvSpPr>
        <p:spPr>
          <a:xfrm>
            <a:off x="2571165" y="1916601"/>
            <a:ext cx="704967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男生、女生最喜欢的运动项目人数情况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720D26C-73DF-715B-7457-FFB3CE1A0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006" y="409627"/>
            <a:ext cx="10049989" cy="135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600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        </a:t>
            </a:r>
            <a:r>
              <a:rPr lang="zh-CN" altLang="zh-CN" sz="3600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像这样的把两个或者多个单式统计表合成的一个统计表，叫</a:t>
            </a:r>
            <a:r>
              <a:rPr lang="zh-CN" altLang="en-US" sz="3600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作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复式统计表</a:t>
            </a:r>
            <a:r>
              <a:rPr lang="zh-CN" altLang="en-US" sz="3600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933554E-A3A8-3D94-1494-83D84270998E}"/>
              </a:ext>
            </a:extLst>
          </p:cNvPr>
          <p:cNvSpPr txBox="1"/>
          <p:nvPr/>
        </p:nvSpPr>
        <p:spPr>
          <a:xfrm>
            <a:off x="1921125" y="4616797"/>
            <a:ext cx="9268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defTabSz="914400">
              <a:defRPr sz="360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它包含哪几项内容？可以得到哪些信息？</a:t>
            </a:r>
          </a:p>
        </p:txBody>
      </p:sp>
    </p:spTree>
    <p:extLst>
      <p:ext uri="{BB962C8B-B14F-4D97-AF65-F5344CB8AC3E}">
        <p14:creationId xmlns:p14="http://schemas.microsoft.com/office/powerpoint/2010/main" val="32481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11022E-16 L 4.79167E-6 -0.12199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9F1E832-08E4-0D94-EC4D-F945F0D27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527087"/>
              </p:ext>
            </p:extLst>
          </p:nvPr>
        </p:nvGraphicFramePr>
        <p:xfrm>
          <a:off x="1002847" y="1163517"/>
          <a:ext cx="10417429" cy="1522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男生人数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女生人数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646611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2C384CF2-BA05-FD52-1F65-F90079E3CFB2}"/>
              </a:ext>
            </a:extLst>
          </p:cNvPr>
          <p:cNvSpPr txBox="1"/>
          <p:nvPr/>
        </p:nvSpPr>
        <p:spPr>
          <a:xfrm>
            <a:off x="2571165" y="515821"/>
            <a:ext cx="704967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男生、女生最喜欢的运动项目人数情况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B56AF98-76D6-A233-F2AC-B3D6F236F6E8}"/>
              </a:ext>
            </a:extLst>
          </p:cNvPr>
          <p:cNvSpPr txBox="1"/>
          <p:nvPr/>
        </p:nvSpPr>
        <p:spPr>
          <a:xfrm>
            <a:off x="387079" y="2810223"/>
            <a:ext cx="11417842" cy="332802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3600" dirty="0"/>
              <a:t>根据上表，回答下面的问题。</a:t>
            </a:r>
            <a:endParaRPr lang="en-US" altLang="zh-CN" sz="3600" dirty="0"/>
          </a:p>
          <a:p>
            <a:pPr algn="l">
              <a:lnSpc>
                <a:spcPct val="120000"/>
              </a:lnSpc>
            </a:pPr>
            <a:r>
              <a:rPr lang="zh-CN" altLang="en-US" sz="3600" dirty="0"/>
              <a:t>（</a:t>
            </a:r>
            <a:r>
              <a:rPr lang="en-US" altLang="zh-CN" sz="3600" dirty="0"/>
              <a:t>1</a:t>
            </a:r>
            <a:r>
              <a:rPr lang="zh-CN" altLang="en-US" sz="3600" dirty="0"/>
              <a:t>）男生最喜欢哪种运动项目的人最多？女生呢？</a:t>
            </a:r>
            <a:endParaRPr lang="en-US" altLang="zh-CN" sz="3600" dirty="0"/>
          </a:p>
          <a:p>
            <a:pPr algn="l">
              <a:lnSpc>
                <a:spcPct val="120000"/>
              </a:lnSpc>
            </a:pPr>
            <a:r>
              <a:rPr lang="zh-CN" altLang="en-US" sz="3600" dirty="0"/>
              <a:t>（</a:t>
            </a:r>
            <a:r>
              <a:rPr lang="en-US" altLang="zh-CN" sz="3600" dirty="0"/>
              <a:t>2</a:t>
            </a:r>
            <a:r>
              <a:rPr lang="zh-CN" altLang="en-US" sz="3600" dirty="0"/>
              <a:t>）参加调查的一共有多少人？</a:t>
            </a:r>
            <a:endParaRPr lang="en-US" altLang="zh-CN" sz="3600" dirty="0"/>
          </a:p>
          <a:p>
            <a:pPr algn="l">
              <a:lnSpc>
                <a:spcPct val="120000"/>
              </a:lnSpc>
            </a:pPr>
            <a:r>
              <a:rPr lang="zh-CN" altLang="en-US" sz="3600" dirty="0"/>
              <a:t>（</a:t>
            </a:r>
            <a:r>
              <a:rPr lang="en-US" altLang="zh-CN" sz="3600" dirty="0"/>
              <a:t>3</a:t>
            </a:r>
            <a:r>
              <a:rPr lang="zh-CN" altLang="en-US" sz="3600" dirty="0"/>
              <a:t>）根据调查的结果，你对学校体育设施的配置有哪</a:t>
            </a:r>
          </a:p>
          <a:p>
            <a:pPr algn="l">
              <a:lnSpc>
                <a:spcPct val="120000"/>
              </a:lnSpc>
            </a:pPr>
            <a:r>
              <a:rPr lang="zh-CN" altLang="en-US" sz="3600" dirty="0"/>
              <a:t>些建议？</a:t>
            </a:r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1965413-1AE6-7BAD-E5DC-C19C422C1E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328917"/>
              </p:ext>
            </p:extLst>
          </p:nvPr>
        </p:nvGraphicFramePr>
        <p:xfrm>
          <a:off x="1002847" y="1163517"/>
          <a:ext cx="10417429" cy="1522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男生人数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女生人数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646611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63957D6C-1965-C986-5281-FC8C3E411AF1}"/>
              </a:ext>
            </a:extLst>
          </p:cNvPr>
          <p:cNvSpPr txBox="1"/>
          <p:nvPr/>
        </p:nvSpPr>
        <p:spPr>
          <a:xfrm>
            <a:off x="2571165" y="515821"/>
            <a:ext cx="704967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男生、女生最喜欢的运动项目人数情况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60DFE1C-57D7-2949-EFB5-B5E06CD19507}"/>
              </a:ext>
            </a:extLst>
          </p:cNvPr>
          <p:cNvSpPr txBox="1"/>
          <p:nvPr/>
        </p:nvSpPr>
        <p:spPr>
          <a:xfrm>
            <a:off x="387079" y="2810223"/>
            <a:ext cx="11417842" cy="6688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3600" dirty="0"/>
              <a:t>（</a:t>
            </a:r>
            <a:r>
              <a:rPr lang="en-US" altLang="zh-CN" sz="3600" dirty="0"/>
              <a:t>1</a:t>
            </a:r>
            <a:r>
              <a:rPr lang="zh-CN" altLang="en-US" sz="3600" dirty="0"/>
              <a:t>）男生最喜欢哪种运动项目的人最多？女生呢？</a:t>
            </a:r>
            <a:endParaRPr lang="en-US" altLang="zh-CN" sz="36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C4A4051-28DE-0688-B992-B93EF15C10E9}"/>
              </a:ext>
            </a:extLst>
          </p:cNvPr>
          <p:cNvSpPr/>
          <p:nvPr/>
        </p:nvSpPr>
        <p:spPr>
          <a:xfrm>
            <a:off x="1108955" y="1715487"/>
            <a:ext cx="1506230" cy="4182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3A095A1-F455-D5F3-AE41-C1C00013547E}"/>
              </a:ext>
            </a:extLst>
          </p:cNvPr>
          <p:cNvSpPr/>
          <p:nvPr/>
        </p:nvSpPr>
        <p:spPr>
          <a:xfrm>
            <a:off x="4324595" y="1715487"/>
            <a:ext cx="1100845" cy="4182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A155A6-F156-4AD2-778A-945902423E72}"/>
              </a:ext>
            </a:extLst>
          </p:cNvPr>
          <p:cNvSpPr/>
          <p:nvPr/>
        </p:nvSpPr>
        <p:spPr>
          <a:xfrm>
            <a:off x="1108955" y="2224464"/>
            <a:ext cx="1506230" cy="41828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280A105-863B-9A80-1DB6-3E830A9FDD5E}"/>
              </a:ext>
            </a:extLst>
          </p:cNvPr>
          <p:cNvSpPr/>
          <p:nvPr/>
        </p:nvSpPr>
        <p:spPr>
          <a:xfrm>
            <a:off x="8690855" y="2224463"/>
            <a:ext cx="1100845" cy="41828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00924D9-908B-9D78-C1C3-BDA768A8BA17}"/>
              </a:ext>
            </a:extLst>
          </p:cNvPr>
          <p:cNvSpPr txBox="1"/>
          <p:nvPr/>
        </p:nvSpPr>
        <p:spPr>
          <a:xfrm>
            <a:off x="2473256" y="3749345"/>
            <a:ext cx="63400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男生最喜欢篮球的人最多。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0567C62-A90C-F437-767B-528AE38EE91C}"/>
              </a:ext>
            </a:extLst>
          </p:cNvPr>
          <p:cNvSpPr txBox="1"/>
          <p:nvPr/>
        </p:nvSpPr>
        <p:spPr>
          <a:xfrm>
            <a:off x="2473256" y="4665961"/>
            <a:ext cx="63400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女生最喜欢跳绳的人最多。</a:t>
            </a:r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084F0A3-7CB9-1317-3BF6-E42F898A0E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328917"/>
              </p:ext>
            </p:extLst>
          </p:nvPr>
        </p:nvGraphicFramePr>
        <p:xfrm>
          <a:off x="1002847" y="1163517"/>
          <a:ext cx="10417429" cy="1522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男生人数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女生人数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646611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1A6869FC-333D-B345-DC7F-B63CD005BF48}"/>
              </a:ext>
            </a:extLst>
          </p:cNvPr>
          <p:cNvSpPr txBox="1"/>
          <p:nvPr/>
        </p:nvSpPr>
        <p:spPr>
          <a:xfrm>
            <a:off x="2571165" y="515821"/>
            <a:ext cx="704967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男生、女生最喜欢的运动项目人数情况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35CEAE8-F0DF-4F73-A083-1904C2C38C01}"/>
              </a:ext>
            </a:extLst>
          </p:cNvPr>
          <p:cNvSpPr txBox="1"/>
          <p:nvPr/>
        </p:nvSpPr>
        <p:spPr>
          <a:xfrm>
            <a:off x="387079" y="2810223"/>
            <a:ext cx="11417842" cy="6688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3600" dirty="0"/>
              <a:t>（</a:t>
            </a:r>
            <a:r>
              <a:rPr lang="en-US" altLang="zh-CN" sz="3600" dirty="0"/>
              <a:t>2</a:t>
            </a:r>
            <a:r>
              <a:rPr lang="zh-CN" altLang="en-US" sz="3600" dirty="0"/>
              <a:t>）参加调查的一共有多少人？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F27D845-DCEB-855F-5806-5B34C26082F3}"/>
              </a:ext>
            </a:extLst>
          </p:cNvPr>
          <p:cNvSpPr txBox="1"/>
          <p:nvPr/>
        </p:nvSpPr>
        <p:spPr>
          <a:xfrm>
            <a:off x="2240424" y="3791142"/>
            <a:ext cx="72732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男生：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4+5+2+2+1+1=15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（人）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212B7CA-656E-5E5C-DAC1-F4871114160A}"/>
              </a:ext>
            </a:extLst>
          </p:cNvPr>
          <p:cNvSpPr txBox="1"/>
          <p:nvPr/>
        </p:nvSpPr>
        <p:spPr>
          <a:xfrm>
            <a:off x="2240424" y="4571016"/>
            <a:ext cx="72732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女生：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1+1+2+1+6+4=15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（人）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9A1B95-97AC-9B9C-3D48-EEBB6E853CF1}"/>
              </a:ext>
            </a:extLst>
          </p:cNvPr>
          <p:cNvSpPr txBox="1"/>
          <p:nvPr/>
        </p:nvSpPr>
        <p:spPr>
          <a:xfrm>
            <a:off x="3213189" y="5350890"/>
            <a:ext cx="41992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15+15=30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（人）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5FBE96B6-BB7B-3938-E824-799A6E4186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328917"/>
              </p:ext>
            </p:extLst>
          </p:nvPr>
        </p:nvGraphicFramePr>
        <p:xfrm>
          <a:off x="1002847" y="1163517"/>
          <a:ext cx="10417429" cy="1522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0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运动项目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游泳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乒乓球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跳绳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踢毽子</a:t>
                      </a:r>
                    </a:p>
                  </a:txBody>
                  <a:tcPr marL="80638" marR="80638" marT="40345" marB="4034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男生人数</a:t>
                      </a: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82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女生人数</a:t>
                      </a: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80638" marR="80638" marT="40345" marB="40345"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646611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CF0D14FF-6DC0-480C-04C4-04AD738387ED}"/>
              </a:ext>
            </a:extLst>
          </p:cNvPr>
          <p:cNvSpPr txBox="1"/>
          <p:nvPr/>
        </p:nvSpPr>
        <p:spPr>
          <a:xfrm>
            <a:off x="2571165" y="515821"/>
            <a:ext cx="704967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男生、女生最喜欢的运动项目人数情况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65060C2-E478-448A-C4FD-1BCEDE6B3EC0}"/>
              </a:ext>
            </a:extLst>
          </p:cNvPr>
          <p:cNvSpPr txBox="1"/>
          <p:nvPr/>
        </p:nvSpPr>
        <p:spPr>
          <a:xfrm>
            <a:off x="387079" y="2810223"/>
            <a:ext cx="11417842" cy="13336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3600" dirty="0"/>
              <a:t>（</a:t>
            </a:r>
            <a:r>
              <a:rPr lang="en-US" altLang="zh-CN" sz="3600" dirty="0"/>
              <a:t>3</a:t>
            </a:r>
            <a:r>
              <a:rPr lang="zh-CN" altLang="en-US" sz="3600" dirty="0"/>
              <a:t>）根据调查的结果，你对学校体育设施的配置有哪</a:t>
            </a:r>
          </a:p>
          <a:p>
            <a:pPr algn="l">
              <a:lnSpc>
                <a:spcPct val="120000"/>
              </a:lnSpc>
            </a:pPr>
            <a:r>
              <a:rPr lang="zh-CN" altLang="en-US" sz="3600" dirty="0"/>
              <a:t>些建议？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0875F96-9453-BEB6-48F5-48C61A31D9D5}"/>
              </a:ext>
            </a:extLst>
          </p:cNvPr>
          <p:cNvSpPr txBox="1"/>
          <p:nvPr/>
        </p:nvSpPr>
        <p:spPr>
          <a:xfrm>
            <a:off x="854007" y="4567296"/>
            <a:ext cx="104839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buClrTx/>
              <a:buSzTx/>
              <a:buFontTx/>
              <a:tabLst/>
              <a:defRPr kumimoji="0" sz="3600" b="1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可以多准备足球、篮球、跳绳、毽子等体育器材。</a:t>
            </a:r>
          </a:p>
        </p:txBody>
      </p:sp>
    </p:spTree>
    <p:extLst>
      <p:ext uri="{BB962C8B-B14F-4D97-AF65-F5344CB8AC3E}">
        <p14:creationId xmlns:p14="http://schemas.microsoft.com/office/powerpoint/2010/main" val="237776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C4045A7-33D5-CD4F-6ECF-8635085D0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16" y="201282"/>
            <a:ext cx="1077838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比较一下单式统计表和复式统计表，它们有什么相同和不同呢</a:t>
            </a:r>
            <a:r>
              <a:rPr lang="en-US" altLang="zh-CN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 </a:t>
            </a:r>
            <a:r>
              <a:rPr lang="zh-CN" altLang="zh-CN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你们更喜欢哪种？</a:t>
            </a:r>
            <a:endParaRPr lang="zh-CN" altLang="en-US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E47AF72-153A-B78A-C576-4A1F0C881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64" y="1371074"/>
            <a:ext cx="6484500" cy="233563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1B2647B-D2D0-9181-B31B-97BC3400C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664" y="3706706"/>
            <a:ext cx="6484500" cy="149525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7746DE5-931C-F8E0-CFF2-0E567BE3A691}"/>
              </a:ext>
            </a:extLst>
          </p:cNvPr>
          <p:cNvSpPr/>
          <p:nvPr/>
        </p:nvSpPr>
        <p:spPr>
          <a:xfrm>
            <a:off x="7489015" y="1597781"/>
            <a:ext cx="3989319" cy="1522981"/>
          </a:xfrm>
          <a:prstGeom prst="rect">
            <a:avLst/>
          </a:prstGeom>
          <a:solidFill>
            <a:srgbClr val="EAF6FD"/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zh-CN" altLang="zh-CN" sz="2800" b="1" dirty="0">
                <a:solidFill>
                  <a:srgbClr val="FF0000"/>
                </a:solidFill>
                <a:latin typeface="+mn-lt"/>
              </a:rPr>
              <a:t>单式统计表</a:t>
            </a:r>
            <a:r>
              <a:rPr lang="zh-CN" altLang="zh-CN" sz="2800" b="1" dirty="0">
                <a:latin typeface="+mn-lt"/>
              </a:rPr>
              <a:t>只能反映男生或者女生最喜欢的</a:t>
            </a:r>
            <a:r>
              <a:rPr lang="zh-CN" altLang="en-US" sz="2800" b="1" dirty="0">
                <a:latin typeface="+mn-lt"/>
              </a:rPr>
              <a:t>运动项目</a:t>
            </a:r>
            <a:r>
              <a:rPr lang="zh-CN" altLang="zh-CN" sz="2800" b="1" dirty="0">
                <a:latin typeface="+mn-lt"/>
              </a:rPr>
              <a:t>情况</a:t>
            </a:r>
            <a:r>
              <a:rPr lang="zh-CN" altLang="en-US" sz="2800" b="1" dirty="0">
                <a:latin typeface="+mn-lt"/>
              </a:rPr>
              <a:t>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3192A3-35ED-9497-A117-35EF1427824F}"/>
              </a:ext>
            </a:extLst>
          </p:cNvPr>
          <p:cNvSpPr/>
          <p:nvPr/>
        </p:nvSpPr>
        <p:spPr>
          <a:xfrm>
            <a:off x="7489016" y="3535986"/>
            <a:ext cx="3989320" cy="2505429"/>
          </a:xfrm>
          <a:prstGeom prst="rect">
            <a:avLst/>
          </a:prstGeom>
          <a:solidFill>
            <a:srgbClr val="FDEEF4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  <a:defRPr/>
            </a:pPr>
            <a:r>
              <a:rPr lang="zh-CN" altLang="zh-CN" sz="2800" b="1" dirty="0">
                <a:solidFill>
                  <a:srgbClr val="FF0000"/>
                </a:solidFill>
                <a:latin typeface="+mn-lt"/>
              </a:rPr>
              <a:t>复式统计表</a:t>
            </a:r>
            <a:r>
              <a:rPr lang="zh-CN" altLang="zh-CN" sz="2800" b="1" dirty="0">
                <a:latin typeface="+mn-lt"/>
              </a:rPr>
              <a:t>不仅能反映出全班所有学生最喜欢的</a:t>
            </a:r>
            <a:r>
              <a:rPr lang="zh-CN" altLang="en-US" sz="2800" b="1" dirty="0">
                <a:latin typeface="+mn-lt"/>
              </a:rPr>
              <a:t>运动项目情况</a:t>
            </a:r>
            <a:r>
              <a:rPr lang="zh-CN" altLang="zh-CN" sz="2800" b="1" dirty="0">
                <a:latin typeface="+mn-lt"/>
              </a:rPr>
              <a:t>，</a:t>
            </a:r>
            <a:r>
              <a:rPr lang="zh-CN" altLang="zh-CN" sz="2800" b="1" dirty="0">
                <a:solidFill>
                  <a:srgbClr val="0000FF"/>
                </a:solidFill>
                <a:latin typeface="+mn-lt"/>
              </a:rPr>
              <a:t>特别是进行男女数据间的比较和分析时更方便。</a:t>
            </a:r>
            <a:endParaRPr lang="zh-CN" altLang="en-US" sz="28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7" name="流程图: 过程 6">
            <a:extLst>
              <a:ext uri="{FF2B5EF4-FFF2-40B4-BE49-F238E27FC236}">
                <a16:creationId xmlns:a16="http://schemas.microsoft.com/office/drawing/2014/main" id="{10CFC880-CEFF-A916-923A-90E6ED08686A}"/>
              </a:ext>
            </a:extLst>
          </p:cNvPr>
          <p:cNvSpPr/>
          <p:nvPr/>
        </p:nvSpPr>
        <p:spPr>
          <a:xfrm>
            <a:off x="713664" y="5318698"/>
            <a:ext cx="6484500" cy="1164704"/>
          </a:xfrm>
          <a:prstGeom prst="flowChartProcess">
            <a:avLst/>
          </a:prstGeom>
          <a:solidFill>
            <a:srgbClr val="FFFCE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复式统计表的优点：更加便于分析和比较各个数据之间的关系。</a:t>
            </a:r>
          </a:p>
        </p:txBody>
      </p:sp>
    </p:spTree>
    <p:extLst>
      <p:ext uri="{BB962C8B-B14F-4D97-AF65-F5344CB8AC3E}">
        <p14:creationId xmlns:p14="http://schemas.microsoft.com/office/powerpoint/2010/main" val="277023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1104166"/>
            <a:ext cx="10515136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下面是某市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2016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2020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2024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年空气质量各级别天数情况。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13842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5CA5F67-2B12-A7FC-23BD-ACC89D922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861" y="186333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DD9AEEA-DA65-CE35-D74C-CE988760C2E1}"/>
              </a:ext>
            </a:extLst>
          </p:cNvPr>
          <p:cNvSpPr txBox="1"/>
          <p:nvPr/>
        </p:nvSpPr>
        <p:spPr>
          <a:xfrm>
            <a:off x="2141584" y="2259413"/>
            <a:ext cx="1320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2800" b="1" dirty="0">
                <a:latin typeface="+mn-lt"/>
                <a:ea typeface="+mn-ea"/>
              </a:rPr>
              <a:t>2016</a:t>
            </a:r>
            <a:r>
              <a:rPr lang="zh-CN" altLang="en-US" sz="2800" b="1" dirty="0">
                <a:latin typeface="+mn-lt"/>
                <a:ea typeface="+mn-ea"/>
              </a:rPr>
              <a:t>年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5C37B97E-6257-BC32-A0CF-A83EAA9BDE69}"/>
              </a:ext>
            </a:extLst>
          </p:cNvPr>
          <p:cNvGraphicFramePr>
            <a:graphicFrameLocks noGrp="1"/>
          </p:cNvGraphicFramePr>
          <p:nvPr/>
        </p:nvGraphicFramePr>
        <p:xfrm>
          <a:off x="1425807" y="2782633"/>
          <a:ext cx="2751858" cy="3841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3579">
                  <a:extLst>
                    <a:ext uri="{9D8B030D-6E8A-4147-A177-3AD203B41FA5}">
                      <a16:colId xmlns:a16="http://schemas.microsoft.com/office/drawing/2014/main" val="3641077130"/>
                    </a:ext>
                  </a:extLst>
                </a:gridCol>
                <a:gridCol w="1288279">
                  <a:extLst>
                    <a:ext uri="{9D8B030D-6E8A-4147-A177-3AD203B41FA5}">
                      <a16:colId xmlns:a16="http://schemas.microsoft.com/office/drawing/2014/main" val="3292186838"/>
                    </a:ext>
                  </a:extLst>
                </a:gridCol>
              </a:tblGrid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空气质量级别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天数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16625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优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76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92048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良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153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379509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轻度污染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77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135186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中度污染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37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339875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重度污染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17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50979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严重污染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07687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AEBCDFD6-BBC4-DDBC-FC38-0076022D98C2}"/>
              </a:ext>
            </a:extLst>
          </p:cNvPr>
          <p:cNvSpPr txBox="1"/>
          <p:nvPr/>
        </p:nvSpPr>
        <p:spPr>
          <a:xfrm>
            <a:off x="5457906" y="2259413"/>
            <a:ext cx="1320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2800" b="1" dirty="0">
                <a:latin typeface="+mn-lt"/>
                <a:ea typeface="+mn-ea"/>
              </a:rPr>
              <a:t>2020</a:t>
            </a:r>
            <a:r>
              <a:rPr lang="zh-CN" altLang="en-US" sz="2800" b="1" dirty="0">
                <a:latin typeface="+mn-lt"/>
                <a:ea typeface="+mn-ea"/>
              </a:rPr>
              <a:t>年</a:t>
            </a: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A948DAB0-6ACB-22F3-1B78-F17884348C71}"/>
              </a:ext>
            </a:extLst>
          </p:cNvPr>
          <p:cNvGraphicFramePr>
            <a:graphicFrameLocks noGrp="1"/>
          </p:cNvGraphicFramePr>
          <p:nvPr/>
        </p:nvGraphicFramePr>
        <p:xfrm>
          <a:off x="4742129" y="2782633"/>
          <a:ext cx="2751858" cy="3841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3579">
                  <a:extLst>
                    <a:ext uri="{9D8B030D-6E8A-4147-A177-3AD203B41FA5}">
                      <a16:colId xmlns:a16="http://schemas.microsoft.com/office/drawing/2014/main" val="3641077130"/>
                    </a:ext>
                  </a:extLst>
                </a:gridCol>
                <a:gridCol w="1288279">
                  <a:extLst>
                    <a:ext uri="{9D8B030D-6E8A-4147-A177-3AD203B41FA5}">
                      <a16:colId xmlns:a16="http://schemas.microsoft.com/office/drawing/2014/main" val="3292186838"/>
                    </a:ext>
                  </a:extLst>
                </a:gridCol>
              </a:tblGrid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空气质量级别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天数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16625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优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98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92048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良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163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379509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轻度污染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63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135186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中度污染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26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339875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重度污染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12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50979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严重污染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07687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F49D6266-C68B-CB27-7E7B-72111B5073BC}"/>
              </a:ext>
            </a:extLst>
          </p:cNvPr>
          <p:cNvSpPr txBox="1"/>
          <p:nvPr/>
        </p:nvSpPr>
        <p:spPr>
          <a:xfrm>
            <a:off x="8774228" y="2259413"/>
            <a:ext cx="1320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2800" b="1" dirty="0">
                <a:latin typeface="+mn-lt"/>
                <a:ea typeface="+mn-ea"/>
              </a:rPr>
              <a:t>2024</a:t>
            </a:r>
            <a:r>
              <a:rPr lang="zh-CN" altLang="en-US" sz="2800" b="1" dirty="0">
                <a:latin typeface="+mn-lt"/>
                <a:ea typeface="+mn-ea"/>
              </a:rPr>
              <a:t>年</a:t>
            </a: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C98F93A9-2940-4BFA-EC52-33E732A81678}"/>
              </a:ext>
            </a:extLst>
          </p:cNvPr>
          <p:cNvGraphicFramePr>
            <a:graphicFrameLocks noGrp="1"/>
          </p:cNvGraphicFramePr>
          <p:nvPr/>
        </p:nvGraphicFramePr>
        <p:xfrm>
          <a:off x="8058451" y="2782633"/>
          <a:ext cx="2751858" cy="3841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3579">
                  <a:extLst>
                    <a:ext uri="{9D8B030D-6E8A-4147-A177-3AD203B41FA5}">
                      <a16:colId xmlns:a16="http://schemas.microsoft.com/office/drawing/2014/main" val="3641077130"/>
                    </a:ext>
                  </a:extLst>
                </a:gridCol>
                <a:gridCol w="1288279">
                  <a:extLst>
                    <a:ext uri="{9D8B030D-6E8A-4147-A177-3AD203B41FA5}">
                      <a16:colId xmlns:a16="http://schemas.microsoft.com/office/drawing/2014/main" val="3292186838"/>
                    </a:ext>
                  </a:extLst>
                </a:gridCol>
              </a:tblGrid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空气质量级别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天数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16625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优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127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92048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良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188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379509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轻度污染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38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135186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中度污染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11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339875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重度污染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50979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严重污染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0768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CD8C9E6-9B68-1284-9CB0-18D384A02C5C}"/>
              </a:ext>
            </a:extLst>
          </p:cNvPr>
          <p:cNvGraphicFramePr>
            <a:graphicFrameLocks noGrp="1"/>
          </p:cNvGraphicFramePr>
          <p:nvPr/>
        </p:nvGraphicFramePr>
        <p:xfrm>
          <a:off x="4445542" y="2680058"/>
          <a:ext cx="7159557" cy="3841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3247">
                  <a:extLst>
                    <a:ext uri="{9D8B030D-6E8A-4147-A177-3AD203B41FA5}">
                      <a16:colId xmlns:a16="http://schemas.microsoft.com/office/drawing/2014/main" val="3641077130"/>
                    </a:ext>
                  </a:extLst>
                </a:gridCol>
                <a:gridCol w="1888770">
                  <a:extLst>
                    <a:ext uri="{9D8B030D-6E8A-4147-A177-3AD203B41FA5}">
                      <a16:colId xmlns:a16="http://schemas.microsoft.com/office/drawing/2014/main" val="3292186838"/>
                    </a:ext>
                  </a:extLst>
                </a:gridCol>
                <a:gridCol w="1888770">
                  <a:extLst>
                    <a:ext uri="{9D8B030D-6E8A-4147-A177-3AD203B41FA5}">
                      <a16:colId xmlns:a16="http://schemas.microsoft.com/office/drawing/2014/main" val="2822307434"/>
                    </a:ext>
                  </a:extLst>
                </a:gridCol>
                <a:gridCol w="1888770">
                  <a:extLst>
                    <a:ext uri="{9D8B030D-6E8A-4147-A177-3AD203B41FA5}">
                      <a16:colId xmlns:a16="http://schemas.microsoft.com/office/drawing/2014/main" val="2774404636"/>
                    </a:ext>
                  </a:extLst>
                </a:gridCol>
              </a:tblGrid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空气质量级别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2016</a:t>
                      </a:r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年</a:t>
                      </a:r>
                      <a:endParaRPr lang="en-US" altLang="zh-CN" sz="24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各级别天数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2020</a:t>
                      </a:r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年</a:t>
                      </a:r>
                      <a:endParaRPr lang="en-US" altLang="zh-CN" sz="24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各级别天数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2024</a:t>
                      </a:r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年</a:t>
                      </a:r>
                      <a:endParaRPr lang="en-US" altLang="zh-CN" sz="24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各级别天数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16625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优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76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98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127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92048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良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153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163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188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379509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轻度污染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77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63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38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135186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中度污染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37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26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339875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重度污染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17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50979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严重污染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0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07687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7D8355D9-73AE-F0C5-B39B-D43F9AD4EE2F}"/>
              </a:ext>
            </a:extLst>
          </p:cNvPr>
          <p:cNvSpPr txBox="1"/>
          <p:nvPr/>
        </p:nvSpPr>
        <p:spPr>
          <a:xfrm>
            <a:off x="586901" y="2960002"/>
            <a:ext cx="3702997" cy="1808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把上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面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三年的空气质量各级别天数填写在右表中。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3E55AA9-126C-E097-FDD5-B0269C6FADFB}"/>
              </a:ext>
            </a:extLst>
          </p:cNvPr>
          <p:cNvGrpSpPr/>
          <p:nvPr/>
        </p:nvGrpSpPr>
        <p:grpSpPr>
          <a:xfrm>
            <a:off x="6022776" y="3547873"/>
            <a:ext cx="5457695" cy="2920717"/>
            <a:chOff x="6022776" y="3547873"/>
            <a:chExt cx="5457695" cy="292071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5A32156-63B2-7862-1658-3FBD4EA54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2776" y="3547873"/>
              <a:ext cx="1646063" cy="406958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000E43B-36CB-37FE-6B98-5C2F9A5FA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8592" y="3547873"/>
              <a:ext cx="1646063" cy="40695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B593589-D209-3343-4BC3-797571922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34408" y="3547873"/>
              <a:ext cx="1646063" cy="406958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2CCE9A3-4D6E-66F4-B6E9-F5B1AEA1D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2776" y="4054515"/>
              <a:ext cx="1646063" cy="406958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516B7B9B-A1FE-68DD-4D77-AD27E0F6D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8592" y="4054515"/>
              <a:ext cx="1646063" cy="40695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C32C11E-6CF5-3CE3-D729-ECCFC7418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34408" y="4054515"/>
              <a:ext cx="1646063" cy="406958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BEA40BCB-33DF-5519-F218-0281E98B2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2776" y="4549735"/>
              <a:ext cx="1646063" cy="406958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B4FC941B-09BE-68B9-AA31-EE3C5574F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8592" y="4549735"/>
              <a:ext cx="1646063" cy="406958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37FAED3-0C1C-A075-A92F-9CBEE6F90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34408" y="4549735"/>
              <a:ext cx="1646063" cy="406958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DA94DD7-F33A-65DD-7082-A4F790F2D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2776" y="5057714"/>
              <a:ext cx="1646063" cy="406958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28240D7B-CA4E-EB3C-B2DF-7EDFB2742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8592" y="5057714"/>
              <a:ext cx="1646063" cy="406958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2FEE688F-E7A3-1511-536E-C8623F85C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34408" y="5057714"/>
              <a:ext cx="1646063" cy="406958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FB39AC67-5318-8E18-D56F-00DD6E857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2776" y="5562392"/>
              <a:ext cx="1646063" cy="406958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79F67804-B991-CF66-5297-3D00FC539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8592" y="5562392"/>
              <a:ext cx="1646063" cy="406958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966F2879-97C9-824A-D8E7-CC8D8B33D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34408" y="5562392"/>
              <a:ext cx="1646063" cy="406958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E6A08E84-0585-3979-2A84-18A3F8B4B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2776" y="6061632"/>
              <a:ext cx="1646063" cy="406958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37869E45-FF8E-42CC-A5EA-754344184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8592" y="6061632"/>
              <a:ext cx="1646063" cy="406958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0A77E65A-52D9-1531-FAF5-3569EFEC0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34408" y="6061632"/>
              <a:ext cx="1646063" cy="406958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B15D5621-A6EA-4884-8C3B-91AC15C628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6996" y="81645"/>
            <a:ext cx="5207330" cy="252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559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38184E9-C4A0-559B-3523-418F508E95B0}"/>
              </a:ext>
            </a:extLst>
          </p:cNvPr>
          <p:cNvSpPr txBox="1"/>
          <p:nvPr/>
        </p:nvSpPr>
        <p:spPr>
          <a:xfrm>
            <a:off x="421531" y="4574796"/>
            <a:ext cx="11348938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比较一下该市这三年的空气质量情况，你有什么发现？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5D08BC-0E9C-6194-92F4-0EB7F5E88D60}"/>
              </a:ext>
            </a:extLst>
          </p:cNvPr>
          <p:cNvSpPr txBox="1"/>
          <p:nvPr/>
        </p:nvSpPr>
        <p:spPr>
          <a:xfrm>
            <a:off x="1432802" y="5355516"/>
            <a:ext cx="67676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EE1D23"/>
                </a:solidFill>
                <a:latin typeface="+mn-ea"/>
                <a:ea typeface="+mn-ea"/>
              </a:rPr>
              <a:t>答：该市的空气质量有很大的好转。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C79937D-9D69-3E4F-29F8-F5CD9C3FB315}"/>
              </a:ext>
            </a:extLst>
          </p:cNvPr>
          <p:cNvGraphicFramePr>
            <a:graphicFrameLocks noGrp="1"/>
          </p:cNvGraphicFramePr>
          <p:nvPr/>
        </p:nvGraphicFramePr>
        <p:xfrm>
          <a:off x="2469785" y="475701"/>
          <a:ext cx="7159557" cy="3841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3247">
                  <a:extLst>
                    <a:ext uri="{9D8B030D-6E8A-4147-A177-3AD203B41FA5}">
                      <a16:colId xmlns:a16="http://schemas.microsoft.com/office/drawing/2014/main" val="3641077130"/>
                    </a:ext>
                  </a:extLst>
                </a:gridCol>
                <a:gridCol w="1888770">
                  <a:extLst>
                    <a:ext uri="{9D8B030D-6E8A-4147-A177-3AD203B41FA5}">
                      <a16:colId xmlns:a16="http://schemas.microsoft.com/office/drawing/2014/main" val="3292186838"/>
                    </a:ext>
                  </a:extLst>
                </a:gridCol>
                <a:gridCol w="1888770">
                  <a:extLst>
                    <a:ext uri="{9D8B030D-6E8A-4147-A177-3AD203B41FA5}">
                      <a16:colId xmlns:a16="http://schemas.microsoft.com/office/drawing/2014/main" val="2822307434"/>
                    </a:ext>
                  </a:extLst>
                </a:gridCol>
                <a:gridCol w="1888770">
                  <a:extLst>
                    <a:ext uri="{9D8B030D-6E8A-4147-A177-3AD203B41FA5}">
                      <a16:colId xmlns:a16="http://schemas.microsoft.com/office/drawing/2014/main" val="2774404636"/>
                    </a:ext>
                  </a:extLst>
                </a:gridCol>
              </a:tblGrid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空气质量级别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2016</a:t>
                      </a:r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年</a:t>
                      </a:r>
                      <a:endParaRPr lang="en-US" altLang="zh-CN" sz="24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各级别天数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2020</a:t>
                      </a:r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年</a:t>
                      </a:r>
                      <a:endParaRPr lang="en-US" altLang="zh-CN" sz="24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各级别天数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楷体" panose="02010609060101010101" pitchFamily="49" charset="-122"/>
                        </a:rPr>
                        <a:t>2024</a:t>
                      </a:r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年</a:t>
                      </a:r>
                      <a:endParaRPr lang="en-US" altLang="zh-CN" sz="24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各级别天数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16625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优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76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98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127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92048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良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153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163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188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379509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轻度污染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77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63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38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135186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中度污染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37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26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339875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重度污染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17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12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50979"/>
                  </a:ext>
                </a:extLst>
              </a:tr>
              <a:tr h="5031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楷体" panose="02010609060101010101" pitchFamily="49" charset="-122"/>
                        </a:rPr>
                        <a:t>严重污染</a:t>
                      </a:r>
                    </a:p>
                  </a:txBody>
                  <a:tcPr anchor="ctr">
                    <a:solidFill>
                      <a:srgbClr val="E3F2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+mn-lt"/>
                          <a:ea typeface="楷体" panose="02010609060101010101" pitchFamily="49" charset="-122"/>
                        </a:rPr>
                        <a:t>0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6F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07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67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692B3F-AB9C-96F0-FFCC-E2BCA00CAF68}"/>
              </a:ext>
            </a:extLst>
          </p:cNvPr>
          <p:cNvSpPr txBox="1"/>
          <p:nvPr/>
        </p:nvSpPr>
        <p:spPr>
          <a:xfrm>
            <a:off x="1176120" y="955509"/>
            <a:ext cx="10515137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调查本班同学最喜欢的图书种类。（每人限选一类。）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B19E83-5733-8D25-134D-AE2FEACC1D0F}"/>
              </a:ext>
            </a:extLst>
          </p:cNvPr>
          <p:cNvSpPr/>
          <p:nvPr/>
        </p:nvSpPr>
        <p:spPr>
          <a:xfrm>
            <a:off x="500743" y="97495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20A77021-9926-5EAE-7E22-7A4FAEE9B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0" y="165905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4BFE8B5E-F0A5-21C3-032F-E948B769D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719724"/>
              </p:ext>
            </p:extLst>
          </p:nvPr>
        </p:nvGraphicFramePr>
        <p:xfrm>
          <a:off x="1179081" y="2272697"/>
          <a:ext cx="9871540" cy="18907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7885">
                  <a:extLst>
                    <a:ext uri="{9D8B030D-6E8A-4147-A177-3AD203B41FA5}">
                      <a16:colId xmlns:a16="http://schemas.microsoft.com/office/drawing/2014/main" val="1852158744"/>
                    </a:ext>
                  </a:extLst>
                </a:gridCol>
                <a:gridCol w="2467885">
                  <a:extLst>
                    <a:ext uri="{9D8B030D-6E8A-4147-A177-3AD203B41FA5}">
                      <a16:colId xmlns:a16="http://schemas.microsoft.com/office/drawing/2014/main" val="1984349334"/>
                    </a:ext>
                  </a:extLst>
                </a:gridCol>
                <a:gridCol w="2467885">
                  <a:extLst>
                    <a:ext uri="{9D8B030D-6E8A-4147-A177-3AD203B41FA5}">
                      <a16:colId xmlns:a16="http://schemas.microsoft.com/office/drawing/2014/main" val="655996218"/>
                    </a:ext>
                  </a:extLst>
                </a:gridCol>
                <a:gridCol w="2467885">
                  <a:extLst>
                    <a:ext uri="{9D8B030D-6E8A-4147-A177-3AD203B41FA5}">
                      <a16:colId xmlns:a16="http://schemas.microsoft.com/office/drawing/2014/main" val="2335765452"/>
                    </a:ext>
                  </a:extLst>
                </a:gridCol>
              </a:tblGrid>
              <a:tr h="6302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图书种类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文学类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科学类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历史类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521320"/>
                  </a:ext>
                </a:extLst>
              </a:tr>
              <a:tr h="6302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男生人数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049823"/>
                  </a:ext>
                </a:extLst>
              </a:tr>
              <a:tr h="6302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女生人数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69071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1DB9038C-07EC-6EC0-E44E-DF3993112D00}"/>
              </a:ext>
            </a:extLst>
          </p:cNvPr>
          <p:cNvSpPr txBox="1"/>
          <p:nvPr/>
        </p:nvSpPr>
        <p:spPr>
          <a:xfrm>
            <a:off x="1176120" y="4376974"/>
            <a:ext cx="10515137" cy="1260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）男生喜欢（             ）类图书的人最多。</a:t>
            </a:r>
          </a:p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）女生喜欢（             ）类图书的人最多。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883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6E8D654-724B-ADA7-0B5E-844370CEC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565" y="1036179"/>
            <a:ext cx="8630870" cy="19901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D12DFC2-41DD-DC03-37BA-F79B0EF75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832" y="3139176"/>
            <a:ext cx="10550336" cy="116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</a:pPr>
            <a:r>
              <a:rPr lang="en-US" altLang="zh-CN" sz="3200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        </a:t>
            </a:r>
            <a:r>
              <a:rPr lang="zh-CN" altLang="zh-CN" sz="3200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把两个或者多个单式统计表合成的一个统计表，叫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作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复式统计表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DC5F6D1-34F2-FD20-2BC5-6C98964E5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750" y="4419097"/>
            <a:ext cx="10724501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优点：</a:t>
            </a:r>
            <a:r>
              <a:rPr lang="zh-CN" altLang="en-US" sz="3200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更加便于分析和比较各个数据之间的关系。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6D23550-1D92-91B8-17DB-89B288809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344" y="5158615"/>
            <a:ext cx="9675313" cy="1217641"/>
          </a:xfrm>
          <a:prstGeom prst="rect">
            <a:avLst/>
          </a:prstGeom>
          <a:solidFill>
            <a:srgbClr val="FFFCE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latin typeface="+mn-lt"/>
                <a:ea typeface="黑体" panose="02010609060101010101" pitchFamily="49" charset="-122"/>
              </a:rPr>
              <a:t>        用复式统计表统计数据时要注意</a:t>
            </a:r>
            <a:r>
              <a:rPr lang="zh-CN" altLang="en-US" sz="3200" dirty="0">
                <a:solidFill>
                  <a:srgbClr val="EE1D23"/>
                </a:solidFill>
                <a:latin typeface="+mn-lt"/>
                <a:ea typeface="黑体" panose="02010609060101010101" pitchFamily="49" charset="-122"/>
              </a:rPr>
              <a:t>表头</a:t>
            </a:r>
            <a:r>
              <a:rPr lang="zh-CN" altLang="en-US" sz="3200" dirty="0">
                <a:latin typeface="+mn-lt"/>
                <a:ea typeface="黑体" panose="02010609060101010101" pitchFamily="49" charset="-122"/>
              </a:rPr>
              <a:t>各项目所对应的具体数据，不要混淆。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3894</TotalTime>
  <Words>1137</Words>
  <Application>Microsoft Office PowerPoint</Application>
  <PresentationFormat>宽屏</PresentationFormat>
  <Paragraphs>406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719</cp:revision>
  <dcterms:created xsi:type="dcterms:W3CDTF">2016-01-14T07:05:12Z</dcterms:created>
  <dcterms:modified xsi:type="dcterms:W3CDTF">2026-01-16T03:45:50Z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