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6"/>
  </p:notesMasterIdLst>
  <p:sldIdLst>
    <p:sldId id="326" r:id="rId2"/>
    <p:sldId id="377" r:id="rId3"/>
    <p:sldId id="401" r:id="rId4"/>
    <p:sldId id="400" r:id="rId5"/>
    <p:sldId id="392" r:id="rId6"/>
    <p:sldId id="391" r:id="rId7"/>
    <p:sldId id="397" r:id="rId8"/>
    <p:sldId id="380" r:id="rId9"/>
    <p:sldId id="389" r:id="rId10"/>
    <p:sldId id="265" r:id="rId11"/>
    <p:sldId id="402" r:id="rId12"/>
    <p:sldId id="331" r:id="rId13"/>
  </p:sldIdLst>
  <p:sldSz cx="12192000" cy="6858000"/>
  <p:notesSz cx="6858000" cy="9144000"/>
  <p:defaultTextStyle>
    <a:defPPr>
      <a:defRPr lang="zh-CN"/>
    </a:defPPr>
    <a:lvl1pPr marL="0" lvl="0" indent="0" algn="l" defTabSz="121914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607875" lvl="1" indent="-150699" algn="l" defTabSz="121914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1217446" lvl="2" indent="-303091" algn="l" defTabSz="121914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827016" lvl="3" indent="-455483" algn="l" defTabSz="121914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2436586" lvl="4" indent="-607875" algn="l" defTabSz="121914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3047848" lvl="5" indent="-607875" algn="l" defTabSz="121914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3657418" lvl="6" indent="-607875" algn="l" defTabSz="121914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4266987" lvl="7" indent="-607875" algn="l" defTabSz="121914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4876557" lvl="8" indent="-607875" algn="l" defTabSz="121914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1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CE0"/>
    <a:srgbClr val="FDEEF4"/>
    <a:srgbClr val="EAF6FD"/>
    <a:srgbClr val="0000FF"/>
    <a:srgbClr val="EE1D23"/>
    <a:srgbClr val="E0FAF7"/>
    <a:srgbClr val="4472C4"/>
    <a:srgbClr val="F6FBF9"/>
    <a:srgbClr val="FFFFFF"/>
    <a:srgbClr val="E3F2E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427" autoAdjust="0"/>
    <p:restoredTop sz="95995" autoAdjust="0"/>
  </p:normalViewPr>
  <p:slideViewPr>
    <p:cSldViewPr snapToGrid="0" showGuides="1">
      <p:cViewPr varScale="1">
        <p:scale>
          <a:sx n="63" d="100"/>
          <a:sy n="63" d="100"/>
        </p:scale>
        <p:origin x="72" y="1176"/>
      </p:cViewPr>
      <p:guideLst>
        <p:guide orient="horz" pos="2160"/>
        <p:guide pos="3817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 showFormatting="0">
    <p:cViewPr varScale="1">
      <p:scale>
        <a:sx n="100" d="100"/>
        <a:sy n="100" d="100"/>
      </p:scale>
      <p:origin x="0" y="0"/>
    </p:cViewPr>
  </p:sorterViewPr>
  <p:gridSpacing cx="36004" cy="36004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00EFD8F5-B2C0-4A15-AE24-C643F9DA7504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2025/11/10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编辑母版文本样式</a:t>
            </a:r>
          </a:p>
          <a:p>
            <a:pPr marL="45593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第二级</a:t>
            </a:r>
          </a:p>
          <a:p>
            <a:pPr marL="91313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第三级</a:t>
            </a:r>
          </a:p>
          <a:p>
            <a:pPr marL="1370330" marR="0" lvl="3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第四级</a:t>
            </a:r>
          </a:p>
          <a:p>
            <a:pPr marL="1827530" marR="0" lvl="4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8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/>
          <a:p>
            <a:pPr lvl="0" algn="r">
              <a:buNone/>
            </a:pPr>
            <a:fld id="{9A0DB2DC-4C9A-4742-B13C-FB6460FD3503}" type="slidenum">
              <a:rPr lang="zh-CN" altLang="en-US" sz="1200" dirty="0"/>
              <a:t>‹#›</a:t>
            </a:fld>
            <a:endParaRPr lang="zh-CN" altLang="en-US" sz="120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607875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1217446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827016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2436586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3047848" algn="l" defTabSz="121914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7418" algn="l" defTabSz="121914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6987" algn="l" defTabSz="121914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6557" algn="l" defTabSz="121914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14339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 anchorCtr="0"/>
          <a:lstStyle/>
          <a:p>
            <a:pPr lvl="0"/>
            <a:endParaRPr lang="zh-CN" altLang="en-US" dirty="0"/>
          </a:p>
        </p:txBody>
      </p:sp>
      <p:sp>
        <p:nvSpPr>
          <p:cNvPr id="14340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/>
          <a:p>
            <a:pPr lvl="0" algn="r"/>
            <a:fld id="{9A0DB2DC-4C9A-4742-B13C-FB6460FD3503}" type="slidenum">
              <a:rPr lang="zh-CN" altLang="en-US" sz="1200" dirty="0"/>
              <a:t>1</a:t>
            </a:fld>
            <a:endParaRPr lang="zh-CN" altLang="en-US" sz="1200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节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图片 19">
            <a:extLst>
              <a:ext uri="{FF2B5EF4-FFF2-40B4-BE49-F238E27FC236}">
                <a16:creationId xmlns:a16="http://schemas.microsoft.com/office/drawing/2014/main" id="{B1568D65-F29F-4941-8609-C220DFAFB91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3" name="图片 22">
            <a:extLst>
              <a:ext uri="{FF2B5EF4-FFF2-40B4-BE49-F238E27FC236}">
                <a16:creationId xmlns:a16="http://schemas.microsoft.com/office/drawing/2014/main" id="{9B09B6A6-F22B-C1F8-B687-209CAD1E70F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>
            <a:extLst>
              <a:ext uri="{FF2B5EF4-FFF2-40B4-BE49-F238E27FC236}">
                <a16:creationId xmlns:a16="http://schemas.microsoft.com/office/drawing/2014/main" id="{8ED0F8AF-A09C-0A56-5258-1EDBBED2234A}"/>
              </a:ext>
            </a:extLst>
          </p:cNvPr>
          <p:cNvGrpSpPr/>
          <p:nvPr userDrawn="1"/>
        </p:nvGrpSpPr>
        <p:grpSpPr>
          <a:xfrm>
            <a:off x="321626" y="379951"/>
            <a:ext cx="2755222" cy="690552"/>
            <a:chOff x="321626" y="379951"/>
            <a:chExt cx="2755222" cy="690552"/>
          </a:xfrm>
        </p:grpSpPr>
        <p:sp>
          <p:nvSpPr>
            <p:cNvPr id="8" name="Block Arc 15">
              <a:extLst>
                <a:ext uri="{FF2B5EF4-FFF2-40B4-BE49-F238E27FC236}">
                  <a16:creationId xmlns:a16="http://schemas.microsoft.com/office/drawing/2014/main" id="{E76514EF-6F8F-A973-5A48-369B13E485B5}"/>
                </a:ext>
              </a:extLst>
            </p:cNvPr>
            <p:cNvSpPr/>
            <p:nvPr/>
          </p:nvSpPr>
          <p:spPr>
            <a:xfrm>
              <a:off x="373026" y="379951"/>
              <a:ext cx="573411" cy="537578"/>
            </a:xfrm>
            <a:custGeom>
              <a:avLst/>
              <a:gdLst>
                <a:gd name="T0" fmla="*/ 11200 w 12800"/>
                <a:gd name="T1" fmla="*/ 0 h 12000"/>
                <a:gd name="T2" fmla="*/ 6606 w 12800"/>
                <a:gd name="T3" fmla="*/ 1715 h 12000"/>
                <a:gd name="T4" fmla="*/ 6194 w 12800"/>
                <a:gd name="T5" fmla="*/ 1715 h 12000"/>
                <a:gd name="T6" fmla="*/ 1600 w 12800"/>
                <a:gd name="T7" fmla="*/ 0 h 12000"/>
                <a:gd name="T8" fmla="*/ 0 w 12800"/>
                <a:gd name="T9" fmla="*/ 8800 h 12000"/>
                <a:gd name="T10" fmla="*/ 5006 w 12800"/>
                <a:gd name="T11" fmla="*/ 11886 h 12000"/>
                <a:gd name="T12" fmla="*/ 6400 w 12800"/>
                <a:gd name="T13" fmla="*/ 11771 h 12000"/>
                <a:gd name="T14" fmla="*/ 7794 w 12800"/>
                <a:gd name="T15" fmla="*/ 11886 h 12000"/>
                <a:gd name="T16" fmla="*/ 12800 w 12800"/>
                <a:gd name="T17" fmla="*/ 8800 h 12000"/>
                <a:gd name="T18" fmla="*/ 12097 w 12800"/>
                <a:gd name="T19" fmla="*/ 275 h 12000"/>
                <a:gd name="T20" fmla="*/ 1600 w 12800"/>
                <a:gd name="T21" fmla="*/ 8800 h 12000"/>
                <a:gd name="T22" fmla="*/ 5600 w 12800"/>
                <a:gd name="T23" fmla="*/ 3200 h 12000"/>
                <a:gd name="T24" fmla="*/ 11200 w 12800"/>
                <a:gd name="T25" fmla="*/ 8800 h 12000"/>
                <a:gd name="T26" fmla="*/ 7200 w 12800"/>
                <a:gd name="T27" fmla="*/ 3200 h 12000"/>
                <a:gd name="T28" fmla="*/ 11200 w 12800"/>
                <a:gd name="T29" fmla="*/ 8800 h 12000"/>
                <a:gd name="T30" fmla="*/ 2400 w 12800"/>
                <a:gd name="T31" fmla="*/ 2720 h 12000"/>
                <a:gd name="T32" fmla="*/ 4800 w 12800"/>
                <a:gd name="T33" fmla="*/ 4480 h 12000"/>
                <a:gd name="T34" fmla="*/ 4800 w 12800"/>
                <a:gd name="T35" fmla="*/ 5280 h 12000"/>
                <a:gd name="T36" fmla="*/ 2400 w 12800"/>
                <a:gd name="T37" fmla="*/ 5120 h 12000"/>
                <a:gd name="T38" fmla="*/ 4800 w 12800"/>
                <a:gd name="T39" fmla="*/ 5280 h 12000"/>
                <a:gd name="T40" fmla="*/ 2400 w 12800"/>
                <a:gd name="T41" fmla="*/ 5920 h 12000"/>
                <a:gd name="T42" fmla="*/ 4800 w 12800"/>
                <a:gd name="T43" fmla="*/ 7680 h 12000"/>
                <a:gd name="T44" fmla="*/ 4800 w 12800"/>
                <a:gd name="T45" fmla="*/ 8480 h 12000"/>
                <a:gd name="T46" fmla="*/ 2400 w 12800"/>
                <a:gd name="T47" fmla="*/ 8320 h 12000"/>
                <a:gd name="T48" fmla="*/ 4800 w 12800"/>
                <a:gd name="T49" fmla="*/ 8480 h 12000"/>
                <a:gd name="T50" fmla="*/ 8000 w 12800"/>
                <a:gd name="T51" fmla="*/ 8480 h 12000"/>
                <a:gd name="T52" fmla="*/ 10400 w 12800"/>
                <a:gd name="T53" fmla="*/ 8321 h 12000"/>
                <a:gd name="T54" fmla="*/ 10400 w 12800"/>
                <a:gd name="T55" fmla="*/ 5920 h 12000"/>
                <a:gd name="T56" fmla="*/ 8000 w 12800"/>
                <a:gd name="T57" fmla="*/ 7680 h 12000"/>
                <a:gd name="T58" fmla="*/ 10400 w 12800"/>
                <a:gd name="T59" fmla="*/ 5920 h 12000"/>
                <a:gd name="T60" fmla="*/ 8000 w 12800"/>
                <a:gd name="T61" fmla="*/ 5280 h 12000"/>
                <a:gd name="T62" fmla="*/ 10400 w 12800"/>
                <a:gd name="T63" fmla="*/ 5120 h 12000"/>
                <a:gd name="T64" fmla="*/ 10400 w 12800"/>
                <a:gd name="T65" fmla="*/ 2720 h 12000"/>
                <a:gd name="T66" fmla="*/ 8000 w 12800"/>
                <a:gd name="T67" fmla="*/ 4480 h 12000"/>
                <a:gd name="T68" fmla="*/ 10400 w 12800"/>
                <a:gd name="T69" fmla="*/ 2720 h 12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2800" h="12000">
                  <a:moveTo>
                    <a:pt x="12097" y="275"/>
                  </a:moveTo>
                  <a:cubicBezTo>
                    <a:pt x="11832" y="96"/>
                    <a:pt x="11520" y="0"/>
                    <a:pt x="11200" y="0"/>
                  </a:cubicBezTo>
                  <a:cubicBezTo>
                    <a:pt x="10996" y="0"/>
                    <a:pt x="10795" y="39"/>
                    <a:pt x="10606" y="115"/>
                  </a:cubicBezTo>
                  <a:lnTo>
                    <a:pt x="6606" y="1715"/>
                  </a:lnTo>
                  <a:cubicBezTo>
                    <a:pt x="6530" y="1745"/>
                    <a:pt x="6469" y="1794"/>
                    <a:pt x="6400" y="1835"/>
                  </a:cubicBezTo>
                  <a:cubicBezTo>
                    <a:pt x="6331" y="1794"/>
                    <a:pt x="6270" y="1745"/>
                    <a:pt x="6194" y="1715"/>
                  </a:cubicBezTo>
                  <a:lnTo>
                    <a:pt x="2194" y="115"/>
                  </a:lnTo>
                  <a:cubicBezTo>
                    <a:pt x="2005" y="39"/>
                    <a:pt x="1804" y="0"/>
                    <a:pt x="1600" y="0"/>
                  </a:cubicBezTo>
                  <a:cubicBezTo>
                    <a:pt x="716" y="0"/>
                    <a:pt x="0" y="716"/>
                    <a:pt x="0" y="1600"/>
                  </a:cubicBezTo>
                  <a:lnTo>
                    <a:pt x="0" y="8800"/>
                  </a:lnTo>
                  <a:cubicBezTo>
                    <a:pt x="0" y="9454"/>
                    <a:pt x="398" y="10042"/>
                    <a:pt x="1006" y="10286"/>
                  </a:cubicBezTo>
                  <a:lnTo>
                    <a:pt x="5006" y="11886"/>
                  </a:lnTo>
                  <a:cubicBezTo>
                    <a:pt x="5198" y="11962"/>
                    <a:pt x="5399" y="12000"/>
                    <a:pt x="5600" y="12000"/>
                  </a:cubicBezTo>
                  <a:cubicBezTo>
                    <a:pt x="5880" y="12000"/>
                    <a:pt x="6153" y="11915"/>
                    <a:pt x="6400" y="11771"/>
                  </a:cubicBezTo>
                  <a:cubicBezTo>
                    <a:pt x="6647" y="11915"/>
                    <a:pt x="6920" y="12000"/>
                    <a:pt x="7200" y="12000"/>
                  </a:cubicBezTo>
                  <a:cubicBezTo>
                    <a:pt x="7401" y="12000"/>
                    <a:pt x="7602" y="11962"/>
                    <a:pt x="7794" y="11886"/>
                  </a:cubicBezTo>
                  <a:lnTo>
                    <a:pt x="11794" y="10286"/>
                  </a:lnTo>
                  <a:cubicBezTo>
                    <a:pt x="12402" y="10042"/>
                    <a:pt x="12800" y="9454"/>
                    <a:pt x="12800" y="8800"/>
                  </a:cubicBezTo>
                  <a:lnTo>
                    <a:pt x="12800" y="1600"/>
                  </a:lnTo>
                  <a:cubicBezTo>
                    <a:pt x="12800" y="1069"/>
                    <a:pt x="12537" y="573"/>
                    <a:pt x="12097" y="275"/>
                  </a:cubicBezTo>
                  <a:close/>
                  <a:moveTo>
                    <a:pt x="5600" y="10400"/>
                  </a:moveTo>
                  <a:lnTo>
                    <a:pt x="1600" y="8800"/>
                  </a:lnTo>
                  <a:lnTo>
                    <a:pt x="1600" y="1600"/>
                  </a:lnTo>
                  <a:lnTo>
                    <a:pt x="5600" y="3200"/>
                  </a:lnTo>
                  <a:lnTo>
                    <a:pt x="5600" y="10400"/>
                  </a:lnTo>
                  <a:close/>
                  <a:moveTo>
                    <a:pt x="11200" y="8800"/>
                  </a:moveTo>
                  <a:lnTo>
                    <a:pt x="7200" y="10400"/>
                  </a:lnTo>
                  <a:lnTo>
                    <a:pt x="7200" y="3200"/>
                  </a:lnTo>
                  <a:lnTo>
                    <a:pt x="11200" y="1600"/>
                  </a:lnTo>
                  <a:lnTo>
                    <a:pt x="11200" y="8800"/>
                  </a:lnTo>
                  <a:close/>
                  <a:moveTo>
                    <a:pt x="4800" y="3680"/>
                  </a:moveTo>
                  <a:lnTo>
                    <a:pt x="2400" y="2720"/>
                  </a:lnTo>
                  <a:lnTo>
                    <a:pt x="2400" y="3520"/>
                  </a:lnTo>
                  <a:lnTo>
                    <a:pt x="4800" y="4480"/>
                  </a:lnTo>
                  <a:lnTo>
                    <a:pt x="4800" y="3680"/>
                  </a:lnTo>
                  <a:close/>
                  <a:moveTo>
                    <a:pt x="4800" y="5280"/>
                  </a:moveTo>
                  <a:lnTo>
                    <a:pt x="2400" y="4320"/>
                  </a:lnTo>
                  <a:lnTo>
                    <a:pt x="2400" y="5120"/>
                  </a:lnTo>
                  <a:lnTo>
                    <a:pt x="4800" y="6080"/>
                  </a:lnTo>
                  <a:lnTo>
                    <a:pt x="4800" y="5280"/>
                  </a:lnTo>
                  <a:close/>
                  <a:moveTo>
                    <a:pt x="4800" y="6880"/>
                  </a:moveTo>
                  <a:lnTo>
                    <a:pt x="2400" y="5920"/>
                  </a:lnTo>
                  <a:lnTo>
                    <a:pt x="2400" y="6720"/>
                  </a:lnTo>
                  <a:lnTo>
                    <a:pt x="4800" y="7680"/>
                  </a:lnTo>
                  <a:lnTo>
                    <a:pt x="4800" y="6880"/>
                  </a:lnTo>
                  <a:close/>
                  <a:moveTo>
                    <a:pt x="4800" y="8480"/>
                  </a:moveTo>
                  <a:lnTo>
                    <a:pt x="2400" y="7520"/>
                  </a:lnTo>
                  <a:lnTo>
                    <a:pt x="2400" y="8320"/>
                  </a:lnTo>
                  <a:lnTo>
                    <a:pt x="4800" y="9280"/>
                  </a:lnTo>
                  <a:lnTo>
                    <a:pt x="4800" y="8480"/>
                  </a:lnTo>
                  <a:close/>
                  <a:moveTo>
                    <a:pt x="10400" y="7520"/>
                  </a:moveTo>
                  <a:lnTo>
                    <a:pt x="8000" y="8480"/>
                  </a:lnTo>
                  <a:lnTo>
                    <a:pt x="8000" y="9280"/>
                  </a:lnTo>
                  <a:lnTo>
                    <a:pt x="10400" y="8321"/>
                  </a:lnTo>
                  <a:lnTo>
                    <a:pt x="10400" y="7520"/>
                  </a:lnTo>
                  <a:close/>
                  <a:moveTo>
                    <a:pt x="10400" y="5920"/>
                  </a:moveTo>
                  <a:lnTo>
                    <a:pt x="8000" y="6880"/>
                  </a:lnTo>
                  <a:lnTo>
                    <a:pt x="8000" y="7680"/>
                  </a:lnTo>
                  <a:lnTo>
                    <a:pt x="10400" y="6720"/>
                  </a:lnTo>
                  <a:lnTo>
                    <a:pt x="10400" y="5920"/>
                  </a:lnTo>
                  <a:close/>
                  <a:moveTo>
                    <a:pt x="10400" y="4320"/>
                  </a:moveTo>
                  <a:lnTo>
                    <a:pt x="8000" y="5280"/>
                  </a:lnTo>
                  <a:lnTo>
                    <a:pt x="8000" y="6080"/>
                  </a:lnTo>
                  <a:lnTo>
                    <a:pt x="10400" y="5120"/>
                  </a:lnTo>
                  <a:lnTo>
                    <a:pt x="10400" y="4320"/>
                  </a:lnTo>
                  <a:close/>
                  <a:moveTo>
                    <a:pt x="10400" y="2720"/>
                  </a:moveTo>
                  <a:lnTo>
                    <a:pt x="8000" y="3680"/>
                  </a:lnTo>
                  <a:lnTo>
                    <a:pt x="8000" y="4480"/>
                  </a:lnTo>
                  <a:lnTo>
                    <a:pt x="10400" y="3520"/>
                  </a:lnTo>
                  <a:lnTo>
                    <a:pt x="10400" y="2720"/>
                  </a:lnTo>
                  <a:close/>
                </a:path>
              </a:pathLst>
            </a:custGeom>
            <a:solidFill>
              <a:srgbClr val="F7D5A7">
                <a:lumMod val="65000"/>
                <a:lumOff val="35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华文细黑"/>
                <a:ea typeface="字魂70号-灵悦黑体"/>
                <a:cs typeface="+mn-cs"/>
                <a:sym typeface="华文细黑"/>
              </a:endParaRPr>
            </a:p>
          </p:txBody>
        </p:sp>
        <p:cxnSp>
          <p:nvCxnSpPr>
            <p:cNvPr id="10" name="直接连接符 9">
              <a:extLst>
                <a:ext uri="{FF2B5EF4-FFF2-40B4-BE49-F238E27FC236}">
                  <a16:creationId xmlns:a16="http://schemas.microsoft.com/office/drawing/2014/main" id="{4156DE84-A4B6-CA45-C389-D15FC0C11986}"/>
                </a:ext>
              </a:extLst>
            </p:cNvPr>
            <p:cNvCxnSpPr>
              <a:cxnSpLocks/>
            </p:cNvCxnSpPr>
            <p:nvPr/>
          </p:nvCxnSpPr>
          <p:spPr>
            <a:xfrm>
              <a:off x="321626" y="1041147"/>
              <a:ext cx="2656392" cy="0"/>
            </a:xfrm>
            <a:prstGeom prst="line">
              <a:avLst/>
            </a:prstGeom>
            <a:noFill/>
            <a:ln w="38100" cap="rnd" cmpd="sng" algn="ctr">
              <a:solidFill>
                <a:srgbClr val="F7D5A7">
                  <a:lumMod val="50000"/>
                  <a:lumOff val="50000"/>
                </a:srgbClr>
              </a:solidFill>
              <a:prstDash val="solid"/>
              <a:round/>
            </a:ln>
            <a:effectLst/>
          </p:spPr>
        </p:cxnSp>
        <p:sp>
          <p:nvSpPr>
            <p:cNvPr id="11" name="任意多边形: 形状 10">
              <a:extLst>
                <a:ext uri="{FF2B5EF4-FFF2-40B4-BE49-F238E27FC236}">
                  <a16:creationId xmlns:a16="http://schemas.microsoft.com/office/drawing/2014/main" id="{5084B81C-1F4D-6F69-852B-AD2D5B4A656B}"/>
                </a:ext>
              </a:extLst>
            </p:cNvPr>
            <p:cNvSpPr/>
            <p:nvPr/>
          </p:nvSpPr>
          <p:spPr>
            <a:xfrm>
              <a:off x="2978018" y="971673"/>
              <a:ext cx="98830" cy="98830"/>
            </a:xfrm>
            <a:custGeom>
              <a:avLst/>
              <a:gdLst>
                <a:gd name="connsiteX0" fmla="*/ 361345 w 361344"/>
                <a:gd name="connsiteY0" fmla="*/ 180672 h 361344"/>
                <a:gd name="connsiteX1" fmla="*/ 180672 w 361344"/>
                <a:gd name="connsiteY1" fmla="*/ 361345 h 361344"/>
                <a:gd name="connsiteX2" fmla="*/ 0 w 361344"/>
                <a:gd name="connsiteY2" fmla="*/ 180672 h 361344"/>
                <a:gd name="connsiteX3" fmla="*/ 180672 w 361344"/>
                <a:gd name="connsiteY3" fmla="*/ 0 h 361344"/>
                <a:gd name="connsiteX4" fmla="*/ 361345 w 361344"/>
                <a:gd name="connsiteY4" fmla="*/ 180672 h 361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1344" h="361344">
                  <a:moveTo>
                    <a:pt x="361345" y="180672"/>
                  </a:moveTo>
                  <a:cubicBezTo>
                    <a:pt x="361345" y="280455"/>
                    <a:pt x="280455" y="361345"/>
                    <a:pt x="180672" y="361345"/>
                  </a:cubicBezTo>
                  <a:cubicBezTo>
                    <a:pt x="80890" y="361345"/>
                    <a:pt x="0" y="280455"/>
                    <a:pt x="0" y="180672"/>
                  </a:cubicBezTo>
                  <a:cubicBezTo>
                    <a:pt x="0" y="80890"/>
                    <a:pt x="80890" y="0"/>
                    <a:pt x="180672" y="0"/>
                  </a:cubicBezTo>
                  <a:cubicBezTo>
                    <a:pt x="280455" y="0"/>
                    <a:pt x="361345" y="80890"/>
                    <a:pt x="361345" y="180672"/>
                  </a:cubicBezTo>
                  <a:close/>
                </a:path>
              </a:pathLst>
            </a:custGeom>
            <a:solidFill>
              <a:srgbClr val="8EC0B9">
                <a:lumMod val="100000"/>
              </a:srgbClr>
            </a:solidFill>
            <a:ln w="79602" cap="rnd">
              <a:solidFill>
                <a:srgbClr val="8EC0B9">
                  <a:lumMod val="100000"/>
                </a:srgbClr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华文细黑"/>
                <a:ea typeface="字魂70号-灵悦黑体"/>
                <a:sym typeface="华文细黑"/>
              </a:endParaRPr>
            </a:p>
          </p:txBody>
        </p:sp>
      </p:grpSp>
      <p:pic>
        <p:nvPicPr>
          <p:cNvPr id="13" name="图片 12">
            <a:extLst>
              <a:ext uri="{FF2B5EF4-FFF2-40B4-BE49-F238E27FC236}">
                <a16:creationId xmlns:a16="http://schemas.microsoft.com/office/drawing/2014/main" id="{909CE5AD-C381-A9CB-75A2-6861F57FCF0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16" name="ïṥlíḋe">
            <a:extLst>
              <a:ext uri="{FF2B5EF4-FFF2-40B4-BE49-F238E27FC236}">
                <a16:creationId xmlns:a16="http://schemas.microsoft.com/office/drawing/2014/main" id="{48505660-5945-EF3D-6925-FD9A00B613BE}"/>
              </a:ext>
            </a:extLst>
          </p:cNvPr>
          <p:cNvSpPr/>
          <p:nvPr userDrawn="1"/>
        </p:nvSpPr>
        <p:spPr>
          <a:xfrm>
            <a:off x="0" y="6759170"/>
            <a:ext cx="12192000" cy="98830"/>
          </a:xfrm>
          <a:prstGeom prst="rect">
            <a:avLst/>
          </a:prstGeom>
          <a:solidFill>
            <a:srgbClr val="8EC0B9">
              <a:lumMod val="100000"/>
            </a:srgbClr>
          </a:solidFill>
          <a:ln w="12700" cap="rnd" cmpd="sng" algn="ctr">
            <a:noFill/>
            <a:prstDash val="solid"/>
            <a:round/>
            <a:headEnd/>
            <a:tailEnd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 fontScale="25000" lnSpcReduction="20000"/>
          </a:bodyPr>
          <a:lstStyle/>
          <a:p>
            <a:pPr marL="0" marR="0" lvl="0" indent="0" algn="ctr" defTabSz="914354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华文细黑"/>
              <a:ea typeface="字魂70号-灵悦黑体"/>
              <a:cs typeface="+mn-cs"/>
              <a:sym typeface="华文细黑"/>
            </a:endParaRPr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91935456-3E05-6C96-3905-32CDB420582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4" name="ïṥlíḋe">
            <a:extLst>
              <a:ext uri="{FF2B5EF4-FFF2-40B4-BE49-F238E27FC236}">
                <a16:creationId xmlns:a16="http://schemas.microsoft.com/office/drawing/2014/main" id="{93FBCAA6-7074-6A62-23C0-93190B6BCD64}"/>
              </a:ext>
            </a:extLst>
          </p:cNvPr>
          <p:cNvSpPr/>
          <p:nvPr userDrawn="1"/>
        </p:nvSpPr>
        <p:spPr>
          <a:xfrm>
            <a:off x="0" y="6759170"/>
            <a:ext cx="12192000" cy="98830"/>
          </a:xfrm>
          <a:prstGeom prst="rect">
            <a:avLst/>
          </a:prstGeom>
          <a:solidFill>
            <a:srgbClr val="8EC0B9">
              <a:lumMod val="100000"/>
            </a:srgbClr>
          </a:solidFill>
          <a:ln w="12700" cap="rnd" cmpd="sng" algn="ctr">
            <a:noFill/>
            <a:prstDash val="solid"/>
            <a:round/>
            <a:headEnd/>
            <a:tailEnd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 fontScale="25000" lnSpcReduction="20000"/>
          </a:bodyPr>
          <a:lstStyle/>
          <a:p>
            <a:pPr marL="0" marR="0" lvl="0" indent="0" algn="ctr" defTabSz="914354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华文细黑"/>
              <a:ea typeface="字魂70号-灵悦黑体"/>
              <a:cs typeface="+mn-cs"/>
              <a:sym typeface="华文细黑"/>
            </a:endParaRPr>
          </a:p>
        </p:txBody>
      </p:sp>
    </p:spTree>
    <p:extLst>
      <p:ext uri="{BB962C8B-B14F-4D97-AF65-F5344CB8AC3E}">
        <p14:creationId xmlns:p14="http://schemas.microsoft.com/office/powerpoint/2010/main" val="23140243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3" r:id="rId2"/>
    <p:sldLayoutId id="2147483668" r:id="rId3"/>
  </p:sldLayoutIdLst>
  <p:transition/>
  <p:hf sldNum="0" hdr="0" ftr="0" dt="0"/>
  <p:txStyles>
    <p:titleStyle>
      <a:lvl1pPr algn="l" defTabSz="912661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912661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2pPr>
      <a:lvl3pPr algn="l" defTabSz="912661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3pPr>
      <a:lvl4pPr algn="l" defTabSz="912661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4pPr>
      <a:lvl5pPr algn="l" defTabSz="912661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5pPr>
      <a:lvl6pPr marL="457178" algn="l" defTabSz="912661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6pPr>
      <a:lvl7pPr marL="914354" algn="l" defTabSz="912661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7pPr>
      <a:lvl8pPr marL="1371532" algn="l" defTabSz="912661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8pPr>
      <a:lvl9pPr marL="1828709" algn="l" defTabSz="912661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9pPr>
    </p:titleStyle>
    <p:bodyStyle>
      <a:lvl1pPr marL="226896" indent="-226896" algn="l" defTabSz="912661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4074" indent="-226896" algn="l" defTabSz="912661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1141250" indent="-226896" algn="l" defTabSz="912661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427" indent="-226896" algn="l" defTabSz="912661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5603" indent="-226896" algn="l" defTabSz="912661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474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52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9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6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8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4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2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9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6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2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40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8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直接连接符 5">
            <a:extLst>
              <a:ext uri="{FF2B5EF4-FFF2-40B4-BE49-F238E27FC236}">
                <a16:creationId xmlns:a16="http://schemas.microsoft.com/office/drawing/2014/main" id="{07A700E6-026E-8A2F-CC2F-A03B4936E654}"/>
              </a:ext>
            </a:extLst>
          </p:cNvPr>
          <p:cNvCxnSpPr>
            <a:cxnSpLocks/>
          </p:cNvCxnSpPr>
          <p:nvPr/>
        </p:nvCxnSpPr>
        <p:spPr>
          <a:xfrm>
            <a:off x="4241590" y="4166541"/>
            <a:ext cx="3631096" cy="0"/>
          </a:xfrm>
          <a:prstGeom prst="line">
            <a:avLst/>
          </a:prstGeom>
          <a:noFill/>
          <a:ln w="38100" cap="flat" cmpd="sng" algn="ctr">
            <a:solidFill>
              <a:srgbClr val="8EC0B9">
                <a:alpha val="65000"/>
              </a:srgbClr>
            </a:solidFill>
            <a:prstDash val="solid"/>
            <a:miter lim="800000"/>
          </a:ln>
          <a:effectLst/>
        </p:spPr>
      </p:cxnSp>
      <p:sp>
        <p:nvSpPr>
          <p:cNvPr id="9" name="矩形 259">
            <a:extLst>
              <a:ext uri="{FF2B5EF4-FFF2-40B4-BE49-F238E27FC236}">
                <a16:creationId xmlns:a16="http://schemas.microsoft.com/office/drawing/2014/main" id="{4683061D-36F8-D8A0-A7DE-041C242694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57196" y="2690176"/>
            <a:ext cx="8877608" cy="11079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zh-CN" altLang="en-US" sz="7200" b="1" spc="600" dirty="0">
                <a:solidFill>
                  <a:schemeClr val="accent2"/>
                </a:solidFill>
                <a:cs typeface="+mn-ea"/>
                <a:sym typeface="华文细黑"/>
              </a:rPr>
              <a:t>分段整理数据</a:t>
            </a:r>
            <a:endParaRPr lang="en-US" altLang="zh-CN" sz="7200" b="1" spc="6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华文细黑"/>
            </a:endParaRPr>
          </a:p>
        </p:txBody>
      </p:sp>
      <p:sp>
        <p:nvSpPr>
          <p:cNvPr id="10" name="矩形 259">
            <a:extLst>
              <a:ext uri="{FF2B5EF4-FFF2-40B4-BE49-F238E27FC236}">
                <a16:creationId xmlns:a16="http://schemas.microsoft.com/office/drawing/2014/main" id="{A1325A73-2ADA-E437-8699-092972357F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44378" y="4411800"/>
            <a:ext cx="3703244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marL="285750" indent="-285750" algn="ctr" defTabSz="457200" eaLnBrk="1" fontAlgn="auto" hangingPunct="1">
              <a:spcAft>
                <a:spcPts val="0"/>
              </a:spcAft>
              <a:buFont typeface="Wingdings" pitchFamily="2" charset="2"/>
              <a:buChar char="u"/>
            </a:pPr>
            <a:r>
              <a:rPr lang="en-US" altLang="zh-CN" sz="1800" dirty="0">
                <a:solidFill>
                  <a:srgbClr val="8EC0B9">
                    <a:lumMod val="5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华文细黑"/>
              </a:rPr>
              <a:t>R·</a:t>
            </a:r>
            <a:r>
              <a:rPr lang="zh-CN" altLang="en-US" sz="1800" dirty="0">
                <a:solidFill>
                  <a:srgbClr val="8EC0B9">
                    <a:lumMod val="5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华文细黑"/>
              </a:rPr>
              <a:t>三</a:t>
            </a:r>
            <a:r>
              <a:rPr lang="zh-CN" altLang="en-US" sz="1800">
                <a:solidFill>
                  <a:srgbClr val="8EC0B9">
                    <a:lumMod val="5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华文细黑"/>
              </a:rPr>
              <a:t>年级数学下册</a:t>
            </a:r>
            <a:endParaRPr lang="zh-CN" altLang="en-US" sz="1800" dirty="0">
              <a:solidFill>
                <a:srgbClr val="8EC0B9">
                  <a:lumMod val="5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  <a:cs typeface="+mn-ea"/>
              <a:sym typeface="华文细黑"/>
            </a:endParaRPr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id="{63F0A044-A03F-9FAA-25B3-1046CDFF0580}"/>
              </a:ext>
            </a:extLst>
          </p:cNvPr>
          <p:cNvGrpSpPr/>
          <p:nvPr/>
        </p:nvGrpSpPr>
        <p:grpSpPr>
          <a:xfrm>
            <a:off x="2668083" y="1267362"/>
            <a:ext cx="7343932" cy="1116000"/>
            <a:chOff x="2599988" y="1267362"/>
            <a:chExt cx="7343932" cy="1116000"/>
          </a:xfrm>
        </p:grpSpPr>
        <p:sp>
          <p:nvSpPr>
            <p:cNvPr id="4" name="文本框 3">
              <a:extLst>
                <a:ext uri="{FF2B5EF4-FFF2-40B4-BE49-F238E27FC236}">
                  <a16:creationId xmlns:a16="http://schemas.microsoft.com/office/drawing/2014/main" id="{31CF5A36-9F0F-4E53-ACB0-42316F9A702D}"/>
                </a:ext>
              </a:extLst>
            </p:cNvPr>
            <p:cNvSpPr txBox="1"/>
            <p:nvPr/>
          </p:nvSpPr>
          <p:spPr>
            <a:xfrm>
              <a:off x="3608984" y="1363697"/>
              <a:ext cx="6334936" cy="92333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defTabSz="914377"/>
              <a:r>
                <a:rPr lang="zh-CN" altLang="en-US" sz="5400" b="1" dirty="0">
                  <a:latin typeface="宋体" panose="02010600030101010101" pitchFamily="2" charset="-122"/>
                  <a:ea typeface="宋体" panose="02010600030101010101" pitchFamily="2" charset="-122"/>
                </a:rPr>
                <a:t>数据的收集与整理</a:t>
              </a:r>
              <a:endParaRPr lang="zh-CN" altLang="en-US" sz="4400" b="1" dirty="0"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5" name="椭圆 4">
              <a:extLst>
                <a:ext uri="{FF2B5EF4-FFF2-40B4-BE49-F238E27FC236}">
                  <a16:creationId xmlns:a16="http://schemas.microsoft.com/office/drawing/2014/main" id="{10DD8F6C-E02F-64E5-2BCE-C92338AEF29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599988" y="1267362"/>
              <a:ext cx="1116000" cy="1116000"/>
            </a:xfrm>
            <a:prstGeom prst="ellipse">
              <a:avLst/>
            </a:prstGeom>
            <a:solidFill>
              <a:srgbClr val="0079AD"/>
            </a:solidFill>
            <a:ln w="12700" cap="flat" cmpd="sng" algn="ctr">
              <a:noFill/>
              <a:prstDash val="solid"/>
              <a:miter lim="800000"/>
            </a:ln>
            <a:effectLst>
              <a:outerShdw dist="63500" dir="2700000" algn="tl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37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60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宋体" panose="02010600030101010101" pitchFamily="2" charset="-122"/>
                  <a:ea typeface="宋体" panose="02010600030101010101" pitchFamily="2" charset="-122"/>
                  <a:cs typeface="+mn-cs"/>
                </a:rPr>
                <a:t>五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>
            <a:extLst>
              <a:ext uri="{FF2B5EF4-FFF2-40B4-BE49-F238E27FC236}">
                <a16:creationId xmlns:a16="http://schemas.microsoft.com/office/drawing/2014/main" id="{B4671E1B-06ED-02BE-C608-B34F46C93882}"/>
              </a:ext>
            </a:extLst>
          </p:cNvPr>
          <p:cNvSpPr txBox="1"/>
          <p:nvPr/>
        </p:nvSpPr>
        <p:spPr>
          <a:xfrm>
            <a:off x="982493" y="233465"/>
            <a:ext cx="2295728" cy="742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30000"/>
              </a:lnSpc>
            </a:pPr>
            <a:r>
              <a: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情境导入</a:t>
            </a:r>
          </a:p>
        </p:txBody>
      </p:sp>
      <p:pic>
        <p:nvPicPr>
          <p:cNvPr id="8" name="Picture 6">
            <a:extLst>
              <a:ext uri="{FF2B5EF4-FFF2-40B4-BE49-F238E27FC236}">
                <a16:creationId xmlns:a16="http://schemas.microsoft.com/office/drawing/2014/main" id="{197C2D5F-0CB0-4EF0-1DE0-DC69890A5F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4247" y="1193952"/>
            <a:ext cx="9423504" cy="5302102"/>
          </a:xfrm>
          <a:prstGeom prst="rect">
            <a:avLst/>
          </a:prstGeom>
          <a:effectLst>
            <a:softEdge rad="635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551238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文本框 12">
            <a:extLst>
              <a:ext uri="{FF2B5EF4-FFF2-40B4-BE49-F238E27FC236}">
                <a16:creationId xmlns:a16="http://schemas.microsoft.com/office/drawing/2014/main" id="{E2C7A7AC-3535-27FE-142A-95E538BD3394}"/>
              </a:ext>
            </a:extLst>
          </p:cNvPr>
          <p:cNvSpPr txBox="1"/>
          <p:nvPr/>
        </p:nvSpPr>
        <p:spPr>
          <a:xfrm>
            <a:off x="2721718" y="400342"/>
            <a:ext cx="674856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2800" dirty="0">
                <a:solidFill>
                  <a:srgbClr val="231F20"/>
                </a:solidFill>
                <a:effectLst/>
                <a:latin typeface="+mn-ea"/>
                <a:ea typeface="+mn-ea"/>
              </a:rPr>
              <a:t>三（</a:t>
            </a:r>
            <a:r>
              <a:rPr lang="en-US" altLang="zh-CN" sz="2800" dirty="0">
                <a:solidFill>
                  <a:srgbClr val="231F20"/>
                </a:solidFill>
                <a:effectLst/>
                <a:latin typeface="+mn-ea"/>
                <a:ea typeface="+mn-ea"/>
              </a:rPr>
              <a:t>1</a:t>
            </a:r>
            <a:r>
              <a:rPr lang="zh-CN" altLang="en-US" sz="2800" dirty="0">
                <a:solidFill>
                  <a:srgbClr val="231F20"/>
                </a:solidFill>
                <a:effectLst/>
                <a:latin typeface="+mn-ea"/>
                <a:ea typeface="+mn-ea"/>
              </a:rPr>
              <a:t>）班学生一分钟跳绳成绩统计表</a:t>
            </a:r>
            <a:endParaRPr lang="zh-CN" altLang="en-US" sz="4000" dirty="0">
              <a:latin typeface="+mn-ea"/>
              <a:ea typeface="+mn-ea"/>
            </a:endParaRPr>
          </a:p>
        </p:txBody>
      </p:sp>
      <p:graphicFrame>
        <p:nvGraphicFramePr>
          <p:cNvPr id="15" name="表格 14">
            <a:extLst>
              <a:ext uri="{FF2B5EF4-FFF2-40B4-BE49-F238E27FC236}">
                <a16:creationId xmlns:a16="http://schemas.microsoft.com/office/drawing/2014/main" id="{3F1E2CF2-81A3-35ED-6847-5C8063BC381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09238496"/>
              </p:ext>
            </p:extLst>
          </p:nvPr>
        </p:nvGraphicFramePr>
        <p:xfrm>
          <a:off x="632837" y="1057776"/>
          <a:ext cx="3600316" cy="531129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14358">
                  <a:extLst>
                    <a:ext uri="{9D8B030D-6E8A-4147-A177-3AD203B41FA5}">
                      <a16:colId xmlns:a16="http://schemas.microsoft.com/office/drawing/2014/main" val="2032793254"/>
                    </a:ext>
                  </a:extLst>
                </a:gridCol>
                <a:gridCol w="1114358">
                  <a:extLst>
                    <a:ext uri="{9D8B030D-6E8A-4147-A177-3AD203B41FA5}">
                      <a16:colId xmlns:a16="http://schemas.microsoft.com/office/drawing/2014/main" val="3427117756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27313490"/>
                    </a:ext>
                  </a:extLst>
                </a:gridCol>
              </a:tblGrid>
              <a:tr h="482845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>
                          <a:latin typeface="+mn-lt"/>
                          <a:ea typeface="+mj-ea"/>
                        </a:rPr>
                        <a:t>学号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E0FA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>
                          <a:latin typeface="+mn-lt"/>
                          <a:ea typeface="+mj-ea"/>
                        </a:rPr>
                        <a:t>性别</a:t>
                      </a:r>
                    </a:p>
                  </a:txBody>
                  <a:tcPr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E0FA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>
                          <a:latin typeface="+mn-lt"/>
                          <a:ea typeface="+mj-ea"/>
                        </a:rPr>
                        <a:t>成绩</a:t>
                      </a:r>
                      <a:r>
                        <a:rPr lang="en-US" altLang="zh-CN" sz="2400" b="1" dirty="0">
                          <a:latin typeface="+mn-lt"/>
                          <a:ea typeface="+mj-ea"/>
                        </a:rPr>
                        <a:t>/</a:t>
                      </a:r>
                      <a:r>
                        <a:rPr lang="zh-CN" altLang="en-US" sz="2400" b="1" dirty="0">
                          <a:latin typeface="+mn-lt"/>
                          <a:ea typeface="+mj-ea"/>
                        </a:rPr>
                        <a:t>次</a:t>
                      </a:r>
                    </a:p>
                  </a:txBody>
                  <a:tcPr anchor="ctr"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E0FA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1666979"/>
                  </a:ext>
                </a:extLst>
              </a:tr>
              <a:tr h="482845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latin typeface="+mn-lt"/>
                          <a:ea typeface="+mj-ea"/>
                        </a:rPr>
                        <a:t>1</a:t>
                      </a:r>
                      <a:endParaRPr lang="zh-CN" altLang="en-US" sz="2400" b="1" dirty="0">
                        <a:latin typeface="+mn-lt"/>
                        <a:ea typeface="+mj-ea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>
                          <a:latin typeface="+mn-lt"/>
                          <a:ea typeface="+mj-ea"/>
                        </a:rPr>
                        <a:t>女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latin typeface="+mn-lt"/>
                          <a:ea typeface="+mj-ea"/>
                        </a:rPr>
                        <a:t>107</a:t>
                      </a:r>
                      <a:endParaRPr lang="zh-CN" altLang="en-US" sz="2400" b="1" dirty="0">
                        <a:latin typeface="+mn-lt"/>
                        <a:ea typeface="+mj-ea"/>
                      </a:endParaRPr>
                    </a:p>
                  </a:txBody>
                  <a:tcPr anchor="ctr"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40033376"/>
                  </a:ext>
                </a:extLst>
              </a:tr>
              <a:tr h="482845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latin typeface="+mn-lt"/>
                          <a:ea typeface="+mj-ea"/>
                        </a:rPr>
                        <a:t>2</a:t>
                      </a:r>
                      <a:endParaRPr lang="zh-CN" altLang="en-US" sz="2400" b="1" dirty="0">
                        <a:latin typeface="+mn-lt"/>
                        <a:ea typeface="+mj-ea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>
                          <a:latin typeface="+mn-lt"/>
                          <a:ea typeface="+mj-ea"/>
                        </a:rPr>
                        <a:t>女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latin typeface="+mn-lt"/>
                          <a:ea typeface="+mj-ea"/>
                        </a:rPr>
                        <a:t>136</a:t>
                      </a:r>
                      <a:endParaRPr lang="zh-CN" altLang="en-US" sz="2400" b="1" dirty="0">
                        <a:latin typeface="+mn-lt"/>
                        <a:ea typeface="+mj-ea"/>
                      </a:endParaRPr>
                    </a:p>
                  </a:txBody>
                  <a:tcPr anchor="ctr"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78562360"/>
                  </a:ext>
                </a:extLst>
              </a:tr>
              <a:tr h="482845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latin typeface="+mn-lt"/>
                          <a:ea typeface="+mj-ea"/>
                        </a:rPr>
                        <a:t>3</a:t>
                      </a:r>
                      <a:endParaRPr lang="zh-CN" altLang="en-US" sz="2400" b="1" dirty="0">
                        <a:latin typeface="+mn-lt"/>
                        <a:ea typeface="+mj-ea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>
                          <a:latin typeface="+mn-lt"/>
                          <a:ea typeface="+mj-ea"/>
                        </a:rPr>
                        <a:t>女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latin typeface="+mn-lt"/>
                          <a:ea typeface="+mj-ea"/>
                        </a:rPr>
                        <a:t>87</a:t>
                      </a:r>
                      <a:endParaRPr lang="zh-CN" altLang="en-US" sz="2400" b="1" dirty="0">
                        <a:latin typeface="+mn-lt"/>
                        <a:ea typeface="+mj-ea"/>
                      </a:endParaRPr>
                    </a:p>
                  </a:txBody>
                  <a:tcPr anchor="ctr"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09238762"/>
                  </a:ext>
                </a:extLst>
              </a:tr>
              <a:tr h="482845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latin typeface="+mn-lt"/>
                          <a:ea typeface="+mj-ea"/>
                        </a:rPr>
                        <a:t>4</a:t>
                      </a:r>
                      <a:endParaRPr lang="zh-CN" altLang="en-US" sz="2400" b="1" dirty="0">
                        <a:latin typeface="+mn-lt"/>
                        <a:ea typeface="+mj-ea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>
                          <a:latin typeface="+mn-lt"/>
                          <a:ea typeface="+mj-ea"/>
                        </a:rPr>
                        <a:t>女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latin typeface="+mn-lt"/>
                          <a:ea typeface="+mj-ea"/>
                        </a:rPr>
                        <a:t>99</a:t>
                      </a:r>
                      <a:endParaRPr lang="zh-CN" altLang="en-US" sz="2400" b="1" dirty="0">
                        <a:latin typeface="+mn-lt"/>
                        <a:ea typeface="+mj-ea"/>
                      </a:endParaRPr>
                    </a:p>
                  </a:txBody>
                  <a:tcPr anchor="ctr"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43514376"/>
                  </a:ext>
                </a:extLst>
              </a:tr>
              <a:tr h="482845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latin typeface="+mn-lt"/>
                          <a:ea typeface="+mj-ea"/>
                        </a:rPr>
                        <a:t>5</a:t>
                      </a:r>
                      <a:endParaRPr lang="zh-CN" altLang="en-US" sz="2400" b="1" dirty="0">
                        <a:latin typeface="+mn-lt"/>
                        <a:ea typeface="+mj-ea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>
                          <a:latin typeface="+mn-lt"/>
                          <a:ea typeface="+mj-ea"/>
                        </a:rPr>
                        <a:t>女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latin typeface="+mn-lt"/>
                          <a:ea typeface="+mj-ea"/>
                        </a:rPr>
                        <a:t>113</a:t>
                      </a:r>
                      <a:endParaRPr lang="zh-CN" altLang="en-US" sz="2400" b="1" dirty="0">
                        <a:latin typeface="+mn-lt"/>
                        <a:ea typeface="+mj-ea"/>
                      </a:endParaRPr>
                    </a:p>
                  </a:txBody>
                  <a:tcPr anchor="ctr"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92401973"/>
                  </a:ext>
                </a:extLst>
              </a:tr>
              <a:tr h="482845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latin typeface="+mn-lt"/>
                          <a:ea typeface="+mj-ea"/>
                        </a:rPr>
                        <a:t>6</a:t>
                      </a:r>
                      <a:endParaRPr lang="zh-CN" altLang="en-US" sz="2400" b="1" dirty="0">
                        <a:latin typeface="+mn-lt"/>
                        <a:ea typeface="+mj-ea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>
                          <a:latin typeface="+mn-lt"/>
                          <a:ea typeface="+mj-ea"/>
                        </a:rPr>
                        <a:t>女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latin typeface="+mn-lt"/>
                          <a:ea typeface="+mj-ea"/>
                        </a:rPr>
                        <a:t>116</a:t>
                      </a:r>
                      <a:endParaRPr lang="zh-CN" altLang="en-US" sz="2400" b="1" dirty="0">
                        <a:latin typeface="+mn-lt"/>
                        <a:ea typeface="+mj-ea"/>
                      </a:endParaRPr>
                    </a:p>
                  </a:txBody>
                  <a:tcPr anchor="ctr"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55649071"/>
                  </a:ext>
                </a:extLst>
              </a:tr>
              <a:tr h="482845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latin typeface="+mn-lt"/>
                          <a:ea typeface="+mj-ea"/>
                        </a:rPr>
                        <a:t>7</a:t>
                      </a:r>
                      <a:endParaRPr lang="zh-CN" altLang="en-US" sz="2400" b="1" dirty="0">
                        <a:latin typeface="+mn-lt"/>
                        <a:ea typeface="+mj-ea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>
                          <a:latin typeface="+mn-lt"/>
                          <a:ea typeface="+mj-ea"/>
                        </a:rPr>
                        <a:t>女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latin typeface="+mn-lt"/>
                          <a:ea typeface="+mj-ea"/>
                        </a:rPr>
                        <a:t>121</a:t>
                      </a:r>
                      <a:endParaRPr lang="zh-CN" altLang="en-US" sz="2400" b="1" dirty="0">
                        <a:latin typeface="+mn-lt"/>
                        <a:ea typeface="+mj-ea"/>
                      </a:endParaRPr>
                    </a:p>
                  </a:txBody>
                  <a:tcPr anchor="ctr"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83376848"/>
                  </a:ext>
                </a:extLst>
              </a:tr>
              <a:tr h="482845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latin typeface="+mn-lt"/>
                          <a:ea typeface="+mj-ea"/>
                        </a:rPr>
                        <a:t>8</a:t>
                      </a:r>
                      <a:endParaRPr lang="zh-CN" altLang="en-US" sz="2400" b="1" dirty="0">
                        <a:latin typeface="+mn-lt"/>
                        <a:ea typeface="+mj-ea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>
                          <a:latin typeface="+mn-lt"/>
                          <a:ea typeface="+mj-ea"/>
                        </a:rPr>
                        <a:t>女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latin typeface="+mn-lt"/>
                          <a:ea typeface="+mj-ea"/>
                        </a:rPr>
                        <a:t>110</a:t>
                      </a:r>
                      <a:endParaRPr lang="zh-CN" altLang="en-US" sz="2400" b="1" dirty="0">
                        <a:latin typeface="+mn-lt"/>
                        <a:ea typeface="+mj-ea"/>
                      </a:endParaRPr>
                    </a:p>
                  </a:txBody>
                  <a:tcPr anchor="ctr"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61182887"/>
                  </a:ext>
                </a:extLst>
              </a:tr>
              <a:tr h="482845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latin typeface="+mn-lt"/>
                          <a:ea typeface="+mj-ea"/>
                        </a:rPr>
                        <a:t>9</a:t>
                      </a:r>
                      <a:endParaRPr lang="zh-CN" altLang="en-US" sz="2400" b="1" dirty="0">
                        <a:latin typeface="+mn-lt"/>
                        <a:ea typeface="+mj-ea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>
                          <a:latin typeface="+mn-lt"/>
                          <a:ea typeface="+mj-ea"/>
                        </a:rPr>
                        <a:t>女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latin typeface="+mn-lt"/>
                          <a:ea typeface="+mj-ea"/>
                        </a:rPr>
                        <a:t>129</a:t>
                      </a:r>
                      <a:endParaRPr lang="zh-CN" altLang="en-US" sz="2400" b="1" dirty="0">
                        <a:latin typeface="+mn-lt"/>
                        <a:ea typeface="+mj-ea"/>
                      </a:endParaRPr>
                    </a:p>
                  </a:txBody>
                  <a:tcPr anchor="ctr"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94466435"/>
                  </a:ext>
                </a:extLst>
              </a:tr>
              <a:tr h="482845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latin typeface="+mn-lt"/>
                          <a:ea typeface="+mj-ea"/>
                        </a:rPr>
                        <a:t>10</a:t>
                      </a:r>
                      <a:endParaRPr lang="zh-CN" altLang="en-US" sz="2400" b="1" dirty="0">
                        <a:latin typeface="+mn-lt"/>
                        <a:ea typeface="+mj-ea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>
                          <a:latin typeface="+mn-lt"/>
                          <a:ea typeface="+mj-ea"/>
                        </a:rPr>
                        <a:t>女</a:t>
                      </a:r>
                    </a:p>
                  </a:txBody>
                  <a:tcPr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latin typeface="+mn-lt"/>
                          <a:ea typeface="+mj-ea"/>
                        </a:rPr>
                        <a:t>130</a:t>
                      </a:r>
                      <a:endParaRPr lang="zh-CN" altLang="en-US" sz="2400" b="1" dirty="0">
                        <a:latin typeface="+mn-lt"/>
                        <a:ea typeface="+mj-ea"/>
                      </a:endParaRPr>
                    </a:p>
                  </a:txBody>
                  <a:tcPr anchor="ctr"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3811047"/>
                  </a:ext>
                </a:extLst>
              </a:tr>
            </a:tbl>
          </a:graphicData>
        </a:graphic>
      </p:graphicFrame>
      <p:graphicFrame>
        <p:nvGraphicFramePr>
          <p:cNvPr id="16" name="表格 15">
            <a:extLst>
              <a:ext uri="{FF2B5EF4-FFF2-40B4-BE49-F238E27FC236}">
                <a16:creationId xmlns:a16="http://schemas.microsoft.com/office/drawing/2014/main" id="{30B1D48D-E9DF-0FAA-4C3C-308730D7567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39183081"/>
              </p:ext>
            </p:extLst>
          </p:nvPr>
        </p:nvGraphicFramePr>
        <p:xfrm>
          <a:off x="4295842" y="1057776"/>
          <a:ext cx="3600316" cy="531129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14358">
                  <a:extLst>
                    <a:ext uri="{9D8B030D-6E8A-4147-A177-3AD203B41FA5}">
                      <a16:colId xmlns:a16="http://schemas.microsoft.com/office/drawing/2014/main" val="2032793254"/>
                    </a:ext>
                  </a:extLst>
                </a:gridCol>
                <a:gridCol w="1114358">
                  <a:extLst>
                    <a:ext uri="{9D8B030D-6E8A-4147-A177-3AD203B41FA5}">
                      <a16:colId xmlns:a16="http://schemas.microsoft.com/office/drawing/2014/main" val="3427117756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27313490"/>
                    </a:ext>
                  </a:extLst>
                </a:gridCol>
              </a:tblGrid>
              <a:tr h="482845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>
                          <a:latin typeface="+mn-lt"/>
                          <a:ea typeface="+mj-ea"/>
                        </a:rPr>
                        <a:t>学号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E0FA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>
                          <a:latin typeface="+mn-lt"/>
                          <a:ea typeface="+mj-ea"/>
                        </a:rPr>
                        <a:t>性别</a:t>
                      </a:r>
                    </a:p>
                  </a:txBody>
                  <a:tcPr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E0FA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>
                          <a:latin typeface="+mn-lt"/>
                          <a:ea typeface="+mj-ea"/>
                        </a:rPr>
                        <a:t>成绩</a:t>
                      </a:r>
                      <a:r>
                        <a:rPr lang="en-US" altLang="zh-CN" sz="2400" b="1" dirty="0">
                          <a:latin typeface="+mn-lt"/>
                          <a:ea typeface="+mj-ea"/>
                        </a:rPr>
                        <a:t>/</a:t>
                      </a:r>
                      <a:r>
                        <a:rPr lang="zh-CN" altLang="en-US" sz="2400" b="1" dirty="0">
                          <a:latin typeface="+mn-lt"/>
                          <a:ea typeface="+mj-ea"/>
                        </a:rPr>
                        <a:t>次</a:t>
                      </a:r>
                    </a:p>
                  </a:txBody>
                  <a:tcPr anchor="ctr"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E0FA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1666979"/>
                  </a:ext>
                </a:extLst>
              </a:tr>
              <a:tr h="482845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latin typeface="+mn-lt"/>
                          <a:ea typeface="+mj-ea"/>
                        </a:rPr>
                        <a:t>11</a:t>
                      </a:r>
                      <a:endParaRPr lang="zh-CN" altLang="en-US" sz="2400" b="1" dirty="0">
                        <a:latin typeface="+mn-lt"/>
                        <a:ea typeface="+mj-ea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>
                          <a:latin typeface="+mn-lt"/>
                          <a:ea typeface="+mj-ea"/>
                        </a:rPr>
                        <a:t>女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latin typeface="+mn-lt"/>
                          <a:ea typeface="+mj-ea"/>
                        </a:rPr>
                        <a:t>101</a:t>
                      </a:r>
                      <a:endParaRPr lang="zh-CN" altLang="en-US" sz="2400" b="1" dirty="0">
                        <a:latin typeface="+mn-lt"/>
                        <a:ea typeface="+mj-ea"/>
                      </a:endParaRPr>
                    </a:p>
                  </a:txBody>
                  <a:tcPr anchor="ctr"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40033376"/>
                  </a:ext>
                </a:extLst>
              </a:tr>
              <a:tr h="482845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latin typeface="+mn-lt"/>
                          <a:ea typeface="+mj-ea"/>
                        </a:rPr>
                        <a:t>12</a:t>
                      </a:r>
                      <a:endParaRPr lang="zh-CN" altLang="en-US" sz="2400" b="1" dirty="0">
                        <a:latin typeface="+mn-lt"/>
                        <a:ea typeface="+mj-ea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>
                          <a:latin typeface="+mn-lt"/>
                          <a:ea typeface="+mj-ea"/>
                        </a:rPr>
                        <a:t>女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latin typeface="+mn-lt"/>
                          <a:ea typeface="+mj-ea"/>
                        </a:rPr>
                        <a:t>123</a:t>
                      </a:r>
                      <a:endParaRPr lang="zh-CN" altLang="en-US" sz="2400" b="1" dirty="0">
                        <a:latin typeface="+mn-lt"/>
                        <a:ea typeface="+mj-ea"/>
                      </a:endParaRPr>
                    </a:p>
                  </a:txBody>
                  <a:tcPr anchor="ctr"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78562360"/>
                  </a:ext>
                </a:extLst>
              </a:tr>
              <a:tr h="482845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latin typeface="+mn-lt"/>
                          <a:ea typeface="+mj-ea"/>
                        </a:rPr>
                        <a:t>13</a:t>
                      </a:r>
                      <a:endParaRPr lang="zh-CN" altLang="en-US" sz="2400" b="1" dirty="0">
                        <a:latin typeface="+mn-lt"/>
                        <a:ea typeface="+mj-ea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>
                          <a:latin typeface="+mn-lt"/>
                          <a:ea typeface="+mj-ea"/>
                        </a:rPr>
                        <a:t>女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latin typeface="+mn-lt"/>
                          <a:ea typeface="+mj-ea"/>
                        </a:rPr>
                        <a:t>113</a:t>
                      </a:r>
                      <a:endParaRPr lang="zh-CN" altLang="en-US" sz="2400" b="1" dirty="0">
                        <a:latin typeface="+mn-lt"/>
                        <a:ea typeface="+mj-ea"/>
                      </a:endParaRPr>
                    </a:p>
                  </a:txBody>
                  <a:tcPr anchor="ctr"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09238762"/>
                  </a:ext>
                </a:extLst>
              </a:tr>
              <a:tr h="482845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latin typeface="+mn-lt"/>
                          <a:ea typeface="+mj-ea"/>
                        </a:rPr>
                        <a:t>14</a:t>
                      </a:r>
                      <a:endParaRPr lang="zh-CN" altLang="en-US" sz="2400" b="1" dirty="0">
                        <a:latin typeface="+mn-lt"/>
                        <a:ea typeface="+mj-ea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>
                          <a:latin typeface="+mn-lt"/>
                          <a:ea typeface="+mj-ea"/>
                        </a:rPr>
                        <a:t>女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latin typeface="+mn-lt"/>
                          <a:ea typeface="+mj-ea"/>
                        </a:rPr>
                        <a:t>127</a:t>
                      </a:r>
                      <a:endParaRPr lang="zh-CN" altLang="en-US" sz="2400" b="1" dirty="0">
                        <a:latin typeface="+mn-lt"/>
                        <a:ea typeface="+mj-ea"/>
                      </a:endParaRPr>
                    </a:p>
                  </a:txBody>
                  <a:tcPr anchor="ctr"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43514376"/>
                  </a:ext>
                </a:extLst>
              </a:tr>
              <a:tr h="482845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latin typeface="+mn-lt"/>
                          <a:ea typeface="+mj-ea"/>
                        </a:rPr>
                        <a:t>15</a:t>
                      </a:r>
                      <a:endParaRPr lang="zh-CN" altLang="en-US" sz="2400" b="1" dirty="0">
                        <a:latin typeface="+mn-lt"/>
                        <a:ea typeface="+mj-ea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>
                          <a:latin typeface="+mn-lt"/>
                          <a:ea typeface="+mj-ea"/>
                        </a:rPr>
                        <a:t>女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latin typeface="+mn-lt"/>
                          <a:ea typeface="+mj-ea"/>
                        </a:rPr>
                        <a:t>105</a:t>
                      </a:r>
                      <a:endParaRPr lang="zh-CN" altLang="en-US" sz="2400" b="1" dirty="0">
                        <a:latin typeface="+mn-lt"/>
                        <a:ea typeface="+mj-ea"/>
                      </a:endParaRPr>
                    </a:p>
                  </a:txBody>
                  <a:tcPr anchor="ctr"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92401973"/>
                  </a:ext>
                </a:extLst>
              </a:tr>
              <a:tr h="482845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latin typeface="+mn-lt"/>
                          <a:ea typeface="+mj-ea"/>
                        </a:rPr>
                        <a:t>16</a:t>
                      </a:r>
                      <a:endParaRPr lang="zh-CN" altLang="en-US" sz="2400" b="1" dirty="0">
                        <a:latin typeface="+mn-lt"/>
                        <a:ea typeface="+mj-ea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>
                          <a:latin typeface="+mn-lt"/>
                          <a:ea typeface="+mj-ea"/>
                        </a:rPr>
                        <a:t>男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latin typeface="+mn-lt"/>
                          <a:ea typeface="+mj-ea"/>
                        </a:rPr>
                        <a:t>120</a:t>
                      </a:r>
                      <a:endParaRPr lang="zh-CN" altLang="en-US" sz="2400" b="1" dirty="0">
                        <a:latin typeface="+mn-lt"/>
                        <a:ea typeface="+mj-ea"/>
                      </a:endParaRPr>
                    </a:p>
                  </a:txBody>
                  <a:tcPr anchor="ctr"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55649071"/>
                  </a:ext>
                </a:extLst>
              </a:tr>
              <a:tr h="482845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latin typeface="+mn-lt"/>
                          <a:ea typeface="+mj-ea"/>
                        </a:rPr>
                        <a:t>17</a:t>
                      </a:r>
                      <a:endParaRPr lang="zh-CN" altLang="en-US" sz="2400" b="1" dirty="0">
                        <a:latin typeface="+mn-lt"/>
                        <a:ea typeface="+mj-ea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>
                          <a:latin typeface="+mn-lt"/>
                          <a:ea typeface="+mj-ea"/>
                        </a:rPr>
                        <a:t>男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latin typeface="+mn-lt"/>
                          <a:ea typeface="+mj-ea"/>
                        </a:rPr>
                        <a:t>119</a:t>
                      </a:r>
                      <a:endParaRPr lang="zh-CN" altLang="en-US" sz="2400" b="1" dirty="0">
                        <a:latin typeface="+mn-lt"/>
                        <a:ea typeface="+mj-ea"/>
                      </a:endParaRPr>
                    </a:p>
                  </a:txBody>
                  <a:tcPr anchor="ctr"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83376848"/>
                  </a:ext>
                </a:extLst>
              </a:tr>
              <a:tr h="482845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latin typeface="+mn-lt"/>
                          <a:ea typeface="+mj-ea"/>
                        </a:rPr>
                        <a:t>18</a:t>
                      </a:r>
                      <a:endParaRPr lang="zh-CN" altLang="en-US" sz="2400" b="1" dirty="0">
                        <a:latin typeface="+mn-lt"/>
                        <a:ea typeface="+mj-ea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>
                          <a:latin typeface="+mn-lt"/>
                          <a:ea typeface="+mj-ea"/>
                        </a:rPr>
                        <a:t>男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latin typeface="+mn-lt"/>
                          <a:ea typeface="+mj-ea"/>
                        </a:rPr>
                        <a:t>111</a:t>
                      </a:r>
                      <a:endParaRPr lang="zh-CN" altLang="en-US" sz="2400" b="1" dirty="0">
                        <a:latin typeface="+mn-lt"/>
                        <a:ea typeface="+mj-ea"/>
                      </a:endParaRPr>
                    </a:p>
                  </a:txBody>
                  <a:tcPr anchor="ctr"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61182887"/>
                  </a:ext>
                </a:extLst>
              </a:tr>
              <a:tr h="482845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latin typeface="+mn-lt"/>
                          <a:ea typeface="+mj-ea"/>
                        </a:rPr>
                        <a:t>19</a:t>
                      </a:r>
                      <a:endParaRPr lang="zh-CN" altLang="en-US" sz="2400" b="1" dirty="0">
                        <a:latin typeface="+mn-lt"/>
                        <a:ea typeface="+mj-ea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>
                          <a:latin typeface="+mn-lt"/>
                          <a:ea typeface="+mj-ea"/>
                        </a:rPr>
                        <a:t>男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latin typeface="+mn-lt"/>
                          <a:ea typeface="+mj-ea"/>
                        </a:rPr>
                        <a:t>96</a:t>
                      </a:r>
                      <a:endParaRPr lang="zh-CN" altLang="en-US" sz="2400" b="1" dirty="0">
                        <a:latin typeface="+mn-lt"/>
                        <a:ea typeface="+mj-ea"/>
                      </a:endParaRPr>
                    </a:p>
                  </a:txBody>
                  <a:tcPr anchor="ctr"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94466435"/>
                  </a:ext>
                </a:extLst>
              </a:tr>
              <a:tr h="482845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latin typeface="+mn-lt"/>
                          <a:ea typeface="+mj-ea"/>
                        </a:rPr>
                        <a:t>20</a:t>
                      </a:r>
                      <a:endParaRPr lang="zh-CN" altLang="en-US" sz="2400" b="1" dirty="0">
                        <a:latin typeface="+mn-lt"/>
                        <a:ea typeface="+mj-ea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>
                          <a:latin typeface="+mn-lt"/>
                          <a:ea typeface="+mj-ea"/>
                        </a:rPr>
                        <a:t>男</a:t>
                      </a:r>
                    </a:p>
                  </a:txBody>
                  <a:tcPr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latin typeface="+mn-lt"/>
                          <a:ea typeface="+mj-ea"/>
                        </a:rPr>
                        <a:t>108</a:t>
                      </a:r>
                      <a:endParaRPr lang="zh-CN" altLang="en-US" sz="2400" b="1" dirty="0">
                        <a:latin typeface="+mn-lt"/>
                        <a:ea typeface="+mj-ea"/>
                      </a:endParaRPr>
                    </a:p>
                  </a:txBody>
                  <a:tcPr anchor="ctr"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3811047"/>
                  </a:ext>
                </a:extLst>
              </a:tr>
            </a:tbl>
          </a:graphicData>
        </a:graphic>
      </p:graphicFrame>
      <p:graphicFrame>
        <p:nvGraphicFramePr>
          <p:cNvPr id="17" name="表格 16">
            <a:extLst>
              <a:ext uri="{FF2B5EF4-FFF2-40B4-BE49-F238E27FC236}">
                <a16:creationId xmlns:a16="http://schemas.microsoft.com/office/drawing/2014/main" id="{DC13A1C1-9EBD-4BF6-130A-42E51FAFEF1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10253106"/>
              </p:ext>
            </p:extLst>
          </p:nvPr>
        </p:nvGraphicFramePr>
        <p:xfrm>
          <a:off x="7958847" y="1057776"/>
          <a:ext cx="3600316" cy="531129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14358">
                  <a:extLst>
                    <a:ext uri="{9D8B030D-6E8A-4147-A177-3AD203B41FA5}">
                      <a16:colId xmlns:a16="http://schemas.microsoft.com/office/drawing/2014/main" val="2032793254"/>
                    </a:ext>
                  </a:extLst>
                </a:gridCol>
                <a:gridCol w="1114358">
                  <a:extLst>
                    <a:ext uri="{9D8B030D-6E8A-4147-A177-3AD203B41FA5}">
                      <a16:colId xmlns:a16="http://schemas.microsoft.com/office/drawing/2014/main" val="3427117756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27313490"/>
                    </a:ext>
                  </a:extLst>
                </a:gridCol>
              </a:tblGrid>
              <a:tr h="482845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>
                          <a:latin typeface="+mn-lt"/>
                          <a:ea typeface="+mj-ea"/>
                        </a:rPr>
                        <a:t>学号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E0FA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>
                          <a:latin typeface="+mn-lt"/>
                          <a:ea typeface="+mj-ea"/>
                        </a:rPr>
                        <a:t>性别</a:t>
                      </a:r>
                    </a:p>
                  </a:txBody>
                  <a:tcPr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E0FA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>
                          <a:latin typeface="+mn-lt"/>
                          <a:ea typeface="+mj-ea"/>
                        </a:rPr>
                        <a:t>成绩</a:t>
                      </a:r>
                      <a:r>
                        <a:rPr lang="en-US" altLang="zh-CN" sz="2400" b="1" dirty="0">
                          <a:latin typeface="+mn-lt"/>
                          <a:ea typeface="+mj-ea"/>
                        </a:rPr>
                        <a:t>/</a:t>
                      </a:r>
                      <a:r>
                        <a:rPr lang="zh-CN" altLang="en-US" sz="2400" b="1" dirty="0">
                          <a:latin typeface="+mn-lt"/>
                          <a:ea typeface="+mj-ea"/>
                        </a:rPr>
                        <a:t>次</a:t>
                      </a:r>
                    </a:p>
                  </a:txBody>
                  <a:tcPr anchor="ctr"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E0FA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1666979"/>
                  </a:ext>
                </a:extLst>
              </a:tr>
              <a:tr h="482845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latin typeface="+mn-lt"/>
                          <a:ea typeface="+mj-ea"/>
                        </a:rPr>
                        <a:t>21</a:t>
                      </a:r>
                      <a:endParaRPr lang="zh-CN" altLang="en-US" sz="2400" b="1" dirty="0">
                        <a:latin typeface="+mn-lt"/>
                        <a:ea typeface="+mj-ea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>
                          <a:latin typeface="+mn-lt"/>
                          <a:ea typeface="+mj-ea"/>
                        </a:rPr>
                        <a:t>男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latin typeface="+mn-lt"/>
                          <a:ea typeface="+mj-ea"/>
                        </a:rPr>
                        <a:t>32</a:t>
                      </a:r>
                      <a:endParaRPr lang="zh-CN" altLang="en-US" sz="2400" b="1" dirty="0">
                        <a:latin typeface="+mn-lt"/>
                        <a:ea typeface="+mj-ea"/>
                      </a:endParaRPr>
                    </a:p>
                  </a:txBody>
                  <a:tcPr anchor="ctr"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40033376"/>
                  </a:ext>
                </a:extLst>
              </a:tr>
              <a:tr h="482845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latin typeface="+mn-lt"/>
                          <a:ea typeface="+mj-ea"/>
                        </a:rPr>
                        <a:t>22</a:t>
                      </a:r>
                      <a:endParaRPr lang="zh-CN" altLang="en-US" sz="2400" b="1" dirty="0">
                        <a:latin typeface="+mn-lt"/>
                        <a:ea typeface="+mj-ea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>
                          <a:latin typeface="+mn-lt"/>
                          <a:ea typeface="+mj-ea"/>
                        </a:rPr>
                        <a:t>男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latin typeface="+mn-lt"/>
                          <a:ea typeface="+mj-ea"/>
                        </a:rPr>
                        <a:t>107</a:t>
                      </a:r>
                      <a:endParaRPr lang="zh-CN" altLang="en-US" sz="2400" b="1" dirty="0">
                        <a:latin typeface="+mn-lt"/>
                        <a:ea typeface="+mj-ea"/>
                      </a:endParaRPr>
                    </a:p>
                  </a:txBody>
                  <a:tcPr anchor="ctr"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78562360"/>
                  </a:ext>
                </a:extLst>
              </a:tr>
              <a:tr h="482845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latin typeface="+mn-lt"/>
                          <a:ea typeface="+mj-ea"/>
                        </a:rPr>
                        <a:t>23</a:t>
                      </a:r>
                      <a:endParaRPr lang="zh-CN" altLang="en-US" sz="2400" b="1" dirty="0">
                        <a:latin typeface="+mn-lt"/>
                        <a:ea typeface="+mj-ea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>
                          <a:latin typeface="+mn-lt"/>
                          <a:ea typeface="+mj-ea"/>
                        </a:rPr>
                        <a:t>男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latin typeface="+mn-lt"/>
                          <a:ea typeface="+mj-ea"/>
                        </a:rPr>
                        <a:t>112</a:t>
                      </a:r>
                      <a:endParaRPr lang="zh-CN" altLang="en-US" sz="2400" b="1" dirty="0">
                        <a:latin typeface="+mn-lt"/>
                        <a:ea typeface="+mj-ea"/>
                      </a:endParaRPr>
                    </a:p>
                  </a:txBody>
                  <a:tcPr anchor="ctr"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09238762"/>
                  </a:ext>
                </a:extLst>
              </a:tr>
              <a:tr h="482845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latin typeface="+mn-lt"/>
                          <a:ea typeface="+mj-ea"/>
                        </a:rPr>
                        <a:t>24</a:t>
                      </a:r>
                      <a:endParaRPr lang="zh-CN" altLang="en-US" sz="2400" b="1" dirty="0">
                        <a:latin typeface="+mn-lt"/>
                        <a:ea typeface="+mj-ea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>
                          <a:latin typeface="+mn-lt"/>
                          <a:ea typeface="+mj-ea"/>
                        </a:rPr>
                        <a:t>男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latin typeface="+mn-lt"/>
                          <a:ea typeface="+mj-ea"/>
                        </a:rPr>
                        <a:t>126</a:t>
                      </a:r>
                      <a:endParaRPr lang="zh-CN" altLang="en-US" sz="2400" b="1" dirty="0">
                        <a:latin typeface="+mn-lt"/>
                        <a:ea typeface="+mj-ea"/>
                      </a:endParaRPr>
                    </a:p>
                  </a:txBody>
                  <a:tcPr anchor="ctr"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43514376"/>
                  </a:ext>
                </a:extLst>
              </a:tr>
              <a:tr h="482845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latin typeface="+mn-lt"/>
                          <a:ea typeface="+mj-ea"/>
                        </a:rPr>
                        <a:t>25</a:t>
                      </a:r>
                      <a:endParaRPr lang="zh-CN" altLang="en-US" sz="2400" b="1" dirty="0">
                        <a:latin typeface="+mn-lt"/>
                        <a:ea typeface="+mj-ea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>
                          <a:latin typeface="+mn-lt"/>
                          <a:ea typeface="+mj-ea"/>
                        </a:rPr>
                        <a:t>男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latin typeface="+mn-lt"/>
                          <a:ea typeface="+mj-ea"/>
                        </a:rPr>
                        <a:t>123</a:t>
                      </a:r>
                      <a:endParaRPr lang="zh-CN" altLang="en-US" sz="2400" b="1" dirty="0">
                        <a:latin typeface="+mn-lt"/>
                        <a:ea typeface="+mj-ea"/>
                      </a:endParaRPr>
                    </a:p>
                  </a:txBody>
                  <a:tcPr anchor="ctr"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92401973"/>
                  </a:ext>
                </a:extLst>
              </a:tr>
              <a:tr h="482845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latin typeface="+mn-lt"/>
                          <a:ea typeface="+mj-ea"/>
                        </a:rPr>
                        <a:t>26</a:t>
                      </a:r>
                      <a:endParaRPr lang="zh-CN" altLang="en-US" sz="2400" b="1" dirty="0">
                        <a:latin typeface="+mn-lt"/>
                        <a:ea typeface="+mj-ea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>
                          <a:latin typeface="+mn-lt"/>
                          <a:ea typeface="+mj-ea"/>
                        </a:rPr>
                        <a:t>男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latin typeface="+mn-lt"/>
                          <a:ea typeface="+mj-ea"/>
                        </a:rPr>
                        <a:t>98</a:t>
                      </a:r>
                      <a:endParaRPr lang="zh-CN" altLang="en-US" sz="2400" b="1" dirty="0">
                        <a:latin typeface="+mn-lt"/>
                        <a:ea typeface="+mj-ea"/>
                      </a:endParaRPr>
                    </a:p>
                  </a:txBody>
                  <a:tcPr anchor="ctr"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55649071"/>
                  </a:ext>
                </a:extLst>
              </a:tr>
              <a:tr h="482845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latin typeface="+mn-lt"/>
                          <a:ea typeface="+mj-ea"/>
                        </a:rPr>
                        <a:t>27</a:t>
                      </a:r>
                      <a:endParaRPr lang="zh-CN" altLang="en-US" sz="2400" b="1" dirty="0">
                        <a:latin typeface="+mn-lt"/>
                        <a:ea typeface="+mj-ea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>
                          <a:latin typeface="+mn-lt"/>
                          <a:ea typeface="+mj-ea"/>
                        </a:rPr>
                        <a:t>男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latin typeface="+mn-lt"/>
                          <a:ea typeface="+mj-ea"/>
                        </a:rPr>
                        <a:t>110</a:t>
                      </a:r>
                      <a:endParaRPr lang="zh-CN" altLang="en-US" sz="2400" b="1" dirty="0">
                        <a:latin typeface="+mn-lt"/>
                        <a:ea typeface="+mj-ea"/>
                      </a:endParaRPr>
                    </a:p>
                  </a:txBody>
                  <a:tcPr anchor="ctr"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83376848"/>
                  </a:ext>
                </a:extLst>
              </a:tr>
              <a:tr h="482845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latin typeface="+mn-lt"/>
                          <a:ea typeface="+mj-ea"/>
                        </a:rPr>
                        <a:t>28</a:t>
                      </a:r>
                      <a:endParaRPr lang="zh-CN" altLang="en-US" sz="2400" b="1" dirty="0">
                        <a:latin typeface="+mn-lt"/>
                        <a:ea typeface="+mj-ea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>
                          <a:latin typeface="+mn-lt"/>
                          <a:ea typeface="+mj-ea"/>
                        </a:rPr>
                        <a:t>男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latin typeface="+mn-lt"/>
                          <a:ea typeface="+mj-ea"/>
                        </a:rPr>
                        <a:t>69</a:t>
                      </a:r>
                      <a:endParaRPr lang="zh-CN" altLang="en-US" sz="2400" b="1" dirty="0">
                        <a:latin typeface="+mn-lt"/>
                        <a:ea typeface="+mj-ea"/>
                      </a:endParaRPr>
                    </a:p>
                  </a:txBody>
                  <a:tcPr anchor="ctr"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61182887"/>
                  </a:ext>
                </a:extLst>
              </a:tr>
              <a:tr h="482845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latin typeface="+mn-lt"/>
                          <a:ea typeface="+mj-ea"/>
                        </a:rPr>
                        <a:t>29</a:t>
                      </a:r>
                      <a:endParaRPr lang="zh-CN" altLang="en-US" sz="2400" b="1" dirty="0">
                        <a:latin typeface="+mn-lt"/>
                        <a:ea typeface="+mj-ea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>
                          <a:latin typeface="+mn-lt"/>
                          <a:ea typeface="+mj-ea"/>
                        </a:rPr>
                        <a:t>男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latin typeface="+mn-lt"/>
                          <a:ea typeface="+mj-ea"/>
                        </a:rPr>
                        <a:t>113</a:t>
                      </a:r>
                      <a:endParaRPr lang="zh-CN" altLang="en-US" sz="2400" b="1" dirty="0">
                        <a:latin typeface="+mn-lt"/>
                        <a:ea typeface="+mj-ea"/>
                      </a:endParaRPr>
                    </a:p>
                  </a:txBody>
                  <a:tcPr anchor="ctr"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94466435"/>
                  </a:ext>
                </a:extLst>
              </a:tr>
              <a:tr h="482845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latin typeface="+mn-lt"/>
                          <a:ea typeface="+mj-ea"/>
                        </a:rPr>
                        <a:t>30</a:t>
                      </a:r>
                      <a:endParaRPr lang="zh-CN" altLang="en-US" sz="2400" b="1" dirty="0">
                        <a:latin typeface="+mn-lt"/>
                        <a:ea typeface="+mj-ea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>
                          <a:latin typeface="+mn-lt"/>
                          <a:ea typeface="+mj-ea"/>
                        </a:rPr>
                        <a:t>男</a:t>
                      </a:r>
                    </a:p>
                  </a:txBody>
                  <a:tcPr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latin typeface="+mn-lt"/>
                          <a:ea typeface="+mj-ea"/>
                        </a:rPr>
                        <a:t>72</a:t>
                      </a:r>
                      <a:endParaRPr lang="zh-CN" altLang="en-US" sz="2400" b="1" dirty="0">
                        <a:latin typeface="+mn-lt"/>
                        <a:ea typeface="+mj-ea"/>
                      </a:endParaRPr>
                    </a:p>
                  </a:txBody>
                  <a:tcPr anchor="ctr"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381104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54656438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E9F40F29-436F-9A7A-3A6B-650D85F50C7D}"/>
              </a:ext>
            </a:extLst>
          </p:cNvPr>
          <p:cNvSpPr txBox="1"/>
          <p:nvPr/>
        </p:nvSpPr>
        <p:spPr>
          <a:xfrm>
            <a:off x="982493" y="233465"/>
            <a:ext cx="2295728" cy="742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30000"/>
              </a:lnSpc>
            </a:pPr>
            <a:r>
              <a: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探索新知</a:t>
            </a:r>
          </a:p>
        </p:txBody>
      </p:sp>
      <p:pic>
        <p:nvPicPr>
          <p:cNvPr id="19" name="图片 18">
            <a:extLst>
              <a:ext uri="{FF2B5EF4-FFF2-40B4-BE49-F238E27FC236}">
                <a16:creationId xmlns:a16="http://schemas.microsoft.com/office/drawing/2014/main" id="{560F7AB2-6604-966C-9E29-A51C99BE28E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0516" y="1120057"/>
            <a:ext cx="904663" cy="904663"/>
          </a:xfrm>
          <a:prstGeom prst="rect">
            <a:avLst/>
          </a:prstGeom>
        </p:spPr>
      </p:pic>
      <p:sp>
        <p:nvSpPr>
          <p:cNvPr id="20" name="文本框 19">
            <a:extLst>
              <a:ext uri="{FF2B5EF4-FFF2-40B4-BE49-F238E27FC236}">
                <a16:creationId xmlns:a16="http://schemas.microsoft.com/office/drawing/2014/main" id="{511ECDF9-ED3A-1B25-4923-F2466F1DF2FE}"/>
              </a:ext>
            </a:extLst>
          </p:cNvPr>
          <p:cNvSpPr txBox="1"/>
          <p:nvPr/>
        </p:nvSpPr>
        <p:spPr>
          <a:xfrm>
            <a:off x="1558857" y="1210311"/>
            <a:ext cx="10082627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CN" altLang="en-US" sz="3600" b="1" dirty="0">
                <a:latin typeface="+mn-lt"/>
                <a:ea typeface="楷体" panose="02010609060101010101" pitchFamily="49" charset="-122"/>
              </a:rPr>
              <a:t>体育老师想了解三</a:t>
            </a:r>
            <a:r>
              <a:rPr lang="en-US" altLang="zh-CN" sz="3600" b="1" dirty="0">
                <a:latin typeface="+mn-lt"/>
                <a:ea typeface="楷体" panose="02010609060101010101" pitchFamily="49" charset="-122"/>
              </a:rPr>
              <a:t>(1)</a:t>
            </a:r>
            <a:r>
              <a:rPr lang="zh-CN" altLang="en-US" sz="3600" b="1" dirty="0">
                <a:latin typeface="+mn-lt"/>
                <a:ea typeface="楷体" panose="02010609060101010101" pitchFamily="49" charset="-122"/>
              </a:rPr>
              <a:t>班同学们跳绳的达标情况。</a:t>
            </a:r>
          </a:p>
        </p:txBody>
      </p:sp>
      <p:pic>
        <p:nvPicPr>
          <p:cNvPr id="21" name="图片 20">
            <a:extLst>
              <a:ext uri="{FF2B5EF4-FFF2-40B4-BE49-F238E27FC236}">
                <a16:creationId xmlns:a16="http://schemas.microsoft.com/office/drawing/2014/main" id="{2F2F84B8-F67B-1F19-D56C-FA0854D6FB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58857" y="2024720"/>
            <a:ext cx="7896428" cy="4435702"/>
          </a:xfrm>
          <a:prstGeom prst="rect">
            <a:avLst/>
          </a:prstGeom>
        </p:spPr>
      </p:pic>
      <p:sp>
        <p:nvSpPr>
          <p:cNvPr id="22" name="文本框 21">
            <a:extLst>
              <a:ext uri="{FF2B5EF4-FFF2-40B4-BE49-F238E27FC236}">
                <a16:creationId xmlns:a16="http://schemas.microsoft.com/office/drawing/2014/main" id="{8E59C65D-39B4-8FB5-8361-D6A28835A29C}"/>
              </a:ext>
            </a:extLst>
          </p:cNvPr>
          <p:cNvSpPr txBox="1"/>
          <p:nvPr/>
        </p:nvSpPr>
        <p:spPr>
          <a:xfrm>
            <a:off x="9593499" y="3365408"/>
            <a:ext cx="2079288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600" dirty="0">
                <a:solidFill>
                  <a:srgbClr val="0000FF"/>
                </a:solidFill>
                <a:latin typeface="+mn-ea"/>
                <a:ea typeface="+mn-ea"/>
              </a:rPr>
              <a:t>男生和女生谁的成绩好？</a:t>
            </a:r>
            <a:r>
              <a:rPr lang="en-US" altLang="zh-CN" sz="3600" dirty="0">
                <a:solidFill>
                  <a:srgbClr val="0000FF"/>
                </a:solidFill>
                <a:latin typeface="+mn-ea"/>
                <a:ea typeface="+mn-ea"/>
              </a:rPr>
              <a:t> </a:t>
            </a:r>
            <a:endParaRPr lang="zh-CN" altLang="en-US" sz="3600" dirty="0">
              <a:solidFill>
                <a:srgbClr val="0000FF"/>
              </a:solidFill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4865173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0ADD0DFC-FC8B-20DD-3323-503915E604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1389" y="949572"/>
            <a:ext cx="4847740" cy="2723146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F25830EA-3D74-04DC-BF1A-6E5B00E5CD4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3079" y="671208"/>
            <a:ext cx="6647531" cy="3279875"/>
          </a:xfrm>
          <a:prstGeom prst="rect">
            <a:avLst/>
          </a:prstGeom>
        </p:spPr>
      </p:pic>
      <p:sp>
        <p:nvSpPr>
          <p:cNvPr id="13" name="矩形: 圆角 12">
            <a:extLst>
              <a:ext uri="{FF2B5EF4-FFF2-40B4-BE49-F238E27FC236}">
                <a16:creationId xmlns:a16="http://schemas.microsoft.com/office/drawing/2014/main" id="{0AFEE0E6-ADBB-1111-E476-D42308F717CA}"/>
              </a:ext>
            </a:extLst>
          </p:cNvPr>
          <p:cNvSpPr/>
          <p:nvPr/>
        </p:nvSpPr>
        <p:spPr>
          <a:xfrm>
            <a:off x="7159557" y="1566154"/>
            <a:ext cx="2003898" cy="2266544"/>
          </a:xfrm>
          <a:prstGeom prst="roundRect">
            <a:avLst>
              <a:gd name="adj" fmla="val 8900"/>
            </a:avLst>
          </a:prstGeom>
          <a:noFill/>
          <a:ln w="19050">
            <a:solidFill>
              <a:srgbClr val="EE1D2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: 圆角 13">
            <a:extLst>
              <a:ext uri="{FF2B5EF4-FFF2-40B4-BE49-F238E27FC236}">
                <a16:creationId xmlns:a16="http://schemas.microsoft.com/office/drawing/2014/main" id="{7337492A-7E10-83C8-59F8-69244B3144F9}"/>
              </a:ext>
            </a:extLst>
          </p:cNvPr>
          <p:cNvSpPr/>
          <p:nvPr/>
        </p:nvSpPr>
        <p:spPr>
          <a:xfrm>
            <a:off x="9358008" y="1566154"/>
            <a:ext cx="2003898" cy="2266544"/>
          </a:xfrm>
          <a:prstGeom prst="roundRect">
            <a:avLst>
              <a:gd name="adj" fmla="val 8900"/>
            </a:avLst>
          </a:prstGeom>
          <a:noFill/>
          <a:ln w="19050">
            <a:solidFill>
              <a:srgbClr val="EE1D2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283B420E-C3C0-F4D1-05B4-DDB1EB2D4D0B}"/>
              </a:ext>
            </a:extLst>
          </p:cNvPr>
          <p:cNvSpPr txBox="1"/>
          <p:nvPr/>
        </p:nvSpPr>
        <p:spPr>
          <a:xfrm>
            <a:off x="1449016" y="3832698"/>
            <a:ext cx="315905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200" dirty="0">
                <a:solidFill>
                  <a:srgbClr val="EE1D23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分段处理数据</a:t>
            </a: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C34B69FE-20A5-4622-882F-49425450B9DD}"/>
              </a:ext>
            </a:extLst>
          </p:cNvPr>
          <p:cNvSpPr txBox="1"/>
          <p:nvPr/>
        </p:nvSpPr>
        <p:spPr>
          <a:xfrm>
            <a:off x="811449" y="4482767"/>
            <a:ext cx="10569102" cy="121764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600">
                <a:solidFill>
                  <a:srgbClr val="0000FF"/>
                </a:solidFill>
                <a:latin typeface="+mn-ea"/>
                <a:ea typeface="+mn-ea"/>
              </a:defRPr>
            </a:lvl1pPr>
          </a:lstStyle>
          <a:p>
            <a:pPr>
              <a:lnSpc>
                <a:spcPct val="120000"/>
              </a:lnSpc>
            </a:pPr>
            <a:r>
              <a:rPr lang="zh-CN" altLang="en-US" sz="3200" dirty="0">
                <a:latin typeface="+mn-lt"/>
              </a:rPr>
              <a:t>        男生和女生的评定标准相同吗？一分钟跳</a:t>
            </a:r>
            <a:r>
              <a:rPr lang="en-US" altLang="zh-CN" sz="3200" b="1" dirty="0">
                <a:latin typeface="+mn-lt"/>
              </a:rPr>
              <a:t>120</a:t>
            </a:r>
            <a:r>
              <a:rPr lang="zh-CN" altLang="en-US" sz="3200" dirty="0">
                <a:latin typeface="+mn-lt"/>
              </a:rPr>
              <a:t>次属于什么等级？</a:t>
            </a:r>
            <a:r>
              <a:rPr lang="en-US" altLang="zh-CN" sz="3200" b="1" dirty="0">
                <a:latin typeface="+mn-lt"/>
              </a:rPr>
              <a:t>108</a:t>
            </a:r>
            <a:r>
              <a:rPr lang="zh-CN" altLang="en-US" sz="3200" dirty="0">
                <a:latin typeface="+mn-lt"/>
              </a:rPr>
              <a:t>次呢？</a:t>
            </a: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9D9D3604-D21A-2463-5268-7BDF23A03BF0}"/>
              </a:ext>
            </a:extLst>
          </p:cNvPr>
          <p:cNvSpPr txBox="1"/>
          <p:nvPr/>
        </p:nvSpPr>
        <p:spPr>
          <a:xfrm>
            <a:off x="1599389" y="5785157"/>
            <a:ext cx="4847740" cy="62671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600">
                <a:solidFill>
                  <a:srgbClr val="0000FF"/>
                </a:solidFill>
                <a:latin typeface="+mn-ea"/>
                <a:ea typeface="+mn-ea"/>
              </a:defRPr>
            </a:lvl1pPr>
          </a:lstStyle>
          <a:p>
            <a:pPr>
              <a:lnSpc>
                <a:spcPct val="120000"/>
              </a:lnSpc>
            </a:pPr>
            <a:r>
              <a:rPr lang="zh-CN" altLang="en-US" sz="3200" dirty="0">
                <a:latin typeface="+mn-lt"/>
              </a:rPr>
              <a:t>每个等级各有多少人？</a:t>
            </a:r>
          </a:p>
        </p:txBody>
      </p:sp>
    </p:spTree>
    <p:extLst>
      <p:ext uri="{BB962C8B-B14F-4D97-AF65-F5344CB8AC3E}">
        <p14:creationId xmlns:p14="http://schemas.microsoft.com/office/powerpoint/2010/main" val="111235806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6" grpId="0"/>
      <p:bldP spid="18" grpId="0"/>
      <p:bldP spid="1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>
            <a:extLst>
              <a:ext uri="{FF2B5EF4-FFF2-40B4-BE49-F238E27FC236}">
                <a16:creationId xmlns:a16="http://schemas.microsoft.com/office/drawing/2014/main" id="{61C78B7D-7309-2B17-C821-03ADF44EA2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1389" y="949572"/>
            <a:ext cx="4847740" cy="2723146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E6AA6BA9-28A2-5C0D-5EE8-91BA977E4B4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3079" y="671208"/>
            <a:ext cx="6647531" cy="3279875"/>
          </a:xfrm>
          <a:prstGeom prst="rect">
            <a:avLst/>
          </a:prstGeom>
        </p:spPr>
      </p:pic>
      <p:graphicFrame>
        <p:nvGraphicFramePr>
          <p:cNvPr id="13" name="表格 12">
            <a:extLst>
              <a:ext uri="{FF2B5EF4-FFF2-40B4-BE49-F238E27FC236}">
                <a16:creationId xmlns:a16="http://schemas.microsoft.com/office/drawing/2014/main" id="{E6650143-C65C-1202-4216-9BB439DD95F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77277249"/>
              </p:ext>
            </p:extLst>
          </p:nvPr>
        </p:nvGraphicFramePr>
        <p:xfrm>
          <a:off x="1454015" y="4084790"/>
          <a:ext cx="9283970" cy="116463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856794">
                  <a:extLst>
                    <a:ext uri="{9D8B030D-6E8A-4147-A177-3AD203B41FA5}">
                      <a16:colId xmlns:a16="http://schemas.microsoft.com/office/drawing/2014/main" val="4271813411"/>
                    </a:ext>
                  </a:extLst>
                </a:gridCol>
                <a:gridCol w="1856794">
                  <a:extLst>
                    <a:ext uri="{9D8B030D-6E8A-4147-A177-3AD203B41FA5}">
                      <a16:colId xmlns:a16="http://schemas.microsoft.com/office/drawing/2014/main" val="3165932690"/>
                    </a:ext>
                  </a:extLst>
                </a:gridCol>
                <a:gridCol w="1856794">
                  <a:extLst>
                    <a:ext uri="{9D8B030D-6E8A-4147-A177-3AD203B41FA5}">
                      <a16:colId xmlns:a16="http://schemas.microsoft.com/office/drawing/2014/main" val="1940926507"/>
                    </a:ext>
                  </a:extLst>
                </a:gridCol>
                <a:gridCol w="1856794">
                  <a:extLst>
                    <a:ext uri="{9D8B030D-6E8A-4147-A177-3AD203B41FA5}">
                      <a16:colId xmlns:a16="http://schemas.microsoft.com/office/drawing/2014/main" val="745865630"/>
                    </a:ext>
                  </a:extLst>
                </a:gridCol>
                <a:gridCol w="1856794">
                  <a:extLst>
                    <a:ext uri="{9D8B030D-6E8A-4147-A177-3AD203B41FA5}">
                      <a16:colId xmlns:a16="http://schemas.microsoft.com/office/drawing/2014/main" val="1797508789"/>
                    </a:ext>
                  </a:extLst>
                </a:gridCol>
              </a:tblGrid>
              <a:tr h="582319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latin typeface="+mn-lt"/>
                          <a:ea typeface="+mj-ea"/>
                        </a:rPr>
                        <a:t>成绩</a:t>
                      </a:r>
                      <a:r>
                        <a:rPr lang="en-US" altLang="zh-CN" sz="2800" b="1" dirty="0">
                          <a:latin typeface="+mn-lt"/>
                          <a:ea typeface="+mj-ea"/>
                        </a:rPr>
                        <a:t>/</a:t>
                      </a:r>
                      <a:r>
                        <a:rPr lang="zh-CN" altLang="en-US" sz="2800" b="1" dirty="0">
                          <a:latin typeface="+mn-lt"/>
                          <a:ea typeface="+mj-ea"/>
                        </a:rPr>
                        <a:t>次</a:t>
                      </a:r>
                    </a:p>
                  </a:txBody>
                  <a:tcPr anchor="ctr">
                    <a:solidFill>
                      <a:srgbClr val="FDEE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+mn-lt"/>
                          <a:ea typeface="+mj-ea"/>
                        </a:rPr>
                        <a:t>38</a:t>
                      </a:r>
                      <a:r>
                        <a:rPr lang="zh-CN" altLang="en-US" sz="2800" b="1" dirty="0">
                          <a:latin typeface="+mn-lt"/>
                          <a:ea typeface="+mj-ea"/>
                        </a:rPr>
                        <a:t>及以下</a:t>
                      </a:r>
                    </a:p>
                  </a:txBody>
                  <a:tcPr anchor="ctr">
                    <a:solidFill>
                      <a:srgbClr val="FDEE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+mn-lt"/>
                          <a:ea typeface="+mj-ea"/>
                        </a:rPr>
                        <a:t>39—108</a:t>
                      </a:r>
                      <a:endParaRPr lang="zh-CN" altLang="en-US" sz="2800" b="1" dirty="0">
                        <a:latin typeface="+mn-lt"/>
                        <a:ea typeface="+mj-ea"/>
                      </a:endParaRPr>
                    </a:p>
                  </a:txBody>
                  <a:tcPr anchor="ctr">
                    <a:solidFill>
                      <a:srgbClr val="FDEE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+mn-lt"/>
                          <a:ea typeface="+mj-ea"/>
                        </a:rPr>
                        <a:t>109—124</a:t>
                      </a:r>
                      <a:endParaRPr lang="zh-CN" altLang="en-US" sz="2800" b="1" dirty="0">
                        <a:latin typeface="+mn-lt"/>
                        <a:ea typeface="+mj-ea"/>
                      </a:endParaRPr>
                    </a:p>
                  </a:txBody>
                  <a:tcPr anchor="ctr">
                    <a:solidFill>
                      <a:srgbClr val="FDEE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+mn-lt"/>
                          <a:ea typeface="+mj-ea"/>
                        </a:rPr>
                        <a:t>125</a:t>
                      </a:r>
                      <a:r>
                        <a:rPr lang="zh-CN" altLang="en-US" sz="2800" b="1" dirty="0">
                          <a:latin typeface="+mn-lt"/>
                          <a:ea typeface="+mj-ea"/>
                        </a:rPr>
                        <a:t>及以上</a:t>
                      </a:r>
                    </a:p>
                  </a:txBody>
                  <a:tcPr anchor="ctr">
                    <a:solidFill>
                      <a:srgbClr val="FDEE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4210575"/>
                  </a:ext>
                </a:extLst>
              </a:tr>
              <a:tr h="582319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latin typeface="+mn-lt"/>
                          <a:ea typeface="+mj-ea"/>
                        </a:rPr>
                        <a:t>女生人数</a:t>
                      </a:r>
                    </a:p>
                  </a:txBody>
                  <a:tcPr anchor="ctr">
                    <a:solidFill>
                      <a:srgbClr val="FDEE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rgbClr val="FF0000"/>
                          </a:solidFill>
                          <a:latin typeface="+mn-lt"/>
                          <a:ea typeface="+mj-ea"/>
                        </a:rPr>
                        <a:t>0</a:t>
                      </a:r>
                      <a:endParaRPr lang="zh-CN" altLang="en-US" sz="2800" b="1" dirty="0">
                        <a:solidFill>
                          <a:srgbClr val="FF0000"/>
                        </a:solidFill>
                        <a:latin typeface="+mn-lt"/>
                        <a:ea typeface="+mj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rgbClr val="FF0000"/>
                          </a:solidFill>
                          <a:latin typeface="+mn-lt"/>
                          <a:ea typeface="+mj-ea"/>
                        </a:rPr>
                        <a:t>5</a:t>
                      </a:r>
                      <a:endParaRPr lang="zh-CN" altLang="en-US" sz="2800" b="1" dirty="0">
                        <a:solidFill>
                          <a:srgbClr val="FF0000"/>
                        </a:solidFill>
                        <a:latin typeface="+mn-lt"/>
                        <a:ea typeface="+mj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rgbClr val="FF0000"/>
                          </a:solidFill>
                          <a:latin typeface="+mn-lt"/>
                          <a:ea typeface="+mj-ea"/>
                        </a:rPr>
                        <a:t>6</a:t>
                      </a:r>
                      <a:endParaRPr lang="zh-CN" altLang="en-US" sz="2800" b="1" dirty="0">
                        <a:solidFill>
                          <a:srgbClr val="FF0000"/>
                        </a:solidFill>
                        <a:latin typeface="+mn-lt"/>
                        <a:ea typeface="+mj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rgbClr val="FF0000"/>
                          </a:solidFill>
                          <a:latin typeface="+mn-lt"/>
                          <a:ea typeface="+mj-ea"/>
                        </a:rPr>
                        <a:t>4</a:t>
                      </a:r>
                      <a:endParaRPr lang="zh-CN" altLang="en-US" sz="2800" b="1" dirty="0">
                        <a:solidFill>
                          <a:srgbClr val="FF0000"/>
                        </a:solidFill>
                        <a:latin typeface="+mn-lt"/>
                        <a:ea typeface="+mj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07661706"/>
                  </a:ext>
                </a:extLst>
              </a:tr>
            </a:tbl>
          </a:graphicData>
        </a:graphic>
      </p:graphicFrame>
      <p:graphicFrame>
        <p:nvGraphicFramePr>
          <p:cNvPr id="15" name="表格 14">
            <a:extLst>
              <a:ext uri="{FF2B5EF4-FFF2-40B4-BE49-F238E27FC236}">
                <a16:creationId xmlns:a16="http://schemas.microsoft.com/office/drawing/2014/main" id="{BF3080A4-DD2A-78C1-597D-EA7D00458A0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3672689"/>
              </p:ext>
            </p:extLst>
          </p:nvPr>
        </p:nvGraphicFramePr>
        <p:xfrm>
          <a:off x="1454015" y="5383134"/>
          <a:ext cx="9283970" cy="116463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856794">
                  <a:extLst>
                    <a:ext uri="{9D8B030D-6E8A-4147-A177-3AD203B41FA5}">
                      <a16:colId xmlns:a16="http://schemas.microsoft.com/office/drawing/2014/main" val="4271813411"/>
                    </a:ext>
                  </a:extLst>
                </a:gridCol>
                <a:gridCol w="1856794">
                  <a:extLst>
                    <a:ext uri="{9D8B030D-6E8A-4147-A177-3AD203B41FA5}">
                      <a16:colId xmlns:a16="http://schemas.microsoft.com/office/drawing/2014/main" val="3165932690"/>
                    </a:ext>
                  </a:extLst>
                </a:gridCol>
                <a:gridCol w="1856794">
                  <a:extLst>
                    <a:ext uri="{9D8B030D-6E8A-4147-A177-3AD203B41FA5}">
                      <a16:colId xmlns:a16="http://schemas.microsoft.com/office/drawing/2014/main" val="1940926507"/>
                    </a:ext>
                  </a:extLst>
                </a:gridCol>
                <a:gridCol w="1856794">
                  <a:extLst>
                    <a:ext uri="{9D8B030D-6E8A-4147-A177-3AD203B41FA5}">
                      <a16:colId xmlns:a16="http://schemas.microsoft.com/office/drawing/2014/main" val="745865630"/>
                    </a:ext>
                  </a:extLst>
                </a:gridCol>
                <a:gridCol w="1856794">
                  <a:extLst>
                    <a:ext uri="{9D8B030D-6E8A-4147-A177-3AD203B41FA5}">
                      <a16:colId xmlns:a16="http://schemas.microsoft.com/office/drawing/2014/main" val="1797508789"/>
                    </a:ext>
                  </a:extLst>
                </a:gridCol>
              </a:tblGrid>
              <a:tr h="582319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latin typeface="+mn-lt"/>
                          <a:ea typeface="+mj-ea"/>
                        </a:rPr>
                        <a:t>成绩</a:t>
                      </a:r>
                      <a:r>
                        <a:rPr lang="en-US" altLang="zh-CN" sz="2800" b="1" dirty="0">
                          <a:latin typeface="+mn-lt"/>
                          <a:ea typeface="+mj-ea"/>
                        </a:rPr>
                        <a:t>/</a:t>
                      </a:r>
                      <a:r>
                        <a:rPr lang="zh-CN" altLang="en-US" sz="2800" b="1" dirty="0">
                          <a:latin typeface="+mn-lt"/>
                          <a:ea typeface="+mj-ea"/>
                        </a:rPr>
                        <a:t>次</a:t>
                      </a:r>
                    </a:p>
                  </a:txBody>
                  <a:tcPr anchor="ctr">
                    <a:solidFill>
                      <a:srgbClr val="EAF6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+mn-lt"/>
                          <a:ea typeface="+mj-ea"/>
                        </a:rPr>
                        <a:t>33</a:t>
                      </a:r>
                      <a:r>
                        <a:rPr lang="zh-CN" altLang="en-US" sz="2800" b="1" dirty="0">
                          <a:latin typeface="+mn-lt"/>
                          <a:ea typeface="+mj-ea"/>
                        </a:rPr>
                        <a:t>及以下</a:t>
                      </a:r>
                    </a:p>
                  </a:txBody>
                  <a:tcPr anchor="ctr">
                    <a:solidFill>
                      <a:srgbClr val="EAF6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+mn-lt"/>
                          <a:ea typeface="+mj-ea"/>
                        </a:rPr>
                        <a:t>34—103</a:t>
                      </a:r>
                      <a:endParaRPr lang="zh-CN" altLang="en-US" sz="2800" b="1" dirty="0">
                        <a:latin typeface="+mn-lt"/>
                        <a:ea typeface="+mj-ea"/>
                      </a:endParaRPr>
                    </a:p>
                  </a:txBody>
                  <a:tcPr anchor="ctr">
                    <a:solidFill>
                      <a:srgbClr val="EAF6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+mn-lt"/>
                          <a:ea typeface="+mj-ea"/>
                        </a:rPr>
                        <a:t>104—115</a:t>
                      </a:r>
                      <a:endParaRPr lang="zh-CN" altLang="en-US" sz="2800" b="1" dirty="0">
                        <a:latin typeface="+mn-lt"/>
                        <a:ea typeface="+mj-ea"/>
                      </a:endParaRPr>
                    </a:p>
                  </a:txBody>
                  <a:tcPr anchor="ctr">
                    <a:solidFill>
                      <a:srgbClr val="EAF6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+mn-lt"/>
                          <a:ea typeface="+mj-ea"/>
                        </a:rPr>
                        <a:t>116</a:t>
                      </a:r>
                      <a:r>
                        <a:rPr lang="zh-CN" altLang="en-US" sz="2800" b="1" dirty="0">
                          <a:latin typeface="+mn-lt"/>
                          <a:ea typeface="+mj-ea"/>
                        </a:rPr>
                        <a:t>及以上</a:t>
                      </a:r>
                    </a:p>
                  </a:txBody>
                  <a:tcPr anchor="ctr">
                    <a:solidFill>
                      <a:srgbClr val="EAF6F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4210575"/>
                  </a:ext>
                </a:extLst>
              </a:tr>
              <a:tr h="582319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latin typeface="+mn-lt"/>
                          <a:ea typeface="+mj-ea"/>
                        </a:rPr>
                        <a:t>男生人数</a:t>
                      </a:r>
                    </a:p>
                  </a:txBody>
                  <a:tcPr anchor="ctr">
                    <a:solidFill>
                      <a:srgbClr val="EAF6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rgbClr val="FF0000"/>
                          </a:solidFill>
                          <a:latin typeface="+mn-lt"/>
                          <a:ea typeface="+mj-ea"/>
                        </a:rPr>
                        <a:t>1</a:t>
                      </a:r>
                      <a:endParaRPr lang="zh-CN" altLang="en-US" sz="2800" b="1" dirty="0">
                        <a:solidFill>
                          <a:srgbClr val="FF0000"/>
                        </a:solidFill>
                        <a:latin typeface="+mn-lt"/>
                        <a:ea typeface="+mj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rgbClr val="FF0000"/>
                          </a:solidFill>
                          <a:latin typeface="+mn-lt"/>
                          <a:ea typeface="+mj-ea"/>
                        </a:rPr>
                        <a:t>4</a:t>
                      </a:r>
                      <a:endParaRPr lang="zh-CN" altLang="en-US" sz="2800" b="1" dirty="0">
                        <a:solidFill>
                          <a:srgbClr val="FF0000"/>
                        </a:solidFill>
                        <a:latin typeface="+mn-lt"/>
                        <a:ea typeface="+mj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rgbClr val="FF0000"/>
                          </a:solidFill>
                          <a:latin typeface="+mn-lt"/>
                          <a:ea typeface="+mj-ea"/>
                        </a:rPr>
                        <a:t>6</a:t>
                      </a:r>
                      <a:endParaRPr lang="zh-CN" altLang="en-US" sz="2800" b="1" dirty="0">
                        <a:solidFill>
                          <a:srgbClr val="FF0000"/>
                        </a:solidFill>
                        <a:latin typeface="+mn-lt"/>
                        <a:ea typeface="+mj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rgbClr val="FF0000"/>
                          </a:solidFill>
                          <a:latin typeface="+mn-lt"/>
                          <a:ea typeface="+mj-ea"/>
                        </a:rPr>
                        <a:t>4</a:t>
                      </a:r>
                      <a:endParaRPr lang="zh-CN" altLang="en-US" sz="2800" b="1" dirty="0">
                        <a:solidFill>
                          <a:srgbClr val="FF0000"/>
                        </a:solidFill>
                        <a:latin typeface="+mn-lt"/>
                        <a:ea typeface="+mj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07661706"/>
                  </a:ext>
                </a:extLst>
              </a:tr>
            </a:tbl>
          </a:graphicData>
        </a:graphic>
      </p:graphicFrame>
      <p:sp>
        <p:nvSpPr>
          <p:cNvPr id="17" name="文本框 16">
            <a:extLst>
              <a:ext uri="{FF2B5EF4-FFF2-40B4-BE49-F238E27FC236}">
                <a16:creationId xmlns:a16="http://schemas.microsoft.com/office/drawing/2014/main" id="{BF9C9166-A959-7EDC-27E9-95C00A86AB1B}"/>
              </a:ext>
            </a:extLst>
          </p:cNvPr>
          <p:cNvSpPr txBox="1"/>
          <p:nvPr/>
        </p:nvSpPr>
        <p:spPr>
          <a:xfrm>
            <a:off x="205627" y="170410"/>
            <a:ext cx="683593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/>
            <a:r>
              <a:rPr lang="zh-CN" altLang="en-US" sz="3200" dirty="0">
                <a:solidFill>
                  <a:srgbClr val="0000FF"/>
                </a:solidFill>
                <a:latin typeface="+mn-lt"/>
                <a:ea typeface="+mn-ea"/>
              </a:rPr>
              <a:t>小组合作，完成下面统计表。</a:t>
            </a:r>
          </a:p>
        </p:txBody>
      </p:sp>
      <p:pic>
        <p:nvPicPr>
          <p:cNvPr id="18" name="图片 17">
            <a:extLst>
              <a:ext uri="{FF2B5EF4-FFF2-40B4-BE49-F238E27FC236}">
                <a16:creationId xmlns:a16="http://schemas.microsoft.com/office/drawing/2014/main" id="{2BEC2A84-752C-ADB1-40B8-2E118558CA9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0814" y="4726830"/>
            <a:ext cx="839280" cy="454504"/>
          </a:xfrm>
          <a:prstGeom prst="rect">
            <a:avLst/>
          </a:prstGeom>
        </p:spPr>
      </p:pic>
      <p:pic>
        <p:nvPicPr>
          <p:cNvPr id="19" name="图片 18">
            <a:extLst>
              <a:ext uri="{FF2B5EF4-FFF2-40B4-BE49-F238E27FC236}">
                <a16:creationId xmlns:a16="http://schemas.microsoft.com/office/drawing/2014/main" id="{C77A4711-8315-03F3-70D7-7D1347B0ECF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61520" y="4726830"/>
            <a:ext cx="839280" cy="454504"/>
          </a:xfrm>
          <a:prstGeom prst="rect">
            <a:avLst/>
          </a:prstGeom>
        </p:spPr>
      </p:pic>
      <p:pic>
        <p:nvPicPr>
          <p:cNvPr id="20" name="图片 19">
            <a:extLst>
              <a:ext uri="{FF2B5EF4-FFF2-40B4-BE49-F238E27FC236}">
                <a16:creationId xmlns:a16="http://schemas.microsoft.com/office/drawing/2014/main" id="{7E46B78E-2172-E7EE-2918-F5F53FE2B6C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42738" y="4726830"/>
            <a:ext cx="839280" cy="454504"/>
          </a:xfrm>
          <a:prstGeom prst="rect">
            <a:avLst/>
          </a:prstGeom>
        </p:spPr>
      </p:pic>
      <p:pic>
        <p:nvPicPr>
          <p:cNvPr id="21" name="图片 20">
            <a:extLst>
              <a:ext uri="{FF2B5EF4-FFF2-40B4-BE49-F238E27FC236}">
                <a16:creationId xmlns:a16="http://schemas.microsoft.com/office/drawing/2014/main" id="{FE591606-C029-7F4E-507D-F411E1201AA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81265" y="4726830"/>
            <a:ext cx="839280" cy="454504"/>
          </a:xfrm>
          <a:prstGeom prst="rect">
            <a:avLst/>
          </a:prstGeom>
        </p:spPr>
      </p:pic>
      <p:pic>
        <p:nvPicPr>
          <p:cNvPr id="22" name="图片 21">
            <a:extLst>
              <a:ext uri="{FF2B5EF4-FFF2-40B4-BE49-F238E27FC236}">
                <a16:creationId xmlns:a16="http://schemas.microsoft.com/office/drawing/2014/main" id="{47986334-589B-711C-AEBE-D3A3A6BEF73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0814" y="6027877"/>
            <a:ext cx="839280" cy="454504"/>
          </a:xfrm>
          <a:prstGeom prst="rect">
            <a:avLst/>
          </a:prstGeom>
        </p:spPr>
      </p:pic>
      <p:pic>
        <p:nvPicPr>
          <p:cNvPr id="23" name="图片 22">
            <a:extLst>
              <a:ext uri="{FF2B5EF4-FFF2-40B4-BE49-F238E27FC236}">
                <a16:creationId xmlns:a16="http://schemas.microsoft.com/office/drawing/2014/main" id="{F2652285-FEE0-6925-4EE2-9F7D5743822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61520" y="6027877"/>
            <a:ext cx="839280" cy="454504"/>
          </a:xfrm>
          <a:prstGeom prst="rect">
            <a:avLst/>
          </a:prstGeom>
        </p:spPr>
      </p:pic>
      <p:pic>
        <p:nvPicPr>
          <p:cNvPr id="24" name="图片 23">
            <a:extLst>
              <a:ext uri="{FF2B5EF4-FFF2-40B4-BE49-F238E27FC236}">
                <a16:creationId xmlns:a16="http://schemas.microsoft.com/office/drawing/2014/main" id="{D5AFBF9F-598C-BE57-1B5A-7F0BFEC9E02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42738" y="6027877"/>
            <a:ext cx="839280" cy="454504"/>
          </a:xfrm>
          <a:prstGeom prst="rect">
            <a:avLst/>
          </a:prstGeom>
        </p:spPr>
      </p:pic>
      <p:pic>
        <p:nvPicPr>
          <p:cNvPr id="25" name="图片 24">
            <a:extLst>
              <a:ext uri="{FF2B5EF4-FFF2-40B4-BE49-F238E27FC236}">
                <a16:creationId xmlns:a16="http://schemas.microsoft.com/office/drawing/2014/main" id="{CB6ADD0B-B700-67F0-8B03-99B23B53001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81265" y="6027877"/>
            <a:ext cx="839280" cy="454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71642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" name="表格 16">
            <a:extLst>
              <a:ext uri="{FF2B5EF4-FFF2-40B4-BE49-F238E27FC236}">
                <a16:creationId xmlns:a16="http://schemas.microsoft.com/office/drawing/2014/main" id="{BEEB5E8E-30ED-01F1-106B-E9DEF8C2C83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91895437"/>
              </p:ext>
            </p:extLst>
          </p:nvPr>
        </p:nvGraphicFramePr>
        <p:xfrm>
          <a:off x="1454015" y="913572"/>
          <a:ext cx="9283970" cy="116463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856794">
                  <a:extLst>
                    <a:ext uri="{9D8B030D-6E8A-4147-A177-3AD203B41FA5}">
                      <a16:colId xmlns:a16="http://schemas.microsoft.com/office/drawing/2014/main" val="4271813411"/>
                    </a:ext>
                  </a:extLst>
                </a:gridCol>
                <a:gridCol w="1856794">
                  <a:extLst>
                    <a:ext uri="{9D8B030D-6E8A-4147-A177-3AD203B41FA5}">
                      <a16:colId xmlns:a16="http://schemas.microsoft.com/office/drawing/2014/main" val="3165932690"/>
                    </a:ext>
                  </a:extLst>
                </a:gridCol>
                <a:gridCol w="1856794">
                  <a:extLst>
                    <a:ext uri="{9D8B030D-6E8A-4147-A177-3AD203B41FA5}">
                      <a16:colId xmlns:a16="http://schemas.microsoft.com/office/drawing/2014/main" val="1940926507"/>
                    </a:ext>
                  </a:extLst>
                </a:gridCol>
                <a:gridCol w="1856794">
                  <a:extLst>
                    <a:ext uri="{9D8B030D-6E8A-4147-A177-3AD203B41FA5}">
                      <a16:colId xmlns:a16="http://schemas.microsoft.com/office/drawing/2014/main" val="745865630"/>
                    </a:ext>
                  </a:extLst>
                </a:gridCol>
                <a:gridCol w="1856794">
                  <a:extLst>
                    <a:ext uri="{9D8B030D-6E8A-4147-A177-3AD203B41FA5}">
                      <a16:colId xmlns:a16="http://schemas.microsoft.com/office/drawing/2014/main" val="1797508789"/>
                    </a:ext>
                  </a:extLst>
                </a:gridCol>
              </a:tblGrid>
              <a:tr h="582319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latin typeface="+mn-lt"/>
                          <a:ea typeface="+mj-ea"/>
                        </a:rPr>
                        <a:t>成绩</a:t>
                      </a:r>
                      <a:r>
                        <a:rPr lang="en-US" altLang="zh-CN" sz="2800" b="1" dirty="0">
                          <a:latin typeface="+mn-lt"/>
                          <a:ea typeface="+mj-ea"/>
                        </a:rPr>
                        <a:t>/</a:t>
                      </a:r>
                      <a:r>
                        <a:rPr lang="zh-CN" altLang="en-US" sz="2800" b="1" dirty="0">
                          <a:latin typeface="+mn-lt"/>
                          <a:ea typeface="+mj-ea"/>
                        </a:rPr>
                        <a:t>次</a:t>
                      </a:r>
                    </a:p>
                  </a:txBody>
                  <a:tcPr anchor="ctr">
                    <a:solidFill>
                      <a:srgbClr val="FDEE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+mn-lt"/>
                          <a:ea typeface="+mj-ea"/>
                        </a:rPr>
                        <a:t>38</a:t>
                      </a:r>
                      <a:r>
                        <a:rPr lang="zh-CN" altLang="en-US" sz="2800" b="1" dirty="0">
                          <a:latin typeface="+mn-lt"/>
                          <a:ea typeface="+mj-ea"/>
                        </a:rPr>
                        <a:t>及以下</a:t>
                      </a:r>
                    </a:p>
                  </a:txBody>
                  <a:tcPr anchor="ctr">
                    <a:solidFill>
                      <a:srgbClr val="FDEE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+mn-lt"/>
                          <a:ea typeface="+mj-ea"/>
                        </a:rPr>
                        <a:t>39—108</a:t>
                      </a:r>
                      <a:endParaRPr lang="zh-CN" altLang="en-US" sz="2800" b="1" dirty="0">
                        <a:latin typeface="+mn-lt"/>
                        <a:ea typeface="+mj-ea"/>
                      </a:endParaRPr>
                    </a:p>
                  </a:txBody>
                  <a:tcPr anchor="ctr">
                    <a:solidFill>
                      <a:srgbClr val="FDEE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+mn-lt"/>
                          <a:ea typeface="+mj-ea"/>
                        </a:rPr>
                        <a:t>109—124</a:t>
                      </a:r>
                      <a:endParaRPr lang="zh-CN" altLang="en-US" sz="2800" b="1" dirty="0">
                        <a:latin typeface="+mn-lt"/>
                        <a:ea typeface="+mj-ea"/>
                      </a:endParaRPr>
                    </a:p>
                  </a:txBody>
                  <a:tcPr anchor="ctr">
                    <a:solidFill>
                      <a:srgbClr val="FDEE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+mn-lt"/>
                          <a:ea typeface="+mj-ea"/>
                        </a:rPr>
                        <a:t>125</a:t>
                      </a:r>
                      <a:r>
                        <a:rPr lang="zh-CN" altLang="en-US" sz="2800" b="1" dirty="0">
                          <a:latin typeface="+mn-lt"/>
                          <a:ea typeface="+mj-ea"/>
                        </a:rPr>
                        <a:t>及以上</a:t>
                      </a:r>
                    </a:p>
                  </a:txBody>
                  <a:tcPr anchor="ctr">
                    <a:solidFill>
                      <a:srgbClr val="FDEE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4210575"/>
                  </a:ext>
                </a:extLst>
              </a:tr>
              <a:tr h="582319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latin typeface="+mn-lt"/>
                          <a:ea typeface="+mj-ea"/>
                        </a:rPr>
                        <a:t>女生人数</a:t>
                      </a:r>
                    </a:p>
                  </a:txBody>
                  <a:tcPr anchor="ctr">
                    <a:solidFill>
                      <a:srgbClr val="FDEE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rgbClr val="FF0000"/>
                          </a:solidFill>
                          <a:latin typeface="+mn-lt"/>
                          <a:ea typeface="+mj-ea"/>
                        </a:rPr>
                        <a:t>0</a:t>
                      </a:r>
                      <a:endParaRPr lang="zh-CN" altLang="en-US" sz="2800" b="1" dirty="0">
                        <a:solidFill>
                          <a:srgbClr val="FF0000"/>
                        </a:solidFill>
                        <a:latin typeface="+mn-lt"/>
                        <a:ea typeface="+mj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rgbClr val="FF0000"/>
                          </a:solidFill>
                          <a:latin typeface="+mn-lt"/>
                          <a:ea typeface="+mj-ea"/>
                        </a:rPr>
                        <a:t>5</a:t>
                      </a:r>
                      <a:endParaRPr lang="zh-CN" altLang="en-US" sz="2800" b="1" dirty="0">
                        <a:solidFill>
                          <a:srgbClr val="FF0000"/>
                        </a:solidFill>
                        <a:latin typeface="+mn-lt"/>
                        <a:ea typeface="+mj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rgbClr val="FF0000"/>
                          </a:solidFill>
                          <a:latin typeface="+mn-lt"/>
                          <a:ea typeface="+mj-ea"/>
                        </a:rPr>
                        <a:t>6</a:t>
                      </a:r>
                      <a:endParaRPr lang="zh-CN" altLang="en-US" sz="2800" b="1" dirty="0">
                        <a:solidFill>
                          <a:srgbClr val="FF0000"/>
                        </a:solidFill>
                        <a:latin typeface="+mn-lt"/>
                        <a:ea typeface="+mj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rgbClr val="FF0000"/>
                          </a:solidFill>
                          <a:latin typeface="+mn-lt"/>
                          <a:ea typeface="+mj-ea"/>
                        </a:rPr>
                        <a:t>4</a:t>
                      </a:r>
                      <a:endParaRPr lang="zh-CN" altLang="en-US" sz="2800" b="1" dirty="0">
                        <a:solidFill>
                          <a:srgbClr val="FF0000"/>
                        </a:solidFill>
                        <a:latin typeface="+mn-lt"/>
                        <a:ea typeface="+mj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07661706"/>
                  </a:ext>
                </a:extLst>
              </a:tr>
            </a:tbl>
          </a:graphicData>
        </a:graphic>
      </p:graphicFrame>
      <p:graphicFrame>
        <p:nvGraphicFramePr>
          <p:cNvPr id="18" name="表格 17">
            <a:extLst>
              <a:ext uri="{FF2B5EF4-FFF2-40B4-BE49-F238E27FC236}">
                <a16:creationId xmlns:a16="http://schemas.microsoft.com/office/drawing/2014/main" id="{1D099E42-45D4-9158-CE38-D5A6ABFD736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68761308"/>
              </p:ext>
            </p:extLst>
          </p:nvPr>
        </p:nvGraphicFramePr>
        <p:xfrm>
          <a:off x="1454015" y="2211916"/>
          <a:ext cx="9283970" cy="116463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856794">
                  <a:extLst>
                    <a:ext uri="{9D8B030D-6E8A-4147-A177-3AD203B41FA5}">
                      <a16:colId xmlns:a16="http://schemas.microsoft.com/office/drawing/2014/main" val="4271813411"/>
                    </a:ext>
                  </a:extLst>
                </a:gridCol>
                <a:gridCol w="1856794">
                  <a:extLst>
                    <a:ext uri="{9D8B030D-6E8A-4147-A177-3AD203B41FA5}">
                      <a16:colId xmlns:a16="http://schemas.microsoft.com/office/drawing/2014/main" val="3165932690"/>
                    </a:ext>
                  </a:extLst>
                </a:gridCol>
                <a:gridCol w="1856794">
                  <a:extLst>
                    <a:ext uri="{9D8B030D-6E8A-4147-A177-3AD203B41FA5}">
                      <a16:colId xmlns:a16="http://schemas.microsoft.com/office/drawing/2014/main" val="1940926507"/>
                    </a:ext>
                  </a:extLst>
                </a:gridCol>
                <a:gridCol w="1856794">
                  <a:extLst>
                    <a:ext uri="{9D8B030D-6E8A-4147-A177-3AD203B41FA5}">
                      <a16:colId xmlns:a16="http://schemas.microsoft.com/office/drawing/2014/main" val="745865630"/>
                    </a:ext>
                  </a:extLst>
                </a:gridCol>
                <a:gridCol w="1856794">
                  <a:extLst>
                    <a:ext uri="{9D8B030D-6E8A-4147-A177-3AD203B41FA5}">
                      <a16:colId xmlns:a16="http://schemas.microsoft.com/office/drawing/2014/main" val="1797508789"/>
                    </a:ext>
                  </a:extLst>
                </a:gridCol>
              </a:tblGrid>
              <a:tr h="582319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latin typeface="+mn-lt"/>
                          <a:ea typeface="+mj-ea"/>
                        </a:rPr>
                        <a:t>成绩</a:t>
                      </a:r>
                      <a:r>
                        <a:rPr lang="en-US" altLang="zh-CN" sz="2800" b="1" dirty="0">
                          <a:latin typeface="+mn-lt"/>
                          <a:ea typeface="+mj-ea"/>
                        </a:rPr>
                        <a:t>/</a:t>
                      </a:r>
                      <a:r>
                        <a:rPr lang="zh-CN" altLang="en-US" sz="2800" b="1" dirty="0">
                          <a:latin typeface="+mn-lt"/>
                          <a:ea typeface="+mj-ea"/>
                        </a:rPr>
                        <a:t>次</a:t>
                      </a:r>
                    </a:p>
                  </a:txBody>
                  <a:tcPr anchor="ctr">
                    <a:solidFill>
                      <a:srgbClr val="EAF6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+mn-lt"/>
                          <a:ea typeface="+mj-ea"/>
                        </a:rPr>
                        <a:t>33</a:t>
                      </a:r>
                      <a:r>
                        <a:rPr lang="zh-CN" altLang="en-US" sz="2800" b="1" dirty="0">
                          <a:latin typeface="+mn-lt"/>
                          <a:ea typeface="+mj-ea"/>
                        </a:rPr>
                        <a:t>及以下</a:t>
                      </a:r>
                    </a:p>
                  </a:txBody>
                  <a:tcPr anchor="ctr">
                    <a:solidFill>
                      <a:srgbClr val="EAF6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+mn-lt"/>
                          <a:ea typeface="+mj-ea"/>
                        </a:rPr>
                        <a:t>34—103</a:t>
                      </a:r>
                      <a:endParaRPr lang="zh-CN" altLang="en-US" sz="2800" b="1" dirty="0">
                        <a:latin typeface="+mn-lt"/>
                        <a:ea typeface="+mj-ea"/>
                      </a:endParaRPr>
                    </a:p>
                  </a:txBody>
                  <a:tcPr anchor="ctr">
                    <a:solidFill>
                      <a:srgbClr val="EAF6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+mn-lt"/>
                          <a:ea typeface="+mj-ea"/>
                        </a:rPr>
                        <a:t>104—115</a:t>
                      </a:r>
                      <a:endParaRPr lang="zh-CN" altLang="en-US" sz="2800" b="1" dirty="0">
                        <a:latin typeface="+mn-lt"/>
                        <a:ea typeface="+mj-ea"/>
                      </a:endParaRPr>
                    </a:p>
                  </a:txBody>
                  <a:tcPr anchor="ctr">
                    <a:solidFill>
                      <a:srgbClr val="EAF6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+mn-lt"/>
                          <a:ea typeface="+mj-ea"/>
                        </a:rPr>
                        <a:t>116</a:t>
                      </a:r>
                      <a:r>
                        <a:rPr lang="zh-CN" altLang="en-US" sz="2800" b="1" dirty="0">
                          <a:latin typeface="+mn-lt"/>
                          <a:ea typeface="+mj-ea"/>
                        </a:rPr>
                        <a:t>及以上</a:t>
                      </a:r>
                    </a:p>
                  </a:txBody>
                  <a:tcPr anchor="ctr">
                    <a:solidFill>
                      <a:srgbClr val="EAF6F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4210575"/>
                  </a:ext>
                </a:extLst>
              </a:tr>
              <a:tr h="582319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latin typeface="+mn-lt"/>
                          <a:ea typeface="+mj-ea"/>
                        </a:rPr>
                        <a:t>男生人数</a:t>
                      </a:r>
                    </a:p>
                  </a:txBody>
                  <a:tcPr anchor="ctr">
                    <a:solidFill>
                      <a:srgbClr val="EAF6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rgbClr val="FF0000"/>
                          </a:solidFill>
                          <a:latin typeface="+mn-lt"/>
                          <a:ea typeface="+mj-ea"/>
                        </a:rPr>
                        <a:t>1</a:t>
                      </a:r>
                      <a:endParaRPr lang="zh-CN" altLang="en-US" sz="2800" b="1" dirty="0">
                        <a:solidFill>
                          <a:srgbClr val="FF0000"/>
                        </a:solidFill>
                        <a:latin typeface="+mn-lt"/>
                        <a:ea typeface="+mj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rgbClr val="FF0000"/>
                          </a:solidFill>
                          <a:latin typeface="+mn-lt"/>
                          <a:ea typeface="+mj-ea"/>
                        </a:rPr>
                        <a:t>4</a:t>
                      </a:r>
                      <a:endParaRPr lang="zh-CN" altLang="en-US" sz="2800" b="1" dirty="0">
                        <a:solidFill>
                          <a:srgbClr val="FF0000"/>
                        </a:solidFill>
                        <a:latin typeface="+mn-lt"/>
                        <a:ea typeface="+mj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rgbClr val="FF0000"/>
                          </a:solidFill>
                          <a:latin typeface="+mn-lt"/>
                          <a:ea typeface="+mj-ea"/>
                        </a:rPr>
                        <a:t>6</a:t>
                      </a:r>
                      <a:endParaRPr lang="zh-CN" altLang="en-US" sz="2800" b="1" dirty="0">
                        <a:solidFill>
                          <a:srgbClr val="FF0000"/>
                        </a:solidFill>
                        <a:latin typeface="+mn-lt"/>
                        <a:ea typeface="+mj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rgbClr val="FF0000"/>
                          </a:solidFill>
                          <a:latin typeface="+mn-lt"/>
                          <a:ea typeface="+mj-ea"/>
                        </a:rPr>
                        <a:t>4</a:t>
                      </a:r>
                      <a:endParaRPr lang="zh-CN" altLang="en-US" sz="2800" b="1" dirty="0">
                        <a:solidFill>
                          <a:srgbClr val="FF0000"/>
                        </a:solidFill>
                        <a:latin typeface="+mn-lt"/>
                        <a:ea typeface="+mj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07661706"/>
                  </a:ext>
                </a:extLst>
              </a:tr>
            </a:tbl>
          </a:graphicData>
        </a:graphic>
      </p:graphicFrame>
      <p:pic>
        <p:nvPicPr>
          <p:cNvPr id="19" name="图片 18">
            <a:extLst>
              <a:ext uri="{FF2B5EF4-FFF2-40B4-BE49-F238E27FC236}">
                <a16:creationId xmlns:a16="http://schemas.microsoft.com/office/drawing/2014/main" id="{129D7DE8-6502-C982-C288-01A1A3E6ED8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4633" y="3510260"/>
            <a:ext cx="6042734" cy="2981470"/>
          </a:xfrm>
          <a:prstGeom prst="rect">
            <a:avLst/>
          </a:prstGeom>
        </p:spPr>
      </p:pic>
      <p:sp>
        <p:nvSpPr>
          <p:cNvPr id="20" name="文本框 19">
            <a:extLst>
              <a:ext uri="{FF2B5EF4-FFF2-40B4-BE49-F238E27FC236}">
                <a16:creationId xmlns:a16="http://schemas.microsoft.com/office/drawing/2014/main" id="{F3C047B0-596C-9DBA-61DB-30E537EC1593}"/>
              </a:ext>
            </a:extLst>
          </p:cNvPr>
          <p:cNvSpPr txBox="1"/>
          <p:nvPr/>
        </p:nvSpPr>
        <p:spPr>
          <a:xfrm>
            <a:off x="694560" y="195091"/>
            <a:ext cx="842280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hangingPunct="1"/>
            <a:r>
              <a:rPr lang="zh-CN" altLang="en-US" sz="3200" dirty="0">
                <a:solidFill>
                  <a:srgbClr val="0000FF"/>
                </a:solidFill>
                <a:latin typeface="+mn-lt"/>
                <a:ea typeface="+mn-ea"/>
              </a:rPr>
              <a:t>你能把这两个表合成一个复式统计表吗？</a:t>
            </a: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5770090C-0D48-0663-C847-7E9BA3E89372}"/>
              </a:ext>
            </a:extLst>
          </p:cNvPr>
          <p:cNvSpPr/>
          <p:nvPr/>
        </p:nvSpPr>
        <p:spPr>
          <a:xfrm>
            <a:off x="1454016" y="913572"/>
            <a:ext cx="9283969" cy="584775"/>
          </a:xfrm>
          <a:prstGeom prst="rect">
            <a:avLst/>
          </a:prstGeom>
          <a:solidFill>
            <a:srgbClr val="4ADFE6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/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1AD10ECF-8B1E-3F1E-F699-DC6FFE636A38}"/>
              </a:ext>
            </a:extLst>
          </p:cNvPr>
          <p:cNvSpPr/>
          <p:nvPr/>
        </p:nvSpPr>
        <p:spPr>
          <a:xfrm>
            <a:off x="1454016" y="2211916"/>
            <a:ext cx="9283969" cy="584775"/>
          </a:xfrm>
          <a:prstGeom prst="rect">
            <a:avLst/>
          </a:prstGeom>
          <a:solidFill>
            <a:srgbClr val="4ADFE6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/>
          </a:p>
        </p:txBody>
      </p:sp>
      <p:sp>
        <p:nvSpPr>
          <p:cNvPr id="23" name="矩形: 圆角 22">
            <a:extLst>
              <a:ext uri="{FF2B5EF4-FFF2-40B4-BE49-F238E27FC236}">
                <a16:creationId xmlns:a16="http://schemas.microsoft.com/office/drawing/2014/main" id="{BBCB2BD1-9D9E-09C2-5801-38C25361A162}"/>
              </a:ext>
            </a:extLst>
          </p:cNvPr>
          <p:cNvSpPr/>
          <p:nvPr/>
        </p:nvSpPr>
        <p:spPr>
          <a:xfrm>
            <a:off x="3560323" y="4708187"/>
            <a:ext cx="1050588" cy="1653702"/>
          </a:xfrm>
          <a:prstGeom prst="roundRect">
            <a:avLst>
              <a:gd name="adj" fmla="val 8900"/>
            </a:avLst>
          </a:prstGeom>
          <a:noFill/>
          <a:ln w="19050">
            <a:solidFill>
              <a:srgbClr val="EE1D2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481032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  <p:bldP spid="2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格 1">
            <a:extLst>
              <a:ext uri="{FF2B5EF4-FFF2-40B4-BE49-F238E27FC236}">
                <a16:creationId xmlns:a16="http://schemas.microsoft.com/office/drawing/2014/main" id="{01FBFA01-ED60-331F-CC29-B8D501EEA1B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4183711"/>
              </p:ext>
            </p:extLst>
          </p:nvPr>
        </p:nvGraphicFramePr>
        <p:xfrm>
          <a:off x="1454015" y="913572"/>
          <a:ext cx="9283970" cy="174695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856794">
                  <a:extLst>
                    <a:ext uri="{9D8B030D-6E8A-4147-A177-3AD203B41FA5}">
                      <a16:colId xmlns:a16="http://schemas.microsoft.com/office/drawing/2014/main" val="4271813411"/>
                    </a:ext>
                  </a:extLst>
                </a:gridCol>
                <a:gridCol w="1856794">
                  <a:extLst>
                    <a:ext uri="{9D8B030D-6E8A-4147-A177-3AD203B41FA5}">
                      <a16:colId xmlns:a16="http://schemas.microsoft.com/office/drawing/2014/main" val="3165932690"/>
                    </a:ext>
                  </a:extLst>
                </a:gridCol>
                <a:gridCol w="1856794">
                  <a:extLst>
                    <a:ext uri="{9D8B030D-6E8A-4147-A177-3AD203B41FA5}">
                      <a16:colId xmlns:a16="http://schemas.microsoft.com/office/drawing/2014/main" val="1940926507"/>
                    </a:ext>
                  </a:extLst>
                </a:gridCol>
                <a:gridCol w="1856794">
                  <a:extLst>
                    <a:ext uri="{9D8B030D-6E8A-4147-A177-3AD203B41FA5}">
                      <a16:colId xmlns:a16="http://schemas.microsoft.com/office/drawing/2014/main" val="745865630"/>
                    </a:ext>
                  </a:extLst>
                </a:gridCol>
                <a:gridCol w="1856794">
                  <a:extLst>
                    <a:ext uri="{9D8B030D-6E8A-4147-A177-3AD203B41FA5}">
                      <a16:colId xmlns:a16="http://schemas.microsoft.com/office/drawing/2014/main" val="1797508789"/>
                    </a:ext>
                  </a:extLst>
                </a:gridCol>
              </a:tblGrid>
              <a:tr h="582319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latin typeface="+mn-lt"/>
                          <a:ea typeface="+mj-ea"/>
                        </a:rPr>
                        <a:t>等级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latin typeface="+mn-lt"/>
                          <a:ea typeface="+mj-ea"/>
                        </a:rPr>
                        <a:t>不及格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latin typeface="+mn-lt"/>
                          <a:ea typeface="+mj-ea"/>
                        </a:rPr>
                        <a:t>及格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latin typeface="+mn-lt"/>
                          <a:ea typeface="+mj-ea"/>
                        </a:rPr>
                        <a:t>良好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latin typeface="+mn-lt"/>
                          <a:ea typeface="+mj-ea"/>
                        </a:rPr>
                        <a:t>优秀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4210575"/>
                  </a:ext>
                </a:extLst>
              </a:tr>
              <a:tr h="582319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latin typeface="+mn-lt"/>
                          <a:ea typeface="+mj-ea"/>
                        </a:rPr>
                        <a:t>女生人数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rgbClr val="FF0000"/>
                          </a:solidFill>
                          <a:latin typeface="+mn-lt"/>
                          <a:ea typeface="+mj-ea"/>
                        </a:rPr>
                        <a:t>0</a:t>
                      </a:r>
                      <a:endParaRPr lang="zh-CN" altLang="en-US" sz="2800" b="1" dirty="0">
                        <a:solidFill>
                          <a:srgbClr val="FF0000"/>
                        </a:solidFill>
                        <a:latin typeface="+mn-lt"/>
                        <a:ea typeface="+mj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rgbClr val="FF0000"/>
                          </a:solidFill>
                          <a:latin typeface="+mn-lt"/>
                          <a:ea typeface="+mj-ea"/>
                        </a:rPr>
                        <a:t>5</a:t>
                      </a:r>
                      <a:endParaRPr lang="zh-CN" altLang="en-US" sz="2800" b="1" dirty="0">
                        <a:solidFill>
                          <a:srgbClr val="FF0000"/>
                        </a:solidFill>
                        <a:latin typeface="+mn-lt"/>
                        <a:ea typeface="+mj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rgbClr val="FF0000"/>
                          </a:solidFill>
                          <a:latin typeface="+mn-lt"/>
                          <a:ea typeface="+mj-ea"/>
                        </a:rPr>
                        <a:t>6</a:t>
                      </a:r>
                      <a:endParaRPr lang="zh-CN" altLang="en-US" sz="2800" b="1" dirty="0">
                        <a:solidFill>
                          <a:srgbClr val="FF0000"/>
                        </a:solidFill>
                        <a:latin typeface="+mn-lt"/>
                        <a:ea typeface="+mj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rgbClr val="FF0000"/>
                          </a:solidFill>
                          <a:latin typeface="+mn-lt"/>
                          <a:ea typeface="+mj-ea"/>
                        </a:rPr>
                        <a:t>4</a:t>
                      </a:r>
                      <a:endParaRPr lang="zh-CN" altLang="en-US" sz="2800" b="1" dirty="0">
                        <a:solidFill>
                          <a:srgbClr val="FF0000"/>
                        </a:solidFill>
                        <a:latin typeface="+mn-lt"/>
                        <a:ea typeface="+mj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07661706"/>
                  </a:ext>
                </a:extLst>
              </a:tr>
              <a:tr h="582319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latin typeface="+mn-lt"/>
                          <a:ea typeface="+mj-ea"/>
                        </a:rPr>
                        <a:t>男生人数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rgbClr val="FF0000"/>
                          </a:solidFill>
                          <a:latin typeface="+mn-lt"/>
                          <a:ea typeface="+mj-ea"/>
                        </a:rPr>
                        <a:t>1</a:t>
                      </a:r>
                      <a:endParaRPr lang="zh-CN" altLang="en-US" sz="2800" b="1" dirty="0">
                        <a:solidFill>
                          <a:srgbClr val="FF0000"/>
                        </a:solidFill>
                        <a:latin typeface="+mn-lt"/>
                        <a:ea typeface="+mj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rgbClr val="FF0000"/>
                          </a:solidFill>
                          <a:latin typeface="+mn-lt"/>
                          <a:ea typeface="+mj-ea"/>
                        </a:rPr>
                        <a:t>4</a:t>
                      </a:r>
                      <a:endParaRPr lang="zh-CN" altLang="en-US" sz="2800" b="1" dirty="0">
                        <a:solidFill>
                          <a:srgbClr val="FF0000"/>
                        </a:solidFill>
                        <a:latin typeface="+mn-lt"/>
                        <a:ea typeface="+mj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rgbClr val="FF0000"/>
                          </a:solidFill>
                          <a:latin typeface="+mn-lt"/>
                          <a:ea typeface="+mj-ea"/>
                        </a:rPr>
                        <a:t>6</a:t>
                      </a:r>
                      <a:endParaRPr lang="zh-CN" altLang="en-US" sz="2800" b="1" dirty="0">
                        <a:solidFill>
                          <a:srgbClr val="FF0000"/>
                        </a:solidFill>
                        <a:latin typeface="+mn-lt"/>
                        <a:ea typeface="+mj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rgbClr val="FF0000"/>
                          </a:solidFill>
                          <a:latin typeface="+mn-lt"/>
                          <a:ea typeface="+mj-ea"/>
                        </a:rPr>
                        <a:t>4</a:t>
                      </a:r>
                      <a:endParaRPr lang="zh-CN" altLang="en-US" sz="2800" b="1" dirty="0">
                        <a:solidFill>
                          <a:srgbClr val="FF0000"/>
                        </a:solidFill>
                        <a:latin typeface="+mn-lt"/>
                        <a:ea typeface="+mj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90221314"/>
                  </a:ext>
                </a:extLst>
              </a:tr>
            </a:tbl>
          </a:graphicData>
        </a:graphic>
      </p:graphicFrame>
      <p:sp>
        <p:nvSpPr>
          <p:cNvPr id="8" name="文本框 7">
            <a:extLst>
              <a:ext uri="{FF2B5EF4-FFF2-40B4-BE49-F238E27FC236}">
                <a16:creationId xmlns:a16="http://schemas.microsoft.com/office/drawing/2014/main" id="{1AA84C0B-5353-49B9-D7C9-9B8E79B4F2CE}"/>
              </a:ext>
            </a:extLst>
          </p:cNvPr>
          <p:cNvSpPr txBox="1"/>
          <p:nvPr/>
        </p:nvSpPr>
        <p:spPr>
          <a:xfrm>
            <a:off x="694560" y="195091"/>
            <a:ext cx="842280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hangingPunct="1"/>
            <a:r>
              <a:rPr lang="zh-CN" altLang="en-US" sz="3200" dirty="0">
                <a:solidFill>
                  <a:srgbClr val="0000FF"/>
                </a:solidFill>
                <a:latin typeface="+mn-lt"/>
                <a:ea typeface="+mn-ea"/>
              </a:rPr>
              <a:t>想要知道全班的达标情况，该怎么办？</a:t>
            </a:r>
            <a:endParaRPr lang="en-US" altLang="zh-CN" sz="3200" dirty="0">
              <a:solidFill>
                <a:srgbClr val="0000FF"/>
              </a:solidFill>
              <a:latin typeface="+mn-lt"/>
              <a:ea typeface="+mn-ea"/>
            </a:endParaRPr>
          </a:p>
        </p:txBody>
      </p:sp>
      <p:graphicFrame>
        <p:nvGraphicFramePr>
          <p:cNvPr id="9" name="表格 8">
            <a:extLst>
              <a:ext uri="{FF2B5EF4-FFF2-40B4-BE49-F238E27FC236}">
                <a16:creationId xmlns:a16="http://schemas.microsoft.com/office/drawing/2014/main" id="{E65FDA76-8D22-D71F-33F9-AC2D320DDBD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12253735"/>
              </p:ext>
            </p:extLst>
          </p:nvPr>
        </p:nvGraphicFramePr>
        <p:xfrm>
          <a:off x="1454015" y="2660529"/>
          <a:ext cx="9283970" cy="58231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856794">
                  <a:extLst>
                    <a:ext uri="{9D8B030D-6E8A-4147-A177-3AD203B41FA5}">
                      <a16:colId xmlns:a16="http://schemas.microsoft.com/office/drawing/2014/main" val="4271813411"/>
                    </a:ext>
                  </a:extLst>
                </a:gridCol>
                <a:gridCol w="1856794">
                  <a:extLst>
                    <a:ext uri="{9D8B030D-6E8A-4147-A177-3AD203B41FA5}">
                      <a16:colId xmlns:a16="http://schemas.microsoft.com/office/drawing/2014/main" val="3165932690"/>
                    </a:ext>
                  </a:extLst>
                </a:gridCol>
                <a:gridCol w="1856794">
                  <a:extLst>
                    <a:ext uri="{9D8B030D-6E8A-4147-A177-3AD203B41FA5}">
                      <a16:colId xmlns:a16="http://schemas.microsoft.com/office/drawing/2014/main" val="1940926507"/>
                    </a:ext>
                  </a:extLst>
                </a:gridCol>
                <a:gridCol w="1856794">
                  <a:extLst>
                    <a:ext uri="{9D8B030D-6E8A-4147-A177-3AD203B41FA5}">
                      <a16:colId xmlns:a16="http://schemas.microsoft.com/office/drawing/2014/main" val="745865630"/>
                    </a:ext>
                  </a:extLst>
                </a:gridCol>
                <a:gridCol w="1856794">
                  <a:extLst>
                    <a:ext uri="{9D8B030D-6E8A-4147-A177-3AD203B41FA5}">
                      <a16:colId xmlns:a16="http://schemas.microsoft.com/office/drawing/2014/main" val="1797508789"/>
                    </a:ext>
                  </a:extLst>
                </a:gridCol>
              </a:tblGrid>
              <a:tr h="582319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latin typeface="+mn-lt"/>
                          <a:ea typeface="+mj-ea"/>
                        </a:rPr>
                        <a:t>合计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800" b="1" dirty="0">
                        <a:solidFill>
                          <a:srgbClr val="FF0000"/>
                        </a:solidFill>
                        <a:latin typeface="+mn-lt"/>
                        <a:ea typeface="+mj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800" b="1" dirty="0">
                        <a:solidFill>
                          <a:srgbClr val="FF0000"/>
                        </a:solidFill>
                        <a:latin typeface="+mn-lt"/>
                        <a:ea typeface="+mj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800" b="1" dirty="0">
                        <a:solidFill>
                          <a:srgbClr val="FF0000"/>
                        </a:solidFill>
                        <a:latin typeface="+mn-lt"/>
                        <a:ea typeface="+mj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800" b="1" dirty="0">
                        <a:solidFill>
                          <a:srgbClr val="FF0000"/>
                        </a:solidFill>
                        <a:latin typeface="+mn-lt"/>
                        <a:ea typeface="+mj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90221314"/>
                  </a:ext>
                </a:extLst>
              </a:tr>
            </a:tbl>
          </a:graphicData>
        </a:graphic>
      </p:graphicFrame>
      <p:sp>
        <p:nvSpPr>
          <p:cNvPr id="11" name="文本框 10">
            <a:extLst>
              <a:ext uri="{FF2B5EF4-FFF2-40B4-BE49-F238E27FC236}">
                <a16:creationId xmlns:a16="http://schemas.microsoft.com/office/drawing/2014/main" id="{C604B160-07DD-ACD3-3082-E3D889DE0269}"/>
              </a:ext>
            </a:extLst>
          </p:cNvPr>
          <p:cNvSpPr txBox="1"/>
          <p:nvPr/>
        </p:nvSpPr>
        <p:spPr>
          <a:xfrm>
            <a:off x="3630849" y="2686542"/>
            <a:ext cx="122325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3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ea typeface="楷体"/>
                <a:cs typeface="+mn-cs"/>
              </a:rPr>
              <a:t>1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/>
              <a:ea typeface="楷体"/>
              <a:cs typeface="+mn-cs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2FF8972F-6C10-55DE-201F-91D88E335B5C}"/>
              </a:ext>
            </a:extLst>
          </p:cNvPr>
          <p:cNvSpPr txBox="1"/>
          <p:nvPr/>
        </p:nvSpPr>
        <p:spPr>
          <a:xfrm>
            <a:off x="5484373" y="2686542"/>
            <a:ext cx="122325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3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ea typeface="楷体"/>
                <a:cs typeface="+mn-cs"/>
              </a:rPr>
              <a:t>9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/>
              <a:ea typeface="楷体"/>
              <a:cs typeface="+mn-cs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20458471-CA87-0B75-21E4-6BC2B1078297}"/>
              </a:ext>
            </a:extLst>
          </p:cNvPr>
          <p:cNvSpPr txBox="1"/>
          <p:nvPr/>
        </p:nvSpPr>
        <p:spPr>
          <a:xfrm>
            <a:off x="7333439" y="2686542"/>
            <a:ext cx="122325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3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ea typeface="楷体"/>
                <a:cs typeface="+mn-cs"/>
              </a:rPr>
              <a:t>12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/>
              <a:ea typeface="楷体"/>
              <a:cs typeface="+mn-cs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B9C89C91-EAA4-17F3-10B9-77A53A95FEFF}"/>
              </a:ext>
            </a:extLst>
          </p:cNvPr>
          <p:cNvSpPr txBox="1"/>
          <p:nvPr/>
        </p:nvSpPr>
        <p:spPr>
          <a:xfrm>
            <a:off x="9208511" y="2686542"/>
            <a:ext cx="122325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3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ea typeface="楷体"/>
                <a:cs typeface="+mn-cs"/>
              </a:rPr>
              <a:t>8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/>
              <a:ea typeface="楷体"/>
              <a:cs typeface="+mn-cs"/>
            </a:endParaRPr>
          </a:p>
        </p:txBody>
      </p:sp>
      <p:sp>
        <p:nvSpPr>
          <p:cNvPr id="15" name="AutoShape 27">
            <a:extLst>
              <a:ext uri="{FF2B5EF4-FFF2-40B4-BE49-F238E27FC236}">
                <a16:creationId xmlns:a16="http://schemas.microsoft.com/office/drawing/2014/main" id="{6DCE6445-698C-BA70-884D-7EE4870D4A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27075" y="3615153"/>
            <a:ext cx="3304690" cy="628257"/>
          </a:xfrm>
          <a:prstGeom prst="wedgeRoundRectCallout">
            <a:avLst>
              <a:gd name="adj1" fmla="val -44797"/>
              <a:gd name="adj2" fmla="val -122692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  <a:headEnd/>
            <a:tailEnd/>
          </a:ln>
        </p:spPr>
        <p:txBody>
          <a:bodyPr wrap="square" anchor="ctr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defTabSz="914400" eaLnBrk="1" hangingPunct="1">
              <a:lnSpc>
                <a:spcPct val="110000"/>
              </a:lnSpc>
            </a:pPr>
            <a:r>
              <a:rPr lang="zh-CN" altLang="en-US" sz="3200" dirty="0">
                <a:solidFill>
                  <a:srgbClr val="E60013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复式分段统计表</a:t>
            </a:r>
          </a:p>
        </p:txBody>
      </p:sp>
      <p:pic>
        <p:nvPicPr>
          <p:cNvPr id="16" name="图片 15">
            <a:extLst>
              <a:ext uri="{FF2B5EF4-FFF2-40B4-BE49-F238E27FC236}">
                <a16:creationId xmlns:a16="http://schemas.microsoft.com/office/drawing/2014/main" id="{BABF4051-6DDB-DC10-18AA-6A1F47EAFC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21627" y="4382537"/>
            <a:ext cx="1862459" cy="2001538"/>
          </a:xfrm>
          <a:prstGeom prst="rect">
            <a:avLst/>
          </a:prstGeom>
        </p:spPr>
      </p:pic>
      <p:sp>
        <p:nvSpPr>
          <p:cNvPr id="17" name="AutoShape 27">
            <a:extLst>
              <a:ext uri="{FF2B5EF4-FFF2-40B4-BE49-F238E27FC236}">
                <a16:creationId xmlns:a16="http://schemas.microsoft.com/office/drawing/2014/main" id="{DAB2E5B7-06CD-3399-DD89-564338C48FAA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2250366" y="4407486"/>
            <a:ext cx="6916802" cy="1215344"/>
          </a:xfrm>
          <a:prstGeom prst="wedgeRoundRectCallout">
            <a:avLst>
              <a:gd name="adj1" fmla="val -58241"/>
              <a:gd name="adj2" fmla="val 10683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  <a:headEnd/>
            <a:tailE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对比刚才的统计表，复式分段统计表有什么优点？</a:t>
            </a: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99A7CEFB-7E06-DC09-C479-80CD43F3D106}"/>
              </a:ext>
            </a:extLst>
          </p:cNvPr>
          <p:cNvSpPr txBox="1"/>
          <p:nvPr/>
        </p:nvSpPr>
        <p:spPr>
          <a:xfrm>
            <a:off x="1862618" y="5799300"/>
            <a:ext cx="6916802" cy="584775"/>
          </a:xfrm>
          <a:prstGeom prst="rect">
            <a:avLst/>
          </a:prstGeom>
          <a:solidFill>
            <a:srgbClr val="FFFCE0"/>
          </a:solidFill>
        </p:spPr>
        <p:txBody>
          <a:bodyPr wrap="square" rtlCol="0">
            <a:spAutoFit/>
          </a:bodyPr>
          <a:lstStyle>
            <a:defPPr>
              <a:defRPr lang="zh-CN"/>
            </a:defPPr>
            <a:lvl1pPr eaLnBrk="1" hangingPunct="1">
              <a:defRPr sz="3200">
                <a:solidFill>
                  <a:srgbClr val="0000FF"/>
                </a:solidFill>
                <a:latin typeface="+mn-lt"/>
                <a:ea typeface="+mn-ea"/>
              </a:defRPr>
            </a:lvl1pPr>
          </a:lstStyle>
          <a:p>
            <a:pPr algn="ctr"/>
            <a:r>
              <a:rPr lang="zh-CN" altLang="en-US" dirty="0">
                <a:solidFill>
                  <a:srgbClr val="FF0000"/>
                </a:solidFill>
              </a:rPr>
              <a:t>数据更清楚，更便于我们比较观察。</a:t>
            </a:r>
          </a:p>
        </p:txBody>
      </p:sp>
    </p:spTree>
    <p:extLst>
      <p:ext uri="{BB962C8B-B14F-4D97-AF65-F5344CB8AC3E}">
        <p14:creationId xmlns:p14="http://schemas.microsoft.com/office/powerpoint/2010/main" val="12450506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1" grpId="0"/>
      <p:bldP spid="12" grpId="0"/>
      <p:bldP spid="13" grpId="0"/>
      <p:bldP spid="14" grpId="0"/>
      <p:bldP spid="15" grpId="0" animBg="1"/>
      <p:bldP spid="17" grpId="0" animBg="1"/>
      <p:bldP spid="1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表格 7">
            <a:extLst>
              <a:ext uri="{FF2B5EF4-FFF2-40B4-BE49-F238E27FC236}">
                <a16:creationId xmlns:a16="http://schemas.microsoft.com/office/drawing/2014/main" id="{8E93087E-C72B-2D3A-E096-FF44B8E83AF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20854020"/>
              </p:ext>
            </p:extLst>
          </p:nvPr>
        </p:nvGraphicFramePr>
        <p:xfrm>
          <a:off x="1454015" y="913572"/>
          <a:ext cx="9283970" cy="174695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856794">
                  <a:extLst>
                    <a:ext uri="{9D8B030D-6E8A-4147-A177-3AD203B41FA5}">
                      <a16:colId xmlns:a16="http://schemas.microsoft.com/office/drawing/2014/main" val="4271813411"/>
                    </a:ext>
                  </a:extLst>
                </a:gridCol>
                <a:gridCol w="1856794">
                  <a:extLst>
                    <a:ext uri="{9D8B030D-6E8A-4147-A177-3AD203B41FA5}">
                      <a16:colId xmlns:a16="http://schemas.microsoft.com/office/drawing/2014/main" val="3165932690"/>
                    </a:ext>
                  </a:extLst>
                </a:gridCol>
                <a:gridCol w="1856794">
                  <a:extLst>
                    <a:ext uri="{9D8B030D-6E8A-4147-A177-3AD203B41FA5}">
                      <a16:colId xmlns:a16="http://schemas.microsoft.com/office/drawing/2014/main" val="1940926507"/>
                    </a:ext>
                  </a:extLst>
                </a:gridCol>
                <a:gridCol w="1856794">
                  <a:extLst>
                    <a:ext uri="{9D8B030D-6E8A-4147-A177-3AD203B41FA5}">
                      <a16:colId xmlns:a16="http://schemas.microsoft.com/office/drawing/2014/main" val="745865630"/>
                    </a:ext>
                  </a:extLst>
                </a:gridCol>
                <a:gridCol w="1856794">
                  <a:extLst>
                    <a:ext uri="{9D8B030D-6E8A-4147-A177-3AD203B41FA5}">
                      <a16:colId xmlns:a16="http://schemas.microsoft.com/office/drawing/2014/main" val="1797508789"/>
                    </a:ext>
                  </a:extLst>
                </a:gridCol>
              </a:tblGrid>
              <a:tr h="582319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latin typeface="+mn-lt"/>
                          <a:ea typeface="+mj-ea"/>
                        </a:rPr>
                        <a:t>等级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latin typeface="+mn-lt"/>
                          <a:ea typeface="+mj-ea"/>
                        </a:rPr>
                        <a:t>不及格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latin typeface="+mn-lt"/>
                          <a:ea typeface="+mj-ea"/>
                        </a:rPr>
                        <a:t>及格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latin typeface="+mn-lt"/>
                          <a:ea typeface="+mj-ea"/>
                        </a:rPr>
                        <a:t>良好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latin typeface="+mn-lt"/>
                          <a:ea typeface="+mj-ea"/>
                        </a:rPr>
                        <a:t>优秀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4210575"/>
                  </a:ext>
                </a:extLst>
              </a:tr>
              <a:tr h="582319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latin typeface="+mn-lt"/>
                          <a:ea typeface="+mj-ea"/>
                        </a:rPr>
                        <a:t>女生人数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rgbClr val="FF0000"/>
                          </a:solidFill>
                          <a:latin typeface="+mn-lt"/>
                          <a:ea typeface="+mj-ea"/>
                        </a:rPr>
                        <a:t>0</a:t>
                      </a:r>
                      <a:endParaRPr lang="zh-CN" altLang="en-US" sz="2800" b="1" dirty="0">
                        <a:solidFill>
                          <a:srgbClr val="FF0000"/>
                        </a:solidFill>
                        <a:latin typeface="+mn-lt"/>
                        <a:ea typeface="+mj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rgbClr val="FF0000"/>
                          </a:solidFill>
                          <a:latin typeface="+mn-lt"/>
                          <a:ea typeface="+mj-ea"/>
                        </a:rPr>
                        <a:t>5</a:t>
                      </a:r>
                      <a:endParaRPr lang="zh-CN" altLang="en-US" sz="2800" b="1" dirty="0">
                        <a:solidFill>
                          <a:srgbClr val="FF0000"/>
                        </a:solidFill>
                        <a:latin typeface="+mn-lt"/>
                        <a:ea typeface="+mj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rgbClr val="FF0000"/>
                          </a:solidFill>
                          <a:latin typeface="+mn-lt"/>
                          <a:ea typeface="+mj-ea"/>
                        </a:rPr>
                        <a:t>6</a:t>
                      </a:r>
                      <a:endParaRPr lang="zh-CN" altLang="en-US" sz="2800" b="1" dirty="0">
                        <a:solidFill>
                          <a:srgbClr val="FF0000"/>
                        </a:solidFill>
                        <a:latin typeface="+mn-lt"/>
                        <a:ea typeface="+mj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rgbClr val="FF0000"/>
                          </a:solidFill>
                          <a:latin typeface="+mn-lt"/>
                          <a:ea typeface="+mj-ea"/>
                        </a:rPr>
                        <a:t>4</a:t>
                      </a:r>
                      <a:endParaRPr lang="zh-CN" altLang="en-US" sz="2800" b="1" dirty="0">
                        <a:solidFill>
                          <a:srgbClr val="FF0000"/>
                        </a:solidFill>
                        <a:latin typeface="+mn-lt"/>
                        <a:ea typeface="+mj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07661706"/>
                  </a:ext>
                </a:extLst>
              </a:tr>
              <a:tr h="582319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latin typeface="+mn-lt"/>
                          <a:ea typeface="+mj-ea"/>
                        </a:rPr>
                        <a:t>男生人数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rgbClr val="FF0000"/>
                          </a:solidFill>
                          <a:latin typeface="+mn-lt"/>
                          <a:ea typeface="+mj-ea"/>
                        </a:rPr>
                        <a:t>1</a:t>
                      </a:r>
                      <a:endParaRPr lang="zh-CN" altLang="en-US" sz="2800" b="1" dirty="0">
                        <a:solidFill>
                          <a:srgbClr val="FF0000"/>
                        </a:solidFill>
                        <a:latin typeface="+mn-lt"/>
                        <a:ea typeface="+mj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rgbClr val="FF0000"/>
                          </a:solidFill>
                          <a:latin typeface="+mn-lt"/>
                          <a:ea typeface="+mj-ea"/>
                        </a:rPr>
                        <a:t>4</a:t>
                      </a:r>
                      <a:endParaRPr lang="zh-CN" altLang="en-US" sz="2800" b="1" dirty="0">
                        <a:solidFill>
                          <a:srgbClr val="FF0000"/>
                        </a:solidFill>
                        <a:latin typeface="+mn-lt"/>
                        <a:ea typeface="+mj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rgbClr val="FF0000"/>
                          </a:solidFill>
                          <a:latin typeface="+mn-lt"/>
                          <a:ea typeface="+mj-ea"/>
                        </a:rPr>
                        <a:t>6</a:t>
                      </a:r>
                      <a:endParaRPr lang="zh-CN" altLang="en-US" sz="2800" b="1" dirty="0">
                        <a:solidFill>
                          <a:srgbClr val="FF0000"/>
                        </a:solidFill>
                        <a:latin typeface="+mn-lt"/>
                        <a:ea typeface="+mj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rgbClr val="FF0000"/>
                          </a:solidFill>
                          <a:latin typeface="+mn-lt"/>
                          <a:ea typeface="+mj-ea"/>
                        </a:rPr>
                        <a:t>4</a:t>
                      </a:r>
                      <a:endParaRPr lang="zh-CN" altLang="en-US" sz="2800" b="1" dirty="0">
                        <a:solidFill>
                          <a:srgbClr val="FF0000"/>
                        </a:solidFill>
                        <a:latin typeface="+mn-lt"/>
                        <a:ea typeface="+mj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90221314"/>
                  </a:ext>
                </a:extLst>
              </a:tr>
            </a:tbl>
          </a:graphicData>
        </a:graphic>
      </p:graphicFrame>
      <p:graphicFrame>
        <p:nvGraphicFramePr>
          <p:cNvPr id="10" name="表格 9">
            <a:extLst>
              <a:ext uri="{FF2B5EF4-FFF2-40B4-BE49-F238E27FC236}">
                <a16:creationId xmlns:a16="http://schemas.microsoft.com/office/drawing/2014/main" id="{65386551-93B8-5EE1-F23D-C0B00EDF12B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68518534"/>
              </p:ext>
            </p:extLst>
          </p:nvPr>
        </p:nvGraphicFramePr>
        <p:xfrm>
          <a:off x="1454015" y="2660529"/>
          <a:ext cx="9283970" cy="58231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856794">
                  <a:extLst>
                    <a:ext uri="{9D8B030D-6E8A-4147-A177-3AD203B41FA5}">
                      <a16:colId xmlns:a16="http://schemas.microsoft.com/office/drawing/2014/main" val="4271813411"/>
                    </a:ext>
                  </a:extLst>
                </a:gridCol>
                <a:gridCol w="1856794">
                  <a:extLst>
                    <a:ext uri="{9D8B030D-6E8A-4147-A177-3AD203B41FA5}">
                      <a16:colId xmlns:a16="http://schemas.microsoft.com/office/drawing/2014/main" val="3165932690"/>
                    </a:ext>
                  </a:extLst>
                </a:gridCol>
                <a:gridCol w="1856794">
                  <a:extLst>
                    <a:ext uri="{9D8B030D-6E8A-4147-A177-3AD203B41FA5}">
                      <a16:colId xmlns:a16="http://schemas.microsoft.com/office/drawing/2014/main" val="1940926507"/>
                    </a:ext>
                  </a:extLst>
                </a:gridCol>
                <a:gridCol w="1856794">
                  <a:extLst>
                    <a:ext uri="{9D8B030D-6E8A-4147-A177-3AD203B41FA5}">
                      <a16:colId xmlns:a16="http://schemas.microsoft.com/office/drawing/2014/main" val="745865630"/>
                    </a:ext>
                  </a:extLst>
                </a:gridCol>
                <a:gridCol w="1856794">
                  <a:extLst>
                    <a:ext uri="{9D8B030D-6E8A-4147-A177-3AD203B41FA5}">
                      <a16:colId xmlns:a16="http://schemas.microsoft.com/office/drawing/2014/main" val="1797508789"/>
                    </a:ext>
                  </a:extLst>
                </a:gridCol>
              </a:tblGrid>
              <a:tr h="582319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latin typeface="+mn-lt"/>
                          <a:ea typeface="+mj-ea"/>
                        </a:rPr>
                        <a:t>合计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800" b="1" dirty="0">
                        <a:solidFill>
                          <a:srgbClr val="FF0000"/>
                        </a:solidFill>
                        <a:latin typeface="+mn-lt"/>
                        <a:ea typeface="+mj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800" b="1" dirty="0">
                        <a:solidFill>
                          <a:srgbClr val="FF0000"/>
                        </a:solidFill>
                        <a:latin typeface="+mn-lt"/>
                        <a:ea typeface="+mj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800" b="1" dirty="0">
                        <a:solidFill>
                          <a:srgbClr val="FF0000"/>
                        </a:solidFill>
                        <a:latin typeface="+mn-lt"/>
                        <a:ea typeface="+mj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800" b="1" dirty="0">
                        <a:solidFill>
                          <a:srgbClr val="FF0000"/>
                        </a:solidFill>
                        <a:latin typeface="+mn-lt"/>
                        <a:ea typeface="+mj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90221314"/>
                  </a:ext>
                </a:extLst>
              </a:tr>
            </a:tbl>
          </a:graphicData>
        </a:graphic>
      </p:graphicFrame>
      <p:sp>
        <p:nvSpPr>
          <p:cNvPr id="13" name="文本框 12">
            <a:extLst>
              <a:ext uri="{FF2B5EF4-FFF2-40B4-BE49-F238E27FC236}">
                <a16:creationId xmlns:a16="http://schemas.microsoft.com/office/drawing/2014/main" id="{5D8357F9-8011-4F8C-4806-8C140E9D2DA5}"/>
              </a:ext>
            </a:extLst>
          </p:cNvPr>
          <p:cNvSpPr txBox="1"/>
          <p:nvPr/>
        </p:nvSpPr>
        <p:spPr>
          <a:xfrm>
            <a:off x="3630849" y="2686542"/>
            <a:ext cx="122325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3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ea typeface="楷体"/>
                <a:cs typeface="+mn-cs"/>
              </a:rPr>
              <a:t>1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/>
              <a:ea typeface="楷体"/>
              <a:cs typeface="+mn-cs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3C938BDA-EABE-A915-2033-554CEF2E3C0C}"/>
              </a:ext>
            </a:extLst>
          </p:cNvPr>
          <p:cNvSpPr txBox="1"/>
          <p:nvPr/>
        </p:nvSpPr>
        <p:spPr>
          <a:xfrm>
            <a:off x="5484373" y="2686542"/>
            <a:ext cx="122325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3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ea typeface="楷体"/>
                <a:cs typeface="+mn-cs"/>
              </a:rPr>
              <a:t>9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/>
              <a:ea typeface="楷体"/>
              <a:cs typeface="+mn-cs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8C3C0BA5-5AAE-CE2E-6ECF-2924F09C0E70}"/>
              </a:ext>
            </a:extLst>
          </p:cNvPr>
          <p:cNvSpPr txBox="1"/>
          <p:nvPr/>
        </p:nvSpPr>
        <p:spPr>
          <a:xfrm>
            <a:off x="7333439" y="2686542"/>
            <a:ext cx="122325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3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ea typeface="楷体"/>
                <a:cs typeface="+mn-cs"/>
              </a:rPr>
              <a:t>12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/>
              <a:ea typeface="楷体"/>
              <a:cs typeface="+mn-cs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F2B917B8-B491-E27A-F78E-88C5A161FF93}"/>
              </a:ext>
            </a:extLst>
          </p:cNvPr>
          <p:cNvSpPr txBox="1"/>
          <p:nvPr/>
        </p:nvSpPr>
        <p:spPr>
          <a:xfrm>
            <a:off x="9208511" y="2686542"/>
            <a:ext cx="122325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3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ea typeface="楷体"/>
                <a:cs typeface="+mn-cs"/>
              </a:rPr>
              <a:t>8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/>
              <a:ea typeface="楷体"/>
              <a:cs typeface="+mn-cs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92672437-8BCB-BD1A-9501-F854987841AC}"/>
              </a:ext>
            </a:extLst>
          </p:cNvPr>
          <p:cNvSpPr txBox="1"/>
          <p:nvPr/>
        </p:nvSpPr>
        <p:spPr>
          <a:xfrm>
            <a:off x="694560" y="215722"/>
            <a:ext cx="842280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hangingPunct="1"/>
            <a:r>
              <a:rPr lang="zh-CN" altLang="en-US" sz="3200" b="1" dirty="0">
                <a:latin typeface="+mj-ea"/>
                <a:ea typeface="+mj-ea"/>
              </a:rPr>
              <a:t>根据统计结果，你有什么发现？</a:t>
            </a:r>
            <a:endParaRPr lang="en-US" altLang="zh-CN" sz="3200" b="1" dirty="0">
              <a:latin typeface="+mj-ea"/>
              <a:ea typeface="+mj-ea"/>
            </a:endParaRPr>
          </a:p>
        </p:txBody>
      </p:sp>
      <p:pic>
        <p:nvPicPr>
          <p:cNvPr id="19" name="图片 18">
            <a:extLst>
              <a:ext uri="{FF2B5EF4-FFF2-40B4-BE49-F238E27FC236}">
                <a16:creationId xmlns:a16="http://schemas.microsoft.com/office/drawing/2014/main" id="{F6EC3A5A-9C41-0496-BCE5-6A271C03EFC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228" y="3615153"/>
            <a:ext cx="1442794" cy="2043152"/>
          </a:xfrm>
          <a:prstGeom prst="rect">
            <a:avLst/>
          </a:prstGeom>
        </p:spPr>
      </p:pic>
      <p:sp>
        <p:nvSpPr>
          <p:cNvPr id="21" name="圆角矩形标注 12">
            <a:extLst>
              <a:ext uri="{FF2B5EF4-FFF2-40B4-BE49-F238E27FC236}">
                <a16:creationId xmlns:a16="http://schemas.microsoft.com/office/drawing/2014/main" id="{5B41FA08-EBA0-D285-6FB0-1F2A84D69A26}"/>
              </a:ext>
            </a:extLst>
          </p:cNvPr>
          <p:cNvSpPr/>
          <p:nvPr/>
        </p:nvSpPr>
        <p:spPr>
          <a:xfrm>
            <a:off x="2296235" y="3522358"/>
            <a:ext cx="5219456" cy="1248765"/>
          </a:xfrm>
          <a:prstGeom prst="wedgeRoundRectCallout">
            <a:avLst>
              <a:gd name="adj1" fmla="val -58094"/>
              <a:gd name="adj2" fmla="val 37696"/>
              <a:gd name="adj3" fmla="val 16667"/>
            </a:avLst>
          </a:prstGeom>
          <a:solidFill>
            <a:srgbClr val="FFFFFF"/>
          </a:solidFill>
          <a:ln w="19050">
            <a:solidFill>
              <a:srgbClr val="2D83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lvl="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b="1" kern="0" noProof="1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三（</a:t>
            </a:r>
            <a:r>
              <a:rPr lang="en-US" altLang="zh-CN" sz="3200" b="1" kern="0" noProof="1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3200" b="1" kern="0" noProof="1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）班同学跳绳水平在</a:t>
            </a:r>
            <a:r>
              <a:rPr lang="zh-CN" altLang="en-US" sz="3200" b="1" kern="0" noProof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良好</a:t>
            </a:r>
            <a:r>
              <a:rPr lang="zh-CN" altLang="en-US" sz="3200" b="1" kern="0" noProof="1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等级的人数</a:t>
            </a:r>
            <a:r>
              <a:rPr lang="zh-CN" altLang="en-US" sz="3200" b="1" kern="0" noProof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最多</a:t>
            </a:r>
            <a:r>
              <a:rPr lang="zh-CN" altLang="en-US" sz="3200" b="1" kern="0" noProof="1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。</a:t>
            </a:r>
          </a:p>
        </p:txBody>
      </p:sp>
      <p:pic>
        <p:nvPicPr>
          <p:cNvPr id="24" name="图片 23">
            <a:extLst>
              <a:ext uri="{FF2B5EF4-FFF2-40B4-BE49-F238E27FC236}">
                <a16:creationId xmlns:a16="http://schemas.microsoft.com/office/drawing/2014/main" id="{DB8763F7-A369-B000-033B-43068188F82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47625" y="4492467"/>
            <a:ext cx="1686238" cy="1898972"/>
          </a:xfrm>
          <a:prstGeom prst="rect">
            <a:avLst/>
          </a:prstGeom>
        </p:spPr>
      </p:pic>
      <p:sp>
        <p:nvSpPr>
          <p:cNvPr id="25" name="AutoShape 27">
            <a:extLst>
              <a:ext uri="{FF2B5EF4-FFF2-40B4-BE49-F238E27FC236}">
                <a16:creationId xmlns:a16="http://schemas.microsoft.com/office/drawing/2014/main" id="{C7E0BAF4-3E71-103A-EDFA-E8B2697AB186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4034159" y="5050633"/>
            <a:ext cx="5346936" cy="1215344"/>
          </a:xfrm>
          <a:prstGeom prst="wedgeRoundRectCallout">
            <a:avLst>
              <a:gd name="adj1" fmla="val -58969"/>
              <a:gd name="adj2" fmla="val -35740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  <a:headEnd/>
            <a:tailE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zh-CN" altLang="en-US" sz="3200" b="1" dirty="0">
                <a:latin typeface="+mn-lt"/>
                <a:ea typeface="楷体" panose="02010609060101010101" pitchFamily="49" charset="-122"/>
              </a:rPr>
              <a:t>有</a:t>
            </a: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1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名</a:t>
            </a:r>
            <a:r>
              <a:rPr lang="zh-CN" altLang="en-US" sz="3200" b="1" dirty="0">
                <a:latin typeface="+mn-lt"/>
                <a:ea typeface="楷体" panose="02010609060101010101" pitchFamily="49" charset="-122"/>
              </a:rPr>
              <a:t>同学的跳绳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没有及格</a:t>
            </a:r>
            <a:r>
              <a:rPr lang="zh-CN" altLang="en-US" sz="3200" b="1" dirty="0">
                <a:latin typeface="+mn-lt"/>
                <a:ea typeface="楷体" panose="02010609060101010101" pitchFamily="49" charset="-122"/>
              </a:rPr>
              <a:t>，需要加强体育锻炼。</a:t>
            </a:r>
          </a:p>
        </p:txBody>
      </p:sp>
    </p:spTree>
    <p:extLst>
      <p:ext uri="{BB962C8B-B14F-4D97-AF65-F5344CB8AC3E}">
        <p14:creationId xmlns:p14="http://schemas.microsoft.com/office/powerpoint/2010/main" val="13029732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图片 5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11980333" y="124885"/>
            <a:ext cx="186267" cy="5926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文本框 1">
            <a:extLst>
              <a:ext uri="{FF2B5EF4-FFF2-40B4-BE49-F238E27FC236}">
                <a16:creationId xmlns:a16="http://schemas.microsoft.com/office/drawing/2014/main" id="{79EEAB45-53F3-284A-3E39-A4AEB80690E4}"/>
              </a:ext>
            </a:extLst>
          </p:cNvPr>
          <p:cNvSpPr txBox="1"/>
          <p:nvPr/>
        </p:nvSpPr>
        <p:spPr>
          <a:xfrm>
            <a:off x="982493" y="233465"/>
            <a:ext cx="2295728" cy="742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30000"/>
              </a:lnSpc>
            </a:pPr>
            <a:r>
              <a: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课堂小结</a:t>
            </a:r>
          </a:p>
        </p:txBody>
      </p:sp>
      <p:graphicFrame>
        <p:nvGraphicFramePr>
          <p:cNvPr id="14" name="表格 13">
            <a:extLst>
              <a:ext uri="{FF2B5EF4-FFF2-40B4-BE49-F238E27FC236}">
                <a16:creationId xmlns:a16="http://schemas.microsoft.com/office/drawing/2014/main" id="{A025686B-B3B1-1E88-ACE4-B2817FD7961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90677542"/>
              </p:ext>
            </p:extLst>
          </p:nvPr>
        </p:nvGraphicFramePr>
        <p:xfrm>
          <a:off x="1454015" y="1886344"/>
          <a:ext cx="9283970" cy="174695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856794">
                  <a:extLst>
                    <a:ext uri="{9D8B030D-6E8A-4147-A177-3AD203B41FA5}">
                      <a16:colId xmlns:a16="http://schemas.microsoft.com/office/drawing/2014/main" val="4271813411"/>
                    </a:ext>
                  </a:extLst>
                </a:gridCol>
                <a:gridCol w="1856794">
                  <a:extLst>
                    <a:ext uri="{9D8B030D-6E8A-4147-A177-3AD203B41FA5}">
                      <a16:colId xmlns:a16="http://schemas.microsoft.com/office/drawing/2014/main" val="3165932690"/>
                    </a:ext>
                  </a:extLst>
                </a:gridCol>
                <a:gridCol w="1856794">
                  <a:extLst>
                    <a:ext uri="{9D8B030D-6E8A-4147-A177-3AD203B41FA5}">
                      <a16:colId xmlns:a16="http://schemas.microsoft.com/office/drawing/2014/main" val="1940926507"/>
                    </a:ext>
                  </a:extLst>
                </a:gridCol>
                <a:gridCol w="1856794">
                  <a:extLst>
                    <a:ext uri="{9D8B030D-6E8A-4147-A177-3AD203B41FA5}">
                      <a16:colId xmlns:a16="http://schemas.microsoft.com/office/drawing/2014/main" val="745865630"/>
                    </a:ext>
                  </a:extLst>
                </a:gridCol>
                <a:gridCol w="1856794">
                  <a:extLst>
                    <a:ext uri="{9D8B030D-6E8A-4147-A177-3AD203B41FA5}">
                      <a16:colId xmlns:a16="http://schemas.microsoft.com/office/drawing/2014/main" val="1797508789"/>
                    </a:ext>
                  </a:extLst>
                </a:gridCol>
              </a:tblGrid>
              <a:tr h="582319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latin typeface="+mn-lt"/>
                          <a:ea typeface="+mj-ea"/>
                        </a:rPr>
                        <a:t>等级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latin typeface="+mn-lt"/>
                          <a:ea typeface="+mj-ea"/>
                        </a:rPr>
                        <a:t>不及格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latin typeface="+mn-lt"/>
                          <a:ea typeface="+mj-ea"/>
                        </a:rPr>
                        <a:t>及格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latin typeface="+mn-lt"/>
                          <a:ea typeface="+mj-ea"/>
                        </a:rPr>
                        <a:t>良好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latin typeface="+mn-lt"/>
                          <a:ea typeface="+mj-ea"/>
                        </a:rPr>
                        <a:t>优秀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4210575"/>
                  </a:ext>
                </a:extLst>
              </a:tr>
              <a:tr h="582319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latin typeface="+mn-lt"/>
                          <a:ea typeface="+mj-ea"/>
                        </a:rPr>
                        <a:t>女生人数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rgbClr val="FF0000"/>
                          </a:solidFill>
                          <a:latin typeface="+mn-lt"/>
                          <a:ea typeface="+mj-ea"/>
                        </a:rPr>
                        <a:t>0</a:t>
                      </a:r>
                      <a:endParaRPr lang="zh-CN" altLang="en-US" sz="2800" b="1" dirty="0">
                        <a:solidFill>
                          <a:srgbClr val="FF0000"/>
                        </a:solidFill>
                        <a:latin typeface="+mn-lt"/>
                        <a:ea typeface="+mj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rgbClr val="FF0000"/>
                          </a:solidFill>
                          <a:latin typeface="+mn-lt"/>
                          <a:ea typeface="+mj-ea"/>
                        </a:rPr>
                        <a:t>5</a:t>
                      </a:r>
                      <a:endParaRPr lang="zh-CN" altLang="en-US" sz="2800" b="1" dirty="0">
                        <a:solidFill>
                          <a:srgbClr val="FF0000"/>
                        </a:solidFill>
                        <a:latin typeface="+mn-lt"/>
                        <a:ea typeface="+mj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rgbClr val="FF0000"/>
                          </a:solidFill>
                          <a:latin typeface="+mn-lt"/>
                          <a:ea typeface="+mj-ea"/>
                        </a:rPr>
                        <a:t>6</a:t>
                      </a:r>
                      <a:endParaRPr lang="zh-CN" altLang="en-US" sz="2800" b="1" dirty="0">
                        <a:solidFill>
                          <a:srgbClr val="FF0000"/>
                        </a:solidFill>
                        <a:latin typeface="+mn-lt"/>
                        <a:ea typeface="+mj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rgbClr val="FF0000"/>
                          </a:solidFill>
                          <a:latin typeface="+mn-lt"/>
                          <a:ea typeface="+mj-ea"/>
                        </a:rPr>
                        <a:t>4</a:t>
                      </a:r>
                      <a:endParaRPr lang="zh-CN" altLang="en-US" sz="2800" b="1" dirty="0">
                        <a:solidFill>
                          <a:srgbClr val="FF0000"/>
                        </a:solidFill>
                        <a:latin typeface="+mn-lt"/>
                        <a:ea typeface="+mj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07661706"/>
                  </a:ext>
                </a:extLst>
              </a:tr>
              <a:tr h="582319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latin typeface="+mn-lt"/>
                          <a:ea typeface="+mj-ea"/>
                        </a:rPr>
                        <a:t>男生人数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rgbClr val="FF0000"/>
                          </a:solidFill>
                          <a:latin typeface="+mn-lt"/>
                          <a:ea typeface="+mj-ea"/>
                        </a:rPr>
                        <a:t>1</a:t>
                      </a:r>
                      <a:endParaRPr lang="zh-CN" altLang="en-US" sz="2800" b="1" dirty="0">
                        <a:solidFill>
                          <a:srgbClr val="FF0000"/>
                        </a:solidFill>
                        <a:latin typeface="+mn-lt"/>
                        <a:ea typeface="+mj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rgbClr val="FF0000"/>
                          </a:solidFill>
                          <a:latin typeface="+mn-lt"/>
                          <a:ea typeface="+mj-ea"/>
                        </a:rPr>
                        <a:t>4</a:t>
                      </a:r>
                      <a:endParaRPr lang="zh-CN" altLang="en-US" sz="2800" b="1" dirty="0">
                        <a:solidFill>
                          <a:srgbClr val="FF0000"/>
                        </a:solidFill>
                        <a:latin typeface="+mn-lt"/>
                        <a:ea typeface="+mj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rgbClr val="FF0000"/>
                          </a:solidFill>
                          <a:latin typeface="+mn-lt"/>
                          <a:ea typeface="+mj-ea"/>
                        </a:rPr>
                        <a:t>6</a:t>
                      </a:r>
                      <a:endParaRPr lang="zh-CN" altLang="en-US" sz="2800" b="1" dirty="0">
                        <a:solidFill>
                          <a:srgbClr val="FF0000"/>
                        </a:solidFill>
                        <a:latin typeface="+mn-lt"/>
                        <a:ea typeface="+mj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rgbClr val="FF0000"/>
                          </a:solidFill>
                          <a:latin typeface="+mn-lt"/>
                          <a:ea typeface="+mj-ea"/>
                        </a:rPr>
                        <a:t>4</a:t>
                      </a:r>
                      <a:endParaRPr lang="zh-CN" altLang="en-US" sz="2800" b="1" dirty="0">
                        <a:solidFill>
                          <a:srgbClr val="FF0000"/>
                        </a:solidFill>
                        <a:latin typeface="+mn-lt"/>
                        <a:ea typeface="+mj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90221314"/>
                  </a:ext>
                </a:extLst>
              </a:tr>
            </a:tbl>
          </a:graphicData>
        </a:graphic>
      </p:graphicFrame>
      <p:graphicFrame>
        <p:nvGraphicFramePr>
          <p:cNvPr id="15" name="表格 14">
            <a:extLst>
              <a:ext uri="{FF2B5EF4-FFF2-40B4-BE49-F238E27FC236}">
                <a16:creationId xmlns:a16="http://schemas.microsoft.com/office/drawing/2014/main" id="{C02CECBB-5E69-1B12-D38A-570A5EB3347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65503818"/>
              </p:ext>
            </p:extLst>
          </p:nvPr>
        </p:nvGraphicFramePr>
        <p:xfrm>
          <a:off x="1454015" y="3633301"/>
          <a:ext cx="9283970" cy="58231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856794">
                  <a:extLst>
                    <a:ext uri="{9D8B030D-6E8A-4147-A177-3AD203B41FA5}">
                      <a16:colId xmlns:a16="http://schemas.microsoft.com/office/drawing/2014/main" val="4271813411"/>
                    </a:ext>
                  </a:extLst>
                </a:gridCol>
                <a:gridCol w="1856794">
                  <a:extLst>
                    <a:ext uri="{9D8B030D-6E8A-4147-A177-3AD203B41FA5}">
                      <a16:colId xmlns:a16="http://schemas.microsoft.com/office/drawing/2014/main" val="3165932690"/>
                    </a:ext>
                  </a:extLst>
                </a:gridCol>
                <a:gridCol w="1856794">
                  <a:extLst>
                    <a:ext uri="{9D8B030D-6E8A-4147-A177-3AD203B41FA5}">
                      <a16:colId xmlns:a16="http://schemas.microsoft.com/office/drawing/2014/main" val="1940926507"/>
                    </a:ext>
                  </a:extLst>
                </a:gridCol>
                <a:gridCol w="1856794">
                  <a:extLst>
                    <a:ext uri="{9D8B030D-6E8A-4147-A177-3AD203B41FA5}">
                      <a16:colId xmlns:a16="http://schemas.microsoft.com/office/drawing/2014/main" val="745865630"/>
                    </a:ext>
                  </a:extLst>
                </a:gridCol>
                <a:gridCol w="1856794">
                  <a:extLst>
                    <a:ext uri="{9D8B030D-6E8A-4147-A177-3AD203B41FA5}">
                      <a16:colId xmlns:a16="http://schemas.microsoft.com/office/drawing/2014/main" val="1797508789"/>
                    </a:ext>
                  </a:extLst>
                </a:gridCol>
              </a:tblGrid>
              <a:tr h="582319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latin typeface="+mn-lt"/>
                          <a:ea typeface="+mj-ea"/>
                        </a:rPr>
                        <a:t>合计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800" b="1" dirty="0">
                        <a:solidFill>
                          <a:srgbClr val="FF0000"/>
                        </a:solidFill>
                        <a:latin typeface="+mn-lt"/>
                        <a:ea typeface="+mj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800" b="1" dirty="0">
                        <a:solidFill>
                          <a:srgbClr val="FF0000"/>
                        </a:solidFill>
                        <a:latin typeface="+mn-lt"/>
                        <a:ea typeface="+mj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800" b="1" dirty="0">
                        <a:solidFill>
                          <a:srgbClr val="FF0000"/>
                        </a:solidFill>
                        <a:latin typeface="+mn-lt"/>
                        <a:ea typeface="+mj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800" b="1" dirty="0">
                        <a:solidFill>
                          <a:srgbClr val="FF0000"/>
                        </a:solidFill>
                        <a:latin typeface="+mn-lt"/>
                        <a:ea typeface="+mj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90221314"/>
                  </a:ext>
                </a:extLst>
              </a:tr>
            </a:tbl>
          </a:graphicData>
        </a:graphic>
      </p:graphicFrame>
      <p:sp>
        <p:nvSpPr>
          <p:cNvPr id="16" name="文本框 15">
            <a:extLst>
              <a:ext uri="{FF2B5EF4-FFF2-40B4-BE49-F238E27FC236}">
                <a16:creationId xmlns:a16="http://schemas.microsoft.com/office/drawing/2014/main" id="{F111ED4B-E3DA-EF26-33EA-26FA08BEEDED}"/>
              </a:ext>
            </a:extLst>
          </p:cNvPr>
          <p:cNvSpPr txBox="1"/>
          <p:nvPr/>
        </p:nvSpPr>
        <p:spPr>
          <a:xfrm>
            <a:off x="3630849" y="3659314"/>
            <a:ext cx="122325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3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ea typeface="楷体"/>
                <a:cs typeface="+mn-cs"/>
              </a:rPr>
              <a:t>1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/>
              <a:ea typeface="楷体"/>
              <a:cs typeface="+mn-cs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28AF4004-5D76-C788-DB3F-BAB2227674E1}"/>
              </a:ext>
            </a:extLst>
          </p:cNvPr>
          <p:cNvSpPr txBox="1"/>
          <p:nvPr/>
        </p:nvSpPr>
        <p:spPr>
          <a:xfrm>
            <a:off x="5484373" y="3659314"/>
            <a:ext cx="122325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3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ea typeface="楷体"/>
                <a:cs typeface="+mn-cs"/>
              </a:rPr>
              <a:t>9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/>
              <a:ea typeface="楷体"/>
              <a:cs typeface="+mn-cs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9D8EEF6C-B412-56D8-1A75-1E60271A5353}"/>
              </a:ext>
            </a:extLst>
          </p:cNvPr>
          <p:cNvSpPr txBox="1"/>
          <p:nvPr/>
        </p:nvSpPr>
        <p:spPr>
          <a:xfrm>
            <a:off x="7333439" y="3659314"/>
            <a:ext cx="122325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3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ea typeface="楷体"/>
                <a:cs typeface="+mn-cs"/>
              </a:rPr>
              <a:t>12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/>
              <a:ea typeface="楷体"/>
              <a:cs typeface="+mn-cs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55B5A5A7-F84C-117B-6CE2-7C696E38A4CE}"/>
              </a:ext>
            </a:extLst>
          </p:cNvPr>
          <p:cNvSpPr txBox="1"/>
          <p:nvPr/>
        </p:nvSpPr>
        <p:spPr>
          <a:xfrm>
            <a:off x="9208511" y="3659314"/>
            <a:ext cx="122325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3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ea typeface="楷体"/>
                <a:cs typeface="+mn-cs"/>
              </a:rPr>
              <a:t>8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/>
              <a:ea typeface="楷体"/>
              <a:cs typeface="+mn-cs"/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48F28394-B785-D046-D64C-76EB0651FFED}"/>
              </a:ext>
            </a:extLst>
          </p:cNvPr>
          <p:cNvSpPr txBox="1"/>
          <p:nvPr/>
        </p:nvSpPr>
        <p:spPr>
          <a:xfrm>
            <a:off x="2721718" y="1211423"/>
            <a:ext cx="674856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2800" dirty="0">
                <a:solidFill>
                  <a:srgbClr val="231F20"/>
                </a:solidFill>
                <a:effectLst/>
                <a:latin typeface="+mn-ea"/>
                <a:ea typeface="+mn-ea"/>
              </a:rPr>
              <a:t>三（</a:t>
            </a:r>
            <a:r>
              <a:rPr lang="en-US" altLang="zh-CN" sz="2800" dirty="0">
                <a:solidFill>
                  <a:srgbClr val="231F20"/>
                </a:solidFill>
                <a:effectLst/>
                <a:latin typeface="+mn-ea"/>
                <a:ea typeface="+mn-ea"/>
              </a:rPr>
              <a:t>1</a:t>
            </a:r>
            <a:r>
              <a:rPr lang="zh-CN" altLang="en-US" sz="2800" dirty="0">
                <a:solidFill>
                  <a:srgbClr val="231F20"/>
                </a:solidFill>
                <a:effectLst/>
                <a:latin typeface="+mn-ea"/>
                <a:ea typeface="+mn-ea"/>
              </a:rPr>
              <a:t>）班学生一分钟跳绳成绩统计表</a:t>
            </a:r>
            <a:endParaRPr lang="zh-CN" altLang="en-US" sz="4000" dirty="0">
              <a:latin typeface="+mn-ea"/>
              <a:ea typeface="+mn-ea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1E52AB83-C3F2-4E4F-8706-27CE489033EA}"/>
              </a:ext>
            </a:extLst>
          </p:cNvPr>
          <p:cNvSpPr txBox="1"/>
          <p:nvPr/>
        </p:nvSpPr>
        <p:spPr>
          <a:xfrm>
            <a:off x="558375" y="4437538"/>
            <a:ext cx="376070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hangingPunct="1"/>
            <a:r>
              <a:rPr lang="zh-CN" altLang="en-US" sz="3200" dirty="0">
                <a:latin typeface="黑体" panose="02010609060101010101" pitchFamily="49" charset="-122"/>
                <a:ea typeface="黑体" panose="02010609060101010101" pitchFamily="49" charset="-122"/>
              </a:rPr>
              <a:t>分段整理的步骤：</a:t>
            </a:r>
            <a:endParaRPr lang="en-US" altLang="zh-CN" sz="32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2" name="矩形: 圆角 21">
            <a:extLst>
              <a:ext uri="{FF2B5EF4-FFF2-40B4-BE49-F238E27FC236}">
                <a16:creationId xmlns:a16="http://schemas.microsoft.com/office/drawing/2014/main" id="{ACE30F58-8171-34A7-EC83-1CF35E5EE260}"/>
              </a:ext>
            </a:extLst>
          </p:cNvPr>
          <p:cNvSpPr/>
          <p:nvPr/>
        </p:nvSpPr>
        <p:spPr>
          <a:xfrm>
            <a:off x="1264596" y="5277265"/>
            <a:ext cx="2226012" cy="1055454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dirty="0"/>
              <a:t>确定分段标准</a:t>
            </a:r>
          </a:p>
        </p:txBody>
      </p:sp>
      <p:sp>
        <p:nvSpPr>
          <p:cNvPr id="23" name="箭头: 右 22">
            <a:extLst>
              <a:ext uri="{FF2B5EF4-FFF2-40B4-BE49-F238E27FC236}">
                <a16:creationId xmlns:a16="http://schemas.microsoft.com/office/drawing/2014/main" id="{A6DE6955-4749-7F46-D19C-8928F221F6C7}"/>
              </a:ext>
            </a:extLst>
          </p:cNvPr>
          <p:cNvSpPr/>
          <p:nvPr/>
        </p:nvSpPr>
        <p:spPr>
          <a:xfrm>
            <a:off x="3597410" y="5615303"/>
            <a:ext cx="480302" cy="379379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矩形: 圆角 23">
            <a:extLst>
              <a:ext uri="{FF2B5EF4-FFF2-40B4-BE49-F238E27FC236}">
                <a16:creationId xmlns:a16="http://schemas.microsoft.com/office/drawing/2014/main" id="{0345593B-9137-606F-11C3-01A81CC6BDAB}"/>
              </a:ext>
            </a:extLst>
          </p:cNvPr>
          <p:cNvSpPr/>
          <p:nvPr/>
        </p:nvSpPr>
        <p:spPr>
          <a:xfrm>
            <a:off x="4184514" y="5277265"/>
            <a:ext cx="3403061" cy="1055454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dirty="0"/>
              <a:t>确定统计表中的横标题、纵标题</a:t>
            </a:r>
          </a:p>
        </p:txBody>
      </p:sp>
      <p:sp>
        <p:nvSpPr>
          <p:cNvPr id="25" name="矩形: 圆角 24">
            <a:extLst>
              <a:ext uri="{FF2B5EF4-FFF2-40B4-BE49-F238E27FC236}">
                <a16:creationId xmlns:a16="http://schemas.microsoft.com/office/drawing/2014/main" id="{67A42C6E-548D-58E8-5CCE-0C1C4C6349B7}"/>
              </a:ext>
            </a:extLst>
          </p:cNvPr>
          <p:cNvSpPr/>
          <p:nvPr/>
        </p:nvSpPr>
        <p:spPr>
          <a:xfrm>
            <a:off x="8281481" y="5469388"/>
            <a:ext cx="2226013" cy="671208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dirty="0"/>
              <a:t>整理数据</a:t>
            </a:r>
          </a:p>
        </p:txBody>
      </p:sp>
      <p:sp>
        <p:nvSpPr>
          <p:cNvPr id="26" name="箭头: 右 25">
            <a:extLst>
              <a:ext uri="{FF2B5EF4-FFF2-40B4-BE49-F238E27FC236}">
                <a16:creationId xmlns:a16="http://schemas.microsoft.com/office/drawing/2014/main" id="{2C3253CB-1972-AFD1-F99F-0402F79C685E}"/>
              </a:ext>
            </a:extLst>
          </p:cNvPr>
          <p:cNvSpPr/>
          <p:nvPr/>
        </p:nvSpPr>
        <p:spPr>
          <a:xfrm>
            <a:off x="7694377" y="5615303"/>
            <a:ext cx="480302" cy="379379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3" grpId="0" animBg="1"/>
      <p:bldP spid="24" grpId="0" animBg="1"/>
      <p:bldP spid="25" grpId="0" animBg="1"/>
      <p:bldP spid="2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C467DAF2-519C-18B5-7B8B-457674E1795C}"/>
              </a:ext>
            </a:extLst>
          </p:cNvPr>
          <p:cNvSpPr txBox="1"/>
          <p:nvPr/>
        </p:nvSpPr>
        <p:spPr>
          <a:xfrm>
            <a:off x="982493" y="233465"/>
            <a:ext cx="2295728" cy="742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30000"/>
              </a:lnSpc>
            </a:pPr>
            <a:r>
              <a: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实践应用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3B4C8459-11AA-8A9E-1926-97AEAD169466}"/>
              </a:ext>
            </a:extLst>
          </p:cNvPr>
          <p:cNvSpPr txBox="1"/>
          <p:nvPr/>
        </p:nvSpPr>
        <p:spPr>
          <a:xfrm>
            <a:off x="576363" y="1275555"/>
            <a:ext cx="609437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200" b="1" dirty="0">
                <a:solidFill>
                  <a:srgbClr val="231F20"/>
                </a:solidFill>
                <a:effectLst/>
                <a:latin typeface="+mj-ea"/>
                <a:ea typeface="+mj-ea"/>
              </a:rPr>
              <a:t>调查本班同学的身高情况。</a:t>
            </a:r>
            <a:endParaRPr lang="zh-CN" altLang="en-US" sz="4000" b="1" dirty="0">
              <a:latin typeface="+mj-ea"/>
              <a:ea typeface="+mj-ea"/>
            </a:endParaRPr>
          </a:p>
        </p:txBody>
      </p:sp>
      <p:sp>
        <p:nvSpPr>
          <p:cNvPr id="5" name="TextBox 11">
            <a:extLst>
              <a:ext uri="{FF2B5EF4-FFF2-40B4-BE49-F238E27FC236}">
                <a16:creationId xmlns:a16="http://schemas.microsoft.com/office/drawing/2014/main" id="{4844F661-0EFE-26DB-DEB9-3DE5F5C3BF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9559" y="1421308"/>
            <a:ext cx="372374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70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做一做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graphicFrame>
        <p:nvGraphicFramePr>
          <p:cNvPr id="7" name="表格 6">
            <a:extLst>
              <a:ext uri="{FF2B5EF4-FFF2-40B4-BE49-F238E27FC236}">
                <a16:creationId xmlns:a16="http://schemas.microsoft.com/office/drawing/2014/main" id="{00F526AC-1093-933B-CBC5-340252B5B56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70690628"/>
              </p:ext>
            </p:extLst>
          </p:nvPr>
        </p:nvGraphicFramePr>
        <p:xfrm>
          <a:off x="1454015" y="2006083"/>
          <a:ext cx="9283970" cy="232927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856794">
                  <a:extLst>
                    <a:ext uri="{9D8B030D-6E8A-4147-A177-3AD203B41FA5}">
                      <a16:colId xmlns:a16="http://schemas.microsoft.com/office/drawing/2014/main" val="4271813411"/>
                    </a:ext>
                  </a:extLst>
                </a:gridCol>
                <a:gridCol w="1856794">
                  <a:extLst>
                    <a:ext uri="{9D8B030D-6E8A-4147-A177-3AD203B41FA5}">
                      <a16:colId xmlns:a16="http://schemas.microsoft.com/office/drawing/2014/main" val="3165932690"/>
                    </a:ext>
                  </a:extLst>
                </a:gridCol>
                <a:gridCol w="1856794">
                  <a:extLst>
                    <a:ext uri="{9D8B030D-6E8A-4147-A177-3AD203B41FA5}">
                      <a16:colId xmlns:a16="http://schemas.microsoft.com/office/drawing/2014/main" val="1940926507"/>
                    </a:ext>
                  </a:extLst>
                </a:gridCol>
                <a:gridCol w="1856794">
                  <a:extLst>
                    <a:ext uri="{9D8B030D-6E8A-4147-A177-3AD203B41FA5}">
                      <a16:colId xmlns:a16="http://schemas.microsoft.com/office/drawing/2014/main" val="745865630"/>
                    </a:ext>
                  </a:extLst>
                </a:gridCol>
                <a:gridCol w="1856794">
                  <a:extLst>
                    <a:ext uri="{9D8B030D-6E8A-4147-A177-3AD203B41FA5}">
                      <a16:colId xmlns:a16="http://schemas.microsoft.com/office/drawing/2014/main" val="1797508789"/>
                    </a:ext>
                  </a:extLst>
                </a:gridCol>
              </a:tblGrid>
              <a:tr h="582319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latin typeface="+mn-lt"/>
                          <a:ea typeface="+mj-ea"/>
                        </a:rPr>
                        <a:t>身高</a:t>
                      </a:r>
                      <a:r>
                        <a:rPr lang="en-US" altLang="zh-CN" sz="2800" b="1" dirty="0">
                          <a:latin typeface="+mn-lt"/>
                          <a:ea typeface="+mj-ea"/>
                        </a:rPr>
                        <a:t>/</a:t>
                      </a:r>
                      <a:r>
                        <a:rPr lang="zh-CN" altLang="en-US" sz="2800" b="1" dirty="0">
                          <a:latin typeface="+mn-lt"/>
                          <a:ea typeface="+mj-ea"/>
                        </a:rPr>
                        <a:t>厘米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+mn-lt"/>
                          <a:ea typeface="+mj-ea"/>
                        </a:rPr>
                        <a:t>119</a:t>
                      </a:r>
                      <a:r>
                        <a:rPr lang="zh-CN" altLang="en-US" sz="2800" b="1" dirty="0">
                          <a:latin typeface="+mn-lt"/>
                          <a:ea typeface="+mj-ea"/>
                        </a:rPr>
                        <a:t>及以下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+mn-lt"/>
                          <a:ea typeface="+mj-ea"/>
                        </a:rPr>
                        <a:t>120—129</a:t>
                      </a:r>
                      <a:endParaRPr lang="zh-CN" altLang="en-US" sz="2800" b="1" dirty="0">
                        <a:latin typeface="+mn-lt"/>
                        <a:ea typeface="+mj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+mn-lt"/>
                          <a:ea typeface="+mj-ea"/>
                        </a:rPr>
                        <a:t>130—139</a:t>
                      </a:r>
                      <a:endParaRPr lang="zh-CN" altLang="en-US" sz="2800" b="1" dirty="0">
                        <a:latin typeface="+mn-lt"/>
                        <a:ea typeface="+mj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+mn-lt"/>
                          <a:ea typeface="+mj-ea"/>
                        </a:rPr>
                        <a:t>140</a:t>
                      </a:r>
                      <a:r>
                        <a:rPr lang="zh-CN" altLang="en-US" sz="2800" b="1" dirty="0">
                          <a:latin typeface="+mn-lt"/>
                          <a:ea typeface="+mj-ea"/>
                        </a:rPr>
                        <a:t>及以上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4210575"/>
                  </a:ext>
                </a:extLst>
              </a:tr>
              <a:tr h="582319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latin typeface="+mn-lt"/>
                          <a:ea typeface="+mj-ea"/>
                        </a:rPr>
                        <a:t>女生人数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800" b="1" dirty="0">
                        <a:solidFill>
                          <a:srgbClr val="FF0000"/>
                        </a:solidFill>
                        <a:latin typeface="+mn-lt"/>
                        <a:ea typeface="+mj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800" b="1" dirty="0">
                        <a:solidFill>
                          <a:srgbClr val="FF0000"/>
                        </a:solidFill>
                        <a:latin typeface="+mn-lt"/>
                        <a:ea typeface="+mj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800" b="1" dirty="0">
                        <a:solidFill>
                          <a:srgbClr val="FF0000"/>
                        </a:solidFill>
                        <a:latin typeface="+mn-lt"/>
                        <a:ea typeface="+mj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800" b="1" dirty="0">
                        <a:solidFill>
                          <a:srgbClr val="FF0000"/>
                        </a:solidFill>
                        <a:latin typeface="+mn-lt"/>
                        <a:ea typeface="+mj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07661706"/>
                  </a:ext>
                </a:extLst>
              </a:tr>
              <a:tr h="582319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latin typeface="+mn-lt"/>
                          <a:ea typeface="+mj-ea"/>
                        </a:rPr>
                        <a:t>男生人数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800" b="1" dirty="0">
                        <a:solidFill>
                          <a:srgbClr val="FF0000"/>
                        </a:solidFill>
                        <a:latin typeface="+mn-lt"/>
                        <a:ea typeface="+mj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800" b="1" dirty="0">
                        <a:solidFill>
                          <a:srgbClr val="FF0000"/>
                        </a:solidFill>
                        <a:latin typeface="+mn-lt"/>
                        <a:ea typeface="+mj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800" b="1" dirty="0">
                        <a:solidFill>
                          <a:srgbClr val="FF0000"/>
                        </a:solidFill>
                        <a:latin typeface="+mn-lt"/>
                        <a:ea typeface="+mj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800" b="1" dirty="0">
                        <a:solidFill>
                          <a:srgbClr val="FF0000"/>
                        </a:solidFill>
                        <a:latin typeface="+mn-lt"/>
                        <a:ea typeface="+mj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90221314"/>
                  </a:ext>
                </a:extLst>
              </a:tr>
              <a:tr h="582319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latin typeface="+mn-lt"/>
                          <a:ea typeface="+mj-ea"/>
                        </a:rPr>
                        <a:t>合计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800" b="1" dirty="0">
                        <a:solidFill>
                          <a:srgbClr val="FF0000"/>
                        </a:solidFill>
                        <a:latin typeface="+mn-lt"/>
                        <a:ea typeface="+mj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800" b="1" dirty="0">
                        <a:solidFill>
                          <a:srgbClr val="FF0000"/>
                        </a:solidFill>
                        <a:latin typeface="+mn-lt"/>
                        <a:ea typeface="+mj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800" b="1" dirty="0">
                        <a:solidFill>
                          <a:srgbClr val="FF0000"/>
                        </a:solidFill>
                        <a:latin typeface="+mn-lt"/>
                        <a:ea typeface="+mj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800" b="1" dirty="0">
                        <a:solidFill>
                          <a:srgbClr val="FF0000"/>
                        </a:solidFill>
                        <a:latin typeface="+mn-lt"/>
                        <a:ea typeface="+mj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91389655"/>
                  </a:ext>
                </a:extLst>
              </a:tr>
            </a:tbl>
          </a:graphicData>
        </a:graphic>
      </p:graphicFrame>
      <p:sp>
        <p:nvSpPr>
          <p:cNvPr id="8" name="文本框 7">
            <a:extLst>
              <a:ext uri="{FF2B5EF4-FFF2-40B4-BE49-F238E27FC236}">
                <a16:creationId xmlns:a16="http://schemas.microsoft.com/office/drawing/2014/main" id="{E23DB530-1EAE-2002-15AC-A67A6B0D45A1}"/>
              </a:ext>
            </a:extLst>
          </p:cNvPr>
          <p:cNvSpPr txBox="1"/>
          <p:nvPr/>
        </p:nvSpPr>
        <p:spPr>
          <a:xfrm>
            <a:off x="576363" y="4520024"/>
            <a:ext cx="10834181" cy="18085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b="1" dirty="0">
                <a:solidFill>
                  <a:srgbClr val="231F20"/>
                </a:solidFill>
                <a:effectLst/>
                <a:latin typeface="+mn-lt"/>
                <a:ea typeface="+mj-ea"/>
              </a:rPr>
              <a:t>（</a:t>
            </a:r>
            <a:r>
              <a:rPr lang="en-US" altLang="zh-CN" sz="3200" b="1" dirty="0">
                <a:solidFill>
                  <a:srgbClr val="231F20"/>
                </a:solidFill>
                <a:effectLst/>
                <a:latin typeface="+mn-lt"/>
                <a:ea typeface="+mj-ea"/>
              </a:rPr>
              <a:t>1</a:t>
            </a:r>
            <a:r>
              <a:rPr lang="zh-CN" altLang="en-US" sz="3200" b="1" dirty="0">
                <a:solidFill>
                  <a:srgbClr val="231F20"/>
                </a:solidFill>
                <a:effectLst/>
                <a:latin typeface="+mn-lt"/>
                <a:ea typeface="+mj-ea"/>
              </a:rPr>
              <a:t>）身高在（           ）的同学最多。</a:t>
            </a:r>
          </a:p>
          <a:p>
            <a:pPr>
              <a:lnSpc>
                <a:spcPct val="120000"/>
              </a:lnSpc>
            </a:pPr>
            <a:r>
              <a:rPr lang="zh-CN" altLang="en-US" sz="3200" b="1" dirty="0">
                <a:solidFill>
                  <a:srgbClr val="231F20"/>
                </a:solidFill>
                <a:effectLst/>
                <a:latin typeface="+mn-lt"/>
                <a:ea typeface="+mj-ea"/>
              </a:rPr>
              <a:t>（</a:t>
            </a:r>
            <a:r>
              <a:rPr lang="en-US" altLang="zh-CN" sz="3200" b="1" dirty="0">
                <a:solidFill>
                  <a:srgbClr val="231F20"/>
                </a:solidFill>
                <a:effectLst/>
                <a:latin typeface="+mn-lt"/>
                <a:ea typeface="+mj-ea"/>
              </a:rPr>
              <a:t>2</a:t>
            </a:r>
            <a:r>
              <a:rPr lang="zh-CN" altLang="en-US" sz="3200" b="1" dirty="0">
                <a:solidFill>
                  <a:srgbClr val="231F20"/>
                </a:solidFill>
                <a:effectLst/>
                <a:latin typeface="+mn-lt"/>
                <a:ea typeface="+mj-ea"/>
              </a:rPr>
              <a:t>）请提出其他数学问题并解答。</a:t>
            </a:r>
            <a:endParaRPr lang="en-US" altLang="zh-CN" sz="3200" b="1" dirty="0">
              <a:solidFill>
                <a:srgbClr val="231F20"/>
              </a:solidFill>
              <a:effectLst/>
              <a:latin typeface="+mn-lt"/>
              <a:ea typeface="+mj-ea"/>
            </a:endParaRPr>
          </a:p>
          <a:p>
            <a:pPr>
              <a:lnSpc>
                <a:spcPct val="120000"/>
              </a:lnSpc>
            </a:pPr>
            <a:r>
              <a:rPr lang="zh-CN" altLang="en-US" sz="3200" b="1" dirty="0">
                <a:solidFill>
                  <a:srgbClr val="231F20"/>
                </a:solidFill>
                <a:latin typeface="+mn-lt"/>
                <a:ea typeface="+mj-ea"/>
              </a:rPr>
              <a:t>（</a:t>
            </a:r>
            <a:r>
              <a:rPr lang="en-US" altLang="zh-CN" sz="3200" b="1" dirty="0">
                <a:solidFill>
                  <a:srgbClr val="231F20"/>
                </a:solidFill>
                <a:latin typeface="+mn-lt"/>
                <a:ea typeface="+mj-ea"/>
              </a:rPr>
              <a:t>3</a:t>
            </a:r>
            <a:r>
              <a:rPr lang="zh-CN" altLang="en-US" sz="3200" b="1" dirty="0">
                <a:solidFill>
                  <a:srgbClr val="231F20"/>
                </a:solidFill>
                <a:latin typeface="+mn-lt"/>
                <a:ea typeface="+mj-ea"/>
              </a:rPr>
              <a:t>）根据统计结果，说一说你有什么发现。</a:t>
            </a:r>
          </a:p>
        </p:txBody>
      </p:sp>
    </p:spTree>
    <p:extLst>
      <p:ext uri="{BB962C8B-B14F-4D97-AF65-F5344CB8AC3E}">
        <p14:creationId xmlns:p14="http://schemas.microsoft.com/office/powerpoint/2010/main" val="1842531710"/>
      </p:ext>
    </p:extLst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F5932CA9-013F-22E1-0DE2-96F20BFF8F8E}"/>
              </a:ext>
            </a:extLst>
          </p:cNvPr>
          <p:cNvSpPr txBox="1"/>
          <p:nvPr/>
        </p:nvSpPr>
        <p:spPr>
          <a:xfrm>
            <a:off x="982493" y="233465"/>
            <a:ext cx="2295728" cy="742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30000"/>
              </a:lnSpc>
            </a:pPr>
            <a:r>
              <a: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课后作业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5A9BBE69-5443-1BB6-4FD0-F205005B6AE3}"/>
              </a:ext>
            </a:extLst>
          </p:cNvPr>
          <p:cNvSpPr txBox="1"/>
          <p:nvPr/>
        </p:nvSpPr>
        <p:spPr>
          <a:xfrm>
            <a:off x="1425963" y="3021132"/>
            <a:ext cx="9340074" cy="8157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400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3600" b="1" dirty="0">
                <a:solidFill>
                  <a:srgbClr val="000000"/>
                </a:solidFill>
                <a:ea typeface="楷体" panose="02010609060101010101" pitchFamily="49" charset="-122"/>
                <a:cs typeface="Arial" panose="020B0604020202020204" pitchFamily="34" charset="0"/>
              </a:rPr>
              <a:t>见“状元成才路”系列丛书对应课时作业。</a:t>
            </a:r>
            <a:endParaRPr lang="zh-CN" altLang="en-US" sz="7200" b="1" dirty="0">
              <a:solidFill>
                <a:prstClr val="black"/>
              </a:solidFill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vQPnBbQyLF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11.25 微课">
      <a:majorFont>
        <a:latin typeface="Times New Roman"/>
        <a:ea typeface="楷体"/>
        <a:cs typeface=""/>
      </a:majorFont>
      <a:minorFont>
        <a:latin typeface="Times New Roman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 eaLnBrk="1" hangingPunct="1">
          <a:lnSpc>
            <a:spcPct val="130000"/>
          </a:lnSpc>
          <a:defRPr sz="3200" b="1" dirty="0">
            <a:latin typeface="+mn-lt"/>
            <a:ea typeface="+mn-ea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4020</TotalTime>
  <Words>533</Words>
  <Application>Microsoft Office PowerPoint</Application>
  <PresentationFormat>宽屏</PresentationFormat>
  <Paragraphs>243</Paragraphs>
  <Slides>14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14</vt:i4>
      </vt:variant>
    </vt:vector>
  </HeadingPairs>
  <TitlesOfParts>
    <vt:vector size="24" baseType="lpstr">
      <vt:lpstr>等线</vt:lpstr>
      <vt:lpstr>黑体</vt:lpstr>
      <vt:lpstr>华文细黑</vt:lpstr>
      <vt:lpstr>楷体</vt:lpstr>
      <vt:lpstr>宋体</vt:lpstr>
      <vt:lpstr>微软雅黑</vt:lpstr>
      <vt:lpstr>Arial</vt:lpstr>
      <vt:lpstr>Times New Roman</vt:lpstr>
      <vt:lpstr>Wingdings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creator>状元成才路</dc:creator>
  <cp:lastModifiedBy>Administrator</cp:lastModifiedBy>
  <cp:revision>720</cp:revision>
  <dcterms:created xsi:type="dcterms:W3CDTF">2016-01-14T07:05:12Z</dcterms:created>
  <dcterms:modified xsi:type="dcterms:W3CDTF">2025-11-10T01:28:58Z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2052-11.8.2.8411</vt:lpwstr>
  </property>
</Properties>
</file>