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26" r:id="rId2"/>
    <p:sldId id="392" r:id="rId3"/>
    <p:sldId id="378" r:id="rId4"/>
    <p:sldId id="391" r:id="rId5"/>
    <p:sldId id="397" r:id="rId6"/>
    <p:sldId id="380" r:id="rId7"/>
    <p:sldId id="389" r:id="rId8"/>
    <p:sldId id="386" r:id="rId9"/>
    <p:sldId id="394" r:id="rId10"/>
    <p:sldId id="395" r:id="rId11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E0"/>
    <a:srgbClr val="F6FBF9"/>
    <a:srgbClr val="EE1D23"/>
    <a:srgbClr val="FFFFFF"/>
    <a:srgbClr val="E3F2EC"/>
    <a:srgbClr val="FDEEF4"/>
    <a:srgbClr val="EAF6FD"/>
    <a:srgbClr val="0000FF"/>
    <a:srgbClr val="E0FAF7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82" d="100"/>
          <a:sy n="82" d="100"/>
        </p:scale>
        <p:origin x="792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3F0A044-A03F-9FAA-25B3-1046CDFF0580}"/>
              </a:ext>
            </a:extLst>
          </p:cNvPr>
          <p:cNvGrpSpPr/>
          <p:nvPr/>
        </p:nvGrpSpPr>
        <p:grpSpPr>
          <a:xfrm>
            <a:off x="2668083" y="1267362"/>
            <a:ext cx="7343932" cy="1116000"/>
            <a:chOff x="2599988" y="1267362"/>
            <a:chExt cx="7343932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608984" y="1363697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数据的收集与整理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99988" y="1267362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</p:grpSp>
      <p:sp>
        <p:nvSpPr>
          <p:cNvPr id="3" name="矩形 259">
            <a:extLst>
              <a:ext uri="{FF2B5EF4-FFF2-40B4-BE49-F238E27FC236}">
                <a16:creationId xmlns:a16="http://schemas.microsoft.com/office/drawing/2014/main" id="{154161B7-2067-6848-0458-951B8D87F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练习十四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30F9D0A-8BB2-F5C7-DAD1-143465C3B20E}"/>
              </a:ext>
            </a:extLst>
          </p:cNvPr>
          <p:cNvSpPr txBox="1"/>
          <p:nvPr/>
        </p:nvSpPr>
        <p:spPr>
          <a:xfrm>
            <a:off x="1176121" y="772565"/>
            <a:ext cx="10515136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三（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）班准备制作班牌，要从下边四种颜色中选择大家最喜欢的一种作为班牌的底色。下面是对全班同学调查的结果。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A6493EAE-571B-821B-B4D2-515F653A6620}"/>
              </a:ext>
            </a:extLst>
          </p:cNvPr>
          <p:cNvSpPr/>
          <p:nvPr/>
        </p:nvSpPr>
        <p:spPr>
          <a:xfrm>
            <a:off x="500743" y="82541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1542EFE-CD82-1EBF-DF49-895627A7A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894" y="229829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练习十四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2C6CAAD-4480-C5D3-6FC5-2488AF28E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737" y="2947456"/>
            <a:ext cx="4518525" cy="1628232"/>
          </a:xfrm>
          <a:prstGeom prst="rect">
            <a:avLst/>
          </a:prstGeom>
        </p:spPr>
      </p:pic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2494B1A0-B41E-C2B1-2A91-A72268BF4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235129"/>
              </p:ext>
            </p:extLst>
          </p:nvPr>
        </p:nvGraphicFramePr>
        <p:xfrm>
          <a:off x="838433" y="4727461"/>
          <a:ext cx="10515135" cy="13579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3027">
                  <a:extLst>
                    <a:ext uri="{9D8B030D-6E8A-4147-A177-3AD203B41FA5}">
                      <a16:colId xmlns:a16="http://schemas.microsoft.com/office/drawing/2014/main" val="195374811"/>
                    </a:ext>
                  </a:extLst>
                </a:gridCol>
                <a:gridCol w="2103027">
                  <a:extLst>
                    <a:ext uri="{9D8B030D-6E8A-4147-A177-3AD203B41FA5}">
                      <a16:colId xmlns:a16="http://schemas.microsoft.com/office/drawing/2014/main" val="531640616"/>
                    </a:ext>
                  </a:extLst>
                </a:gridCol>
                <a:gridCol w="2103027">
                  <a:extLst>
                    <a:ext uri="{9D8B030D-6E8A-4147-A177-3AD203B41FA5}">
                      <a16:colId xmlns:a16="http://schemas.microsoft.com/office/drawing/2014/main" val="4250363561"/>
                    </a:ext>
                  </a:extLst>
                </a:gridCol>
                <a:gridCol w="2103027">
                  <a:extLst>
                    <a:ext uri="{9D8B030D-6E8A-4147-A177-3AD203B41FA5}">
                      <a16:colId xmlns:a16="http://schemas.microsoft.com/office/drawing/2014/main" val="2439895923"/>
                    </a:ext>
                  </a:extLst>
                </a:gridCol>
                <a:gridCol w="2103027">
                  <a:extLst>
                    <a:ext uri="{9D8B030D-6E8A-4147-A177-3AD203B41FA5}">
                      <a16:colId xmlns:a16="http://schemas.microsoft.com/office/drawing/2014/main" val="3603930517"/>
                    </a:ext>
                  </a:extLst>
                </a:gridCol>
              </a:tblGrid>
              <a:tr h="6789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颜色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红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黄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蓝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白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073150"/>
                  </a:ext>
                </a:extLst>
              </a:tr>
              <a:tr h="6789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人数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5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4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20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3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800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235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87D178C8-994C-F0E8-61DA-5D4C6D7EF6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675234"/>
              </p:ext>
            </p:extLst>
          </p:nvPr>
        </p:nvGraphicFramePr>
        <p:xfrm>
          <a:off x="838433" y="826671"/>
          <a:ext cx="10515135" cy="13579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3027">
                  <a:extLst>
                    <a:ext uri="{9D8B030D-6E8A-4147-A177-3AD203B41FA5}">
                      <a16:colId xmlns:a16="http://schemas.microsoft.com/office/drawing/2014/main" val="195374811"/>
                    </a:ext>
                  </a:extLst>
                </a:gridCol>
                <a:gridCol w="2103027">
                  <a:extLst>
                    <a:ext uri="{9D8B030D-6E8A-4147-A177-3AD203B41FA5}">
                      <a16:colId xmlns:a16="http://schemas.microsoft.com/office/drawing/2014/main" val="531640616"/>
                    </a:ext>
                  </a:extLst>
                </a:gridCol>
                <a:gridCol w="2103027">
                  <a:extLst>
                    <a:ext uri="{9D8B030D-6E8A-4147-A177-3AD203B41FA5}">
                      <a16:colId xmlns:a16="http://schemas.microsoft.com/office/drawing/2014/main" val="4250363561"/>
                    </a:ext>
                  </a:extLst>
                </a:gridCol>
                <a:gridCol w="2103027">
                  <a:extLst>
                    <a:ext uri="{9D8B030D-6E8A-4147-A177-3AD203B41FA5}">
                      <a16:colId xmlns:a16="http://schemas.microsoft.com/office/drawing/2014/main" val="2439895923"/>
                    </a:ext>
                  </a:extLst>
                </a:gridCol>
                <a:gridCol w="2103027">
                  <a:extLst>
                    <a:ext uri="{9D8B030D-6E8A-4147-A177-3AD203B41FA5}">
                      <a16:colId xmlns:a16="http://schemas.microsoft.com/office/drawing/2014/main" val="3603930517"/>
                    </a:ext>
                  </a:extLst>
                </a:gridCol>
              </a:tblGrid>
              <a:tr h="6789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颜色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红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黄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蓝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白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073150"/>
                  </a:ext>
                </a:extLst>
              </a:tr>
              <a:tr h="6789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人数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5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4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20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3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800797"/>
                  </a:ext>
                </a:extLst>
              </a:tr>
            </a:tbl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F5E889B7-A123-2D04-E2FD-A298B034B9D4}"/>
              </a:ext>
            </a:extLst>
          </p:cNvPr>
          <p:cNvSpPr txBox="1"/>
          <p:nvPr/>
        </p:nvSpPr>
        <p:spPr>
          <a:xfrm>
            <a:off x="725667" y="2397085"/>
            <a:ext cx="10740667" cy="3484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）全班共有（          ）人。最喜欢（          ）色的人数最多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）这个班制作班牌，选择（          ）色最合适。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）如果你们班制作班牌，结果会怎样？试着调查一下。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4CC79B4-24C2-3177-75B0-FD4C86275450}"/>
              </a:ext>
            </a:extLst>
          </p:cNvPr>
          <p:cNvSpPr txBox="1"/>
          <p:nvPr/>
        </p:nvSpPr>
        <p:spPr>
          <a:xfrm>
            <a:off x="4523361" y="2456232"/>
            <a:ext cx="846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32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956C933-8030-41DA-33DA-ABABBEE849EE}"/>
              </a:ext>
            </a:extLst>
          </p:cNvPr>
          <p:cNvSpPr txBox="1"/>
          <p:nvPr/>
        </p:nvSpPr>
        <p:spPr>
          <a:xfrm>
            <a:off x="8871625" y="2456232"/>
            <a:ext cx="846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蓝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5BD42CB-5FCF-60B8-E7B2-7E8B544A8BC5}"/>
              </a:ext>
            </a:extLst>
          </p:cNvPr>
          <p:cNvSpPr txBox="1"/>
          <p:nvPr/>
        </p:nvSpPr>
        <p:spPr>
          <a:xfrm>
            <a:off x="7237378" y="3796606"/>
            <a:ext cx="846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蓝</a:t>
            </a:r>
          </a:p>
        </p:txBody>
      </p:sp>
    </p:spTree>
    <p:extLst>
      <p:ext uri="{BB962C8B-B14F-4D97-AF65-F5344CB8AC3E}">
        <p14:creationId xmlns:p14="http://schemas.microsoft.com/office/powerpoint/2010/main" val="196412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A9EC15EB-E1B4-1FB1-0361-35BD2F4F2AEF}"/>
              </a:ext>
            </a:extLst>
          </p:cNvPr>
          <p:cNvSpPr txBox="1"/>
          <p:nvPr/>
        </p:nvSpPr>
        <p:spPr>
          <a:xfrm>
            <a:off x="1176121" y="315362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下边是小明记录的一个月的天气情况。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5F06A711-F829-3AF0-6ADA-798207987A02}"/>
              </a:ext>
            </a:extLst>
          </p:cNvPr>
          <p:cNvSpPr/>
          <p:nvPr/>
        </p:nvSpPr>
        <p:spPr>
          <a:xfrm>
            <a:off x="500743" y="36820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7B7B16DA-D636-D078-EDCE-C06A1C5DA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03556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练习十四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093D03A-1E2F-1D16-0F29-FAF0A292C17F}"/>
              </a:ext>
            </a:extLst>
          </p:cNvPr>
          <p:cNvSpPr txBox="1"/>
          <p:nvPr/>
        </p:nvSpPr>
        <p:spPr>
          <a:xfrm>
            <a:off x="1176121" y="147483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）把小明记录的结果填在下表中。</a:t>
            </a: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CA8F77A8-7680-4D43-5CDB-2D60969AD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323454"/>
              </p:ext>
            </p:extLst>
          </p:nvPr>
        </p:nvGraphicFramePr>
        <p:xfrm>
          <a:off x="991295" y="2552735"/>
          <a:ext cx="6102256" cy="12064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5564">
                  <a:extLst>
                    <a:ext uri="{9D8B030D-6E8A-4147-A177-3AD203B41FA5}">
                      <a16:colId xmlns:a16="http://schemas.microsoft.com/office/drawing/2014/main" val="195374811"/>
                    </a:ext>
                  </a:extLst>
                </a:gridCol>
                <a:gridCol w="1525564">
                  <a:extLst>
                    <a:ext uri="{9D8B030D-6E8A-4147-A177-3AD203B41FA5}">
                      <a16:colId xmlns:a16="http://schemas.microsoft.com/office/drawing/2014/main" val="531640616"/>
                    </a:ext>
                  </a:extLst>
                </a:gridCol>
                <a:gridCol w="1525564">
                  <a:extLst>
                    <a:ext uri="{9D8B030D-6E8A-4147-A177-3AD203B41FA5}">
                      <a16:colId xmlns:a16="http://schemas.microsoft.com/office/drawing/2014/main" val="4250363561"/>
                    </a:ext>
                  </a:extLst>
                </a:gridCol>
                <a:gridCol w="1525564">
                  <a:extLst>
                    <a:ext uri="{9D8B030D-6E8A-4147-A177-3AD203B41FA5}">
                      <a16:colId xmlns:a16="http://schemas.microsoft.com/office/drawing/2014/main" val="2439895923"/>
                    </a:ext>
                  </a:extLst>
                </a:gridCol>
              </a:tblGrid>
              <a:tr h="60320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天气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晴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阴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雨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073150"/>
                  </a:ext>
                </a:extLst>
              </a:tr>
              <a:tr h="60320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天数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15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12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800797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4D1B649D-30E0-5556-28EC-2A99CFC210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435509"/>
              </p:ext>
            </p:extLst>
          </p:nvPr>
        </p:nvGraphicFramePr>
        <p:xfrm>
          <a:off x="7552369" y="2207506"/>
          <a:ext cx="3648336" cy="20118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4634">
                  <a:extLst>
                    <a:ext uri="{9D8B030D-6E8A-4147-A177-3AD203B41FA5}">
                      <a16:colId xmlns:a16="http://schemas.microsoft.com/office/drawing/2014/main" val="195374811"/>
                    </a:ext>
                  </a:extLst>
                </a:gridCol>
                <a:gridCol w="2233702">
                  <a:extLst>
                    <a:ext uri="{9D8B030D-6E8A-4147-A177-3AD203B41FA5}">
                      <a16:colId xmlns:a16="http://schemas.microsoft.com/office/drawing/2014/main" val="531640616"/>
                    </a:ext>
                  </a:extLst>
                </a:gridCol>
              </a:tblGrid>
              <a:tr h="67061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晴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正  正  正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073150"/>
                  </a:ext>
                </a:extLst>
              </a:tr>
              <a:tr h="67061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阴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正  正  正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800797"/>
                  </a:ext>
                </a:extLst>
              </a:tr>
              <a:tr h="67061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雨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正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113709"/>
                  </a:ext>
                </a:extLst>
              </a:tr>
            </a:tbl>
          </a:graphicData>
        </a:graphic>
      </p:graphicFrame>
      <p:pic>
        <p:nvPicPr>
          <p:cNvPr id="16" name="图片 15">
            <a:extLst>
              <a:ext uri="{FF2B5EF4-FFF2-40B4-BE49-F238E27FC236}">
                <a16:creationId xmlns:a16="http://schemas.microsoft.com/office/drawing/2014/main" id="{887DEA88-C842-6CD0-7B32-3A910EC83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7815" y="3169199"/>
            <a:ext cx="264826" cy="32177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725F901-1899-48A4-78EC-6E98ADBE7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3090" y="3126333"/>
            <a:ext cx="264826" cy="32177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FAB52DE-D5E3-7DDD-C94E-085B464E5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99827">
            <a:off x="9029105" y="3968596"/>
            <a:ext cx="490190" cy="108244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9501E44A-1A2E-0FD6-464E-F3919F9D440D}"/>
              </a:ext>
            </a:extLst>
          </p:cNvPr>
          <p:cNvSpPr txBox="1"/>
          <p:nvPr/>
        </p:nvSpPr>
        <p:spPr>
          <a:xfrm>
            <a:off x="1176121" y="4374078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）这个月共有多少天？阴天比雨天多几天？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F74DD945-2921-8256-5D6A-4A3D5B87F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716" y="3203704"/>
            <a:ext cx="815612" cy="49877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DE90255-A8D8-4CCF-D67B-2BC7A42EB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020" y="3203703"/>
            <a:ext cx="815612" cy="49877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27F566D-6A5B-1D20-6095-C7735BC97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847" y="3203704"/>
            <a:ext cx="815612" cy="498771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ED45EF4B-309A-828C-0693-29210D411C19}"/>
              </a:ext>
            </a:extLst>
          </p:cNvPr>
          <p:cNvSpPr txBox="1"/>
          <p:nvPr/>
        </p:nvSpPr>
        <p:spPr>
          <a:xfrm>
            <a:off x="3453318" y="5098276"/>
            <a:ext cx="4416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15+12+4=31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（天）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7D1C049-C357-F302-EA63-1E0F15809386}"/>
              </a:ext>
            </a:extLst>
          </p:cNvPr>
          <p:cNvSpPr txBox="1"/>
          <p:nvPr/>
        </p:nvSpPr>
        <p:spPr>
          <a:xfrm>
            <a:off x="3453318" y="5763210"/>
            <a:ext cx="4416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12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4=8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（天）</a:t>
            </a:r>
          </a:p>
        </p:txBody>
      </p:sp>
    </p:spTree>
    <p:extLst>
      <p:ext uri="{BB962C8B-B14F-4D97-AF65-F5344CB8AC3E}">
        <p14:creationId xmlns:p14="http://schemas.microsoft.com/office/powerpoint/2010/main" val="38671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椭圆 13">
            <a:extLst>
              <a:ext uri="{FF2B5EF4-FFF2-40B4-BE49-F238E27FC236}">
                <a16:creationId xmlns:a16="http://schemas.microsoft.com/office/drawing/2014/main" id="{7C53B621-EF90-A1E2-FAFD-0C86307963AE}"/>
              </a:ext>
            </a:extLst>
          </p:cNvPr>
          <p:cNvSpPr/>
          <p:nvPr/>
        </p:nvSpPr>
        <p:spPr>
          <a:xfrm>
            <a:off x="500743" y="35427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9BA40CD-2D22-EB08-4A3B-882D0CBE99EF}"/>
              </a:ext>
            </a:extLst>
          </p:cNvPr>
          <p:cNvSpPr txBox="1"/>
          <p:nvPr/>
        </p:nvSpPr>
        <p:spPr>
          <a:xfrm>
            <a:off x="1075376" y="305291"/>
            <a:ext cx="10253879" cy="1673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下表是某汽车销售店五年来燃油汽车和新能源汽车的销售情况。请你推测下一年燃油汽车和新能源汽车的销售情况。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A2C11F0C-8DBD-9FEB-FA58-07F755189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934760"/>
              </p:ext>
            </p:extLst>
          </p:nvPr>
        </p:nvGraphicFramePr>
        <p:xfrm>
          <a:off x="2190345" y="2130176"/>
          <a:ext cx="7811310" cy="31435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4791">
                  <a:extLst>
                    <a:ext uri="{9D8B030D-6E8A-4147-A177-3AD203B41FA5}">
                      <a16:colId xmlns:a16="http://schemas.microsoft.com/office/drawing/2014/main" val="1448104994"/>
                    </a:ext>
                  </a:extLst>
                </a:gridCol>
                <a:gridCol w="3103124">
                  <a:extLst>
                    <a:ext uri="{9D8B030D-6E8A-4147-A177-3AD203B41FA5}">
                      <a16:colId xmlns:a16="http://schemas.microsoft.com/office/drawing/2014/main" val="1722733140"/>
                    </a:ext>
                  </a:extLst>
                </a:gridCol>
                <a:gridCol w="3093395">
                  <a:extLst>
                    <a:ext uri="{9D8B030D-6E8A-4147-A177-3AD203B41FA5}">
                      <a16:colId xmlns:a16="http://schemas.microsoft.com/office/drawing/2014/main" val="126092965"/>
                    </a:ext>
                  </a:extLst>
                </a:gridCol>
              </a:tblGrid>
              <a:tr h="5239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年份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燃油汽车销量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新能源汽车销量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359323"/>
                  </a:ext>
                </a:extLst>
              </a:tr>
              <a:tr h="5239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第一年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2364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355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7809285"/>
                  </a:ext>
                </a:extLst>
              </a:tr>
              <a:tr h="5239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第二年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2222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500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388316"/>
                  </a:ext>
                </a:extLst>
              </a:tr>
              <a:tr h="5239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第三年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2210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816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067853"/>
                  </a:ext>
                </a:extLst>
              </a:tr>
              <a:tr h="5239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第四年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2192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1150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549107"/>
                  </a:ext>
                </a:extLst>
              </a:tr>
              <a:tr h="5239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第五年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2035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1898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826245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6E25D47A-60F9-00FA-5220-39BD3B7E4278}"/>
              </a:ext>
            </a:extLst>
          </p:cNvPr>
          <p:cNvSpPr txBox="1"/>
          <p:nvPr/>
        </p:nvSpPr>
        <p:spPr>
          <a:xfrm>
            <a:off x="8443424" y="1569146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2800" b="1" dirty="0">
                <a:latin typeface="+mj-ea"/>
                <a:ea typeface="+mj-ea"/>
              </a:rPr>
              <a:t>单位：辆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BEF7685-E3CE-AA15-5138-B85A52B5F8A6}"/>
              </a:ext>
            </a:extLst>
          </p:cNvPr>
          <p:cNvSpPr txBox="1"/>
          <p:nvPr/>
        </p:nvSpPr>
        <p:spPr>
          <a:xfrm>
            <a:off x="722800" y="5621207"/>
            <a:ext cx="1109470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燃油汽车：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1950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辆，新能源汽车：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2000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辆。（答案不唯一）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8E4E3E81-737D-758F-305E-C836D75A6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310" y="153464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练习十四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1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1632651-6F0A-3C04-D8AC-4298D23C1BCC}"/>
              </a:ext>
            </a:extLst>
          </p:cNvPr>
          <p:cNvSpPr txBox="1"/>
          <p:nvPr/>
        </p:nvSpPr>
        <p:spPr>
          <a:xfrm>
            <a:off x="1176121" y="723927"/>
            <a:ext cx="10515136" cy="1261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某所小学开展“我是家长的小助手”活动，下面是三（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）班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名同学记录的周末做家务时间。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5C1C5D1E-6211-F4EA-8113-92C00D4D3F46}"/>
              </a:ext>
            </a:extLst>
          </p:cNvPr>
          <p:cNvSpPr/>
          <p:nvPr/>
        </p:nvSpPr>
        <p:spPr>
          <a:xfrm>
            <a:off x="500743" y="72392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3803043E-3E4A-D202-EACA-24E285F0B1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642185"/>
              </p:ext>
            </p:extLst>
          </p:nvPr>
        </p:nvGraphicFramePr>
        <p:xfrm>
          <a:off x="1176120" y="2563744"/>
          <a:ext cx="5209626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6542">
                  <a:extLst>
                    <a:ext uri="{9D8B030D-6E8A-4147-A177-3AD203B41FA5}">
                      <a16:colId xmlns:a16="http://schemas.microsoft.com/office/drawing/2014/main" val="2773980856"/>
                    </a:ext>
                  </a:extLst>
                </a:gridCol>
                <a:gridCol w="1736542">
                  <a:extLst>
                    <a:ext uri="{9D8B030D-6E8A-4147-A177-3AD203B41FA5}">
                      <a16:colId xmlns:a16="http://schemas.microsoft.com/office/drawing/2014/main" val="2398194294"/>
                    </a:ext>
                  </a:extLst>
                </a:gridCol>
                <a:gridCol w="1736542">
                  <a:extLst>
                    <a:ext uri="{9D8B030D-6E8A-4147-A177-3AD203B41FA5}">
                      <a16:colId xmlns:a16="http://schemas.microsoft.com/office/drawing/2014/main" val="2809022215"/>
                    </a:ext>
                  </a:extLst>
                </a:gridCol>
              </a:tblGrid>
              <a:tr h="5308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序号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性别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时长</a:t>
                      </a:r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分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694202"/>
                  </a:ext>
                </a:extLst>
              </a:tr>
              <a:tr h="53088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1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31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765991"/>
                  </a:ext>
                </a:extLst>
              </a:tr>
              <a:tr h="53088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2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36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147141"/>
                  </a:ext>
                </a:extLst>
              </a:tr>
              <a:tr h="53088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3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15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431149"/>
                  </a:ext>
                </a:extLst>
              </a:tr>
              <a:tr h="53088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4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19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608041"/>
                  </a:ext>
                </a:extLst>
              </a:tr>
              <a:tr h="53088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5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7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058880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1F5B9CD-86AB-B134-627A-C762CB0DF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477360"/>
              </p:ext>
            </p:extLst>
          </p:nvPr>
        </p:nvGraphicFramePr>
        <p:xfrm>
          <a:off x="6433689" y="2563744"/>
          <a:ext cx="5209626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6542">
                  <a:extLst>
                    <a:ext uri="{9D8B030D-6E8A-4147-A177-3AD203B41FA5}">
                      <a16:colId xmlns:a16="http://schemas.microsoft.com/office/drawing/2014/main" val="2773980856"/>
                    </a:ext>
                  </a:extLst>
                </a:gridCol>
                <a:gridCol w="1736542">
                  <a:extLst>
                    <a:ext uri="{9D8B030D-6E8A-4147-A177-3AD203B41FA5}">
                      <a16:colId xmlns:a16="http://schemas.microsoft.com/office/drawing/2014/main" val="2398194294"/>
                    </a:ext>
                  </a:extLst>
                </a:gridCol>
                <a:gridCol w="1736542">
                  <a:extLst>
                    <a:ext uri="{9D8B030D-6E8A-4147-A177-3AD203B41FA5}">
                      <a16:colId xmlns:a16="http://schemas.microsoft.com/office/drawing/2014/main" val="2809022215"/>
                    </a:ext>
                  </a:extLst>
                </a:gridCol>
              </a:tblGrid>
              <a:tr h="5308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序号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性别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时长</a:t>
                      </a:r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分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694202"/>
                  </a:ext>
                </a:extLst>
              </a:tr>
              <a:tr h="53088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6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21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765991"/>
                  </a:ext>
                </a:extLst>
              </a:tr>
              <a:tr h="53088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7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3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147141"/>
                  </a:ext>
                </a:extLst>
              </a:tr>
              <a:tr h="53088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8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26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431149"/>
                  </a:ext>
                </a:extLst>
              </a:tr>
              <a:tr h="53088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9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32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608041"/>
                  </a:ext>
                </a:extLst>
              </a:tr>
              <a:tr h="53088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10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12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058880"/>
                  </a:ext>
                </a:extLst>
              </a:tr>
            </a:tbl>
          </a:graphicData>
        </a:graphic>
      </p:graphicFrame>
      <p:sp>
        <p:nvSpPr>
          <p:cNvPr id="6" name="TextBox 11">
            <a:extLst>
              <a:ext uri="{FF2B5EF4-FFF2-40B4-BE49-F238E27FC236}">
                <a16:creationId xmlns:a16="http://schemas.microsoft.com/office/drawing/2014/main" id="{805E5353-4DAF-8924-AB79-87EA89EA6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207446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练习十四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050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C9F2F38-B612-9329-9CE2-11C953ABB6C1}"/>
              </a:ext>
            </a:extLst>
          </p:cNvPr>
          <p:cNvSpPr txBox="1"/>
          <p:nvPr/>
        </p:nvSpPr>
        <p:spPr>
          <a:xfrm>
            <a:off x="838432" y="3790015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）将数据分类整理，完成下表。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88F819F-80BF-6BDC-18E8-DD361D3E35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876975"/>
              </p:ext>
            </p:extLst>
          </p:nvPr>
        </p:nvGraphicFramePr>
        <p:xfrm>
          <a:off x="1007895" y="4651089"/>
          <a:ext cx="10176210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5242">
                  <a:extLst>
                    <a:ext uri="{9D8B030D-6E8A-4147-A177-3AD203B41FA5}">
                      <a16:colId xmlns:a16="http://schemas.microsoft.com/office/drawing/2014/main" val="1068775780"/>
                    </a:ext>
                  </a:extLst>
                </a:gridCol>
                <a:gridCol w="2035242">
                  <a:extLst>
                    <a:ext uri="{9D8B030D-6E8A-4147-A177-3AD203B41FA5}">
                      <a16:colId xmlns:a16="http://schemas.microsoft.com/office/drawing/2014/main" val="531579351"/>
                    </a:ext>
                  </a:extLst>
                </a:gridCol>
                <a:gridCol w="2035242">
                  <a:extLst>
                    <a:ext uri="{9D8B030D-6E8A-4147-A177-3AD203B41FA5}">
                      <a16:colId xmlns:a16="http://schemas.microsoft.com/office/drawing/2014/main" val="1532654726"/>
                    </a:ext>
                  </a:extLst>
                </a:gridCol>
                <a:gridCol w="2035242">
                  <a:extLst>
                    <a:ext uri="{9D8B030D-6E8A-4147-A177-3AD203B41FA5}">
                      <a16:colId xmlns:a16="http://schemas.microsoft.com/office/drawing/2014/main" val="2226394447"/>
                    </a:ext>
                  </a:extLst>
                </a:gridCol>
                <a:gridCol w="2035242">
                  <a:extLst>
                    <a:ext uri="{9D8B030D-6E8A-4147-A177-3AD203B41FA5}">
                      <a16:colId xmlns:a16="http://schemas.microsoft.com/office/drawing/2014/main" val="4088419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时长</a:t>
                      </a:r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分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10</a:t>
                      </a:r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及以下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11—20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21—30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31</a:t>
                      </a:r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及以上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59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男生人数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547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女生人数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2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2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5542504"/>
                  </a:ext>
                </a:extLst>
              </a:tr>
            </a:tbl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7BA018EB-76E7-FC6B-6895-F7A915247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310" y="469551"/>
            <a:ext cx="9549380" cy="343068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9CF26FD-E1FB-7A03-F45E-1F9FFA226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972" y="5282119"/>
            <a:ext cx="1052393" cy="45905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1FE2389-B926-20F5-1D9B-F26F70F8C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9803" y="5282119"/>
            <a:ext cx="1052393" cy="45905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042AC0F-4E41-E5BC-26BE-9EAA6E54E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1634" y="5282119"/>
            <a:ext cx="1052393" cy="45905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C14A374-69D0-8D5D-DEC1-C6CA1404E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521" y="5282119"/>
            <a:ext cx="1052393" cy="4590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A80FD1E-4E6C-49CD-1B9F-6B67C885F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972" y="5870257"/>
            <a:ext cx="1052393" cy="45905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DE1EC88-A883-0920-33D3-E4CB1E388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9803" y="5870257"/>
            <a:ext cx="1052393" cy="45905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54F0439-B312-7F0D-7E50-FDF6D02C5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1634" y="5870257"/>
            <a:ext cx="1052393" cy="45905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DD3390B-E213-D840-F46A-A5180B9BD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521" y="5870257"/>
            <a:ext cx="1052393" cy="45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D56926E-0346-5F4A-BA6B-969F0708BD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564670"/>
              </p:ext>
            </p:extLst>
          </p:nvPr>
        </p:nvGraphicFramePr>
        <p:xfrm>
          <a:off x="1007895" y="769751"/>
          <a:ext cx="10176210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5242">
                  <a:extLst>
                    <a:ext uri="{9D8B030D-6E8A-4147-A177-3AD203B41FA5}">
                      <a16:colId xmlns:a16="http://schemas.microsoft.com/office/drawing/2014/main" val="1068775780"/>
                    </a:ext>
                  </a:extLst>
                </a:gridCol>
                <a:gridCol w="2035242">
                  <a:extLst>
                    <a:ext uri="{9D8B030D-6E8A-4147-A177-3AD203B41FA5}">
                      <a16:colId xmlns:a16="http://schemas.microsoft.com/office/drawing/2014/main" val="531579351"/>
                    </a:ext>
                  </a:extLst>
                </a:gridCol>
                <a:gridCol w="2035242">
                  <a:extLst>
                    <a:ext uri="{9D8B030D-6E8A-4147-A177-3AD203B41FA5}">
                      <a16:colId xmlns:a16="http://schemas.microsoft.com/office/drawing/2014/main" val="1532654726"/>
                    </a:ext>
                  </a:extLst>
                </a:gridCol>
                <a:gridCol w="2035242">
                  <a:extLst>
                    <a:ext uri="{9D8B030D-6E8A-4147-A177-3AD203B41FA5}">
                      <a16:colId xmlns:a16="http://schemas.microsoft.com/office/drawing/2014/main" val="2226394447"/>
                    </a:ext>
                  </a:extLst>
                </a:gridCol>
                <a:gridCol w="2035242">
                  <a:extLst>
                    <a:ext uri="{9D8B030D-6E8A-4147-A177-3AD203B41FA5}">
                      <a16:colId xmlns:a16="http://schemas.microsoft.com/office/drawing/2014/main" val="4088419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时长</a:t>
                      </a:r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分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10</a:t>
                      </a:r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及以下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11—20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21—30</a:t>
                      </a:r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j-ea"/>
                        </a:rPr>
                        <a:t>31</a:t>
                      </a:r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及以上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59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男生人数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547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女生人数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2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2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5542504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6C8B7286-9523-C035-B128-92B069E20896}"/>
              </a:ext>
            </a:extLst>
          </p:cNvPr>
          <p:cNvSpPr txBox="1"/>
          <p:nvPr/>
        </p:nvSpPr>
        <p:spPr>
          <a:xfrm>
            <a:off x="838432" y="2778337"/>
            <a:ext cx="10515136" cy="3352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）根据统计的结果，你有哪些建议？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）周末记录一下你做家务的时间，与三（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）班这些同学对比，说一说你的感受。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BDFDC5D-77E2-880A-742E-B5AB0804B5B8}"/>
              </a:ext>
            </a:extLst>
          </p:cNvPr>
          <p:cNvSpPr txBox="1"/>
          <p:nvPr/>
        </p:nvSpPr>
        <p:spPr>
          <a:xfrm>
            <a:off x="1558856" y="3505146"/>
            <a:ext cx="97947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对于做家务时长较短的同学，建议多参与家务劳动，培养责任感和生活自理能力。</a:t>
            </a:r>
          </a:p>
        </p:txBody>
      </p:sp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F152A59-E93E-796C-33C0-38F92FF7C690}"/>
              </a:ext>
            </a:extLst>
          </p:cNvPr>
          <p:cNvSpPr txBox="1"/>
          <p:nvPr/>
        </p:nvSpPr>
        <p:spPr>
          <a:xfrm>
            <a:off x="1176121" y="256996"/>
            <a:ext cx="9971777" cy="1261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下面是某公司下属两个分公司的人员配置情况统计表。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8F5D770-15DA-4D4B-00EC-C78536764423}"/>
              </a:ext>
            </a:extLst>
          </p:cNvPr>
          <p:cNvSpPr/>
          <p:nvPr/>
        </p:nvSpPr>
        <p:spPr>
          <a:xfrm>
            <a:off x="500743" y="25699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A0EA1D11-1E93-488C-6FF8-A2C3C0C65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258" y="104043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练习十四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DCAF832-78A0-E5A5-342C-D8B47ADCA77A}"/>
              </a:ext>
            </a:extLst>
          </p:cNvPr>
          <p:cNvSpPr txBox="1"/>
          <p:nvPr/>
        </p:nvSpPr>
        <p:spPr>
          <a:xfrm>
            <a:off x="1106927" y="1544078"/>
            <a:ext cx="46279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第一分公司人员配置情况</a:t>
            </a:r>
            <a:endParaRPr lang="zh-CN" altLang="en-US" sz="4000" dirty="0">
              <a:latin typeface="+mn-ea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6905FCB-A769-F5CF-9307-94690ECC453F}"/>
              </a:ext>
            </a:extLst>
          </p:cNvPr>
          <p:cNvSpPr txBox="1"/>
          <p:nvPr/>
        </p:nvSpPr>
        <p:spPr>
          <a:xfrm>
            <a:off x="6457140" y="1544078"/>
            <a:ext cx="46279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第二分公司人员配置情况</a:t>
            </a:r>
            <a:endParaRPr lang="zh-CN" altLang="en-US" sz="4000" dirty="0">
              <a:latin typeface="+mn-ea"/>
              <a:ea typeface="+mn-ea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87B82E16-D0F3-8EC4-4D01-8BFE08249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052151"/>
              </p:ext>
            </p:extLst>
          </p:nvPr>
        </p:nvGraphicFramePr>
        <p:xfrm>
          <a:off x="950792" y="2194798"/>
          <a:ext cx="4940204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5051">
                  <a:extLst>
                    <a:ext uri="{9D8B030D-6E8A-4147-A177-3AD203B41FA5}">
                      <a16:colId xmlns:a16="http://schemas.microsoft.com/office/drawing/2014/main" val="1568160878"/>
                    </a:ext>
                  </a:extLst>
                </a:gridCol>
                <a:gridCol w="1235051">
                  <a:extLst>
                    <a:ext uri="{9D8B030D-6E8A-4147-A177-3AD203B41FA5}">
                      <a16:colId xmlns:a16="http://schemas.microsoft.com/office/drawing/2014/main" val="1705494121"/>
                    </a:ext>
                  </a:extLst>
                </a:gridCol>
                <a:gridCol w="1235051">
                  <a:extLst>
                    <a:ext uri="{9D8B030D-6E8A-4147-A177-3AD203B41FA5}">
                      <a16:colId xmlns:a16="http://schemas.microsoft.com/office/drawing/2014/main" val="2342448549"/>
                    </a:ext>
                  </a:extLst>
                </a:gridCol>
                <a:gridCol w="1235051">
                  <a:extLst>
                    <a:ext uri="{9D8B030D-6E8A-4147-A177-3AD203B41FA5}">
                      <a16:colId xmlns:a16="http://schemas.microsoft.com/office/drawing/2014/main" val="3576898597"/>
                    </a:ext>
                  </a:extLst>
                </a:gridCol>
              </a:tblGrid>
              <a:tr h="5125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人员类别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生产人员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管理人员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辅助人员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393047"/>
                  </a:ext>
                </a:extLst>
              </a:tr>
              <a:tr h="5125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人数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133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27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55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166023"/>
                  </a:ext>
                </a:extLst>
              </a:tr>
            </a:tbl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C538A7E2-06DA-BACB-FAA6-9393A0997B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239087"/>
              </p:ext>
            </p:extLst>
          </p:nvPr>
        </p:nvGraphicFramePr>
        <p:xfrm>
          <a:off x="6457140" y="2194798"/>
          <a:ext cx="4940204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5051">
                  <a:extLst>
                    <a:ext uri="{9D8B030D-6E8A-4147-A177-3AD203B41FA5}">
                      <a16:colId xmlns:a16="http://schemas.microsoft.com/office/drawing/2014/main" val="1568160878"/>
                    </a:ext>
                  </a:extLst>
                </a:gridCol>
                <a:gridCol w="1235051">
                  <a:extLst>
                    <a:ext uri="{9D8B030D-6E8A-4147-A177-3AD203B41FA5}">
                      <a16:colId xmlns:a16="http://schemas.microsoft.com/office/drawing/2014/main" val="1705494121"/>
                    </a:ext>
                  </a:extLst>
                </a:gridCol>
                <a:gridCol w="1235051">
                  <a:extLst>
                    <a:ext uri="{9D8B030D-6E8A-4147-A177-3AD203B41FA5}">
                      <a16:colId xmlns:a16="http://schemas.microsoft.com/office/drawing/2014/main" val="2342448549"/>
                    </a:ext>
                  </a:extLst>
                </a:gridCol>
                <a:gridCol w="1235051">
                  <a:extLst>
                    <a:ext uri="{9D8B030D-6E8A-4147-A177-3AD203B41FA5}">
                      <a16:colId xmlns:a16="http://schemas.microsoft.com/office/drawing/2014/main" val="3576898597"/>
                    </a:ext>
                  </a:extLst>
                </a:gridCol>
              </a:tblGrid>
              <a:tr h="5125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人员类别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生产人员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管理人员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辅助人员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393047"/>
                  </a:ext>
                </a:extLst>
              </a:tr>
              <a:tr h="5125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人数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267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45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62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166023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72A64620-42A1-BC16-204C-3021868CCD1A}"/>
              </a:ext>
            </a:extLst>
          </p:cNvPr>
          <p:cNvSpPr txBox="1"/>
          <p:nvPr/>
        </p:nvSpPr>
        <p:spPr>
          <a:xfrm>
            <a:off x="1176121" y="3750518"/>
            <a:ext cx="9971777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）把上面的两个表合成一个表。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4673C68-20DE-CC82-7C08-F588694486B4}"/>
              </a:ext>
            </a:extLst>
          </p:cNvPr>
          <p:cNvSpPr txBox="1"/>
          <p:nvPr/>
        </p:nvSpPr>
        <p:spPr>
          <a:xfrm>
            <a:off x="2234364" y="4415103"/>
            <a:ext cx="79106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某公司第一分公司和第二分公司人员配置情况</a:t>
            </a:r>
            <a:endParaRPr lang="zh-CN" altLang="en-US" sz="4000" dirty="0">
              <a:latin typeface="+mn-ea"/>
              <a:ea typeface="+mn-ea"/>
            </a:endParaRP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9D8C260C-847D-D98C-44D3-CC4BA6901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986189"/>
              </p:ext>
            </p:extLst>
          </p:nvPr>
        </p:nvGraphicFramePr>
        <p:xfrm>
          <a:off x="981997" y="5014951"/>
          <a:ext cx="10165901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4911">
                  <a:extLst>
                    <a:ext uri="{9D8B030D-6E8A-4147-A177-3AD203B41FA5}">
                      <a16:colId xmlns:a16="http://schemas.microsoft.com/office/drawing/2014/main" val="1568160878"/>
                    </a:ext>
                  </a:extLst>
                </a:gridCol>
                <a:gridCol w="2420330">
                  <a:extLst>
                    <a:ext uri="{9D8B030D-6E8A-4147-A177-3AD203B41FA5}">
                      <a16:colId xmlns:a16="http://schemas.microsoft.com/office/drawing/2014/main" val="1705494121"/>
                    </a:ext>
                  </a:extLst>
                </a:gridCol>
                <a:gridCol w="2420330">
                  <a:extLst>
                    <a:ext uri="{9D8B030D-6E8A-4147-A177-3AD203B41FA5}">
                      <a16:colId xmlns:a16="http://schemas.microsoft.com/office/drawing/2014/main" val="2342448549"/>
                    </a:ext>
                  </a:extLst>
                </a:gridCol>
                <a:gridCol w="2420330">
                  <a:extLst>
                    <a:ext uri="{9D8B030D-6E8A-4147-A177-3AD203B41FA5}">
                      <a16:colId xmlns:a16="http://schemas.microsoft.com/office/drawing/2014/main" val="3576898597"/>
                    </a:ext>
                  </a:extLst>
                </a:gridCol>
              </a:tblGrid>
              <a:tr h="5125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人员类别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生产人员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管理人员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辅助人员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393047"/>
                  </a:ext>
                </a:extLst>
              </a:tr>
              <a:tr h="5125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第一分公司人数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133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27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55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166023"/>
                  </a:ext>
                </a:extLst>
              </a:tr>
              <a:tr h="512526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第二分公司人数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267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45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62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316694"/>
                  </a:ext>
                </a:extLst>
              </a:tr>
            </a:tbl>
          </a:graphicData>
        </a:graphic>
      </p:graphicFrame>
      <p:pic>
        <p:nvPicPr>
          <p:cNvPr id="16" name="图片 15">
            <a:extLst>
              <a:ext uri="{FF2B5EF4-FFF2-40B4-BE49-F238E27FC236}">
                <a16:creationId xmlns:a16="http://schemas.microsoft.com/office/drawing/2014/main" id="{D8F29CB0-4354-1548-2E9A-31846828D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568" y="5071134"/>
            <a:ext cx="2178681" cy="40490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521EACF-039B-6063-D66D-3A1911D8B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5068797"/>
            <a:ext cx="1873947" cy="40490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5A6B1F6-239E-2E11-C88B-646104777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340" y="5071871"/>
            <a:ext cx="1873947" cy="40490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82B956A-E232-29C0-B98B-A84D6C26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2485" y="5070334"/>
            <a:ext cx="1873947" cy="40490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FACC45D-60A5-002F-1142-390CE6F76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927" y="5587315"/>
            <a:ext cx="2649733" cy="40490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AC8BE6B2-C76A-AD15-15C1-333D3B993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927" y="6106339"/>
            <a:ext cx="2649733" cy="40490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6EF7F25-B83B-4CAA-5FDA-3B392EB60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91" y="5573190"/>
            <a:ext cx="1247709" cy="43000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70517112-45C8-CD3C-D78A-5903B5C17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458" y="5573190"/>
            <a:ext cx="1247709" cy="43000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EE603ABB-DF79-FECE-D4ED-46238AAD6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1525" y="5573190"/>
            <a:ext cx="1410275" cy="4300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3CC48821-209E-8004-2673-E3A8CE9A9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91" y="6094138"/>
            <a:ext cx="1247709" cy="43000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F86A2E1E-BADC-B266-5FB2-C85361F1A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458" y="6094138"/>
            <a:ext cx="1247709" cy="43000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261EDE32-D4DF-3422-BFC7-CD16A6C10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1525" y="6094138"/>
            <a:ext cx="1410275" cy="43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6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5BE44E92-D36E-92DC-33F2-69A3EDA1C3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44936"/>
              </p:ext>
            </p:extLst>
          </p:nvPr>
        </p:nvGraphicFramePr>
        <p:xfrm>
          <a:off x="981997" y="1062711"/>
          <a:ext cx="10165901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4911">
                  <a:extLst>
                    <a:ext uri="{9D8B030D-6E8A-4147-A177-3AD203B41FA5}">
                      <a16:colId xmlns:a16="http://schemas.microsoft.com/office/drawing/2014/main" val="1568160878"/>
                    </a:ext>
                  </a:extLst>
                </a:gridCol>
                <a:gridCol w="2420330">
                  <a:extLst>
                    <a:ext uri="{9D8B030D-6E8A-4147-A177-3AD203B41FA5}">
                      <a16:colId xmlns:a16="http://schemas.microsoft.com/office/drawing/2014/main" val="1705494121"/>
                    </a:ext>
                  </a:extLst>
                </a:gridCol>
                <a:gridCol w="2420330">
                  <a:extLst>
                    <a:ext uri="{9D8B030D-6E8A-4147-A177-3AD203B41FA5}">
                      <a16:colId xmlns:a16="http://schemas.microsoft.com/office/drawing/2014/main" val="2342448549"/>
                    </a:ext>
                  </a:extLst>
                </a:gridCol>
                <a:gridCol w="2420330">
                  <a:extLst>
                    <a:ext uri="{9D8B030D-6E8A-4147-A177-3AD203B41FA5}">
                      <a16:colId xmlns:a16="http://schemas.microsoft.com/office/drawing/2014/main" val="3576898597"/>
                    </a:ext>
                  </a:extLst>
                </a:gridCol>
              </a:tblGrid>
              <a:tr h="5125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人员类别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生产人员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管理人员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辅助人员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393047"/>
                  </a:ext>
                </a:extLst>
              </a:tr>
              <a:tr h="5125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第一分公司人数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133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27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55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166023"/>
                  </a:ext>
                </a:extLst>
              </a:tr>
              <a:tr h="512526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第二分公司人数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267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45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62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316694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333F1499-636E-F327-9AD3-49D46F7182E2}"/>
              </a:ext>
            </a:extLst>
          </p:cNvPr>
          <p:cNvSpPr txBox="1"/>
          <p:nvPr/>
        </p:nvSpPr>
        <p:spPr>
          <a:xfrm>
            <a:off x="1176121" y="2868467"/>
            <a:ext cx="9971777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）根据上表，请提出一个数学问题并解答。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C949C2F-2F54-2D07-22BB-CAC1202E5A2C}"/>
              </a:ext>
            </a:extLst>
          </p:cNvPr>
          <p:cNvSpPr txBox="1"/>
          <p:nvPr/>
        </p:nvSpPr>
        <p:spPr>
          <a:xfrm>
            <a:off x="1176121" y="3709747"/>
            <a:ext cx="10314839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提问不唯一，如：第一分公司的生产人员比第二分公司的少多少人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036014B-D1D7-4F2E-DD95-DD31FE00C5B1}"/>
              </a:ext>
            </a:extLst>
          </p:cNvPr>
          <p:cNvSpPr txBox="1"/>
          <p:nvPr/>
        </p:nvSpPr>
        <p:spPr>
          <a:xfrm>
            <a:off x="3784569" y="5199282"/>
            <a:ext cx="475488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267</a:t>
            </a:r>
            <a:r>
              <a:rPr lang="en-US" altLang="zh-CN" dirty="0">
                <a:latin typeface="楷体" panose="02010609060101010101" pitchFamily="49" charset="-122"/>
              </a:rPr>
              <a:t>-</a:t>
            </a:r>
            <a:r>
              <a:rPr lang="en-US" altLang="zh-CN" dirty="0"/>
              <a:t>133=134</a:t>
            </a:r>
            <a:r>
              <a:rPr lang="zh-CN" altLang="en-US" dirty="0"/>
              <a:t>（人）</a:t>
            </a:r>
          </a:p>
        </p:txBody>
      </p:sp>
    </p:spTree>
    <p:extLst>
      <p:ext uri="{BB962C8B-B14F-4D97-AF65-F5344CB8AC3E}">
        <p14:creationId xmlns:p14="http://schemas.microsoft.com/office/powerpoint/2010/main" val="277023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4067</TotalTime>
  <Words>668</Words>
  <Application>Microsoft Office PowerPoint</Application>
  <PresentationFormat>宽屏</PresentationFormat>
  <Paragraphs>203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等线</vt:lpstr>
      <vt:lpstr>华文细黑</vt:lpstr>
      <vt:lpstr>楷体</vt:lpstr>
      <vt:lpstr>宋体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722</cp:revision>
  <dcterms:created xsi:type="dcterms:W3CDTF">2016-01-14T07:05:12Z</dcterms:created>
  <dcterms:modified xsi:type="dcterms:W3CDTF">2026-02-28T08:26:34Z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