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80" r:id="rId11"/>
    <p:sldId id="274" r:id="rId12"/>
    <p:sldId id="275" r:id="rId13"/>
    <p:sldId id="276" r:id="rId14"/>
    <p:sldId id="277" r:id="rId15"/>
    <p:sldId id="278" r:id="rId16"/>
    <p:sldId id="279" r:id="rId17"/>
    <p:sldId id="281" r:id="rId18"/>
    <p:sldId id="282" r:id="rId19"/>
    <p:sldId id="270" r:id="rId20"/>
    <p:sldId id="271" r:id="rId21"/>
    <p:sldId id="272" r:id="rId22"/>
    <p:sldId id="273" r:id="rId23"/>
    <p:sldId id="260" r:id="rId24"/>
    <p:sldId id="283" r:id="rId25"/>
    <p:sldId id="284" r:id="rId26"/>
    <p:sldId id="26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EFFB"/>
    <a:srgbClr val="3333FF"/>
    <a:srgbClr val="EE1D23"/>
    <a:srgbClr val="FFFCE0"/>
    <a:srgbClr val="DFEDDC"/>
    <a:srgbClr val="FF7C80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376E905-BE1A-D152-B742-E9D58470CFF0}"/>
              </a:ext>
            </a:extLst>
          </p:cNvPr>
          <p:cNvGrpSpPr/>
          <p:nvPr/>
        </p:nvGrpSpPr>
        <p:grpSpPr>
          <a:xfrm>
            <a:off x="2693623" y="1673390"/>
            <a:ext cx="6418674" cy="923331"/>
            <a:chOff x="3319498" y="1505919"/>
            <a:chExt cx="6418674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403236" y="1552085"/>
              <a:ext cx="63349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505919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920240" y="290815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认识小数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EB5D75-4D31-4A0D-828C-3B2884D6DD85}"/>
              </a:ext>
            </a:extLst>
          </p:cNvPr>
          <p:cNvSpPr txBox="1"/>
          <p:nvPr/>
        </p:nvSpPr>
        <p:spPr>
          <a:xfrm>
            <a:off x="878733" y="3592194"/>
            <a:ext cx="5155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3AD1CF5-4EBE-F9EE-32BE-114506E1D1FF}"/>
              </a:ext>
            </a:extLst>
          </p:cNvPr>
          <p:cNvSpPr txBox="1"/>
          <p:nvPr/>
        </p:nvSpPr>
        <p:spPr>
          <a:xfrm>
            <a:off x="2069448" y="2801545"/>
            <a:ext cx="140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整数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2EA1FF-4A17-DB88-A3B0-6C27806FFF46}"/>
              </a:ext>
            </a:extLst>
          </p:cNvPr>
          <p:cNvSpPr txBox="1"/>
          <p:nvPr/>
        </p:nvSpPr>
        <p:spPr>
          <a:xfrm>
            <a:off x="635004" y="1170206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+mj-ea"/>
                <a:ea typeface="+mj-ea"/>
              </a:rPr>
              <a:t>我们认识了哪些数？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1FDCF86-3593-518E-6827-7DE852044406}"/>
              </a:ext>
            </a:extLst>
          </p:cNvPr>
          <p:cNvGrpSpPr/>
          <p:nvPr/>
        </p:nvGrpSpPr>
        <p:grpSpPr>
          <a:xfrm>
            <a:off x="5642042" y="1765747"/>
            <a:ext cx="5671223" cy="1524914"/>
            <a:chOff x="5642042" y="1580920"/>
            <a:chExt cx="5671223" cy="152491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E005E95-C75D-CCDD-336A-B6768BEC5690}"/>
                </a:ext>
              </a:extLst>
            </p:cNvPr>
            <p:cNvGrpSpPr/>
            <p:nvPr/>
          </p:nvGrpSpPr>
          <p:grpSpPr>
            <a:xfrm>
              <a:off x="6102933" y="1698666"/>
              <a:ext cx="415498" cy="1289422"/>
              <a:chOff x="1424102" y="1102555"/>
              <a:chExt cx="415498" cy="1289422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61F4392-520E-1A0C-4C48-28326FFAF7E8}"/>
                  </a:ext>
                </a:extLst>
              </p:cNvPr>
              <p:cNvSpPr txBox="1"/>
              <p:nvPr/>
            </p:nvSpPr>
            <p:spPr>
              <a:xfrm>
                <a:off x="1424102" y="1102555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b="1" dirty="0">
                    <a:latin typeface="+mj-lt"/>
                  </a:rPr>
                  <a:t>1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541B75D-2A99-1CDF-C0A0-D3792AFDC58E}"/>
                  </a:ext>
                </a:extLst>
              </p:cNvPr>
              <p:cNvSpPr txBox="1"/>
              <p:nvPr/>
            </p:nvSpPr>
            <p:spPr>
              <a:xfrm>
                <a:off x="1424102" y="1745646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b="1" dirty="0">
                    <a:latin typeface="+mj-lt"/>
                  </a:rPr>
                  <a:t>2</a:t>
                </a:r>
                <a:endParaRPr lang="zh-CN" altLang="en-US" sz="3600" b="1" dirty="0">
                  <a:latin typeface="+mj-lt"/>
                </a:endParaRPr>
              </a:p>
            </p:txBody>
          </p: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55B50D7F-BE87-8169-2059-342E464B85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007EB8C-2933-FA53-A03E-5AEE43C7F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34670" y="1725502"/>
              <a:ext cx="1335863" cy="1235751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E16FFA6-181C-39BD-990F-3E733C095E1A}"/>
                </a:ext>
              </a:extLst>
            </p:cNvPr>
            <p:cNvSpPr/>
            <p:nvPr/>
          </p:nvSpPr>
          <p:spPr>
            <a:xfrm>
              <a:off x="5642042" y="1580920"/>
              <a:ext cx="5671223" cy="1524914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2D624DD-4DF5-7C1C-0C28-85110FB0DF00}"/>
              </a:ext>
            </a:extLst>
          </p:cNvPr>
          <p:cNvGrpSpPr/>
          <p:nvPr/>
        </p:nvGrpSpPr>
        <p:grpSpPr>
          <a:xfrm>
            <a:off x="5642042" y="5026251"/>
            <a:ext cx="5671225" cy="1374550"/>
            <a:chOff x="5642042" y="4841424"/>
            <a:chExt cx="5671225" cy="137455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B82F6C3-4A05-D6D5-114E-1282D9CE79EB}"/>
                </a:ext>
              </a:extLst>
            </p:cNvPr>
            <p:cNvSpPr/>
            <p:nvPr/>
          </p:nvSpPr>
          <p:spPr>
            <a:xfrm>
              <a:off x="5642042" y="4841424"/>
              <a:ext cx="5671225" cy="137455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C6EA9E3B-7F64-84B0-C212-7750FD4E16B6}"/>
                </a:ext>
              </a:extLst>
            </p:cNvPr>
            <p:cNvGrpSpPr/>
            <p:nvPr/>
          </p:nvGrpSpPr>
          <p:grpSpPr>
            <a:xfrm>
              <a:off x="5982753" y="4883988"/>
              <a:ext cx="662940" cy="1289422"/>
              <a:chOff x="1303922" y="1102555"/>
              <a:chExt cx="662940" cy="1289422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4874F9C-3861-E85B-0FDC-6692B038C8ED}"/>
                  </a:ext>
                </a:extLst>
              </p:cNvPr>
              <p:cNvSpPr txBox="1"/>
              <p:nvPr/>
            </p:nvSpPr>
            <p:spPr>
              <a:xfrm>
                <a:off x="1427643" y="1102555"/>
                <a:ext cx="4154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b="1" dirty="0">
                    <a:latin typeface="+mj-lt"/>
                  </a:rPr>
                  <a:t>1</a:t>
                </a:r>
                <a:endParaRPr lang="zh-CN" altLang="en-US" sz="3600" b="1" dirty="0">
                  <a:latin typeface="+mj-lt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9A1A234-8AA0-785E-3FCD-ECF045E83655}"/>
                  </a:ext>
                </a:extLst>
              </p:cNvPr>
              <p:cNvSpPr txBox="1"/>
              <p:nvPr/>
            </p:nvSpPr>
            <p:spPr>
              <a:xfrm>
                <a:off x="1312226" y="1745646"/>
                <a:ext cx="64633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b="1" dirty="0">
                    <a:latin typeface="+mj-lt"/>
                  </a:rPr>
                  <a:t>10</a:t>
                </a:r>
                <a:endParaRPr lang="zh-CN" altLang="en-US" sz="3600" b="1" dirty="0">
                  <a:latin typeface="+mj-lt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0C63DFF2-FC14-7D9B-9BB1-7A772F2119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03922" y="1747266"/>
                <a:ext cx="662940" cy="0"/>
              </a:xfrm>
              <a:prstGeom prst="line">
                <a:avLst/>
              </a:prstGeom>
              <a:ln w="28575"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D4166697-7095-B176-36FC-6895A82A1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9414" y="5343636"/>
              <a:ext cx="4214920" cy="366886"/>
            </a:xfrm>
            <a:prstGeom prst="rect">
              <a:avLst/>
            </a:prstGeom>
          </p:spPr>
        </p:pic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32AA37B-BDA7-B970-E870-20E91C59347A}"/>
              </a:ext>
            </a:extLst>
          </p:cNvPr>
          <p:cNvSpPr txBox="1"/>
          <p:nvPr/>
        </p:nvSpPr>
        <p:spPr>
          <a:xfrm>
            <a:off x="7776663" y="1037563"/>
            <a:ext cx="1401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/>
              <a:t>分数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2CD1E9E-7F97-EF61-8193-05FE206CED86}"/>
              </a:ext>
            </a:extLst>
          </p:cNvPr>
          <p:cNvGrpSpPr/>
          <p:nvPr/>
        </p:nvGrpSpPr>
        <p:grpSpPr>
          <a:xfrm>
            <a:off x="5642043" y="3395999"/>
            <a:ext cx="5671224" cy="1524914"/>
            <a:chOff x="5642043" y="3395999"/>
            <a:chExt cx="5671224" cy="1524914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104D8210-B49D-84FA-3E61-C14975F3DA46}"/>
                </a:ext>
              </a:extLst>
            </p:cNvPr>
            <p:cNvGrpSpPr/>
            <p:nvPr/>
          </p:nvGrpSpPr>
          <p:grpSpPr>
            <a:xfrm>
              <a:off x="5642043" y="3395999"/>
              <a:ext cx="5671224" cy="1524914"/>
              <a:chOff x="5642043" y="3211172"/>
              <a:chExt cx="5671224" cy="1524914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32F8D77E-6270-FCB6-1F8C-10EE4FCCDAB7}"/>
                  </a:ext>
                </a:extLst>
              </p:cNvPr>
              <p:cNvSpPr/>
              <p:nvPr/>
            </p:nvSpPr>
            <p:spPr>
              <a:xfrm>
                <a:off x="5642043" y="3211172"/>
                <a:ext cx="5671224" cy="15249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40C78025-CD40-5CAA-A286-9682680335E5}"/>
                  </a:ext>
                </a:extLst>
              </p:cNvPr>
              <p:cNvGrpSpPr/>
              <p:nvPr/>
            </p:nvGrpSpPr>
            <p:grpSpPr>
              <a:xfrm>
                <a:off x="6102933" y="3328918"/>
                <a:ext cx="415498" cy="1289422"/>
                <a:chOff x="1424102" y="1102555"/>
                <a:chExt cx="415498" cy="1289422"/>
              </a:xfrm>
            </p:grpSpPr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4DB7E1B8-3544-E81D-E0AD-537B5F3DB143}"/>
                    </a:ext>
                  </a:extLst>
                </p:cNvPr>
                <p:cNvSpPr txBox="1"/>
                <p:nvPr/>
              </p:nvSpPr>
              <p:spPr>
                <a:xfrm>
                  <a:off x="1424102" y="1102555"/>
                  <a:ext cx="415498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b="1" dirty="0">
                      <a:latin typeface="+mj-lt"/>
                    </a:rPr>
                    <a:t>3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BB3F3B44-285F-9FD0-9F9E-2D773062AE56}"/>
                    </a:ext>
                  </a:extLst>
                </p:cNvPr>
                <p:cNvSpPr txBox="1"/>
                <p:nvPr/>
              </p:nvSpPr>
              <p:spPr>
                <a:xfrm>
                  <a:off x="1424102" y="1745646"/>
                  <a:ext cx="415498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b="1" dirty="0">
                      <a:latin typeface="+mj-lt"/>
                    </a:rPr>
                    <a:t>4</a:t>
                  </a:r>
                  <a:endParaRPr lang="zh-CN" altLang="en-US" sz="3600" b="1" dirty="0">
                    <a:latin typeface="+mj-lt"/>
                  </a:endParaRPr>
                </a:p>
              </p:txBody>
            </p: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E28855BD-B355-F281-CBE1-0E98186BC4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022779E6-86A4-6A06-0528-247ED3B1F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00601" y="3454836"/>
              <a:ext cx="1404000" cy="140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 descr="u7jx010001">
            <a:extLst>
              <a:ext uri="{FF2B5EF4-FFF2-40B4-BE49-F238E27FC236}">
                <a16:creationId xmlns:a16="http://schemas.microsoft.com/office/drawing/2014/main" id="{38673D30-3114-C0D4-7BDD-DD57A617A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11" y="354971"/>
            <a:ext cx="3106798" cy="236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7" descr="u7jx010002">
            <a:extLst>
              <a:ext uri="{FF2B5EF4-FFF2-40B4-BE49-F238E27FC236}">
                <a16:creationId xmlns:a16="http://schemas.microsoft.com/office/drawing/2014/main" id="{2E878BB0-D073-CEE0-1CDF-7DFF692C3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920" y="355548"/>
            <a:ext cx="3095618" cy="23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 descr="未标题-1">
            <a:extLst>
              <a:ext uri="{FF2B5EF4-FFF2-40B4-BE49-F238E27FC236}">
                <a16:creationId xmlns:a16="http://schemas.microsoft.com/office/drawing/2014/main" id="{DEDDF42B-B673-615E-8B96-02728BE1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86" y="2840654"/>
            <a:ext cx="5174929" cy="374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C8A136A6-61DC-2C6F-7C84-B9D06CFE5EFB}"/>
              </a:ext>
            </a:extLst>
          </p:cNvPr>
          <p:cNvSpPr txBox="1"/>
          <p:nvPr/>
        </p:nvSpPr>
        <p:spPr>
          <a:xfrm>
            <a:off x="389106" y="277150"/>
            <a:ext cx="981359" cy="584775"/>
          </a:xfrm>
          <a:prstGeom prst="rect">
            <a:avLst/>
          </a:prstGeom>
          <a:solidFill>
            <a:srgbClr val="EE1D23"/>
          </a:solidFill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3</a:t>
            </a:r>
            <a:r>
              <a:rPr lang="en-US" altLang="zh-CN" sz="3200" b="1" dirty="0">
                <a:solidFill>
                  <a:schemeClr val="bg1"/>
                </a:solidFill>
                <a:latin typeface="+mj-lt"/>
              </a:rPr>
              <a:t>.</a:t>
            </a:r>
            <a:r>
              <a:rPr lang="en-US" altLang="zh-CN" sz="3200" dirty="0">
                <a:solidFill>
                  <a:schemeClr val="bg1"/>
                </a:solidFill>
              </a:rPr>
              <a:t>45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12F379-CDBB-9734-C1F8-77D227F0C1F0}"/>
              </a:ext>
            </a:extLst>
          </p:cNvPr>
          <p:cNvSpPr txBox="1"/>
          <p:nvPr/>
        </p:nvSpPr>
        <p:spPr>
          <a:xfrm>
            <a:off x="3738234" y="2195288"/>
            <a:ext cx="981359" cy="584775"/>
          </a:xfrm>
          <a:prstGeom prst="rect">
            <a:avLst/>
          </a:prstGeom>
          <a:solidFill>
            <a:srgbClr val="EE1D23"/>
          </a:solidFill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</a:t>
            </a:r>
            <a:r>
              <a:rPr lang="en-US" altLang="zh-CN" sz="3200" b="1" dirty="0">
                <a:solidFill>
                  <a:schemeClr val="bg1"/>
                </a:solidFill>
                <a:latin typeface="+mj-lt"/>
              </a:rPr>
              <a:t>.</a:t>
            </a:r>
            <a:r>
              <a:rPr lang="en-US" altLang="zh-CN" sz="3200" dirty="0">
                <a:solidFill>
                  <a:schemeClr val="bg1"/>
                </a:solidFill>
              </a:rPr>
              <a:t>85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D8D6C2D-458B-6F90-DB3B-9792E1683CC6}"/>
              </a:ext>
            </a:extLst>
          </p:cNvPr>
          <p:cNvSpPr txBox="1"/>
          <p:nvPr/>
        </p:nvSpPr>
        <p:spPr>
          <a:xfrm>
            <a:off x="5468514" y="2195287"/>
            <a:ext cx="981359" cy="584775"/>
          </a:xfrm>
          <a:prstGeom prst="rect">
            <a:avLst/>
          </a:prstGeom>
          <a:solidFill>
            <a:srgbClr val="EE1D23"/>
          </a:solidFill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2</a:t>
            </a:r>
            <a:r>
              <a:rPr lang="en-US" altLang="zh-CN" sz="3200" b="1" dirty="0">
                <a:solidFill>
                  <a:schemeClr val="bg1"/>
                </a:solidFill>
                <a:latin typeface="+mj-lt"/>
              </a:rPr>
              <a:t>.</a:t>
            </a:r>
            <a:r>
              <a:rPr lang="en-US" altLang="zh-CN" sz="3200" dirty="0">
                <a:solidFill>
                  <a:schemeClr val="bg1"/>
                </a:solidFill>
              </a:rPr>
              <a:t>60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7EF9439-6047-77C8-0B36-C1AB00315AB5}"/>
              </a:ext>
            </a:extLst>
          </p:cNvPr>
          <p:cNvSpPr txBox="1"/>
          <p:nvPr/>
        </p:nvSpPr>
        <p:spPr>
          <a:xfrm>
            <a:off x="1908190" y="3136612"/>
            <a:ext cx="981359" cy="584775"/>
          </a:xfrm>
          <a:prstGeom prst="rect">
            <a:avLst/>
          </a:prstGeom>
          <a:solidFill>
            <a:srgbClr val="EE1D23"/>
          </a:solidFill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36</a:t>
            </a:r>
            <a:r>
              <a:rPr lang="en-US" altLang="zh-CN" sz="3200" b="1" dirty="0">
                <a:solidFill>
                  <a:schemeClr val="bg1"/>
                </a:solidFill>
                <a:latin typeface="+mj-lt"/>
              </a:rPr>
              <a:t>.</a:t>
            </a:r>
            <a:r>
              <a:rPr lang="en-US" altLang="zh-CN" sz="3200" dirty="0">
                <a:solidFill>
                  <a:schemeClr val="bg1"/>
                </a:solidFill>
              </a:rPr>
              <a:t>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54DCC4E-0BCE-DBEE-EA98-7F8BE3C5BA72}"/>
              </a:ext>
            </a:extLst>
          </p:cNvPr>
          <p:cNvSpPr txBox="1"/>
          <p:nvPr/>
        </p:nvSpPr>
        <p:spPr>
          <a:xfrm>
            <a:off x="7439049" y="1095473"/>
            <a:ext cx="53793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这几个数有什么特点？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171E4DD-6059-F8AE-0EC7-33ED89301327}"/>
              </a:ext>
            </a:extLst>
          </p:cNvPr>
          <p:cNvSpPr txBox="1"/>
          <p:nvPr/>
        </p:nvSpPr>
        <p:spPr>
          <a:xfrm>
            <a:off x="7439049" y="1940900"/>
            <a:ext cx="4389785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+mj-ea"/>
                <a:ea typeface="+mj-ea"/>
              </a:rPr>
              <a:t>你还在哪些地方见过这样的数？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06DBBFC-853A-9D7C-E396-1D18A47550E9}"/>
              </a:ext>
            </a:extLst>
          </p:cNvPr>
          <p:cNvSpPr txBox="1"/>
          <p:nvPr/>
        </p:nvSpPr>
        <p:spPr>
          <a:xfrm>
            <a:off x="6286500" y="4031591"/>
            <a:ext cx="554233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</a:rPr>
              <a:t>像</a:t>
            </a:r>
            <a:r>
              <a:rPr lang="en-US" altLang="zh-CN" sz="3600" b="1" dirty="0">
                <a:latin typeface="+mj-lt"/>
              </a:rPr>
              <a:t>3.45</a:t>
            </a:r>
            <a:r>
              <a:rPr lang="zh-CN" altLang="en-US" sz="3600" b="1" dirty="0">
                <a:latin typeface="+mj-lt"/>
              </a:rPr>
              <a:t>、</a:t>
            </a:r>
            <a:r>
              <a:rPr lang="en-US" altLang="zh-CN" sz="3600" b="1" dirty="0">
                <a:latin typeface="+mj-lt"/>
              </a:rPr>
              <a:t>0.85</a:t>
            </a:r>
            <a:r>
              <a:rPr lang="zh-CN" altLang="en-US" sz="3600" b="1" dirty="0">
                <a:latin typeface="+mj-lt"/>
              </a:rPr>
              <a:t>、</a:t>
            </a:r>
            <a:r>
              <a:rPr lang="en-US" altLang="zh-CN" sz="3600" b="1" dirty="0">
                <a:latin typeface="+mj-lt"/>
              </a:rPr>
              <a:t>2.60 </a:t>
            </a:r>
            <a:r>
              <a:rPr lang="zh-CN" altLang="en-US" sz="3600" b="1" dirty="0">
                <a:latin typeface="+mj-lt"/>
              </a:rPr>
              <a:t>和 </a:t>
            </a:r>
            <a:r>
              <a:rPr lang="en-US" altLang="zh-CN" sz="3600" b="1" dirty="0">
                <a:latin typeface="+mj-lt"/>
              </a:rPr>
              <a:t>36.6</a:t>
            </a:r>
            <a:r>
              <a:rPr lang="zh-CN" altLang="en-US" sz="3600" b="1" dirty="0">
                <a:latin typeface="+mj-lt"/>
              </a:rPr>
              <a:t>这样的数叫作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小数</a:t>
            </a:r>
            <a:r>
              <a:rPr lang="zh-CN" altLang="en-US" sz="3600" b="1" dirty="0">
                <a:latin typeface="+mj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6970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5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61ADE162-96FE-BD6F-3B97-7D1968811EEE}"/>
              </a:ext>
            </a:extLst>
          </p:cNvPr>
          <p:cNvSpPr/>
          <p:nvPr/>
        </p:nvSpPr>
        <p:spPr>
          <a:xfrm>
            <a:off x="5332662" y="3863340"/>
            <a:ext cx="3079817" cy="1099226"/>
          </a:xfrm>
          <a:prstGeom prst="rect">
            <a:avLst/>
          </a:prstGeom>
          <a:solidFill>
            <a:srgbClr val="3333FF">
              <a:alpha val="50000"/>
            </a:srgbClr>
          </a:solidFill>
          <a:ln w="190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2181E7A-168D-BB00-E6DC-5576D404FC78}"/>
              </a:ext>
            </a:extLst>
          </p:cNvPr>
          <p:cNvSpPr/>
          <p:nvPr/>
        </p:nvSpPr>
        <p:spPr>
          <a:xfrm>
            <a:off x="2727553" y="3863340"/>
            <a:ext cx="1494251" cy="1099226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A058AD-C431-47F8-CA8C-7EF71BA2A2FE}"/>
              </a:ext>
            </a:extLst>
          </p:cNvPr>
          <p:cNvSpPr txBox="1"/>
          <p:nvPr/>
        </p:nvSpPr>
        <p:spPr>
          <a:xfrm>
            <a:off x="547180" y="1162614"/>
            <a:ext cx="65929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</a:rPr>
              <a:t>认识小数各部分的名称：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EFBE39-9049-5463-47D3-966E18414D00}"/>
              </a:ext>
            </a:extLst>
          </p:cNvPr>
          <p:cNvSpPr txBox="1"/>
          <p:nvPr/>
        </p:nvSpPr>
        <p:spPr>
          <a:xfrm>
            <a:off x="3072643" y="3650768"/>
            <a:ext cx="6046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latin typeface="+mj-lt"/>
              </a:rPr>
              <a:t>3   </a:t>
            </a:r>
            <a:r>
              <a:rPr lang="en-US" altLang="zh-CN" sz="8800" b="1" dirty="0">
                <a:solidFill>
                  <a:srgbClr val="EE1D23"/>
                </a:solidFill>
                <a:latin typeface="+mj-lt"/>
              </a:rPr>
              <a:t>.</a:t>
            </a:r>
            <a:r>
              <a:rPr lang="en-US" altLang="zh-CN" sz="8800" b="1" dirty="0">
                <a:latin typeface="+mj-lt"/>
              </a:rPr>
              <a:t>   4    5</a:t>
            </a:r>
            <a:endParaRPr lang="zh-CN" altLang="en-US" sz="8800" b="1" dirty="0"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0A9CADE-12D3-A990-1662-51F921EBAA38}"/>
              </a:ext>
            </a:extLst>
          </p:cNvPr>
          <p:cNvSpPr txBox="1"/>
          <p:nvPr/>
        </p:nvSpPr>
        <p:spPr>
          <a:xfrm>
            <a:off x="3781950" y="2087008"/>
            <a:ext cx="186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+mj-ea"/>
                <a:ea typeface="+mj-ea"/>
              </a:rPr>
              <a:t>小数点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744AEF-EAF3-7387-E970-4914FC693F7D}"/>
              </a:ext>
            </a:extLst>
          </p:cNvPr>
          <p:cNvSpPr txBox="1"/>
          <p:nvPr/>
        </p:nvSpPr>
        <p:spPr>
          <a:xfrm>
            <a:off x="1486222" y="2506890"/>
            <a:ext cx="248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整数部分</a:t>
            </a:r>
          </a:p>
        </p:txBody>
      </p:sp>
      <p:sp>
        <p:nvSpPr>
          <p:cNvPr id="23" name="箭头: 下 22">
            <a:extLst>
              <a:ext uri="{FF2B5EF4-FFF2-40B4-BE49-F238E27FC236}">
                <a16:creationId xmlns:a16="http://schemas.microsoft.com/office/drawing/2014/main" id="{FDC66F3E-1670-1B53-3BC3-FB5756074DB0}"/>
              </a:ext>
            </a:extLst>
          </p:cNvPr>
          <p:cNvSpPr/>
          <p:nvPr/>
        </p:nvSpPr>
        <p:spPr>
          <a:xfrm>
            <a:off x="4585537" y="2785110"/>
            <a:ext cx="243192" cy="168134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下 23">
            <a:extLst>
              <a:ext uri="{FF2B5EF4-FFF2-40B4-BE49-F238E27FC236}">
                <a16:creationId xmlns:a16="http://schemas.microsoft.com/office/drawing/2014/main" id="{2BE095FF-4AAF-D421-6BCE-8A9CA7DA7FA6}"/>
              </a:ext>
            </a:extLst>
          </p:cNvPr>
          <p:cNvSpPr/>
          <p:nvPr/>
        </p:nvSpPr>
        <p:spPr>
          <a:xfrm>
            <a:off x="3231486" y="3153221"/>
            <a:ext cx="243192" cy="646331"/>
          </a:xfrm>
          <a:prstGeom prst="downArrow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下 25">
            <a:extLst>
              <a:ext uri="{FF2B5EF4-FFF2-40B4-BE49-F238E27FC236}">
                <a16:creationId xmlns:a16="http://schemas.microsoft.com/office/drawing/2014/main" id="{AACE071A-6F53-C3D1-E97B-8AE9850961E1}"/>
              </a:ext>
            </a:extLst>
          </p:cNvPr>
          <p:cNvSpPr/>
          <p:nvPr/>
        </p:nvSpPr>
        <p:spPr>
          <a:xfrm>
            <a:off x="6656718" y="3153221"/>
            <a:ext cx="243192" cy="646331"/>
          </a:xfrm>
          <a:prstGeom prst="downArrow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FBCFC3-D88D-1AFD-09B9-6190E07438F5}"/>
              </a:ext>
            </a:extLst>
          </p:cNvPr>
          <p:cNvSpPr txBox="1"/>
          <p:nvPr/>
        </p:nvSpPr>
        <p:spPr>
          <a:xfrm>
            <a:off x="5939588" y="2506890"/>
            <a:ext cx="248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小数部分</a:t>
            </a:r>
          </a:p>
        </p:txBody>
      </p: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2" grpId="0" animBg="1"/>
      <p:bldP spid="9" grpId="0"/>
      <p:bldP spid="19" grpId="0"/>
      <p:bldP spid="23" grpId="0" animBg="1"/>
      <p:bldP spid="24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89EEF42-CA33-E747-99DD-9475B54177F7}"/>
              </a:ext>
            </a:extLst>
          </p:cNvPr>
          <p:cNvSpPr/>
          <p:nvPr/>
        </p:nvSpPr>
        <p:spPr>
          <a:xfrm>
            <a:off x="5332662" y="2958668"/>
            <a:ext cx="3079817" cy="1099226"/>
          </a:xfrm>
          <a:prstGeom prst="rect">
            <a:avLst/>
          </a:prstGeom>
          <a:solidFill>
            <a:srgbClr val="3333FF">
              <a:alpha val="50000"/>
            </a:srgbClr>
          </a:solidFill>
          <a:ln w="190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C253FE-C40F-A522-75D0-E79DB31BB02D}"/>
              </a:ext>
            </a:extLst>
          </p:cNvPr>
          <p:cNvSpPr/>
          <p:nvPr/>
        </p:nvSpPr>
        <p:spPr>
          <a:xfrm>
            <a:off x="2727553" y="2958668"/>
            <a:ext cx="1494251" cy="1099226"/>
          </a:xfrm>
          <a:prstGeom prst="rect">
            <a:avLst/>
          </a:prstGeom>
          <a:solidFill>
            <a:srgbClr val="FF0000">
              <a:alpha val="5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7D1F96-8EDD-2B77-BB8A-DA07BD4F1D6B}"/>
              </a:ext>
            </a:extLst>
          </p:cNvPr>
          <p:cNvSpPr txBox="1"/>
          <p:nvPr/>
        </p:nvSpPr>
        <p:spPr>
          <a:xfrm>
            <a:off x="3072643" y="2746096"/>
            <a:ext cx="60467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latin typeface="+mj-lt"/>
              </a:rPr>
              <a:t>3   </a:t>
            </a:r>
            <a:r>
              <a:rPr lang="en-US" altLang="zh-CN" sz="8800" b="1" dirty="0">
                <a:solidFill>
                  <a:srgbClr val="EE1D23"/>
                </a:solidFill>
                <a:latin typeface="+mj-lt"/>
              </a:rPr>
              <a:t>.</a:t>
            </a:r>
            <a:r>
              <a:rPr lang="en-US" altLang="zh-CN" sz="8800" b="1" dirty="0">
                <a:latin typeface="+mj-lt"/>
              </a:rPr>
              <a:t>   4    5</a:t>
            </a:r>
            <a:endParaRPr lang="zh-CN" altLang="en-US" sz="8800" b="1" dirty="0"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45006DE-2328-95FD-B373-7700BC156E72}"/>
              </a:ext>
            </a:extLst>
          </p:cNvPr>
          <p:cNvSpPr txBox="1"/>
          <p:nvPr/>
        </p:nvSpPr>
        <p:spPr>
          <a:xfrm>
            <a:off x="3781950" y="1182336"/>
            <a:ext cx="186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+mj-ea"/>
                <a:ea typeface="+mj-ea"/>
              </a:rPr>
              <a:t>小数点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60A582-8336-9A72-0C67-485EC55C6A9E}"/>
              </a:ext>
            </a:extLst>
          </p:cNvPr>
          <p:cNvSpPr txBox="1"/>
          <p:nvPr/>
        </p:nvSpPr>
        <p:spPr>
          <a:xfrm>
            <a:off x="1486222" y="1602218"/>
            <a:ext cx="248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整数部分</a:t>
            </a: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53F91ED2-D215-8E92-C4EC-2881D0ED8D1E}"/>
              </a:ext>
            </a:extLst>
          </p:cNvPr>
          <p:cNvSpPr/>
          <p:nvPr/>
        </p:nvSpPr>
        <p:spPr>
          <a:xfrm>
            <a:off x="4585537" y="1880438"/>
            <a:ext cx="243192" cy="1681345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1DDC5664-FADF-D9D3-51EB-1AACADFC07A7}"/>
              </a:ext>
            </a:extLst>
          </p:cNvPr>
          <p:cNvSpPr/>
          <p:nvPr/>
        </p:nvSpPr>
        <p:spPr>
          <a:xfrm>
            <a:off x="3231486" y="2248549"/>
            <a:ext cx="243192" cy="646331"/>
          </a:xfrm>
          <a:prstGeom prst="downArrow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914C137D-2657-B827-C09D-D6B92D9C524C}"/>
              </a:ext>
            </a:extLst>
          </p:cNvPr>
          <p:cNvSpPr/>
          <p:nvPr/>
        </p:nvSpPr>
        <p:spPr>
          <a:xfrm>
            <a:off x="6656718" y="2248549"/>
            <a:ext cx="243192" cy="646331"/>
          </a:xfrm>
          <a:prstGeom prst="downArrow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F84F056-14DB-7019-BC1A-DD7B5B8DB770}"/>
              </a:ext>
            </a:extLst>
          </p:cNvPr>
          <p:cNvSpPr txBox="1"/>
          <p:nvPr/>
        </p:nvSpPr>
        <p:spPr>
          <a:xfrm>
            <a:off x="5939588" y="1602218"/>
            <a:ext cx="248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小数部分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07DD447-7DDE-0A88-68E1-77EC557C49EB}"/>
              </a:ext>
            </a:extLst>
          </p:cNvPr>
          <p:cNvSpPr txBox="1"/>
          <p:nvPr/>
        </p:nvSpPr>
        <p:spPr>
          <a:xfrm>
            <a:off x="547180" y="335761"/>
            <a:ext cx="65929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</a:rPr>
              <a:t>小数的读法：</a:t>
            </a:r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8127DD02-E80C-B326-B7FF-A2E5947A7F09}"/>
              </a:ext>
            </a:extLst>
          </p:cNvPr>
          <p:cNvSpPr/>
          <p:nvPr/>
        </p:nvSpPr>
        <p:spPr>
          <a:xfrm flipV="1">
            <a:off x="3231486" y="4121682"/>
            <a:ext cx="243192" cy="646331"/>
          </a:xfrm>
          <a:prstGeom prst="downArrow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B746563-9522-FCDC-FB69-7C0C07B1BEBC}"/>
              </a:ext>
            </a:extLst>
          </p:cNvPr>
          <p:cNvSpPr txBox="1"/>
          <p:nvPr/>
        </p:nvSpPr>
        <p:spPr>
          <a:xfrm>
            <a:off x="1624519" y="4783671"/>
            <a:ext cx="2497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按整数的读法来读</a:t>
            </a:r>
          </a:p>
        </p:txBody>
      </p:sp>
      <p:sp>
        <p:nvSpPr>
          <p:cNvPr id="15" name="箭头: 下 14">
            <a:extLst>
              <a:ext uri="{FF2B5EF4-FFF2-40B4-BE49-F238E27FC236}">
                <a16:creationId xmlns:a16="http://schemas.microsoft.com/office/drawing/2014/main" id="{A7C12EA6-F292-97DF-5FB0-5DAC350BBB00}"/>
              </a:ext>
            </a:extLst>
          </p:cNvPr>
          <p:cNvSpPr/>
          <p:nvPr/>
        </p:nvSpPr>
        <p:spPr>
          <a:xfrm flipV="1">
            <a:off x="4585537" y="3996933"/>
            <a:ext cx="243192" cy="1829826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D4A8F2-377D-995A-3628-C3A9C027BB77}"/>
              </a:ext>
            </a:extLst>
          </p:cNvPr>
          <p:cNvSpPr txBox="1"/>
          <p:nvPr/>
        </p:nvSpPr>
        <p:spPr>
          <a:xfrm>
            <a:off x="3781950" y="5875908"/>
            <a:ext cx="264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+mj-ea"/>
                <a:ea typeface="+mj-ea"/>
              </a:rPr>
              <a:t>读作“点”</a:t>
            </a:r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F66E34B0-A7AD-B59E-7145-AA2B0EB0D234}"/>
              </a:ext>
            </a:extLst>
          </p:cNvPr>
          <p:cNvSpPr/>
          <p:nvPr/>
        </p:nvSpPr>
        <p:spPr>
          <a:xfrm flipV="1">
            <a:off x="6656718" y="4121681"/>
            <a:ext cx="243192" cy="475647"/>
          </a:xfrm>
          <a:prstGeom prst="downArrow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519474E-0452-8F96-8995-56BFC60532A8}"/>
              </a:ext>
            </a:extLst>
          </p:cNvPr>
          <p:cNvSpPr txBox="1"/>
          <p:nvPr/>
        </p:nvSpPr>
        <p:spPr>
          <a:xfrm>
            <a:off x="5635311" y="4581533"/>
            <a:ext cx="547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像报电话号码一样</a:t>
            </a:r>
            <a:r>
              <a:rPr lang="zh-CN" altLang="en-US" sz="3600" b="1" dirty="0">
                <a:solidFill>
                  <a:srgbClr val="EE1D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依次</a:t>
            </a:r>
            <a:r>
              <a:rPr lang="zh-CN" altLang="en-US" sz="3600" dirty="0">
                <a:solidFill>
                  <a:srgbClr val="3333FF"/>
                </a:solidFill>
                <a:latin typeface="+mj-ea"/>
                <a:ea typeface="+mj-ea"/>
              </a:rPr>
              <a:t>读出每个数位上的数字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0454B0-E4E5-96C6-A06A-8128AB110B32}"/>
              </a:ext>
            </a:extLst>
          </p:cNvPr>
          <p:cNvSpPr txBox="1"/>
          <p:nvPr/>
        </p:nvSpPr>
        <p:spPr>
          <a:xfrm>
            <a:off x="8690306" y="3269395"/>
            <a:ext cx="3079817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读作：</a:t>
            </a:r>
            <a:r>
              <a:rPr lang="zh-CN" altLang="en-US" sz="3200" b="1" dirty="0"/>
              <a:t>三</a:t>
            </a:r>
            <a:r>
              <a:rPr lang="zh-CN" altLang="en-US" sz="3200" b="1" dirty="0">
                <a:solidFill>
                  <a:srgbClr val="EE1D23"/>
                </a:solidFill>
              </a:rPr>
              <a:t>点</a:t>
            </a:r>
            <a:r>
              <a:rPr lang="zh-CN" altLang="en-US" sz="3200" b="1" dirty="0">
                <a:solidFill>
                  <a:srgbClr val="3333FF"/>
                </a:solidFill>
              </a:rPr>
              <a:t>四五</a:t>
            </a:r>
          </a:p>
        </p:txBody>
      </p:sp>
    </p:spTree>
    <p:extLst>
      <p:ext uri="{BB962C8B-B14F-4D97-AF65-F5344CB8AC3E}">
        <p14:creationId xmlns:p14="http://schemas.microsoft.com/office/powerpoint/2010/main" val="1164058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F0C2F2-D7F0-D88E-0F72-2B9B29AFF26D}"/>
              </a:ext>
            </a:extLst>
          </p:cNvPr>
          <p:cNvSpPr txBox="1"/>
          <p:nvPr/>
        </p:nvSpPr>
        <p:spPr>
          <a:xfrm>
            <a:off x="536643" y="1089497"/>
            <a:ext cx="11118715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/>
              <a:t>用刚才总结的方法，同桌间相互读一读下面的小数：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782B3E-0BE7-DA46-6452-75F4D743CC66}"/>
              </a:ext>
            </a:extLst>
          </p:cNvPr>
          <p:cNvSpPr txBox="1"/>
          <p:nvPr/>
        </p:nvSpPr>
        <p:spPr>
          <a:xfrm>
            <a:off x="2178995" y="2187731"/>
            <a:ext cx="1799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+mj-lt"/>
              </a:rPr>
              <a:t>0.85</a:t>
            </a:r>
            <a:endParaRPr lang="zh-CN" altLang="en-US" sz="4400" b="1" dirty="0">
              <a:latin typeface="+mj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30DB9A-DAB2-2C7A-970D-A4C3E4DC0196}"/>
              </a:ext>
            </a:extLst>
          </p:cNvPr>
          <p:cNvSpPr txBox="1"/>
          <p:nvPr/>
        </p:nvSpPr>
        <p:spPr>
          <a:xfrm>
            <a:off x="2178995" y="3364319"/>
            <a:ext cx="1799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+mj-lt"/>
              </a:rPr>
              <a:t>2.60</a:t>
            </a:r>
            <a:endParaRPr lang="zh-CN" altLang="en-US" sz="4400" b="1" dirty="0"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5C352B-928E-DC81-283C-AC76D154B5FB}"/>
              </a:ext>
            </a:extLst>
          </p:cNvPr>
          <p:cNvSpPr txBox="1"/>
          <p:nvPr/>
        </p:nvSpPr>
        <p:spPr>
          <a:xfrm>
            <a:off x="2178995" y="4540906"/>
            <a:ext cx="1799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+mj-lt"/>
              </a:rPr>
              <a:t>36.6</a:t>
            </a:r>
            <a:endParaRPr lang="zh-CN" altLang="en-US" sz="4400" b="1" dirty="0"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467B78A-8DC9-C532-56D0-75049B182554}"/>
              </a:ext>
            </a:extLst>
          </p:cNvPr>
          <p:cNvSpPr txBox="1"/>
          <p:nvPr/>
        </p:nvSpPr>
        <p:spPr>
          <a:xfrm>
            <a:off x="4202347" y="2187730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+mn-ea"/>
              </a:rPr>
              <a:t>读作：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B86691-D9A2-3090-5DEE-EC82299AE199}"/>
              </a:ext>
            </a:extLst>
          </p:cNvPr>
          <p:cNvSpPr txBox="1"/>
          <p:nvPr/>
        </p:nvSpPr>
        <p:spPr>
          <a:xfrm>
            <a:off x="4202347" y="3364317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+mn-ea"/>
              </a:rPr>
              <a:t>读作：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A9529-32F2-54FB-A1F9-87D9F8FEC1ED}"/>
              </a:ext>
            </a:extLst>
          </p:cNvPr>
          <p:cNvSpPr txBox="1"/>
          <p:nvPr/>
        </p:nvSpPr>
        <p:spPr>
          <a:xfrm>
            <a:off x="4202347" y="4540906"/>
            <a:ext cx="18822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+mn-ea"/>
              </a:rPr>
              <a:t>读作：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6C0BC01-590E-9945-1239-26981CA2992F}"/>
              </a:ext>
            </a:extLst>
          </p:cNvPr>
          <p:cNvSpPr txBox="1"/>
          <p:nvPr/>
        </p:nvSpPr>
        <p:spPr>
          <a:xfrm>
            <a:off x="5971221" y="2187730"/>
            <a:ext cx="3093398" cy="769441"/>
          </a:xfrm>
          <a:prstGeom prst="rect">
            <a:avLst/>
          </a:prstGeom>
          <a:solidFill>
            <a:srgbClr val="FFFCE0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+mn-ea"/>
              </a:rPr>
              <a:t>零点八五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5581C5-4CD9-98E5-C878-0CEA4ABCF206}"/>
              </a:ext>
            </a:extLst>
          </p:cNvPr>
          <p:cNvSpPr txBox="1"/>
          <p:nvPr/>
        </p:nvSpPr>
        <p:spPr>
          <a:xfrm>
            <a:off x="5971221" y="3364316"/>
            <a:ext cx="3093398" cy="769441"/>
          </a:xfrm>
          <a:prstGeom prst="rect">
            <a:avLst/>
          </a:prstGeom>
          <a:solidFill>
            <a:srgbClr val="FFFCE0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+mn-ea"/>
              </a:rPr>
              <a:t>二点六零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F732841-ACA3-3AFE-0A40-8FA56CBA98E6}"/>
              </a:ext>
            </a:extLst>
          </p:cNvPr>
          <p:cNvSpPr txBox="1"/>
          <p:nvPr/>
        </p:nvSpPr>
        <p:spPr>
          <a:xfrm>
            <a:off x="5971221" y="4540906"/>
            <a:ext cx="3571614" cy="769441"/>
          </a:xfrm>
          <a:prstGeom prst="rect">
            <a:avLst/>
          </a:prstGeom>
          <a:solidFill>
            <a:srgbClr val="FFFCE0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+mn-ea"/>
              </a:rPr>
              <a:t>三十六点六</a:t>
            </a:r>
          </a:p>
        </p:txBody>
      </p:sp>
    </p:spTree>
    <p:extLst>
      <p:ext uri="{BB962C8B-B14F-4D97-AF65-F5344CB8AC3E}">
        <p14:creationId xmlns:p14="http://schemas.microsoft.com/office/powerpoint/2010/main" val="77281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图形 2">
            <a:extLst>
              <a:ext uri="{FF2B5EF4-FFF2-40B4-BE49-F238E27FC236}">
                <a16:creationId xmlns:a16="http://schemas.microsoft.com/office/drawing/2014/main" id="{1012C8AC-3941-639D-F729-4C66144C239F}"/>
              </a:ext>
            </a:extLst>
          </p:cNvPr>
          <p:cNvGrpSpPr/>
          <p:nvPr/>
        </p:nvGrpSpPr>
        <p:grpSpPr>
          <a:xfrm>
            <a:off x="783772" y="1685226"/>
            <a:ext cx="10545431" cy="4353326"/>
            <a:chOff x="3750650" y="358027"/>
            <a:chExt cx="1333357" cy="600361"/>
          </a:xfrm>
          <a:solidFill>
            <a:srgbClr val="DFE9ED"/>
          </a:solidFill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FFDB2A71-2816-880B-ADD0-C67E2F590476}"/>
                </a:ext>
              </a:extLst>
            </p:cNvPr>
            <p:cNvSpPr/>
            <p:nvPr/>
          </p:nvSpPr>
          <p:spPr>
            <a:xfrm>
              <a:off x="3867060" y="358027"/>
              <a:ext cx="1216947" cy="600361"/>
            </a:xfrm>
            <a:custGeom>
              <a:avLst/>
              <a:gdLst>
                <a:gd name="connsiteX0" fmla="*/ 0 w 1216947"/>
                <a:gd name="connsiteY0" fmla="*/ 0 h 600361"/>
                <a:gd name="connsiteX1" fmla="*/ 1216947 w 1216947"/>
                <a:gd name="connsiteY1" fmla="*/ 0 h 600361"/>
                <a:gd name="connsiteX2" fmla="*/ 1216947 w 1216947"/>
                <a:gd name="connsiteY2" fmla="*/ 600362 h 600361"/>
                <a:gd name="connsiteX3" fmla="*/ 0 w 1216947"/>
                <a:gd name="connsiteY3" fmla="*/ 600362 h 600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6947" h="600361">
                  <a:moveTo>
                    <a:pt x="0" y="0"/>
                  </a:moveTo>
                  <a:lnTo>
                    <a:pt x="1216947" y="0"/>
                  </a:lnTo>
                  <a:lnTo>
                    <a:pt x="1216947" y="600362"/>
                  </a:lnTo>
                  <a:lnTo>
                    <a:pt x="0" y="600362"/>
                  </a:lnTo>
                  <a:close/>
                </a:path>
              </a:pathLst>
            </a:custGeom>
            <a:solidFill>
              <a:srgbClr val="61A352">
                <a:lumMod val="20000"/>
                <a:lumOff val="80000"/>
              </a:srgbClr>
            </a:solidFill>
            <a:ln w="15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思源黑体"/>
                <a:cs typeface="+mn-ea"/>
                <a:sym typeface="+mn-lt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1CBAC67C-8C64-F61A-BF63-8F715CC80268}"/>
                </a:ext>
              </a:extLst>
            </p:cNvPr>
            <p:cNvSpPr/>
            <p:nvPr/>
          </p:nvSpPr>
          <p:spPr>
            <a:xfrm>
              <a:off x="3750650" y="770493"/>
              <a:ext cx="146671" cy="132569"/>
            </a:xfrm>
            <a:custGeom>
              <a:avLst/>
              <a:gdLst>
                <a:gd name="connsiteX0" fmla="*/ 143852 w 146671"/>
                <a:gd name="connsiteY0" fmla="*/ 0 h 132569"/>
                <a:gd name="connsiteX1" fmla="*/ 0 w 146671"/>
                <a:gd name="connsiteY1" fmla="*/ 73336 h 132569"/>
                <a:gd name="connsiteX2" fmla="*/ 146672 w 146671"/>
                <a:gd name="connsiteY2" fmla="*/ 132570 h 132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671" h="132569">
                  <a:moveTo>
                    <a:pt x="143852" y="0"/>
                  </a:moveTo>
                  <a:lnTo>
                    <a:pt x="0" y="73336"/>
                  </a:lnTo>
                  <a:lnTo>
                    <a:pt x="146672" y="132570"/>
                  </a:lnTo>
                  <a:close/>
                </a:path>
              </a:pathLst>
            </a:custGeom>
            <a:solidFill>
              <a:srgbClr val="DFEDDC"/>
            </a:solidFill>
            <a:ln w="15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思源黑体"/>
                <a:cs typeface="+mn-ea"/>
                <a:sym typeface="+mn-lt"/>
              </a:endParaRP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8DA5E4E-1362-DEFE-66AA-2BEE4178DA25}"/>
              </a:ext>
            </a:extLst>
          </p:cNvPr>
          <p:cNvSpPr/>
          <p:nvPr/>
        </p:nvSpPr>
        <p:spPr>
          <a:xfrm>
            <a:off x="875081" y="1462934"/>
            <a:ext cx="10635213" cy="4364377"/>
          </a:xfrm>
          <a:custGeom>
            <a:avLst/>
            <a:gdLst>
              <a:gd name="connsiteX0" fmla="*/ 1343949 w 1344709"/>
              <a:gd name="connsiteY0" fmla="*/ 601886 h 601885"/>
              <a:gd name="connsiteX1" fmla="*/ 127002 w 1344709"/>
              <a:gd name="connsiteY1" fmla="*/ 601886 h 601885"/>
              <a:gd name="connsiteX2" fmla="*/ 126240 w 1344709"/>
              <a:gd name="connsiteY2" fmla="*/ 601124 h 601885"/>
              <a:gd name="connsiteX3" fmla="*/ 126240 w 1344709"/>
              <a:gd name="connsiteY3" fmla="*/ 539019 h 601885"/>
              <a:gd name="connsiteX4" fmla="*/ 476 w 1344709"/>
              <a:gd name="connsiteY4" fmla="*/ 488229 h 601885"/>
              <a:gd name="connsiteX5" fmla="*/ 1 w 1344709"/>
              <a:gd name="connsiteY5" fmla="*/ 487557 h 601885"/>
              <a:gd name="connsiteX6" fmla="*/ 414 w 1344709"/>
              <a:gd name="connsiteY6" fmla="*/ 486845 h 601885"/>
              <a:gd name="connsiteX7" fmla="*/ 126238 w 1344709"/>
              <a:gd name="connsiteY7" fmla="*/ 422698 h 601885"/>
              <a:gd name="connsiteX8" fmla="*/ 126238 w 1344709"/>
              <a:gd name="connsiteY8" fmla="*/ 762 h 601885"/>
              <a:gd name="connsiteX9" fmla="*/ 127000 w 1344709"/>
              <a:gd name="connsiteY9" fmla="*/ 0 h 601885"/>
              <a:gd name="connsiteX10" fmla="*/ 1343948 w 1344709"/>
              <a:gd name="connsiteY10" fmla="*/ 0 h 601885"/>
              <a:gd name="connsiteX11" fmla="*/ 1344710 w 1344709"/>
              <a:gd name="connsiteY11" fmla="*/ 762 h 601885"/>
              <a:gd name="connsiteX12" fmla="*/ 1344710 w 1344709"/>
              <a:gd name="connsiteY12" fmla="*/ 601124 h 601885"/>
              <a:gd name="connsiteX13" fmla="*/ 1343949 w 1344709"/>
              <a:gd name="connsiteY13" fmla="*/ 601886 h 601885"/>
              <a:gd name="connsiteX14" fmla="*/ 127762 w 1344709"/>
              <a:gd name="connsiteY14" fmla="*/ 600362 h 601885"/>
              <a:gd name="connsiteX15" fmla="*/ 1343186 w 1344709"/>
              <a:gd name="connsiteY15" fmla="*/ 600362 h 601885"/>
              <a:gd name="connsiteX16" fmla="*/ 1343186 w 1344709"/>
              <a:gd name="connsiteY16" fmla="*/ 1524 h 601885"/>
              <a:gd name="connsiteX17" fmla="*/ 127762 w 1344709"/>
              <a:gd name="connsiteY17" fmla="*/ 1524 h 601885"/>
              <a:gd name="connsiteX18" fmla="*/ 127762 w 1344709"/>
              <a:gd name="connsiteY18" fmla="*/ 423165 h 601885"/>
              <a:gd name="connsiteX19" fmla="*/ 127348 w 1344709"/>
              <a:gd name="connsiteY19" fmla="*/ 423843 h 601885"/>
              <a:gd name="connsiteX20" fmla="*/ 2596 w 1344709"/>
              <a:gd name="connsiteY20" fmla="*/ 487442 h 601885"/>
              <a:gd name="connsiteX21" fmla="*/ 127287 w 1344709"/>
              <a:gd name="connsiteY21" fmla="*/ 537798 h 601885"/>
              <a:gd name="connsiteX22" fmla="*/ 127762 w 1344709"/>
              <a:gd name="connsiteY22" fmla="*/ 538504 h 601885"/>
              <a:gd name="connsiteX23" fmla="*/ 127762 w 1344709"/>
              <a:gd name="connsiteY23" fmla="*/ 600362 h 601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344709" h="601885">
                <a:moveTo>
                  <a:pt x="1343949" y="601886"/>
                </a:moveTo>
                <a:lnTo>
                  <a:pt x="127002" y="601886"/>
                </a:lnTo>
                <a:cubicBezTo>
                  <a:pt x="126581" y="601886"/>
                  <a:pt x="126240" y="601544"/>
                  <a:pt x="126240" y="601124"/>
                </a:cubicBezTo>
                <a:lnTo>
                  <a:pt x="126240" y="539019"/>
                </a:lnTo>
                <a:lnTo>
                  <a:pt x="476" y="488229"/>
                </a:lnTo>
                <a:cubicBezTo>
                  <a:pt x="199" y="488117"/>
                  <a:pt x="13" y="487854"/>
                  <a:pt x="1" y="487557"/>
                </a:cubicBezTo>
                <a:cubicBezTo>
                  <a:pt x="-13" y="487258"/>
                  <a:pt x="150" y="486980"/>
                  <a:pt x="414" y="486845"/>
                </a:cubicBezTo>
                <a:lnTo>
                  <a:pt x="126238" y="422698"/>
                </a:lnTo>
                <a:lnTo>
                  <a:pt x="126238" y="762"/>
                </a:lnTo>
                <a:cubicBezTo>
                  <a:pt x="126238" y="341"/>
                  <a:pt x="126580" y="0"/>
                  <a:pt x="127000" y="0"/>
                </a:cubicBezTo>
                <a:lnTo>
                  <a:pt x="1343948" y="0"/>
                </a:lnTo>
                <a:cubicBezTo>
                  <a:pt x="1344368" y="0"/>
                  <a:pt x="1344710" y="341"/>
                  <a:pt x="1344710" y="762"/>
                </a:cubicBezTo>
                <a:lnTo>
                  <a:pt x="1344710" y="601124"/>
                </a:lnTo>
                <a:cubicBezTo>
                  <a:pt x="1344711" y="601544"/>
                  <a:pt x="1344370" y="601886"/>
                  <a:pt x="1343949" y="601886"/>
                </a:cubicBezTo>
                <a:close/>
                <a:moveTo>
                  <a:pt x="127762" y="600362"/>
                </a:moveTo>
                <a:lnTo>
                  <a:pt x="1343186" y="600362"/>
                </a:lnTo>
                <a:lnTo>
                  <a:pt x="1343186" y="1524"/>
                </a:lnTo>
                <a:lnTo>
                  <a:pt x="127762" y="1524"/>
                </a:lnTo>
                <a:lnTo>
                  <a:pt x="127762" y="423165"/>
                </a:lnTo>
                <a:cubicBezTo>
                  <a:pt x="127762" y="423451"/>
                  <a:pt x="127602" y="423713"/>
                  <a:pt x="127348" y="423843"/>
                </a:cubicBezTo>
                <a:lnTo>
                  <a:pt x="2596" y="487442"/>
                </a:lnTo>
                <a:lnTo>
                  <a:pt x="127287" y="537798"/>
                </a:lnTo>
                <a:cubicBezTo>
                  <a:pt x="127573" y="537914"/>
                  <a:pt x="127762" y="538194"/>
                  <a:pt x="127762" y="538504"/>
                </a:cubicBezTo>
                <a:lnTo>
                  <a:pt x="127762" y="600362"/>
                </a:lnTo>
                <a:close/>
              </a:path>
            </a:pathLst>
          </a:custGeom>
          <a:noFill/>
          <a:ln w="12700" cap="flat">
            <a:solidFill>
              <a:srgbClr val="61A35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F2F2F"/>
              </a:solidFill>
              <a:effectLst/>
              <a:uLnTx/>
              <a:uFillTx/>
              <a:latin typeface="思源黑体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74FD83-C7F2-68DC-DABC-8B8D15CBC0C4}"/>
              </a:ext>
            </a:extLst>
          </p:cNvPr>
          <p:cNvSpPr txBox="1"/>
          <p:nvPr/>
        </p:nvSpPr>
        <p:spPr>
          <a:xfrm>
            <a:off x="2381962" y="2055964"/>
            <a:ext cx="8415740" cy="3350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/>
              <a:t>读小数时，</a:t>
            </a:r>
            <a:r>
              <a:rPr lang="zh-CN" altLang="en-US" sz="3600" b="1" dirty="0">
                <a:solidFill>
                  <a:srgbClr val="EE1D23"/>
                </a:solidFill>
              </a:rPr>
              <a:t>先读整数部分</a:t>
            </a:r>
            <a:r>
              <a:rPr lang="zh-CN" altLang="en-US" sz="3600" b="1" dirty="0"/>
              <a:t>，</a:t>
            </a:r>
            <a:endParaRPr lang="en-US" altLang="zh-CN" sz="3600" b="1" dirty="0"/>
          </a:p>
          <a:p>
            <a:pPr>
              <a:lnSpc>
                <a:spcPct val="120000"/>
              </a:lnSpc>
            </a:pPr>
            <a:r>
              <a:rPr lang="zh-CN" altLang="en-US" sz="3600" b="1" dirty="0"/>
              <a:t>按照整数的读法来读，</a:t>
            </a:r>
            <a:endParaRPr lang="en-US" altLang="zh-CN" sz="3600" b="1" dirty="0"/>
          </a:p>
          <a:p>
            <a:pPr>
              <a:lnSpc>
                <a:spcPct val="120000"/>
              </a:lnSpc>
            </a:pPr>
            <a:r>
              <a:rPr lang="zh-CN" altLang="en-US" sz="3600" b="1" dirty="0"/>
              <a:t>再读小数点，读作“</a:t>
            </a:r>
            <a:r>
              <a:rPr lang="zh-CN" altLang="en-US" sz="3600" b="1" dirty="0">
                <a:solidFill>
                  <a:srgbClr val="EE1D23"/>
                </a:solidFill>
              </a:rPr>
              <a:t>点</a:t>
            </a:r>
            <a:r>
              <a:rPr lang="zh-CN" altLang="en-US" sz="3600" b="1" dirty="0"/>
              <a:t>”，</a:t>
            </a:r>
            <a:endParaRPr lang="en-US" altLang="zh-CN" sz="3600" b="1" dirty="0"/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EE1D23"/>
                </a:solidFill>
              </a:rPr>
              <a:t>最后读小数部分，</a:t>
            </a:r>
            <a:endParaRPr lang="en-US" altLang="zh-CN" sz="3600" b="1" dirty="0">
              <a:solidFill>
                <a:srgbClr val="EE1D23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/>
              <a:t>按</a:t>
            </a:r>
            <a:r>
              <a:rPr lang="zh-CN" altLang="en-US" sz="3600" b="1" dirty="0">
                <a:solidFill>
                  <a:srgbClr val="EE1D23"/>
                </a:solidFill>
              </a:rPr>
              <a:t>从左往右</a:t>
            </a:r>
            <a:r>
              <a:rPr lang="zh-CN" altLang="en-US" sz="3600" b="1" dirty="0"/>
              <a:t>的顺序</a:t>
            </a:r>
            <a:r>
              <a:rPr lang="zh-CN" altLang="en-US" sz="3600" b="1" dirty="0">
                <a:solidFill>
                  <a:srgbClr val="EE1D23"/>
                </a:solidFill>
              </a:rPr>
              <a:t>依次</a:t>
            </a:r>
            <a:r>
              <a:rPr lang="zh-CN" altLang="en-US" sz="3600" b="1" dirty="0"/>
              <a:t>读出每个数字。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076F6F7-899D-6CA6-7DBD-884BAEF2FD5D}"/>
              </a:ext>
            </a:extLst>
          </p:cNvPr>
          <p:cNvSpPr txBox="1"/>
          <p:nvPr/>
        </p:nvSpPr>
        <p:spPr>
          <a:xfrm>
            <a:off x="486385" y="462674"/>
            <a:ext cx="2597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归纳小结</a:t>
            </a:r>
          </a:p>
        </p:txBody>
      </p:sp>
      <p:pic>
        <p:nvPicPr>
          <p:cNvPr id="13" name="ttsmaker-file-2025-11-1-14-34-37">
            <a:hlinkClick r:id="" action="ppaction://media"/>
            <a:extLst>
              <a:ext uri="{FF2B5EF4-FFF2-40B4-BE49-F238E27FC236}">
                <a16:creationId xmlns:a16="http://schemas.microsoft.com/office/drawing/2014/main" id="{57781276-CD22-7BA8-CF0B-60302716F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59810" y="376061"/>
            <a:ext cx="832053" cy="83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F91811A-3DC8-BA51-48A9-AB25FEE7C693}"/>
              </a:ext>
            </a:extLst>
          </p:cNvPr>
          <p:cNvSpPr txBox="1"/>
          <p:nvPr/>
        </p:nvSpPr>
        <p:spPr>
          <a:xfrm>
            <a:off x="547180" y="335761"/>
            <a:ext cx="65929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</a:rPr>
              <a:t>小数的写法：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1D31739-B172-B81E-C84B-F47FA405E964}"/>
              </a:ext>
            </a:extLst>
          </p:cNvPr>
          <p:cNvSpPr txBox="1"/>
          <p:nvPr/>
        </p:nvSpPr>
        <p:spPr>
          <a:xfrm>
            <a:off x="1566151" y="1449256"/>
            <a:ext cx="3258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lt"/>
              </a:rPr>
              <a:t>零点零八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AAC9C3-011D-26BE-6D24-CA4554B41E47}"/>
              </a:ext>
            </a:extLst>
          </p:cNvPr>
          <p:cNvSpPr txBox="1"/>
          <p:nvPr/>
        </p:nvSpPr>
        <p:spPr>
          <a:xfrm>
            <a:off x="1566151" y="2363656"/>
            <a:ext cx="3258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lt"/>
              </a:rPr>
              <a:t>十五点七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381602-6E50-81F1-6A8C-99ED22AA53B8}"/>
              </a:ext>
            </a:extLst>
          </p:cNvPr>
          <p:cNvSpPr txBox="1"/>
          <p:nvPr/>
        </p:nvSpPr>
        <p:spPr>
          <a:xfrm>
            <a:off x="1566151" y="3278056"/>
            <a:ext cx="3258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lt"/>
              </a:rPr>
              <a:t>四点五零六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CDD091-9153-3E6D-6326-F70FBFAEA401}"/>
              </a:ext>
            </a:extLst>
          </p:cNvPr>
          <p:cNvSpPr txBox="1"/>
          <p:nvPr/>
        </p:nvSpPr>
        <p:spPr>
          <a:xfrm>
            <a:off x="4747096" y="1449256"/>
            <a:ext cx="3258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lt"/>
              </a:rPr>
              <a:t>写作：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662F03-62AC-1256-206E-54CDE40A3F59}"/>
              </a:ext>
            </a:extLst>
          </p:cNvPr>
          <p:cNvSpPr txBox="1"/>
          <p:nvPr/>
        </p:nvSpPr>
        <p:spPr>
          <a:xfrm>
            <a:off x="4747096" y="2358618"/>
            <a:ext cx="3258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lt"/>
              </a:rPr>
              <a:t>写作：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B05BC23-0A98-354D-64C1-4F5588CE5A4C}"/>
              </a:ext>
            </a:extLst>
          </p:cNvPr>
          <p:cNvSpPr txBox="1"/>
          <p:nvPr/>
        </p:nvSpPr>
        <p:spPr>
          <a:xfrm>
            <a:off x="4747096" y="3278056"/>
            <a:ext cx="3258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lt"/>
              </a:rPr>
              <a:t>写作：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DF0F5D-0054-302C-8BF0-616172129839}"/>
              </a:ext>
            </a:extLst>
          </p:cNvPr>
          <p:cNvSpPr txBox="1"/>
          <p:nvPr/>
        </p:nvSpPr>
        <p:spPr>
          <a:xfrm>
            <a:off x="6459164" y="1449256"/>
            <a:ext cx="3619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</a:rPr>
              <a:t>(          )</a:t>
            </a:r>
            <a:endParaRPr lang="zh-CN" altLang="en-US" sz="4000" b="1" dirty="0"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E04AC3-595A-7268-FA22-331AB6A65770}"/>
              </a:ext>
            </a:extLst>
          </p:cNvPr>
          <p:cNvSpPr txBox="1"/>
          <p:nvPr/>
        </p:nvSpPr>
        <p:spPr>
          <a:xfrm>
            <a:off x="6459164" y="2353580"/>
            <a:ext cx="3619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</a:rPr>
              <a:t>(          )</a:t>
            </a:r>
            <a:endParaRPr lang="zh-CN" altLang="en-US" sz="4000" b="1" dirty="0"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AB3E267-D9CE-A8F9-B1CD-4371110C7ADE}"/>
              </a:ext>
            </a:extLst>
          </p:cNvPr>
          <p:cNvSpPr txBox="1"/>
          <p:nvPr/>
        </p:nvSpPr>
        <p:spPr>
          <a:xfrm>
            <a:off x="6459164" y="3275550"/>
            <a:ext cx="3619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+mn-ea"/>
              </a:rPr>
              <a:t>(          )</a:t>
            </a:r>
            <a:endParaRPr lang="zh-CN" altLang="en-US" sz="4000" b="1" dirty="0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43D664-821B-07CB-F880-BD1BF8314A4E}"/>
              </a:ext>
            </a:extLst>
          </p:cNvPr>
          <p:cNvSpPr txBox="1"/>
          <p:nvPr/>
        </p:nvSpPr>
        <p:spPr>
          <a:xfrm>
            <a:off x="7280371" y="1456610"/>
            <a:ext cx="1450983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EE1D23"/>
                </a:solidFill>
                <a:latin typeface="+mj-lt"/>
              </a:rPr>
              <a:t>0.08</a:t>
            </a:r>
            <a:endParaRPr lang="zh-CN" altLang="en-US" sz="40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03197D-FA32-16DF-EC59-B78C37C7D4C7}"/>
              </a:ext>
            </a:extLst>
          </p:cNvPr>
          <p:cNvSpPr txBox="1"/>
          <p:nvPr/>
        </p:nvSpPr>
        <p:spPr>
          <a:xfrm>
            <a:off x="7280371" y="2366080"/>
            <a:ext cx="1450983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EE1D23"/>
                </a:solidFill>
                <a:latin typeface="+mj-lt"/>
              </a:rPr>
              <a:t>15.7</a:t>
            </a:r>
            <a:endParaRPr lang="zh-CN" altLang="en-US" sz="40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FE2F167-06AA-2A13-3520-9976086C78E5}"/>
              </a:ext>
            </a:extLst>
          </p:cNvPr>
          <p:cNvSpPr txBox="1"/>
          <p:nvPr/>
        </p:nvSpPr>
        <p:spPr>
          <a:xfrm>
            <a:off x="7181052" y="3275550"/>
            <a:ext cx="164962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EE1D23"/>
                </a:solidFill>
                <a:latin typeface="+mj-lt"/>
              </a:rPr>
              <a:t>4.506</a:t>
            </a:r>
            <a:endParaRPr lang="zh-CN" altLang="en-US" sz="40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69B75F2-B9D6-B9F0-C053-361B44DA5C1B}"/>
              </a:ext>
            </a:extLst>
          </p:cNvPr>
          <p:cNvSpPr txBox="1"/>
          <p:nvPr/>
        </p:nvSpPr>
        <p:spPr>
          <a:xfrm>
            <a:off x="662388" y="4362716"/>
            <a:ext cx="10867225" cy="1854354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+mj-ea"/>
                <a:ea typeface="+mj-ea"/>
              </a:rPr>
              <a:t>    先写</a:t>
            </a:r>
            <a:r>
              <a:rPr lang="en-US" altLang="zh-CN" sz="3200" dirty="0">
                <a:latin typeface="+mj-ea"/>
                <a:ea typeface="+mj-ea"/>
              </a:rPr>
              <a:t>(        )</a:t>
            </a:r>
            <a:r>
              <a:rPr lang="zh-CN" altLang="en-US" sz="3200" dirty="0">
                <a:latin typeface="+mj-ea"/>
                <a:ea typeface="+mj-ea"/>
              </a:rPr>
              <a:t>，按照整数的写法来写，如果整数部分是零，就直接写</a:t>
            </a:r>
            <a:r>
              <a:rPr lang="en-US" altLang="zh-CN" sz="3200" dirty="0">
                <a:latin typeface="+mj-ea"/>
                <a:ea typeface="+mj-ea"/>
              </a:rPr>
              <a:t>0</a:t>
            </a:r>
            <a:r>
              <a:rPr lang="zh-CN" altLang="en-US" sz="3200" dirty="0">
                <a:latin typeface="+mj-ea"/>
                <a:ea typeface="+mj-ea"/>
              </a:rPr>
              <a:t>。再在个位数字的右下角点上</a:t>
            </a:r>
            <a:r>
              <a:rPr lang="en-US" altLang="zh-CN" sz="3200" dirty="0">
                <a:latin typeface="+mj-ea"/>
                <a:ea typeface="+mj-ea"/>
              </a:rPr>
              <a:t>(        )</a:t>
            </a:r>
            <a:r>
              <a:rPr lang="zh-CN" altLang="en-US" sz="3200" dirty="0">
                <a:latin typeface="+mj-ea"/>
                <a:ea typeface="+mj-ea"/>
              </a:rPr>
              <a:t>，最后依次写出</a:t>
            </a:r>
            <a:r>
              <a:rPr lang="en-US" altLang="zh-CN" sz="3200" dirty="0">
                <a:latin typeface="+mj-ea"/>
                <a:ea typeface="+mj-ea"/>
              </a:rPr>
              <a:t>(        )</a:t>
            </a:r>
            <a:r>
              <a:rPr lang="zh-CN" altLang="en-US" sz="3200" dirty="0">
                <a:latin typeface="+mj-ea"/>
                <a:ea typeface="+mj-ea"/>
              </a:rPr>
              <a:t>每个数字。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D430879-B81C-2C9E-12A1-C4544C235A38}"/>
              </a:ext>
            </a:extLst>
          </p:cNvPr>
          <p:cNvSpPr txBox="1"/>
          <p:nvPr/>
        </p:nvSpPr>
        <p:spPr>
          <a:xfrm>
            <a:off x="2500008" y="4421432"/>
            <a:ext cx="1947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整数部分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AFE8C42-2290-4EE1-FC81-A6B1F964594D}"/>
              </a:ext>
            </a:extLst>
          </p:cNvPr>
          <p:cNvSpPr txBox="1"/>
          <p:nvPr/>
        </p:nvSpPr>
        <p:spPr>
          <a:xfrm>
            <a:off x="9377464" y="5025663"/>
            <a:ext cx="1947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小数点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CF4D8C8-0146-DAA1-93B6-FB8233E25358}"/>
              </a:ext>
            </a:extLst>
          </p:cNvPr>
          <p:cNvSpPr txBox="1"/>
          <p:nvPr/>
        </p:nvSpPr>
        <p:spPr>
          <a:xfrm>
            <a:off x="3303319" y="5635925"/>
            <a:ext cx="1947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小数部分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26554BD-E4EB-6B4F-1562-9C02F9DA82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547830"/>
            <a:ext cx="904663" cy="904663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15C91600-4A93-0733-9D11-258F67900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49" y="547830"/>
            <a:ext cx="5137705" cy="494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55FEBDE-99C8-D618-A080-BE33A530C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24" y="679925"/>
            <a:ext cx="4100083" cy="468410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C8794FD-04E6-11DD-3C5D-D8BABC442D3D}"/>
              </a:ext>
            </a:extLst>
          </p:cNvPr>
          <p:cNvSpPr txBox="1"/>
          <p:nvPr/>
        </p:nvSpPr>
        <p:spPr>
          <a:xfrm>
            <a:off x="1002847" y="5703421"/>
            <a:ext cx="10603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小华身高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米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分米。只用“米”作单位怎样表示？</a:t>
            </a:r>
            <a:endParaRPr lang="zh-CN" altLang="en-US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733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E497559-9ABA-A8C9-26F2-FC58D73A5E60}"/>
              </a:ext>
            </a:extLst>
          </p:cNvPr>
          <p:cNvGrpSpPr/>
          <p:nvPr/>
        </p:nvGrpSpPr>
        <p:grpSpPr>
          <a:xfrm>
            <a:off x="1368427" y="2671592"/>
            <a:ext cx="9455147" cy="179383"/>
            <a:chOff x="1036385" y="2875880"/>
            <a:chExt cx="9455147" cy="179383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C8DB3632-7CBA-50CA-CE1B-D81F9B0B5B0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36385" y="3055263"/>
              <a:ext cx="94551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4E849BBA-50E0-4D42-6981-9270AE483D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638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872C86F-4638-8346-EF53-E109035A33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91532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31A8004-04BC-6717-B657-E2C810CCD07F}"/>
              </a:ext>
            </a:extLst>
          </p:cNvPr>
          <p:cNvGrpSpPr/>
          <p:nvPr/>
        </p:nvGrpSpPr>
        <p:grpSpPr>
          <a:xfrm>
            <a:off x="2313942" y="2671592"/>
            <a:ext cx="7564120" cy="179383"/>
            <a:chOff x="1981900" y="2875880"/>
            <a:chExt cx="7564120" cy="179383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9B187FBB-05C2-6CD4-3C91-1BE4E06AC3BF}"/>
                </a:ext>
              </a:extLst>
            </p:cNvPr>
            <p:cNvCxnSpPr>
              <a:cxnSpLocks/>
            </p:cNvCxnSpPr>
            <p:nvPr/>
          </p:nvCxnSpPr>
          <p:spPr>
            <a:xfrm>
              <a:off x="198190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DC64D86B-6D5B-CD33-C2E9-0B783BD55009}"/>
                </a:ext>
              </a:extLst>
            </p:cNvPr>
            <p:cNvCxnSpPr>
              <a:cxnSpLocks/>
            </p:cNvCxnSpPr>
            <p:nvPr/>
          </p:nvCxnSpPr>
          <p:spPr>
            <a:xfrm>
              <a:off x="292741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CBE5090-4DB4-99C1-B891-74C0A7675E30}"/>
                </a:ext>
              </a:extLst>
            </p:cNvPr>
            <p:cNvCxnSpPr>
              <a:cxnSpLocks/>
            </p:cNvCxnSpPr>
            <p:nvPr/>
          </p:nvCxnSpPr>
          <p:spPr>
            <a:xfrm>
              <a:off x="387293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2A00500-F025-D934-D9E7-82FE8CDC8FE6}"/>
                </a:ext>
              </a:extLst>
            </p:cNvPr>
            <p:cNvCxnSpPr>
              <a:cxnSpLocks/>
            </p:cNvCxnSpPr>
            <p:nvPr/>
          </p:nvCxnSpPr>
          <p:spPr>
            <a:xfrm>
              <a:off x="481844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70099B9-8451-49CA-FDFD-D2B304141E23}"/>
                </a:ext>
              </a:extLst>
            </p:cNvPr>
            <p:cNvCxnSpPr>
              <a:cxnSpLocks/>
            </p:cNvCxnSpPr>
            <p:nvPr/>
          </p:nvCxnSpPr>
          <p:spPr>
            <a:xfrm>
              <a:off x="576396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1D89BED3-E02D-CC7C-62B0-7CF14723349E}"/>
                </a:ext>
              </a:extLst>
            </p:cNvPr>
            <p:cNvCxnSpPr>
              <a:cxnSpLocks/>
            </p:cNvCxnSpPr>
            <p:nvPr/>
          </p:nvCxnSpPr>
          <p:spPr>
            <a:xfrm>
              <a:off x="670947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A77E3CC1-03F2-AA73-081C-41AE54B7D9E1}"/>
                </a:ext>
              </a:extLst>
            </p:cNvPr>
            <p:cNvCxnSpPr>
              <a:cxnSpLocks/>
            </p:cNvCxnSpPr>
            <p:nvPr/>
          </p:nvCxnSpPr>
          <p:spPr>
            <a:xfrm>
              <a:off x="765499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316F7B2-6B08-D1A6-9012-FF50138FDB1F}"/>
                </a:ext>
              </a:extLst>
            </p:cNvPr>
            <p:cNvCxnSpPr>
              <a:cxnSpLocks/>
            </p:cNvCxnSpPr>
            <p:nvPr/>
          </p:nvCxnSpPr>
          <p:spPr>
            <a:xfrm>
              <a:off x="860050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C9CD7C2-F483-036B-AF07-048BE987F423}"/>
                </a:ext>
              </a:extLst>
            </p:cNvPr>
            <p:cNvCxnSpPr>
              <a:cxnSpLocks/>
            </p:cNvCxnSpPr>
            <p:nvPr/>
          </p:nvCxnSpPr>
          <p:spPr>
            <a:xfrm>
              <a:off x="954602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78D6CBE5-4871-9B91-D8CF-AF0DECD20CD4}"/>
              </a:ext>
            </a:extLst>
          </p:cNvPr>
          <p:cNvSpPr/>
          <p:nvPr/>
        </p:nvSpPr>
        <p:spPr bwMode="auto">
          <a:xfrm rot="5400000" flipV="1">
            <a:off x="5942167" y="-2412619"/>
            <a:ext cx="307670" cy="9455150"/>
          </a:xfrm>
          <a:prstGeom prst="leftBrace">
            <a:avLst>
              <a:gd name="adj1" fmla="val 5050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sp>
        <p:nvSpPr>
          <p:cNvPr id="18" name="矩形 22">
            <a:extLst>
              <a:ext uri="{FF2B5EF4-FFF2-40B4-BE49-F238E27FC236}">
                <a16:creationId xmlns:a16="http://schemas.microsoft.com/office/drawing/2014/main" id="{69B117BB-1DBF-778C-E31D-532612A6D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744" y="1361563"/>
            <a:ext cx="17665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en-US" altLang="zh-CN" sz="4000" dirty="0">
                <a:latin typeface="+mj-lt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4000" dirty="0">
                <a:latin typeface="+mj-lt"/>
                <a:ea typeface="+mn-ea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B616A4C-5F3A-68BF-A990-ABCC5A2E170C}"/>
              </a:ext>
            </a:extLst>
          </p:cNvPr>
          <p:cNvSpPr/>
          <p:nvPr/>
        </p:nvSpPr>
        <p:spPr>
          <a:xfrm>
            <a:off x="1366863" y="2671592"/>
            <a:ext cx="946557" cy="17938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CFAC145-703A-FD6F-F20F-81EEB90B1A7A}"/>
              </a:ext>
            </a:extLst>
          </p:cNvPr>
          <p:cNvCxnSpPr>
            <a:cxnSpLocks/>
          </p:cNvCxnSpPr>
          <p:nvPr/>
        </p:nvCxnSpPr>
        <p:spPr>
          <a:xfrm flipV="1">
            <a:off x="2313420" y="2987195"/>
            <a:ext cx="0" cy="88267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6F7AA4E2-F024-8191-5118-878D77F7884B}"/>
              </a:ext>
            </a:extLst>
          </p:cNvPr>
          <p:cNvSpPr txBox="1"/>
          <p:nvPr/>
        </p:nvSpPr>
        <p:spPr>
          <a:xfrm>
            <a:off x="1703953" y="3869872"/>
            <a:ext cx="191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分米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8B2E2CC-FEBC-75F6-2DC6-E937F6CCFF43}"/>
              </a:ext>
            </a:extLst>
          </p:cNvPr>
          <p:cNvSpPr txBox="1"/>
          <p:nvPr/>
        </p:nvSpPr>
        <p:spPr>
          <a:xfrm>
            <a:off x="897376" y="438804"/>
            <a:ext cx="9666861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把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米平均分成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份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，每份是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分米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3FA14DD-6FD4-4B58-139C-D15C3AE6B0B4}"/>
              </a:ext>
            </a:extLst>
          </p:cNvPr>
          <p:cNvSpPr txBox="1"/>
          <p:nvPr/>
        </p:nvSpPr>
        <p:spPr>
          <a:xfrm>
            <a:off x="897376" y="4727482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分米是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米；还可以写成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米。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F544DBD-0367-9F72-ACF7-8D91DAB7D513}"/>
              </a:ext>
            </a:extLst>
          </p:cNvPr>
          <p:cNvGrpSpPr/>
          <p:nvPr/>
        </p:nvGrpSpPr>
        <p:grpSpPr>
          <a:xfrm>
            <a:off x="2818767" y="4437677"/>
            <a:ext cx="933857" cy="1231582"/>
            <a:chOff x="621643" y="2585966"/>
            <a:chExt cx="933857" cy="1231582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CB9259E-7A3A-B283-68B9-5433A3B4F45E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C9651D8-2E74-AC23-A03B-4C550BA7451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AF423093-CD7A-0A30-413A-55D946636191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937F21A6-CF5C-BFC3-C59A-0889716820DC}"/>
              </a:ext>
            </a:extLst>
          </p:cNvPr>
          <p:cNvSpPr txBox="1"/>
          <p:nvPr/>
        </p:nvSpPr>
        <p:spPr>
          <a:xfrm>
            <a:off x="7495571" y="4730302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4E3D084-7E40-FD78-46DA-1278C8E62E38}"/>
              </a:ext>
            </a:extLst>
          </p:cNvPr>
          <p:cNvSpPr txBox="1"/>
          <p:nvPr/>
        </p:nvSpPr>
        <p:spPr>
          <a:xfrm>
            <a:off x="6095740" y="3505551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=  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=0.1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米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1362E596-3156-1BB5-1C44-73B7EED7BFC6}"/>
              </a:ext>
            </a:extLst>
          </p:cNvPr>
          <p:cNvGrpSpPr/>
          <p:nvPr/>
        </p:nvGrpSpPr>
        <p:grpSpPr>
          <a:xfrm>
            <a:off x="7564651" y="3212926"/>
            <a:ext cx="933857" cy="1231582"/>
            <a:chOff x="621643" y="2585966"/>
            <a:chExt cx="933857" cy="123158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BE588FE-C154-1593-7821-51BF530645EB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235C3E84-43BF-1854-BB0A-989373DBB3B4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0B8FA6D-CBF0-7CF4-0783-9C8698314343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451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1" grpId="0"/>
      <p:bldP spid="31" grpId="0"/>
      <p:bldP spid="32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B83661F-4831-240C-FC2C-16F4097FBE33}"/>
              </a:ext>
            </a:extLst>
          </p:cNvPr>
          <p:cNvGrpSpPr/>
          <p:nvPr/>
        </p:nvGrpSpPr>
        <p:grpSpPr>
          <a:xfrm>
            <a:off x="1368427" y="2671592"/>
            <a:ext cx="9455147" cy="179383"/>
            <a:chOff x="1036385" y="2875880"/>
            <a:chExt cx="9455147" cy="179383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CE0E2A2A-5A2F-1CAD-6FD7-5262EAEDEA6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36385" y="3055263"/>
              <a:ext cx="94551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37BFD78E-61BA-86FE-B1AC-C2402D8326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638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D5017232-917A-3963-83DA-A15CE97DBF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91532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3C4ACF4-9550-14D9-60B9-AC34060D26F1}"/>
              </a:ext>
            </a:extLst>
          </p:cNvPr>
          <p:cNvGrpSpPr/>
          <p:nvPr/>
        </p:nvGrpSpPr>
        <p:grpSpPr>
          <a:xfrm>
            <a:off x="2313942" y="2671592"/>
            <a:ext cx="7564120" cy="179383"/>
            <a:chOff x="1981900" y="2875880"/>
            <a:chExt cx="7564120" cy="179383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770E1958-FBBF-005B-D931-E7B42791C5D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90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B843F31-D734-6EE9-FB81-A44CD7B75059}"/>
                </a:ext>
              </a:extLst>
            </p:cNvPr>
            <p:cNvCxnSpPr>
              <a:cxnSpLocks/>
            </p:cNvCxnSpPr>
            <p:nvPr/>
          </p:nvCxnSpPr>
          <p:spPr>
            <a:xfrm>
              <a:off x="292741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3140952-1670-E0AB-479B-DD7B5053A10E}"/>
                </a:ext>
              </a:extLst>
            </p:cNvPr>
            <p:cNvCxnSpPr>
              <a:cxnSpLocks/>
            </p:cNvCxnSpPr>
            <p:nvPr/>
          </p:nvCxnSpPr>
          <p:spPr>
            <a:xfrm>
              <a:off x="387293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CEA9DB7-6CBD-79FF-A3CA-62D4DF2D3237}"/>
                </a:ext>
              </a:extLst>
            </p:cNvPr>
            <p:cNvCxnSpPr>
              <a:cxnSpLocks/>
            </p:cNvCxnSpPr>
            <p:nvPr/>
          </p:nvCxnSpPr>
          <p:spPr>
            <a:xfrm>
              <a:off x="481844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B77C9C2-E6F4-81B0-E39C-13E91A64E2BE}"/>
                </a:ext>
              </a:extLst>
            </p:cNvPr>
            <p:cNvCxnSpPr>
              <a:cxnSpLocks/>
            </p:cNvCxnSpPr>
            <p:nvPr/>
          </p:nvCxnSpPr>
          <p:spPr>
            <a:xfrm>
              <a:off x="576396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9B54E246-106D-3368-43ED-512D7F807475}"/>
                </a:ext>
              </a:extLst>
            </p:cNvPr>
            <p:cNvCxnSpPr>
              <a:cxnSpLocks/>
            </p:cNvCxnSpPr>
            <p:nvPr/>
          </p:nvCxnSpPr>
          <p:spPr>
            <a:xfrm>
              <a:off x="670947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93AC459-9207-E0AA-DA59-BF370A0F098C}"/>
                </a:ext>
              </a:extLst>
            </p:cNvPr>
            <p:cNvCxnSpPr>
              <a:cxnSpLocks/>
            </p:cNvCxnSpPr>
            <p:nvPr/>
          </p:nvCxnSpPr>
          <p:spPr>
            <a:xfrm>
              <a:off x="765499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7A2830F-E906-C72B-036E-7BBE03F07FAE}"/>
                </a:ext>
              </a:extLst>
            </p:cNvPr>
            <p:cNvCxnSpPr>
              <a:cxnSpLocks/>
            </p:cNvCxnSpPr>
            <p:nvPr/>
          </p:nvCxnSpPr>
          <p:spPr>
            <a:xfrm>
              <a:off x="8600505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C48E203-BA1C-BC33-7D0F-A0B7F465CA8A}"/>
                </a:ext>
              </a:extLst>
            </p:cNvPr>
            <p:cNvCxnSpPr>
              <a:cxnSpLocks/>
            </p:cNvCxnSpPr>
            <p:nvPr/>
          </p:nvCxnSpPr>
          <p:spPr>
            <a:xfrm>
              <a:off x="9546020" y="2875880"/>
              <a:ext cx="0" cy="1793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6768FD00-257C-1B41-D4AB-0B2AEE32BD3B}"/>
              </a:ext>
            </a:extLst>
          </p:cNvPr>
          <p:cNvSpPr/>
          <p:nvPr/>
        </p:nvSpPr>
        <p:spPr bwMode="auto">
          <a:xfrm rot="5400000" flipV="1">
            <a:off x="5942167" y="-2412619"/>
            <a:ext cx="307670" cy="9455150"/>
          </a:xfrm>
          <a:prstGeom prst="leftBrace">
            <a:avLst>
              <a:gd name="adj1" fmla="val 5050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sp>
        <p:nvSpPr>
          <p:cNvPr id="17" name="矩形 22">
            <a:extLst>
              <a:ext uri="{FF2B5EF4-FFF2-40B4-BE49-F238E27FC236}">
                <a16:creationId xmlns:a16="http://schemas.microsoft.com/office/drawing/2014/main" id="{1AAE8C39-20B0-32A5-4A73-DC4DD27D0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2744" y="1361563"/>
            <a:ext cx="17665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en-US" altLang="zh-CN" sz="4000" dirty="0">
                <a:latin typeface="+mj-lt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4000" dirty="0">
                <a:latin typeface="+mj-lt"/>
                <a:ea typeface="+mn-ea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511BADF-5121-EC3C-3D93-F3BDDCDC9675}"/>
              </a:ext>
            </a:extLst>
          </p:cNvPr>
          <p:cNvSpPr/>
          <p:nvPr/>
        </p:nvSpPr>
        <p:spPr>
          <a:xfrm>
            <a:off x="1366863" y="2671592"/>
            <a:ext cx="946557" cy="17938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5990D87F-761F-1949-66F8-27942CD9CF10}"/>
              </a:ext>
            </a:extLst>
          </p:cNvPr>
          <p:cNvCxnSpPr>
            <a:cxnSpLocks/>
          </p:cNvCxnSpPr>
          <p:nvPr/>
        </p:nvCxnSpPr>
        <p:spPr>
          <a:xfrm flipV="1">
            <a:off x="2313420" y="2987195"/>
            <a:ext cx="0" cy="88267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FC36E45E-D616-FA51-D539-62227990DC16}"/>
              </a:ext>
            </a:extLst>
          </p:cNvPr>
          <p:cNvSpPr txBox="1"/>
          <p:nvPr/>
        </p:nvSpPr>
        <p:spPr>
          <a:xfrm>
            <a:off x="1703953" y="3869872"/>
            <a:ext cx="191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分米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CFF0659-90FA-120C-CEA1-BF0BC6E9C478}"/>
              </a:ext>
            </a:extLst>
          </p:cNvPr>
          <p:cNvSpPr txBox="1"/>
          <p:nvPr/>
        </p:nvSpPr>
        <p:spPr>
          <a:xfrm>
            <a:off x="897376" y="438804"/>
            <a:ext cx="9666861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分米是</a:t>
            </a:r>
            <a:r>
              <a:rPr lang="en-US" altLang="zh-CN" sz="3600" b="1" dirty="0">
                <a:solidFill>
                  <a:prstClr val="black"/>
                </a:solidFill>
                <a:latin typeface="楷体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分米，就是</a:t>
            </a:r>
            <a:r>
              <a:rPr lang="en-US" altLang="zh-CN" sz="3600" b="1" dirty="0">
                <a:solidFill>
                  <a:prstClr val="black"/>
                </a:solidFill>
                <a:latin typeface="楷体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0.1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F5354D5-3BCF-37D4-7157-E353A33F010F}"/>
              </a:ext>
            </a:extLst>
          </p:cNvPr>
          <p:cNvSpPr/>
          <p:nvPr/>
        </p:nvSpPr>
        <p:spPr>
          <a:xfrm>
            <a:off x="2312638" y="2671591"/>
            <a:ext cx="946557" cy="17136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EC2DB1B-27FB-63E6-536F-2078C0F8F152}"/>
              </a:ext>
            </a:extLst>
          </p:cNvPr>
          <p:cNvSpPr/>
          <p:nvPr/>
        </p:nvSpPr>
        <p:spPr>
          <a:xfrm>
            <a:off x="3258023" y="2671591"/>
            <a:ext cx="946557" cy="17136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ACE3673D-9228-D0A1-6CA6-9E8F722B6C00}"/>
              </a:ext>
            </a:extLst>
          </p:cNvPr>
          <p:cNvCxnSpPr>
            <a:cxnSpLocks/>
          </p:cNvCxnSpPr>
          <p:nvPr/>
        </p:nvCxnSpPr>
        <p:spPr>
          <a:xfrm flipV="1">
            <a:off x="4204580" y="2987195"/>
            <a:ext cx="0" cy="88267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A2EC199D-8136-E9F3-2B85-CF33AD4A2036}"/>
              </a:ext>
            </a:extLst>
          </p:cNvPr>
          <p:cNvSpPr txBox="1"/>
          <p:nvPr/>
        </p:nvSpPr>
        <p:spPr>
          <a:xfrm>
            <a:off x="3595113" y="3869872"/>
            <a:ext cx="191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分米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DE44AFC-211A-7FA5-05D1-BF441DE11F69}"/>
              </a:ext>
            </a:extLst>
          </p:cNvPr>
          <p:cNvSpPr txBox="1"/>
          <p:nvPr/>
        </p:nvSpPr>
        <p:spPr>
          <a:xfrm>
            <a:off x="3101279" y="438803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9FDBF64-C2FC-3C80-2E91-35F84BB05093}"/>
              </a:ext>
            </a:extLst>
          </p:cNvPr>
          <p:cNvSpPr txBox="1"/>
          <p:nvPr/>
        </p:nvSpPr>
        <p:spPr>
          <a:xfrm>
            <a:off x="7454290" y="438803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73F25DE-13FF-DD82-1250-002A9463E021}"/>
              </a:ext>
            </a:extLst>
          </p:cNvPr>
          <p:cNvSpPr txBox="1"/>
          <p:nvPr/>
        </p:nvSpPr>
        <p:spPr>
          <a:xfrm>
            <a:off x="897376" y="4727482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分米是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米；还可以写成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94C3A17-C7C1-98FF-2C13-8C633D47BD3F}"/>
              </a:ext>
            </a:extLst>
          </p:cNvPr>
          <p:cNvGrpSpPr/>
          <p:nvPr/>
        </p:nvGrpSpPr>
        <p:grpSpPr>
          <a:xfrm>
            <a:off x="2818767" y="4437677"/>
            <a:ext cx="933857" cy="1231582"/>
            <a:chOff x="621643" y="2585966"/>
            <a:chExt cx="933857" cy="123158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104B1F4-45D3-4276-40C8-9743E5DBF6F6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B5D390B-6966-A995-2108-609B6DFB1881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D9318D4E-156A-1A9B-41F1-4E9D1C740C8C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6B1956FE-FAB2-5D17-E6E8-6C4E3D109BDB}"/>
              </a:ext>
            </a:extLst>
          </p:cNvPr>
          <p:cNvSpPr txBox="1"/>
          <p:nvPr/>
        </p:nvSpPr>
        <p:spPr>
          <a:xfrm>
            <a:off x="7495571" y="4730302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0089F9F-CA0A-C221-0E18-FB0F77331D65}"/>
              </a:ext>
            </a:extLst>
          </p:cNvPr>
          <p:cNvSpPr txBox="1"/>
          <p:nvPr/>
        </p:nvSpPr>
        <p:spPr>
          <a:xfrm>
            <a:off x="6095740" y="3505551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=  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=0.3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米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1C1B5BFB-D157-1F71-E46E-23CD8BA676F1}"/>
              </a:ext>
            </a:extLst>
          </p:cNvPr>
          <p:cNvGrpSpPr/>
          <p:nvPr/>
        </p:nvGrpSpPr>
        <p:grpSpPr>
          <a:xfrm>
            <a:off x="7564651" y="3212926"/>
            <a:ext cx="933857" cy="1231582"/>
            <a:chOff x="621643" y="2585966"/>
            <a:chExt cx="933857" cy="123158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A9E15EE-F131-FF95-4E37-A0BF16A7AEE4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83EB983-6E50-38C9-0164-F164CAA29DEF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5C78A97A-1AB0-1CEB-438B-A920002BB706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7306BF5-D52F-EFA8-538A-70BC6EBB510B}"/>
              </a:ext>
            </a:extLst>
          </p:cNvPr>
          <p:cNvGrpSpPr/>
          <p:nvPr/>
        </p:nvGrpSpPr>
        <p:grpSpPr>
          <a:xfrm>
            <a:off x="2103298" y="5378424"/>
            <a:ext cx="8720276" cy="1286812"/>
            <a:chOff x="2103298" y="5378424"/>
            <a:chExt cx="8720276" cy="1286812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F0231E36-E0CA-EDD0-FD34-FA16DFC26D14}"/>
                </a:ext>
              </a:extLst>
            </p:cNvPr>
            <p:cNvSpPr txBox="1"/>
            <p:nvPr/>
          </p:nvSpPr>
          <p:spPr>
            <a:xfrm>
              <a:off x="2103298" y="5670073"/>
              <a:ext cx="8720276" cy="6519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想一想：</a:t>
              </a:r>
              <a:r>
                <a:rPr lang="en-US" altLang="zh-CN" dirty="0"/>
                <a:t>5</a:t>
              </a:r>
              <a:r>
                <a:rPr lang="zh-CN" altLang="en-US" dirty="0"/>
                <a:t>分米</a:t>
              </a:r>
              <a:r>
                <a:rPr lang="en-US" altLang="zh-CN" dirty="0"/>
                <a:t>=               </a:t>
              </a:r>
              <a:r>
                <a:rPr lang="zh-CN" altLang="en-US" dirty="0"/>
                <a:t>米</a:t>
              </a:r>
              <a:r>
                <a:rPr lang="en-US" altLang="zh-CN" dirty="0"/>
                <a:t>=</a:t>
              </a: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(    )</a:t>
              </a:r>
              <a:r>
                <a:rPr kumimoji="0" lang="zh-CN" altLang="en-US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楷体"/>
                  <a:cs typeface="+mn-cs"/>
                </a:rPr>
                <a:t>米</a:t>
              </a:r>
              <a:endParaRPr lang="zh-CN" altLang="en-US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2AED2D0C-01F5-93D9-ADBA-AFEC14C6BBF7}"/>
                </a:ext>
              </a:extLst>
            </p:cNvPr>
            <p:cNvCxnSpPr>
              <a:cxnSpLocks/>
            </p:cNvCxnSpPr>
            <p:nvPr/>
          </p:nvCxnSpPr>
          <p:spPr>
            <a:xfrm>
              <a:off x="5640026" y="6013263"/>
              <a:ext cx="137863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EB1A820-F645-5AB0-3276-FAD3995FC5E7}"/>
                </a:ext>
              </a:extLst>
            </p:cNvPr>
            <p:cNvSpPr txBox="1"/>
            <p:nvPr/>
          </p:nvSpPr>
          <p:spPr>
            <a:xfrm>
              <a:off x="5552309" y="5378424"/>
              <a:ext cx="20123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(    )</a:t>
              </a:r>
              <a:endParaRPr lang="zh-CN" altLang="en-US" sz="3600" b="1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141B37F-5E13-E94C-FDA3-9D0DC16CE753}"/>
                </a:ext>
              </a:extLst>
            </p:cNvPr>
            <p:cNvSpPr txBox="1"/>
            <p:nvPr/>
          </p:nvSpPr>
          <p:spPr>
            <a:xfrm>
              <a:off x="5552309" y="6018905"/>
              <a:ext cx="201234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(    )</a:t>
              </a:r>
              <a:endParaRPr lang="zh-CN" altLang="en-US" sz="3600" b="1" dirty="0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EBCD1C7A-285F-F8C5-9ADC-B0CE8380C76A}"/>
              </a:ext>
            </a:extLst>
          </p:cNvPr>
          <p:cNvSpPr txBox="1"/>
          <p:nvPr/>
        </p:nvSpPr>
        <p:spPr>
          <a:xfrm>
            <a:off x="6109435" y="5384236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2A0043E-3B0F-99B4-90E1-811E437E4FDA}"/>
              </a:ext>
            </a:extLst>
          </p:cNvPr>
          <p:cNvSpPr txBox="1"/>
          <p:nvPr/>
        </p:nvSpPr>
        <p:spPr>
          <a:xfrm>
            <a:off x="6006282" y="6025323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5A78395-91B0-5F01-51EA-6C4F519B749E}"/>
              </a:ext>
            </a:extLst>
          </p:cNvPr>
          <p:cNvSpPr txBox="1"/>
          <p:nvPr/>
        </p:nvSpPr>
        <p:spPr>
          <a:xfrm>
            <a:off x="8171558" y="5674683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0.5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4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bldLvl="0" animBg="1"/>
      <p:bldP spid="22" grpId="1" bldLvl="0" animBg="1"/>
      <p:bldP spid="23" grpId="0" bldLvl="0" animBg="1"/>
      <p:bldP spid="23" grpId="1" bldLvl="0" animBg="1"/>
      <p:bldP spid="27" grpId="0"/>
      <p:bldP spid="28" grpId="0"/>
      <p:bldP spid="29" grpId="0"/>
      <p:bldP spid="30" grpId="0"/>
      <p:bldP spid="35" grpId="0"/>
      <p:bldP spid="36" grpId="0"/>
      <p:bldP spid="25" grpId="0"/>
      <p:bldP spid="41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EFC875-6047-D2C8-9975-366D3C860A4D}"/>
              </a:ext>
            </a:extLst>
          </p:cNvPr>
          <p:cNvSpPr txBox="1"/>
          <p:nvPr/>
        </p:nvSpPr>
        <p:spPr>
          <a:xfrm>
            <a:off x="615273" y="530318"/>
            <a:ext cx="7993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+mj-ea"/>
                <a:ea typeface="+mj-ea"/>
              </a:rPr>
              <a:t>观察这些等式，你发现了什么？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2F39045-DB0A-4933-0C26-FD7B577FDC46}"/>
              </a:ext>
            </a:extLst>
          </p:cNvPr>
          <p:cNvGrpSpPr/>
          <p:nvPr/>
        </p:nvGrpSpPr>
        <p:grpSpPr>
          <a:xfrm>
            <a:off x="2058795" y="1423037"/>
            <a:ext cx="933857" cy="1231582"/>
            <a:chOff x="621643" y="2585966"/>
            <a:chExt cx="933857" cy="123158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8F7B3ED-0757-3208-AECC-264E70D3482F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EE1D23"/>
                </a:solidFill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7836F53-9565-B7C6-C1BB-5066C71B92EC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1CD8573-83F2-17D0-A3A4-ADF51BE47382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1E1F260-A5B7-323D-359D-04E70D8BD819}"/>
              </a:ext>
            </a:extLst>
          </p:cNvPr>
          <p:cNvSpPr txBox="1"/>
          <p:nvPr/>
        </p:nvSpPr>
        <p:spPr>
          <a:xfrm>
            <a:off x="2867146" y="1715662"/>
            <a:ext cx="1743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.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</a:t>
            </a:r>
            <a:endParaRPr lang="zh-CN" altLang="en-US" dirty="0">
              <a:solidFill>
                <a:srgbClr val="3333FF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5C488C7-2F57-44C6-B30B-75FA8A39157F}"/>
              </a:ext>
            </a:extLst>
          </p:cNvPr>
          <p:cNvGrpSpPr/>
          <p:nvPr/>
        </p:nvGrpSpPr>
        <p:grpSpPr>
          <a:xfrm>
            <a:off x="4724173" y="1423037"/>
            <a:ext cx="933857" cy="1231582"/>
            <a:chOff x="621643" y="2585966"/>
            <a:chExt cx="933857" cy="1231582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575DF6E-E5DC-9B5C-C380-8B4B42DA51BA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EE1D23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DBEC28A-FFE4-56EC-2951-6CCD75C2DDFA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7DDD2DD-1F6E-EC83-8D8A-6CCF7F65350D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08B31489-68FA-E73C-A689-1610B2BB67DB}"/>
              </a:ext>
            </a:extLst>
          </p:cNvPr>
          <p:cNvSpPr txBox="1"/>
          <p:nvPr/>
        </p:nvSpPr>
        <p:spPr>
          <a:xfrm>
            <a:off x="5532524" y="1715662"/>
            <a:ext cx="1743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.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</a:t>
            </a:r>
            <a:endParaRPr lang="zh-CN" altLang="en-US" dirty="0">
              <a:solidFill>
                <a:srgbClr val="3333FF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20608A6-45DF-94B0-9ACB-49BC9D943785}"/>
              </a:ext>
            </a:extLst>
          </p:cNvPr>
          <p:cNvGrpSpPr/>
          <p:nvPr/>
        </p:nvGrpSpPr>
        <p:grpSpPr>
          <a:xfrm>
            <a:off x="7581091" y="1423037"/>
            <a:ext cx="933857" cy="1231582"/>
            <a:chOff x="621643" y="2585966"/>
            <a:chExt cx="933857" cy="123158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A4E2E59-57C2-A98F-1C0E-2C588726F302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EE1D23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3C36F12-F534-EAAE-65CB-A6CB941BF75E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5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0A5A407-366C-65D4-0CC1-9A0987C79185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EF7B5637-7E3F-4692-4C65-DCDF74CC53D6}"/>
              </a:ext>
            </a:extLst>
          </p:cNvPr>
          <p:cNvSpPr txBox="1"/>
          <p:nvPr/>
        </p:nvSpPr>
        <p:spPr>
          <a:xfrm>
            <a:off x="8389442" y="1715662"/>
            <a:ext cx="1743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.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5</a:t>
            </a:r>
            <a:endParaRPr lang="zh-CN" altLang="en-US" dirty="0">
              <a:solidFill>
                <a:srgbClr val="3333FF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BFC1435-D39B-498B-3E31-5717C4CC2789}"/>
              </a:ext>
            </a:extLst>
          </p:cNvPr>
          <p:cNvGrpSpPr/>
          <p:nvPr/>
        </p:nvGrpSpPr>
        <p:grpSpPr>
          <a:xfrm>
            <a:off x="3803652" y="2835614"/>
            <a:ext cx="2552116" cy="1231582"/>
            <a:chOff x="3852290" y="3136375"/>
            <a:chExt cx="2552116" cy="1231582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9FFA0A7-EA56-86E3-A995-7D85F4CC679A}"/>
                </a:ext>
              </a:extLst>
            </p:cNvPr>
            <p:cNvGrpSpPr/>
            <p:nvPr/>
          </p:nvGrpSpPr>
          <p:grpSpPr>
            <a:xfrm>
              <a:off x="3852290" y="3136375"/>
              <a:ext cx="933857" cy="1231582"/>
              <a:chOff x="621643" y="2585966"/>
              <a:chExt cx="933857" cy="1231582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E3FBF3A-6C09-7427-0A19-DAC00569175E}"/>
                  </a:ext>
                </a:extLst>
              </p:cNvPr>
              <p:cNvSpPr txBox="1"/>
              <p:nvPr/>
            </p:nvSpPr>
            <p:spPr>
              <a:xfrm>
                <a:off x="621643" y="3171217"/>
                <a:ext cx="93385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EE1D23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  <a:sym typeface="Times New Roman" panose="02020603050405020304" pitchFamily="18" charset="0"/>
                  </a:rPr>
                  <a:t>10</a:t>
                </a:r>
                <a:endParaRPr lang="zh-CN" altLang="en-US" dirty="0">
                  <a:solidFill>
                    <a:srgbClr val="EE1D23"/>
                  </a:solidFill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D98D7B3-AA10-9FC9-0C2B-0D609D1F1328}"/>
                  </a:ext>
                </a:extLst>
              </p:cNvPr>
              <p:cNvSpPr txBox="1"/>
              <p:nvPr/>
            </p:nvSpPr>
            <p:spPr>
              <a:xfrm>
                <a:off x="817413" y="2585966"/>
                <a:ext cx="54231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  <a:sym typeface="Times New Roman" panose="02020603050405020304" pitchFamily="18" charset="0"/>
                  </a:rPr>
                  <a:t>几</a:t>
                </a:r>
                <a:endParaRPr lang="zh-CN" altLang="en-US" dirty="0">
                  <a:solidFill>
                    <a:srgbClr val="3333FF"/>
                  </a:solidFill>
                </a:endParaRPr>
              </a:p>
            </p:txBody>
          </p: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80B495D9-7713-27C1-7C37-D4E7D559EC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7145" y="3201757"/>
                <a:ext cx="60285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8D38D5D-B60E-474D-43F3-2117517DCB8D}"/>
                </a:ext>
              </a:extLst>
            </p:cNvPr>
            <p:cNvSpPr txBox="1"/>
            <p:nvPr/>
          </p:nvSpPr>
          <p:spPr>
            <a:xfrm>
              <a:off x="4660641" y="3429000"/>
              <a:ext cx="17437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=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0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.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几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57E07F81-2C52-80D2-B72F-018E8D4E65BE}"/>
              </a:ext>
            </a:extLst>
          </p:cNvPr>
          <p:cNvSpPr txBox="1"/>
          <p:nvPr/>
        </p:nvSpPr>
        <p:spPr>
          <a:xfrm>
            <a:off x="2610841" y="3128239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</a:rPr>
              <a:t>十分之</a:t>
            </a:r>
            <a:r>
              <a:rPr lang="zh-CN" altLang="en-US" sz="3600" b="1" dirty="0">
                <a:solidFill>
                  <a:srgbClr val="3333FF"/>
                </a:solidFill>
              </a:rPr>
              <a:t>几</a:t>
            </a:r>
            <a:r>
              <a:rPr lang="zh-CN" altLang="en-US" sz="3600" b="1" dirty="0"/>
              <a:t>就是</a:t>
            </a:r>
            <a:r>
              <a:rPr lang="zh-CN" altLang="en-US" sz="3600" b="1" dirty="0">
                <a:solidFill>
                  <a:srgbClr val="EE1D23"/>
                </a:solidFill>
              </a:rPr>
              <a:t>零点</a:t>
            </a:r>
            <a:r>
              <a:rPr lang="zh-CN" altLang="en-US" sz="3600" b="1" dirty="0">
                <a:solidFill>
                  <a:srgbClr val="3333FF"/>
                </a:solidFill>
              </a:rPr>
              <a:t>几</a:t>
            </a:r>
            <a:r>
              <a:rPr lang="zh-CN" altLang="en-US" sz="3600" b="1" dirty="0"/>
              <a:t>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4E05A3A-E1EF-ACC9-537E-112FCC2BC431}"/>
              </a:ext>
            </a:extLst>
          </p:cNvPr>
          <p:cNvSpPr txBox="1"/>
          <p:nvPr/>
        </p:nvSpPr>
        <p:spPr>
          <a:xfrm>
            <a:off x="1515961" y="4111847"/>
            <a:ext cx="82841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反过来说：</a:t>
            </a:r>
            <a:r>
              <a:rPr lang="zh-CN" altLang="en-US" sz="3600" b="1" dirty="0">
                <a:solidFill>
                  <a:srgbClr val="EE1D23"/>
                </a:solidFill>
              </a:rPr>
              <a:t>零点</a:t>
            </a:r>
            <a:r>
              <a:rPr lang="zh-CN" altLang="en-US" sz="3600" b="1" dirty="0">
                <a:solidFill>
                  <a:srgbClr val="3333FF"/>
                </a:solidFill>
              </a:rPr>
              <a:t>几</a:t>
            </a:r>
            <a:r>
              <a:rPr lang="zh-CN" altLang="en-US" sz="3600" b="1" dirty="0"/>
              <a:t>就是</a:t>
            </a:r>
            <a:r>
              <a:rPr lang="zh-CN" altLang="en-US" sz="3600" b="1" dirty="0">
                <a:solidFill>
                  <a:srgbClr val="EE1D23"/>
                </a:solidFill>
              </a:rPr>
              <a:t>十分之</a:t>
            </a:r>
            <a:r>
              <a:rPr lang="zh-CN" altLang="en-US" sz="3600" b="1" dirty="0">
                <a:solidFill>
                  <a:srgbClr val="3333FF"/>
                </a:solidFill>
              </a:rPr>
              <a:t>几</a:t>
            </a:r>
            <a:r>
              <a:rPr lang="zh-CN" altLang="en-US" sz="3600" b="1" dirty="0"/>
              <a:t>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2C5D5AD-6FA9-7DDB-5721-CC6E77AF168C}"/>
              </a:ext>
            </a:extLst>
          </p:cNvPr>
          <p:cNvSpPr txBox="1"/>
          <p:nvPr/>
        </p:nvSpPr>
        <p:spPr>
          <a:xfrm>
            <a:off x="618000" y="5095455"/>
            <a:ext cx="10956001" cy="1200329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3333FF"/>
                </a:solidFill>
                <a:latin typeface="+mj-lt"/>
                <a:ea typeface="+mj-ea"/>
              </a:rPr>
              <a:t>        小数是分数的另一种表现形式，分母是</a:t>
            </a:r>
            <a:r>
              <a:rPr lang="en-US" altLang="zh-CN" dirty="0">
                <a:solidFill>
                  <a:srgbClr val="3333FF"/>
                </a:solidFill>
                <a:latin typeface="+mj-lt"/>
                <a:ea typeface="+mj-ea"/>
              </a:rPr>
              <a:t>10</a:t>
            </a:r>
            <a:r>
              <a:rPr lang="zh-CN" altLang="en-US" dirty="0">
                <a:solidFill>
                  <a:srgbClr val="3333FF"/>
                </a:solidFill>
                <a:latin typeface="+mj-lt"/>
                <a:ea typeface="+mj-ea"/>
              </a:rPr>
              <a:t>的分数可以用一位小数表示。</a:t>
            </a:r>
          </a:p>
        </p:txBody>
      </p:sp>
    </p:spTree>
    <p:extLst>
      <p:ext uri="{BB962C8B-B14F-4D97-AF65-F5344CB8AC3E}">
        <p14:creationId xmlns:p14="http://schemas.microsoft.com/office/powerpoint/2010/main" val="244128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326803D-1069-C739-F08A-9036F6439188}"/>
              </a:ext>
            </a:extLst>
          </p:cNvPr>
          <p:cNvSpPr txBox="1"/>
          <p:nvPr/>
        </p:nvSpPr>
        <p:spPr>
          <a:xfrm>
            <a:off x="897376" y="438804"/>
            <a:ext cx="9666861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那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分米是多少米呢？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7BC2672-A71E-F135-8139-337B93CF9AFB}"/>
              </a:ext>
            </a:extLst>
          </p:cNvPr>
          <p:cNvGrpSpPr/>
          <p:nvPr/>
        </p:nvGrpSpPr>
        <p:grpSpPr>
          <a:xfrm>
            <a:off x="1368427" y="1215648"/>
            <a:ext cx="9455150" cy="1489412"/>
            <a:chOff x="1368427" y="1186465"/>
            <a:chExt cx="9455150" cy="1489412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A485888-BFE7-2BAA-9D59-0326A18DFCD1}"/>
                </a:ext>
              </a:extLst>
            </p:cNvPr>
            <p:cNvGrpSpPr/>
            <p:nvPr/>
          </p:nvGrpSpPr>
          <p:grpSpPr>
            <a:xfrm>
              <a:off x="1368427" y="2496494"/>
              <a:ext cx="9455147" cy="179383"/>
              <a:chOff x="1036385" y="2875880"/>
              <a:chExt cx="9455147" cy="179383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72548988-5C85-D603-A7C4-00F65E3EE1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036385" y="3055263"/>
                <a:ext cx="94551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C1B495CA-E06E-BB6C-F423-6080EA2DB3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36385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673B3F12-4801-30B4-62FF-2A9CAC72C8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491532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1B59DE10-E074-D9D2-DB83-965D2A36ED0C}"/>
                </a:ext>
              </a:extLst>
            </p:cNvPr>
            <p:cNvSpPr/>
            <p:nvPr/>
          </p:nvSpPr>
          <p:spPr bwMode="auto">
            <a:xfrm rot="5400000" flipV="1">
              <a:off x="5942167" y="-2587717"/>
              <a:ext cx="307670" cy="9455150"/>
            </a:xfrm>
            <a:prstGeom prst="leftBrace">
              <a:avLst>
                <a:gd name="adj1" fmla="val 50501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b="0"/>
            </a:p>
          </p:txBody>
        </p:sp>
        <p:sp>
          <p:nvSpPr>
            <p:cNvPr id="18" name="矩形 22">
              <a:extLst>
                <a:ext uri="{FF2B5EF4-FFF2-40B4-BE49-F238E27FC236}">
                  <a16:creationId xmlns:a16="http://schemas.microsoft.com/office/drawing/2014/main" id="{D5F6C2C1-9187-1F39-C88E-434A1EFF7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2744" y="1186465"/>
              <a:ext cx="176651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4000" dirty="0">
                  <a:latin typeface="+mj-lt"/>
                  <a:ea typeface="+mn-ea"/>
                  <a:cs typeface="Times New Roman" panose="02020603050405020304" pitchFamily="18" charset="0"/>
                </a:rPr>
                <a:t>1 </a:t>
              </a:r>
              <a:r>
                <a:rPr lang="zh-CN" altLang="en-US" sz="4000" dirty="0">
                  <a:latin typeface="+mj-lt"/>
                  <a:ea typeface="+mn-ea"/>
                  <a:cs typeface="Times New Roman" panose="02020603050405020304" pitchFamily="18" charset="0"/>
                </a:rPr>
                <a:t>米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ADA59F3-D98A-8E66-C0AD-169842F72295}"/>
              </a:ext>
            </a:extLst>
          </p:cNvPr>
          <p:cNvGrpSpPr/>
          <p:nvPr/>
        </p:nvGrpSpPr>
        <p:grpSpPr>
          <a:xfrm>
            <a:off x="1368423" y="2909643"/>
            <a:ext cx="9456714" cy="1489412"/>
            <a:chOff x="1366863" y="1361563"/>
            <a:chExt cx="9456714" cy="1489412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B836C24-382B-F8D9-D16D-99E6D184906A}"/>
                </a:ext>
              </a:extLst>
            </p:cNvPr>
            <p:cNvGrpSpPr/>
            <p:nvPr/>
          </p:nvGrpSpPr>
          <p:grpSpPr>
            <a:xfrm>
              <a:off x="1368427" y="2671592"/>
              <a:ext cx="9455147" cy="179383"/>
              <a:chOff x="1036385" y="2875880"/>
              <a:chExt cx="9455147" cy="179383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E5443C2B-5267-E7A2-AC1A-4C4000E438B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036385" y="3055263"/>
                <a:ext cx="94551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411EE3C0-5273-CD10-EB42-993B86327F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36385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B3E6673E-3481-5911-1A38-D5C8DE18B3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491532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5AB41CCB-C836-0503-FEC6-BCC5CB8AA6AB}"/>
                </a:ext>
              </a:extLst>
            </p:cNvPr>
            <p:cNvGrpSpPr/>
            <p:nvPr/>
          </p:nvGrpSpPr>
          <p:grpSpPr>
            <a:xfrm>
              <a:off x="2313942" y="2671592"/>
              <a:ext cx="7564120" cy="179383"/>
              <a:chOff x="1981900" y="2875880"/>
              <a:chExt cx="7564120" cy="179383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835E1F66-BBCA-846B-E18A-5C8A050AF1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81900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DD91E99E-E1DA-6604-7729-692B19E868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7415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6A656C03-655F-1663-9002-E6A9432CB6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2930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2891356B-9478-5C96-6ABA-636E8C9B65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8445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66DF1238-F92D-75AC-731D-253B96A112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3960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B2EBC155-6C66-607B-BB22-60BCA9B366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9475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5E70CDF7-6780-163B-0592-ED061D5672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4990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B4831CF1-8F42-23DB-5677-955FB46404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00505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B80F2AE9-1591-7603-C668-1F29318F28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6020" y="2875880"/>
                <a:ext cx="0" cy="17938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左大括号 34">
              <a:extLst>
                <a:ext uri="{FF2B5EF4-FFF2-40B4-BE49-F238E27FC236}">
                  <a16:creationId xmlns:a16="http://schemas.microsoft.com/office/drawing/2014/main" id="{CF866377-465B-0452-65F0-07F7F4DDFF00}"/>
                </a:ext>
              </a:extLst>
            </p:cNvPr>
            <p:cNvSpPr/>
            <p:nvPr/>
          </p:nvSpPr>
          <p:spPr bwMode="auto">
            <a:xfrm rot="5400000" flipV="1">
              <a:off x="5942167" y="-2412619"/>
              <a:ext cx="307670" cy="9455150"/>
            </a:xfrm>
            <a:prstGeom prst="leftBrace">
              <a:avLst>
                <a:gd name="adj1" fmla="val 50501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b="0"/>
            </a:p>
          </p:txBody>
        </p:sp>
        <p:sp>
          <p:nvSpPr>
            <p:cNvPr id="36" name="矩形 22">
              <a:extLst>
                <a:ext uri="{FF2B5EF4-FFF2-40B4-BE49-F238E27FC236}">
                  <a16:creationId xmlns:a16="http://schemas.microsoft.com/office/drawing/2014/main" id="{E3B43F57-E62E-29F1-FF37-48EF5C849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2744" y="1361563"/>
              <a:ext cx="176651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4000" dirty="0">
                  <a:latin typeface="+mj-lt"/>
                  <a:ea typeface="+mn-ea"/>
                  <a:cs typeface="Times New Roman" panose="02020603050405020304" pitchFamily="18" charset="0"/>
                </a:rPr>
                <a:t>1 </a:t>
              </a:r>
              <a:r>
                <a:rPr lang="zh-CN" altLang="en-US" sz="4000" dirty="0">
                  <a:latin typeface="+mj-lt"/>
                  <a:ea typeface="+mn-ea"/>
                  <a:cs typeface="Times New Roman" panose="02020603050405020304" pitchFamily="18" charset="0"/>
                </a:rPr>
                <a:t>米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B03C4106-6302-AC55-993E-F7F21B5B75D5}"/>
                </a:ext>
              </a:extLst>
            </p:cNvPr>
            <p:cNvSpPr/>
            <p:nvPr/>
          </p:nvSpPr>
          <p:spPr>
            <a:xfrm>
              <a:off x="1366863" y="2671592"/>
              <a:ext cx="946557" cy="179383"/>
            </a:xfrm>
            <a:prstGeom prst="rect">
              <a:avLst/>
            </a:prstGeom>
            <a:solidFill>
              <a:srgbClr val="33CC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b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499CEA4-20E7-1319-4F40-3462B2BC91C4}"/>
                </a:ext>
              </a:extLst>
            </p:cNvPr>
            <p:cNvSpPr/>
            <p:nvPr/>
          </p:nvSpPr>
          <p:spPr>
            <a:xfrm>
              <a:off x="2312638" y="2671591"/>
              <a:ext cx="946557" cy="171363"/>
            </a:xfrm>
            <a:prstGeom prst="rect">
              <a:avLst/>
            </a:prstGeom>
            <a:solidFill>
              <a:srgbClr val="33CC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b="0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CB5DAEA-40F2-73C6-8A55-54CCA5D318CA}"/>
                </a:ext>
              </a:extLst>
            </p:cNvPr>
            <p:cNvSpPr/>
            <p:nvPr/>
          </p:nvSpPr>
          <p:spPr>
            <a:xfrm>
              <a:off x="3258023" y="2671591"/>
              <a:ext cx="946557" cy="171363"/>
            </a:xfrm>
            <a:prstGeom prst="rect">
              <a:avLst/>
            </a:prstGeom>
            <a:solidFill>
              <a:srgbClr val="33CC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b="0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42E9BEB5-6978-1F08-5206-0624373C06C5}"/>
              </a:ext>
            </a:extLst>
          </p:cNvPr>
          <p:cNvSpPr txBox="1"/>
          <p:nvPr/>
        </p:nvSpPr>
        <p:spPr>
          <a:xfrm>
            <a:off x="11021178" y="2324868"/>
            <a:ext cx="12778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米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93BBFC1-203F-CE3C-5493-9ACBB23EA3A3}"/>
              </a:ext>
            </a:extLst>
          </p:cNvPr>
          <p:cNvSpPr txBox="1"/>
          <p:nvPr/>
        </p:nvSpPr>
        <p:spPr>
          <a:xfrm>
            <a:off x="10965776" y="4010384"/>
            <a:ext cx="12778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0.3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米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F0BF536-07AE-C091-4462-061A3492130C}"/>
              </a:ext>
            </a:extLst>
          </p:cNvPr>
          <p:cNvSpPr txBox="1"/>
          <p:nvPr/>
        </p:nvSpPr>
        <p:spPr>
          <a:xfrm>
            <a:off x="897376" y="4727482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米</a:t>
            </a:r>
            <a:r>
              <a:rPr lang="en-US" altLang="zh-CN" dirty="0"/>
              <a:t>3</a:t>
            </a:r>
            <a:r>
              <a:rPr lang="zh-CN" altLang="en-US" dirty="0"/>
              <a:t>分米写成小数是</a:t>
            </a:r>
            <a:r>
              <a:rPr lang="en-US" altLang="zh-CN" dirty="0">
                <a:latin typeface="楷体"/>
                <a:cs typeface="+mn-cs"/>
              </a:rPr>
              <a:t>(    )</a:t>
            </a:r>
            <a:r>
              <a:rPr lang="zh-CN" altLang="en-US" dirty="0"/>
              <a:t>米。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303366D-5A4B-3D59-1E59-9972FFB0A88A}"/>
              </a:ext>
            </a:extLst>
          </p:cNvPr>
          <p:cNvSpPr txBox="1"/>
          <p:nvPr/>
        </p:nvSpPr>
        <p:spPr>
          <a:xfrm>
            <a:off x="5418271" y="4730302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972C711-027F-274D-6891-FDBFCECF9693}"/>
              </a:ext>
            </a:extLst>
          </p:cNvPr>
          <p:cNvSpPr txBox="1"/>
          <p:nvPr/>
        </p:nvSpPr>
        <p:spPr>
          <a:xfrm>
            <a:off x="2103297" y="5670073"/>
            <a:ext cx="9171059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想一想：</a:t>
            </a:r>
            <a:r>
              <a:rPr lang="en-US" altLang="zh-CN" dirty="0"/>
              <a:t>1</a:t>
            </a:r>
            <a:r>
              <a:rPr lang="zh-CN" altLang="en-US" dirty="0"/>
              <a:t>米</a:t>
            </a:r>
            <a:r>
              <a:rPr lang="en-US" altLang="zh-CN" dirty="0"/>
              <a:t>7</a:t>
            </a:r>
            <a:r>
              <a:rPr lang="zh-CN" altLang="en-US" dirty="0"/>
              <a:t>分米写成小数是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 )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米</a:t>
            </a:r>
            <a:r>
              <a:rPr lang="zh-CN" altLang="en-US" dirty="0">
                <a:latin typeface="Arial"/>
                <a:ea typeface="楷体"/>
                <a:cs typeface="+mn-cs"/>
              </a:rPr>
              <a:t>。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2C3C657-201B-4887-77C9-FA15A8FFF262}"/>
              </a:ext>
            </a:extLst>
          </p:cNvPr>
          <p:cNvSpPr txBox="1"/>
          <p:nvPr/>
        </p:nvSpPr>
        <p:spPr>
          <a:xfrm>
            <a:off x="8463028" y="5675715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2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7F56BFB-A0E8-B4C4-0EBE-D0687FE55942}"/>
              </a:ext>
            </a:extLst>
          </p:cNvPr>
          <p:cNvSpPr txBox="1"/>
          <p:nvPr/>
        </p:nvSpPr>
        <p:spPr>
          <a:xfrm>
            <a:off x="722276" y="679472"/>
            <a:ext cx="96084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EE1D23"/>
                </a:solidFill>
                <a:effectLst/>
                <a:latin typeface="+mj-lt"/>
              </a:rPr>
              <a:t>4.3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lt"/>
              </a:rPr>
              <a:t>元中的</a:t>
            </a:r>
            <a:r>
              <a:rPr lang="en-US" altLang="zh-CN" sz="4400" b="1" dirty="0">
                <a:solidFill>
                  <a:srgbClr val="EE1D23"/>
                </a:solidFill>
                <a:effectLst/>
                <a:latin typeface="+mj-lt"/>
              </a:rPr>
              <a:t>3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j-lt"/>
              </a:rPr>
              <a:t>，它能表示哪些含义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lt"/>
              </a:rPr>
              <a:t>? </a:t>
            </a:r>
            <a:endParaRPr lang="zh-CN" altLang="en-US" sz="8000" b="1" dirty="0">
              <a:latin typeface="+mj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471457-1ACD-9E31-0161-1A6607B6C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910" y="1961918"/>
            <a:ext cx="1152145" cy="11521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FB198F-4DEF-C090-54E6-AB9C5BE62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40" y="1805723"/>
            <a:ext cx="1460868" cy="146453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F270D35-93B5-3B4F-3071-F876AB8623E3}"/>
              </a:ext>
            </a:extLst>
          </p:cNvPr>
          <p:cNvSpPr txBox="1"/>
          <p:nvPr/>
        </p:nvSpPr>
        <p:spPr>
          <a:xfrm>
            <a:off x="2188858" y="2214826"/>
            <a:ext cx="887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effectLst/>
                <a:latin typeface="+mj-lt"/>
              </a:rPr>
              <a:t>=</a:t>
            </a:r>
            <a:endParaRPr lang="zh-CN" altLang="en-US" sz="8000" b="1" dirty="0">
              <a:latin typeface="+mj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29D84D6-14FB-BA7D-4BB4-4DC7CCFDC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499" y="1961918"/>
            <a:ext cx="1152145" cy="115214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F52BC36-AE9D-4BAF-5CFF-3FBF47C68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088" y="1961918"/>
            <a:ext cx="1152145" cy="115214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82D2634-ABB4-080A-45F7-9834AC643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77" y="1961918"/>
            <a:ext cx="1152145" cy="115214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7A371CF-1725-2DB7-4890-AF1578140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66" y="1961918"/>
            <a:ext cx="1152145" cy="115214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1E5B95A-D77A-749A-1C78-C7E8AC2CB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855" y="1961918"/>
            <a:ext cx="1152145" cy="11521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849C3B4-6E73-21D8-62E2-304365FB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444" y="1961918"/>
            <a:ext cx="1152145" cy="115214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04F94D8-5365-6847-B87C-4BAA5BCD4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033" y="1961918"/>
            <a:ext cx="1152145" cy="115214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E34B058-5FFC-AE0E-F1C1-FA36BD39F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622" y="1961918"/>
            <a:ext cx="1152145" cy="115214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9CE1EA3-E563-1381-FBD3-8108E9D49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215" y="1961918"/>
            <a:ext cx="1152145" cy="1152145"/>
          </a:xfrm>
          <a:prstGeom prst="rect">
            <a:avLst/>
          </a:prstGeom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7448908C-48B8-AF68-A3EB-8B3D745E9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000" y="3553415"/>
            <a:ext cx="2837864" cy="71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indent="0" eaLnBrk="1" hangingPunct="1"/>
            <a:r>
              <a:rPr lang="en-US" altLang="zh-CN" sz="4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1A4DF9E-C3DD-661A-0E4C-D1FEC8F52EE8}"/>
              </a:ext>
            </a:extLst>
          </p:cNvPr>
          <p:cNvCxnSpPr>
            <a:cxnSpLocks/>
          </p:cNvCxnSpPr>
          <p:nvPr/>
        </p:nvCxnSpPr>
        <p:spPr>
          <a:xfrm>
            <a:off x="2631440" y="3270262"/>
            <a:ext cx="304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E7BC6747-FB71-A5D7-2E09-F6703E34A348}"/>
              </a:ext>
            </a:extLst>
          </p:cNvPr>
          <p:cNvSpPr txBox="1"/>
          <p:nvPr/>
        </p:nvSpPr>
        <p:spPr>
          <a:xfrm>
            <a:off x="3137077" y="4706937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楷体"/>
                <a:cs typeface="+mn-cs"/>
              </a:rPr>
              <a:t>3</a:t>
            </a:r>
            <a:r>
              <a:rPr lang="zh-CN" altLang="en-US" sz="3600" b="1" dirty="0">
                <a:latin typeface="+mj-lt"/>
                <a:ea typeface="楷体"/>
              </a:rPr>
              <a:t>角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楷体"/>
                <a:cs typeface="+mn-cs"/>
              </a:rPr>
              <a:t>=  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楷体"/>
                <a:cs typeface="+mn-cs"/>
              </a:rPr>
              <a:t>元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楷体"/>
                <a:cs typeface="+mn-cs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  <a:cs typeface="+mn-cs"/>
              </a:rPr>
              <a:t>0.3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楷体"/>
              </a:rPr>
              <a:t>元</a:t>
            </a:r>
            <a:endParaRPr lang="zh-CN" altLang="en-US" sz="3600" b="1" dirty="0">
              <a:latin typeface="+mj-lt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219502F-F38A-BD92-46C7-AE2566306DE1}"/>
              </a:ext>
            </a:extLst>
          </p:cNvPr>
          <p:cNvGrpSpPr/>
          <p:nvPr/>
        </p:nvGrpSpPr>
        <p:grpSpPr>
          <a:xfrm>
            <a:off x="4121303" y="4414312"/>
            <a:ext cx="933857" cy="1231582"/>
            <a:chOff x="621643" y="2585966"/>
            <a:chExt cx="933857" cy="123158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FD713E4-375F-F456-29A9-CAE57571E74C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54E6E0B-5EBD-25F0-65AF-D70874D9ADD6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8F09E5E8-4A80-91B3-A242-15673BE95940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663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7D6EA91-307A-4E3D-77BA-88D6D8C7B7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444635"/>
            <a:ext cx="904663" cy="90466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9F4EB5C-D687-6938-F59F-5CD41048AB99}"/>
              </a:ext>
            </a:extLst>
          </p:cNvPr>
          <p:cNvSpPr txBox="1"/>
          <p:nvPr/>
        </p:nvSpPr>
        <p:spPr>
          <a:xfrm>
            <a:off x="1497897" y="523300"/>
            <a:ext cx="960698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小刚身高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米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34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厘米，只用“米”作单位怎样表示呢？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6C1D77F-C78E-13AB-5766-0A0880C02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0" y="2936815"/>
            <a:ext cx="10935620" cy="82180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8ADC73B-482E-8254-873F-EA9EB130BF4F}"/>
              </a:ext>
            </a:extLst>
          </p:cNvPr>
          <p:cNvSpPr/>
          <p:nvPr/>
        </p:nvSpPr>
        <p:spPr>
          <a:xfrm>
            <a:off x="963004" y="2944058"/>
            <a:ext cx="98082" cy="17938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A20953-951D-9AB3-1E38-4CFB3070ED73}"/>
              </a:ext>
            </a:extLst>
          </p:cNvPr>
          <p:cNvSpPr txBox="1"/>
          <p:nvPr/>
        </p:nvSpPr>
        <p:spPr>
          <a:xfrm>
            <a:off x="1659376" y="2083231"/>
            <a:ext cx="9666861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把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米平均分成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100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份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，每份是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厘米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D26FFE4-653D-3B84-C15E-C3EBCCBBDD23}"/>
              </a:ext>
            </a:extLst>
          </p:cNvPr>
          <p:cNvCxnSpPr>
            <a:cxnSpLocks/>
          </p:cNvCxnSpPr>
          <p:nvPr/>
        </p:nvCxnSpPr>
        <p:spPr>
          <a:xfrm flipV="1">
            <a:off x="1061086" y="3164360"/>
            <a:ext cx="0" cy="88267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3BDF0FC-DEDB-649C-F2DE-7534CB640F79}"/>
              </a:ext>
            </a:extLst>
          </p:cNvPr>
          <p:cNvSpPr txBox="1"/>
          <p:nvPr/>
        </p:nvSpPr>
        <p:spPr>
          <a:xfrm>
            <a:off x="540529" y="4087956"/>
            <a:ext cx="191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厘米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D193BD6-B6DA-2FED-D4E2-241FB8B8D1BF}"/>
              </a:ext>
            </a:extLst>
          </p:cNvPr>
          <p:cNvSpPr txBox="1"/>
          <p:nvPr/>
        </p:nvSpPr>
        <p:spPr>
          <a:xfrm>
            <a:off x="1061086" y="5020153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厘米是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米，写成小数是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FD6F44B-3AA0-3DB8-D0ED-93551772A838}"/>
              </a:ext>
            </a:extLst>
          </p:cNvPr>
          <p:cNvGrpSpPr/>
          <p:nvPr/>
        </p:nvGrpSpPr>
        <p:grpSpPr>
          <a:xfrm>
            <a:off x="2967151" y="4730348"/>
            <a:ext cx="933857" cy="1231582"/>
            <a:chOff x="621643" y="2585966"/>
            <a:chExt cx="933857" cy="123158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296C171-26E4-E15E-EFA7-C9783E2ADE1E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1E26FC3-3112-3487-7012-7F40ABF4927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8314744-0758-3C95-99E9-982084EF6100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50D2A3CC-39B1-1C38-537F-5E891C95CC6C}"/>
              </a:ext>
            </a:extLst>
          </p:cNvPr>
          <p:cNvSpPr txBox="1"/>
          <p:nvPr/>
        </p:nvSpPr>
        <p:spPr>
          <a:xfrm>
            <a:off x="7551798" y="5025795"/>
            <a:ext cx="1297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0.01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02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3" grpId="0"/>
      <p:bldP spid="14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A810695-2F84-4A55-F4CE-749F6F2FF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0" y="2245302"/>
            <a:ext cx="10935620" cy="821808"/>
          </a:xfrm>
          <a:prstGeom prst="rect">
            <a:avLst/>
          </a:prstGeom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B011266E-81D2-5CA4-7C01-73611377C2A7}"/>
              </a:ext>
            </a:extLst>
          </p:cNvPr>
          <p:cNvCxnSpPr>
            <a:cxnSpLocks/>
          </p:cNvCxnSpPr>
          <p:nvPr/>
        </p:nvCxnSpPr>
        <p:spPr>
          <a:xfrm flipV="1">
            <a:off x="1061086" y="2472847"/>
            <a:ext cx="0" cy="88267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F4406663-40E0-7A22-F1D1-4C492E4C485E}"/>
              </a:ext>
            </a:extLst>
          </p:cNvPr>
          <p:cNvSpPr txBox="1"/>
          <p:nvPr/>
        </p:nvSpPr>
        <p:spPr>
          <a:xfrm>
            <a:off x="540529" y="3396443"/>
            <a:ext cx="191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厘米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2D2BA09-26CC-2769-9104-B34ACB521BAE}"/>
              </a:ext>
            </a:extLst>
          </p:cNvPr>
          <p:cNvSpPr txBox="1"/>
          <p:nvPr/>
        </p:nvSpPr>
        <p:spPr>
          <a:xfrm>
            <a:off x="897377" y="438804"/>
            <a:ext cx="10124062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厘米是</a:t>
            </a:r>
            <a:r>
              <a:rPr lang="en-US" altLang="zh-CN" sz="3600" b="1" dirty="0">
                <a:solidFill>
                  <a:prstClr val="black"/>
                </a:solidFill>
                <a:latin typeface="楷体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厘米，就是</a:t>
            </a:r>
            <a:r>
              <a:rPr lang="en-US" altLang="zh-CN" sz="3600" b="1" dirty="0">
                <a:solidFill>
                  <a:prstClr val="black"/>
                </a:solidFill>
                <a:latin typeface="楷体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0.01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EA8E4E3-3532-4EC3-2AA9-F47D5A94C3AB}"/>
              </a:ext>
            </a:extLst>
          </p:cNvPr>
          <p:cNvSpPr/>
          <p:nvPr/>
        </p:nvSpPr>
        <p:spPr>
          <a:xfrm>
            <a:off x="963004" y="2252545"/>
            <a:ext cx="408596" cy="17938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845C972-D44D-0E7B-1153-0735F7CD7DB5}"/>
              </a:ext>
            </a:extLst>
          </p:cNvPr>
          <p:cNvGrpSpPr/>
          <p:nvPr/>
        </p:nvGrpSpPr>
        <p:grpSpPr>
          <a:xfrm>
            <a:off x="1371600" y="2472847"/>
            <a:ext cx="1615440" cy="882677"/>
            <a:chOff x="1371600" y="3164360"/>
            <a:chExt cx="1615440" cy="882677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93C9B71D-6CA0-1EC9-59DE-9705391EE3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1600" y="3164360"/>
              <a:ext cx="0" cy="636115"/>
            </a:xfrm>
            <a:prstGeom prst="straightConnector1">
              <a:avLst/>
            </a:prstGeom>
            <a:ln>
              <a:solidFill>
                <a:srgbClr val="EE1D2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F3374E8-8EFB-FF81-3F2F-72CF1D30FED1}"/>
                </a:ext>
              </a:extLst>
            </p:cNvPr>
            <p:cNvCxnSpPr/>
            <p:nvPr/>
          </p:nvCxnSpPr>
          <p:spPr>
            <a:xfrm>
              <a:off x="1371600" y="3791767"/>
              <a:ext cx="1615440" cy="0"/>
            </a:xfrm>
            <a:prstGeom prst="line">
              <a:avLst/>
            </a:prstGeom>
            <a:ln w="1905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7002E07-DEED-5C03-2FCD-B492EB175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87040" y="3783330"/>
              <a:ext cx="0" cy="263707"/>
            </a:xfrm>
            <a:prstGeom prst="line">
              <a:avLst/>
            </a:prstGeom>
            <a:ln w="19050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0F1C6B5-687B-9635-50DC-4E9D3E46809F}"/>
              </a:ext>
            </a:extLst>
          </p:cNvPr>
          <p:cNvSpPr txBox="1"/>
          <p:nvPr/>
        </p:nvSpPr>
        <p:spPr>
          <a:xfrm>
            <a:off x="2375425" y="3396443"/>
            <a:ext cx="191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厘米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13E9A30-7681-452F-6A98-4A6A464CBF9F}"/>
              </a:ext>
            </a:extLst>
          </p:cNvPr>
          <p:cNvSpPr txBox="1"/>
          <p:nvPr/>
        </p:nvSpPr>
        <p:spPr>
          <a:xfrm>
            <a:off x="3101279" y="438803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02553F4-BE87-FF4E-4900-9B7939239D3B}"/>
              </a:ext>
            </a:extLst>
          </p:cNvPr>
          <p:cNvSpPr txBox="1"/>
          <p:nvPr/>
        </p:nvSpPr>
        <p:spPr>
          <a:xfrm>
            <a:off x="7454290" y="438803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0FA7089-ED47-4601-B5B0-A7E666DED42D}"/>
              </a:ext>
            </a:extLst>
          </p:cNvPr>
          <p:cNvSpPr txBox="1"/>
          <p:nvPr/>
        </p:nvSpPr>
        <p:spPr>
          <a:xfrm>
            <a:off x="1061086" y="4328640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厘米是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米，写成小数是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E2C53D4-F2FD-07CB-58F5-461636ABC20B}"/>
              </a:ext>
            </a:extLst>
          </p:cNvPr>
          <p:cNvGrpSpPr/>
          <p:nvPr/>
        </p:nvGrpSpPr>
        <p:grpSpPr>
          <a:xfrm>
            <a:off x="2967151" y="4038835"/>
            <a:ext cx="933857" cy="1231582"/>
            <a:chOff x="621643" y="2585966"/>
            <a:chExt cx="933857" cy="123158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CC422C4-590A-DC05-0438-D2D8A12989E5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3CB098B-D887-2C9A-4894-648DDCBEDC90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4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167555B6-923A-C30F-127C-F300AC801A5E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A8DF6B84-1D27-EA27-CCD2-41A8D127371C}"/>
              </a:ext>
            </a:extLst>
          </p:cNvPr>
          <p:cNvSpPr txBox="1"/>
          <p:nvPr/>
        </p:nvSpPr>
        <p:spPr>
          <a:xfrm>
            <a:off x="7551798" y="4334282"/>
            <a:ext cx="1297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0.04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333FF1C-2DC4-42B9-338F-7D6551A1098F}"/>
              </a:ext>
            </a:extLst>
          </p:cNvPr>
          <p:cNvSpPr txBox="1"/>
          <p:nvPr/>
        </p:nvSpPr>
        <p:spPr>
          <a:xfrm>
            <a:off x="897377" y="1280696"/>
            <a:ext cx="10124062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34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厘米是</a:t>
            </a:r>
            <a:r>
              <a:rPr lang="en-US" altLang="zh-CN" sz="3600" b="1" dirty="0">
                <a:solidFill>
                  <a:prstClr val="black"/>
                </a:solidFill>
                <a:latin typeface="楷体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厘米，就是</a:t>
            </a:r>
            <a:r>
              <a:rPr lang="en-US" altLang="zh-CN" sz="3600" b="1" dirty="0">
                <a:solidFill>
                  <a:prstClr val="black"/>
                </a:solidFill>
                <a:latin typeface="楷体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0.01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588ADFF-07EA-1BD1-2192-5EB6A341D4DF}"/>
              </a:ext>
            </a:extLst>
          </p:cNvPr>
          <p:cNvSpPr/>
          <p:nvPr/>
        </p:nvSpPr>
        <p:spPr>
          <a:xfrm>
            <a:off x="963005" y="2252545"/>
            <a:ext cx="3488980" cy="179383"/>
          </a:xfrm>
          <a:prstGeom prst="rect">
            <a:avLst/>
          </a:prstGeom>
          <a:solidFill>
            <a:srgbClr val="33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b="0"/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05F568E-AE8C-BD32-0373-83B26E2B1BA2}"/>
              </a:ext>
            </a:extLst>
          </p:cNvPr>
          <p:cNvCxnSpPr>
            <a:cxnSpLocks/>
          </p:cNvCxnSpPr>
          <p:nvPr/>
        </p:nvCxnSpPr>
        <p:spPr>
          <a:xfrm flipV="1">
            <a:off x="4450080" y="2472847"/>
            <a:ext cx="0" cy="882677"/>
          </a:xfrm>
          <a:prstGeom prst="straightConnector1">
            <a:avLst/>
          </a:prstGeom>
          <a:ln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375D6CD5-682D-A805-6A3C-3D38C5AF8A2E}"/>
              </a:ext>
            </a:extLst>
          </p:cNvPr>
          <p:cNvSpPr txBox="1"/>
          <p:nvPr/>
        </p:nvSpPr>
        <p:spPr>
          <a:xfrm>
            <a:off x="3929522" y="3396443"/>
            <a:ext cx="2036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34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楷体"/>
                <a:cs typeface="Times New Roman" panose="02020603050405020304" pitchFamily="18" charset="0"/>
              </a:rPr>
              <a:t>厘米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1CC86BB-419C-4C4D-7BBA-E6356B35AE85}"/>
              </a:ext>
            </a:extLst>
          </p:cNvPr>
          <p:cNvSpPr txBox="1"/>
          <p:nvPr/>
        </p:nvSpPr>
        <p:spPr>
          <a:xfrm>
            <a:off x="3172649" y="1277775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6EAD34E-A1CD-FBC5-EEE8-22FE39117F3A}"/>
              </a:ext>
            </a:extLst>
          </p:cNvPr>
          <p:cNvSpPr txBox="1"/>
          <p:nvPr/>
        </p:nvSpPr>
        <p:spPr>
          <a:xfrm>
            <a:off x="7560829" y="1277775"/>
            <a:ext cx="11822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C0CDA58-51AF-6649-24EB-5DA470F55C38}"/>
              </a:ext>
            </a:extLst>
          </p:cNvPr>
          <p:cNvSpPr txBox="1"/>
          <p:nvPr/>
        </p:nvSpPr>
        <p:spPr>
          <a:xfrm>
            <a:off x="1061086" y="5457048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34</a:t>
            </a:r>
            <a:r>
              <a:rPr lang="zh-CN" altLang="en-US" dirty="0"/>
              <a:t>厘米是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米，写成小数是</a:t>
            </a:r>
            <a:r>
              <a:rPr lang="en-US" altLang="zh-CN" dirty="0">
                <a:latin typeface="+mn-ea"/>
              </a:rPr>
              <a:t>(    )</a:t>
            </a:r>
            <a:r>
              <a:rPr lang="zh-CN" altLang="en-US" dirty="0"/>
              <a:t>米。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ADCEFA2-7D90-30C9-505E-0920F85E4046}"/>
              </a:ext>
            </a:extLst>
          </p:cNvPr>
          <p:cNvGrpSpPr/>
          <p:nvPr/>
        </p:nvGrpSpPr>
        <p:grpSpPr>
          <a:xfrm>
            <a:off x="3172649" y="5167243"/>
            <a:ext cx="1003856" cy="1231582"/>
            <a:chOff x="618521" y="2585966"/>
            <a:chExt cx="1003856" cy="123158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38D3552-067D-F183-6F5D-4BED019F18EE}"/>
                </a:ext>
              </a:extLst>
            </p:cNvPr>
            <p:cNvSpPr txBox="1"/>
            <p:nvPr/>
          </p:nvSpPr>
          <p:spPr>
            <a:xfrm>
              <a:off x="618521" y="2585966"/>
              <a:ext cx="10038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34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477E45B-5F0C-E821-03D9-1346CD1A7F50}"/>
                </a:ext>
              </a:extLst>
            </p:cNvPr>
            <p:cNvSpPr txBox="1"/>
            <p:nvPr/>
          </p:nvSpPr>
          <p:spPr>
            <a:xfrm>
              <a:off x="653521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298BD007-02CD-522D-A44D-840931507F48}"/>
                </a:ext>
              </a:extLst>
            </p:cNvPr>
            <p:cNvCxnSpPr>
              <a:cxnSpLocks/>
            </p:cNvCxnSpPr>
            <p:nvPr/>
          </p:nvCxnSpPr>
          <p:spPr>
            <a:xfrm>
              <a:off x="736272" y="3201757"/>
              <a:ext cx="768355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D53F8A5A-71D7-826F-EAD1-8BEF396B1DDA}"/>
              </a:ext>
            </a:extLst>
          </p:cNvPr>
          <p:cNvSpPr txBox="1"/>
          <p:nvPr/>
        </p:nvSpPr>
        <p:spPr>
          <a:xfrm>
            <a:off x="7780398" y="5457048"/>
            <a:ext cx="1416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0.34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761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7" grpId="2" animBg="1"/>
      <p:bldP spid="18" grpId="0"/>
      <p:bldP spid="19" grpId="0"/>
      <p:bldP spid="20" grpId="0"/>
      <p:bldP spid="21" grpId="0"/>
      <p:bldP spid="26" grpId="0"/>
      <p:bldP spid="27" grpId="0"/>
      <p:bldP spid="28" grpId="0" animBg="1"/>
      <p:bldP spid="28" grpId="1" animBg="1"/>
      <p:bldP spid="30" grpId="0"/>
      <p:bldP spid="31" grpId="0"/>
      <p:bldP spid="32" grpId="0"/>
      <p:bldP spid="33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400FB8-81AC-E1FF-0CF1-9512BDA94FEB}"/>
              </a:ext>
            </a:extLst>
          </p:cNvPr>
          <p:cNvSpPr txBox="1"/>
          <p:nvPr/>
        </p:nvSpPr>
        <p:spPr>
          <a:xfrm>
            <a:off x="615273" y="530318"/>
            <a:ext cx="7993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+mj-ea"/>
                <a:ea typeface="+mj-ea"/>
              </a:rPr>
              <a:t>观察这些等式，你发现了什么？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37E9FB5-F47E-8C62-9BEC-708A3AE7AA0C}"/>
              </a:ext>
            </a:extLst>
          </p:cNvPr>
          <p:cNvGrpSpPr/>
          <p:nvPr/>
        </p:nvGrpSpPr>
        <p:grpSpPr>
          <a:xfrm>
            <a:off x="1819071" y="1499468"/>
            <a:ext cx="933857" cy="1231582"/>
            <a:chOff x="621643" y="2585966"/>
            <a:chExt cx="933857" cy="1231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536234B-D7D2-D9CE-A86A-A96C8912180E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9CE1C61-A96C-81BE-6A5A-928732966564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31AE601F-EA65-A8E3-711E-382AEB0A963C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6A084CDC-57AF-9422-F382-710E804FFDED}"/>
              </a:ext>
            </a:extLst>
          </p:cNvPr>
          <p:cNvSpPr txBox="1"/>
          <p:nvPr/>
        </p:nvSpPr>
        <p:spPr>
          <a:xfrm>
            <a:off x="2714616" y="1792094"/>
            <a:ext cx="1743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.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01</a:t>
            </a:r>
            <a:endParaRPr lang="zh-CN" altLang="en-US" dirty="0">
              <a:solidFill>
                <a:srgbClr val="3333FF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A522E43-069B-4B49-3F6F-A6E4B5B5229F}"/>
              </a:ext>
            </a:extLst>
          </p:cNvPr>
          <p:cNvGrpSpPr/>
          <p:nvPr/>
        </p:nvGrpSpPr>
        <p:grpSpPr>
          <a:xfrm>
            <a:off x="4582591" y="1499468"/>
            <a:ext cx="933857" cy="1231582"/>
            <a:chOff x="621643" y="2585966"/>
            <a:chExt cx="933857" cy="1231582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B0D0F960-40B6-F6A3-3AEE-9B21A166E160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AD9641B-3576-DBDC-A746-7745A1DF76E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4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AAC8FED-E5EA-C1E0-44C5-BE082C7E7021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7035D76B-B38E-F301-F20A-3135B149FC5B}"/>
              </a:ext>
            </a:extLst>
          </p:cNvPr>
          <p:cNvSpPr txBox="1"/>
          <p:nvPr/>
        </p:nvSpPr>
        <p:spPr>
          <a:xfrm>
            <a:off x="5478136" y="1792094"/>
            <a:ext cx="1743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.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04</a:t>
            </a:r>
            <a:endParaRPr lang="zh-CN" altLang="en-US" dirty="0">
              <a:solidFill>
                <a:srgbClr val="3333FF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CA746E5-D858-6BD3-CF11-B77685524A38}"/>
              </a:ext>
            </a:extLst>
          </p:cNvPr>
          <p:cNvGrpSpPr/>
          <p:nvPr/>
        </p:nvGrpSpPr>
        <p:grpSpPr>
          <a:xfrm>
            <a:off x="7537849" y="1499468"/>
            <a:ext cx="933857" cy="1231582"/>
            <a:chOff x="621643" y="2585966"/>
            <a:chExt cx="933857" cy="123158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084F656-D6DC-ECA4-0B80-6935C2C42871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B3D1BFB-8945-2111-0758-55E8AC43E732}"/>
                </a:ext>
              </a:extLst>
            </p:cNvPr>
            <p:cNvSpPr txBox="1"/>
            <p:nvPr/>
          </p:nvSpPr>
          <p:spPr>
            <a:xfrm>
              <a:off x="650891" y="2585966"/>
              <a:ext cx="8753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34</a:t>
              </a:r>
              <a:endParaRPr lang="zh-CN" altLang="en-US" dirty="0">
                <a:solidFill>
                  <a:srgbClr val="3333FF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3C282E0-8DEA-DC64-DEAC-D2CA88A6D9EC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04BFE112-5FFC-4506-B211-2817C85BA2A5}"/>
              </a:ext>
            </a:extLst>
          </p:cNvPr>
          <p:cNvSpPr txBox="1"/>
          <p:nvPr/>
        </p:nvSpPr>
        <p:spPr>
          <a:xfrm>
            <a:off x="8433394" y="1792094"/>
            <a:ext cx="1743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/>
                <a:cs typeface="+mn-cs"/>
              </a:rPr>
              <a:t>.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34</a:t>
            </a:r>
            <a:endParaRPr lang="zh-CN" altLang="en-US" dirty="0">
              <a:solidFill>
                <a:srgbClr val="3333FF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4236F32-954A-2A47-0E60-5575835DC1AA}"/>
              </a:ext>
            </a:extLst>
          </p:cNvPr>
          <p:cNvSpPr txBox="1"/>
          <p:nvPr/>
        </p:nvSpPr>
        <p:spPr>
          <a:xfrm>
            <a:off x="1694799" y="3639120"/>
            <a:ext cx="8237480" cy="646331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3333FF"/>
                </a:solidFill>
                <a:latin typeface="+mj-lt"/>
                <a:ea typeface="+mj-ea"/>
              </a:rPr>
              <a:t>分母是</a:t>
            </a:r>
            <a:r>
              <a:rPr lang="en-US" altLang="zh-CN" dirty="0">
                <a:solidFill>
                  <a:srgbClr val="3333FF"/>
                </a:solidFill>
                <a:latin typeface="+mj-lt"/>
                <a:ea typeface="+mj-ea"/>
              </a:rPr>
              <a:t>100</a:t>
            </a:r>
            <a:r>
              <a:rPr lang="zh-CN" altLang="en-US" dirty="0">
                <a:solidFill>
                  <a:srgbClr val="3333FF"/>
                </a:solidFill>
                <a:latin typeface="+mj-lt"/>
                <a:ea typeface="+mj-ea"/>
              </a:rPr>
              <a:t>的分数可以用两位小数表示。</a:t>
            </a:r>
          </a:p>
        </p:txBody>
      </p:sp>
    </p:spTree>
    <p:extLst>
      <p:ext uri="{BB962C8B-B14F-4D97-AF65-F5344CB8AC3E}">
        <p14:creationId xmlns:p14="http://schemas.microsoft.com/office/powerpoint/2010/main" val="228913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64ADD09-C10C-3929-0126-8069272FC9D4}"/>
              </a:ext>
            </a:extLst>
          </p:cNvPr>
          <p:cNvSpPr txBox="1"/>
          <p:nvPr/>
        </p:nvSpPr>
        <p:spPr>
          <a:xfrm>
            <a:off x="897376" y="648966"/>
            <a:ext cx="9666861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那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米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34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厘米是多少米呢？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09FCB30-0C35-152F-3394-15CE53BE6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64" y="1655753"/>
            <a:ext cx="9941473" cy="74709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BF8728-C79A-F399-DA4D-85FB186C2FCE}"/>
              </a:ext>
            </a:extLst>
          </p:cNvPr>
          <p:cNvSpPr txBox="1"/>
          <p:nvPr/>
        </p:nvSpPr>
        <p:spPr>
          <a:xfrm>
            <a:off x="10709893" y="1736914"/>
            <a:ext cx="12778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米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B05BC6-284E-5AF9-8621-E1D9B1CF7639}"/>
              </a:ext>
            </a:extLst>
          </p:cNvPr>
          <p:cNvSpPr txBox="1"/>
          <p:nvPr/>
        </p:nvSpPr>
        <p:spPr>
          <a:xfrm>
            <a:off x="10607752" y="3051928"/>
            <a:ext cx="1482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0.34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楷体"/>
              </a:rPr>
              <a:t>米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7700DDC-9FF8-2AB4-AC71-6D16CAE0D19E}"/>
              </a:ext>
            </a:extLst>
          </p:cNvPr>
          <p:cNvGrpSpPr/>
          <p:nvPr/>
        </p:nvGrpSpPr>
        <p:grpSpPr>
          <a:xfrm>
            <a:off x="622764" y="2970767"/>
            <a:ext cx="9941473" cy="747098"/>
            <a:chOff x="622764" y="2681902"/>
            <a:chExt cx="9941473" cy="74709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6604922-5E6B-4164-8345-0075BC8C7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64" y="2681902"/>
              <a:ext cx="9941473" cy="747098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E85995C-5D27-88BD-3EF7-CEE2B1218D2C}"/>
                </a:ext>
              </a:extLst>
            </p:cNvPr>
            <p:cNvSpPr/>
            <p:nvPr/>
          </p:nvSpPr>
          <p:spPr>
            <a:xfrm>
              <a:off x="919826" y="2685539"/>
              <a:ext cx="3177830" cy="179383"/>
            </a:xfrm>
            <a:prstGeom prst="rect">
              <a:avLst/>
            </a:prstGeom>
            <a:solidFill>
              <a:srgbClr val="33CC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b="0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A505224-A062-CEA1-5315-DFA39ED24DCE}"/>
              </a:ext>
            </a:extLst>
          </p:cNvPr>
          <p:cNvSpPr txBox="1"/>
          <p:nvPr/>
        </p:nvSpPr>
        <p:spPr>
          <a:xfrm>
            <a:off x="897376" y="4389446"/>
            <a:ext cx="10600718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米</a:t>
            </a:r>
            <a:r>
              <a:rPr lang="en-US" altLang="zh-CN" dirty="0"/>
              <a:t>34</a:t>
            </a:r>
            <a:r>
              <a:rPr lang="zh-CN" altLang="en-US" dirty="0"/>
              <a:t>厘米写成小数是</a:t>
            </a:r>
            <a:r>
              <a:rPr lang="en-US" altLang="zh-CN" dirty="0">
                <a:latin typeface="楷体"/>
                <a:cs typeface="+mn-cs"/>
              </a:rPr>
              <a:t>(    )</a:t>
            </a:r>
            <a:r>
              <a:rPr lang="zh-CN" altLang="en-US" dirty="0"/>
              <a:t>米。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D2351EB-4AF4-0E70-AEA4-EA9BD85CEBEE}"/>
              </a:ext>
            </a:extLst>
          </p:cNvPr>
          <p:cNvSpPr txBox="1"/>
          <p:nvPr/>
        </p:nvSpPr>
        <p:spPr>
          <a:xfrm>
            <a:off x="5526915" y="4389446"/>
            <a:ext cx="12921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1.34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C20AED-06BD-1658-8013-0BFA1B7635D2}"/>
              </a:ext>
            </a:extLst>
          </p:cNvPr>
          <p:cNvSpPr txBox="1"/>
          <p:nvPr/>
        </p:nvSpPr>
        <p:spPr>
          <a:xfrm>
            <a:off x="1510471" y="5525015"/>
            <a:ext cx="9171059" cy="6519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想一想：</a:t>
            </a:r>
            <a:r>
              <a:rPr lang="en-US" altLang="zh-CN" dirty="0"/>
              <a:t>1</a:t>
            </a:r>
            <a:r>
              <a:rPr lang="zh-CN" altLang="en-US" dirty="0"/>
              <a:t>米</a:t>
            </a:r>
            <a:r>
              <a:rPr lang="en-US" altLang="zh-CN" dirty="0"/>
              <a:t>78</a:t>
            </a:r>
            <a:r>
              <a:rPr lang="zh-CN" altLang="en-US" dirty="0"/>
              <a:t>厘米写成小数是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 )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楷体"/>
                <a:cs typeface="+mn-cs"/>
              </a:rPr>
              <a:t>米</a:t>
            </a:r>
            <a:r>
              <a:rPr lang="zh-CN" altLang="en-US" dirty="0">
                <a:latin typeface="Arial"/>
                <a:ea typeface="楷体"/>
                <a:cs typeface="+mn-cs"/>
              </a:rPr>
              <a:t>。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D32FFA1-FE96-6160-7D2B-6B017E916558}"/>
              </a:ext>
            </a:extLst>
          </p:cNvPr>
          <p:cNvSpPr txBox="1"/>
          <p:nvPr/>
        </p:nvSpPr>
        <p:spPr>
          <a:xfrm>
            <a:off x="7978284" y="5527835"/>
            <a:ext cx="16131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1.78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6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4C40DD0-3924-B904-311A-79B16B96B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20" y="2129221"/>
            <a:ext cx="10284004" cy="165852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E68AD15-E440-EF27-163D-B1141FC466BA}"/>
              </a:ext>
            </a:extLst>
          </p:cNvPr>
          <p:cNvSpPr/>
          <p:nvPr/>
        </p:nvSpPr>
        <p:spPr>
          <a:xfrm>
            <a:off x="500743" y="118706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F37DADD-35C5-7FB3-0781-6B1C9C914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514" y="137478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2C65EBA-7726-8796-71C3-116FD565F925}"/>
              </a:ext>
            </a:extLst>
          </p:cNvPr>
          <p:cNvSpPr txBox="1"/>
          <p:nvPr/>
        </p:nvSpPr>
        <p:spPr>
          <a:xfrm>
            <a:off x="1206228" y="3804218"/>
            <a:ext cx="1624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</a:t>
            </a:r>
            <a:r>
              <a:rPr lang="zh-CN" altLang="en-US" sz="3200" b="1" dirty="0">
                <a:latin typeface="+mj-lt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A15AA5-BA81-E8DB-C7D4-A9107A6B736E}"/>
              </a:ext>
            </a:extLst>
          </p:cNvPr>
          <p:cNvSpPr txBox="1"/>
          <p:nvPr/>
        </p:nvSpPr>
        <p:spPr>
          <a:xfrm>
            <a:off x="1088572" y="4552677"/>
            <a:ext cx="16926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0.1</a:t>
            </a:r>
            <a:r>
              <a:rPr lang="zh-CN" altLang="en-US" sz="3200" b="1" dirty="0">
                <a:latin typeface="+mj-lt"/>
              </a:rPr>
              <a:t>分米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7EA567-3F98-B07B-45E6-08A0845D3A83}"/>
              </a:ext>
            </a:extLst>
          </p:cNvPr>
          <p:cNvSpPr txBox="1"/>
          <p:nvPr/>
        </p:nvSpPr>
        <p:spPr>
          <a:xfrm>
            <a:off x="2830747" y="3804218"/>
            <a:ext cx="25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</a:rPr>
              <a:t>(    )</a:t>
            </a:r>
            <a:r>
              <a:rPr lang="zh-CN" altLang="en-US" sz="3200" b="1" dirty="0">
                <a:latin typeface="+mn-ea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A68ADC-B149-5152-7984-C8279693AAB0}"/>
              </a:ext>
            </a:extLst>
          </p:cNvPr>
          <p:cNvSpPr txBox="1"/>
          <p:nvPr/>
        </p:nvSpPr>
        <p:spPr>
          <a:xfrm>
            <a:off x="2830747" y="4552677"/>
            <a:ext cx="25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</a:rPr>
              <a:t>(    )</a:t>
            </a:r>
            <a:r>
              <a:rPr lang="zh-CN" altLang="en-US" sz="3200" b="1" dirty="0">
                <a:latin typeface="+mn-ea"/>
              </a:rPr>
              <a:t>分米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B77801-816E-8122-D6A1-69DD1BCB767A}"/>
              </a:ext>
            </a:extLst>
          </p:cNvPr>
          <p:cNvSpPr txBox="1"/>
          <p:nvPr/>
        </p:nvSpPr>
        <p:spPr>
          <a:xfrm>
            <a:off x="5574277" y="3804218"/>
            <a:ext cx="25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</a:rPr>
              <a:t>(    )</a:t>
            </a:r>
            <a:r>
              <a:rPr lang="zh-CN" altLang="en-US" sz="3200" b="1" dirty="0">
                <a:latin typeface="+mn-ea"/>
              </a:rPr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1C75B72-7A80-44F5-FA5B-39FB576A3515}"/>
              </a:ext>
            </a:extLst>
          </p:cNvPr>
          <p:cNvSpPr txBox="1"/>
          <p:nvPr/>
        </p:nvSpPr>
        <p:spPr>
          <a:xfrm>
            <a:off x="5574277" y="4552677"/>
            <a:ext cx="25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</a:rPr>
              <a:t>(    )</a:t>
            </a:r>
            <a:r>
              <a:rPr lang="zh-CN" altLang="en-US" sz="3200" b="1" dirty="0">
                <a:latin typeface="+mn-ea"/>
              </a:rPr>
              <a:t>分米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321183-57B5-C6DA-BAFA-E4AC08ABDBA6}"/>
              </a:ext>
            </a:extLst>
          </p:cNvPr>
          <p:cNvSpPr txBox="1"/>
          <p:nvPr/>
        </p:nvSpPr>
        <p:spPr>
          <a:xfrm>
            <a:off x="8317807" y="3804218"/>
            <a:ext cx="25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</a:rPr>
              <a:t>(    )</a:t>
            </a:r>
            <a:r>
              <a:rPr lang="zh-CN" altLang="en-US" sz="3200" b="1" dirty="0">
                <a:latin typeface="+mn-ea"/>
              </a:rPr>
              <a:t>厘米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E2CCD42-B630-86CD-AA8F-C201544C54AF}"/>
              </a:ext>
            </a:extLst>
          </p:cNvPr>
          <p:cNvSpPr txBox="1"/>
          <p:nvPr/>
        </p:nvSpPr>
        <p:spPr>
          <a:xfrm>
            <a:off x="8317807" y="4552677"/>
            <a:ext cx="252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</a:rPr>
              <a:t>(    )</a:t>
            </a:r>
            <a:r>
              <a:rPr lang="zh-CN" altLang="en-US" sz="3200" b="1" dirty="0">
                <a:latin typeface="+mn-ea"/>
              </a:rPr>
              <a:t>分米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20600D-88D9-D707-E324-11F7CEBFC5C6}"/>
              </a:ext>
            </a:extLst>
          </p:cNvPr>
          <p:cNvSpPr txBox="1"/>
          <p:nvPr/>
        </p:nvSpPr>
        <p:spPr>
          <a:xfrm>
            <a:off x="3371944" y="3804218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B279C54-B7A0-C70F-6835-C5624B979DBB}"/>
              </a:ext>
            </a:extLst>
          </p:cNvPr>
          <p:cNvSpPr txBox="1"/>
          <p:nvPr/>
        </p:nvSpPr>
        <p:spPr>
          <a:xfrm>
            <a:off x="3189064" y="4546895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0.3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77283A-A782-2237-B71D-920A6F834B46}"/>
              </a:ext>
            </a:extLst>
          </p:cNvPr>
          <p:cNvSpPr txBox="1"/>
          <p:nvPr/>
        </p:nvSpPr>
        <p:spPr>
          <a:xfrm>
            <a:off x="6126480" y="3804218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54234A2-375E-AD48-4D1B-D79844AF8B14}"/>
              </a:ext>
            </a:extLst>
          </p:cNvPr>
          <p:cNvSpPr txBox="1"/>
          <p:nvPr/>
        </p:nvSpPr>
        <p:spPr>
          <a:xfrm>
            <a:off x="5943600" y="4546895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0.6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DBAC777-93E0-444C-BF97-A160C34013E0}"/>
              </a:ext>
            </a:extLst>
          </p:cNvPr>
          <p:cNvSpPr txBox="1"/>
          <p:nvPr/>
        </p:nvSpPr>
        <p:spPr>
          <a:xfrm>
            <a:off x="8853253" y="3804218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81C8FBF-B837-4FA6-E986-1B982BA1C1E1}"/>
              </a:ext>
            </a:extLst>
          </p:cNvPr>
          <p:cNvSpPr txBox="1"/>
          <p:nvPr/>
        </p:nvSpPr>
        <p:spPr>
          <a:xfrm>
            <a:off x="8696213" y="4546895"/>
            <a:ext cx="109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0.9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362E33-AE2D-87EB-2619-4F1736A79621}"/>
              </a:ext>
            </a:extLst>
          </p:cNvPr>
          <p:cNvSpPr txBox="1"/>
          <p:nvPr/>
        </p:nvSpPr>
        <p:spPr>
          <a:xfrm>
            <a:off x="1176121" y="1179610"/>
            <a:ext cx="1051513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元等于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角。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角是      元，写成小数是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B6AA6F5-031D-142A-117C-8C67E44E3812}"/>
              </a:ext>
            </a:extLst>
          </p:cNvPr>
          <p:cNvSpPr/>
          <p:nvPr/>
        </p:nvSpPr>
        <p:spPr>
          <a:xfrm>
            <a:off x="500743" y="47456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86CCD413-9390-6A59-8372-FFBCB7337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514" y="62166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CCB86B7-7FA1-5E78-5AE1-370CD812A49D}"/>
              </a:ext>
            </a:extLst>
          </p:cNvPr>
          <p:cNvGrpSpPr/>
          <p:nvPr/>
        </p:nvGrpSpPr>
        <p:grpSpPr>
          <a:xfrm>
            <a:off x="5274923" y="921564"/>
            <a:ext cx="933857" cy="1231582"/>
            <a:chOff x="621643" y="2585966"/>
            <a:chExt cx="933857" cy="1231582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9067F1C-6317-C9FB-1ECB-7192BFAEC41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06BBC66F-DCD4-DA21-5C4E-70063CF37DCB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F9F557E-BC79-A583-7FE2-F306ADF21C99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91A8EEC-8A06-17F6-1FFE-569AB215518E}"/>
              </a:ext>
            </a:extLst>
          </p:cNvPr>
          <p:cNvSpPr txBox="1"/>
          <p:nvPr/>
        </p:nvSpPr>
        <p:spPr>
          <a:xfrm>
            <a:off x="2679801" y="2287747"/>
            <a:ext cx="1051513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角是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角，写成小数是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532CAC0-A746-8FF8-6D76-EB95C2B9D9CA}"/>
              </a:ext>
            </a:extLst>
          </p:cNvPr>
          <p:cNvSpPr txBox="1"/>
          <p:nvPr/>
        </p:nvSpPr>
        <p:spPr>
          <a:xfrm>
            <a:off x="1176120" y="3395884"/>
            <a:ext cx="10893960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元等于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分是        元，写成小数是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0.01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E8A65F6-0D84-6C84-AEFD-B38E7364CBE8}"/>
              </a:ext>
            </a:extLst>
          </p:cNvPr>
          <p:cNvGrpSpPr/>
          <p:nvPr/>
        </p:nvGrpSpPr>
        <p:grpSpPr>
          <a:xfrm>
            <a:off x="5618911" y="3129644"/>
            <a:ext cx="933857" cy="1231582"/>
            <a:chOff x="621643" y="2585966"/>
            <a:chExt cx="933857" cy="123158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2727B01-A9B6-EA06-268D-46E8F65E9037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54D026E-1142-2D8D-D7A6-C5E7364B0BFD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endParaRPr lang="zh-CN" altLang="en-US" dirty="0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CE5BE634-1E95-40A6-46DC-276423A5F366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C0842F75-C6ED-543D-5023-D01395E57877}"/>
              </a:ext>
            </a:extLst>
          </p:cNvPr>
          <p:cNvSpPr txBox="1"/>
          <p:nvPr/>
        </p:nvSpPr>
        <p:spPr>
          <a:xfrm>
            <a:off x="2679801" y="4504021"/>
            <a:ext cx="1051513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分，写成小数是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1EE8356-5000-F34A-4B0B-EC767DAA0469}"/>
              </a:ext>
            </a:extLst>
          </p:cNvPr>
          <p:cNvSpPr txBox="1"/>
          <p:nvPr/>
        </p:nvSpPr>
        <p:spPr>
          <a:xfrm>
            <a:off x="1176121" y="5612157"/>
            <a:ext cx="1051513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角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分写成小数是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F1A965A-1C5E-CECD-CCF7-DD4078D793F5}"/>
              </a:ext>
            </a:extLst>
          </p:cNvPr>
          <p:cNvSpPr txBox="1"/>
          <p:nvPr/>
        </p:nvSpPr>
        <p:spPr>
          <a:xfrm>
            <a:off x="4414420" y="2314132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9356F7-8C3A-E1F8-8F74-526F1C0DD971}"/>
              </a:ext>
            </a:extLst>
          </p:cNvPr>
          <p:cNvSpPr txBox="1"/>
          <p:nvPr/>
        </p:nvSpPr>
        <p:spPr>
          <a:xfrm>
            <a:off x="9512199" y="2314132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7337BC8-FD1E-F7D3-A7C0-181B9961C784}"/>
              </a:ext>
            </a:extLst>
          </p:cNvPr>
          <p:cNvSpPr txBox="1"/>
          <p:nvPr/>
        </p:nvSpPr>
        <p:spPr>
          <a:xfrm>
            <a:off x="4404692" y="4556792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A9FEA66-6C2D-CC78-1CDE-6D15D1C2B5A1}"/>
              </a:ext>
            </a:extLst>
          </p:cNvPr>
          <p:cNvSpPr txBox="1"/>
          <p:nvPr/>
        </p:nvSpPr>
        <p:spPr>
          <a:xfrm>
            <a:off x="9394981" y="4556792"/>
            <a:ext cx="1185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0.05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7D1EB04-303B-33B0-4CEA-EF91BB1E9251}"/>
              </a:ext>
            </a:extLst>
          </p:cNvPr>
          <p:cNvSpPr txBox="1"/>
          <p:nvPr/>
        </p:nvSpPr>
        <p:spPr>
          <a:xfrm>
            <a:off x="5814681" y="5678390"/>
            <a:ext cx="137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1.85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047158-1E65-17E6-E216-AB1A6E18BC15}"/>
              </a:ext>
            </a:extLst>
          </p:cNvPr>
          <p:cNvSpPr txBox="1"/>
          <p:nvPr/>
        </p:nvSpPr>
        <p:spPr>
          <a:xfrm>
            <a:off x="1176121" y="24164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读出下面的小数。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6B228E5-6927-E0FB-F4C9-C938CE358E31}"/>
              </a:ext>
            </a:extLst>
          </p:cNvPr>
          <p:cNvSpPr/>
          <p:nvPr/>
        </p:nvSpPr>
        <p:spPr>
          <a:xfrm>
            <a:off x="500743" y="29449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D1DF74B-EBBA-0FD0-A444-310E55F35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8623" y="4627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314F50B-0ABE-9295-078A-2D1C54C4A9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41" y="946066"/>
            <a:ext cx="10307118" cy="56276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07303CA-AC42-2D05-B955-CB27592F516A}"/>
              </a:ext>
            </a:extLst>
          </p:cNvPr>
          <p:cNvSpPr txBox="1"/>
          <p:nvPr/>
        </p:nvSpPr>
        <p:spPr>
          <a:xfrm>
            <a:off x="6663447" y="986149"/>
            <a:ext cx="1546698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三点五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A149C6-4920-BC7E-D7D1-928FB23DECDA}"/>
              </a:ext>
            </a:extLst>
          </p:cNvPr>
          <p:cNvSpPr txBox="1"/>
          <p:nvPr/>
        </p:nvSpPr>
        <p:spPr>
          <a:xfrm>
            <a:off x="6896911" y="1764362"/>
            <a:ext cx="192607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五点二五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0AECC3-75B7-E2D1-0DB6-A1A16A4EE1D8}"/>
              </a:ext>
            </a:extLst>
          </p:cNvPr>
          <p:cNvSpPr txBox="1"/>
          <p:nvPr/>
        </p:nvSpPr>
        <p:spPr>
          <a:xfrm>
            <a:off x="5064358" y="3779907"/>
            <a:ext cx="192607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二点七五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7E69DE8-ED13-94FC-0A53-78B71B752D05}"/>
              </a:ext>
            </a:extLst>
          </p:cNvPr>
          <p:cNvSpPr txBox="1"/>
          <p:nvPr/>
        </p:nvSpPr>
        <p:spPr>
          <a:xfrm>
            <a:off x="8576043" y="4003643"/>
            <a:ext cx="1579633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</a:rPr>
              <a:t>五点八</a:t>
            </a: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5396C6-891D-D3E2-6A9A-351B79E2AB08}"/>
              </a:ext>
            </a:extLst>
          </p:cNvPr>
          <p:cNvSpPr txBox="1"/>
          <p:nvPr/>
        </p:nvSpPr>
        <p:spPr>
          <a:xfrm>
            <a:off x="1176121" y="100753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看图写出合适的小数。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C5A0478-FFE2-DE2E-CC52-F35E0B8D2520}"/>
              </a:ext>
            </a:extLst>
          </p:cNvPr>
          <p:cNvSpPr/>
          <p:nvPr/>
        </p:nvSpPr>
        <p:spPr>
          <a:xfrm>
            <a:off x="500743" y="106038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A925B94-8773-4ED6-AFA8-FCCF22B2D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1661" y="122864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3504DE-53CD-89B6-DEE8-6486E682C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902804"/>
            <a:ext cx="10076033" cy="309303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D9BD63C-C9F3-02E9-2825-9A5081D28CEF}"/>
              </a:ext>
            </a:extLst>
          </p:cNvPr>
          <p:cNvSpPr txBox="1"/>
          <p:nvPr/>
        </p:nvSpPr>
        <p:spPr>
          <a:xfrm>
            <a:off x="1971040" y="4349504"/>
            <a:ext cx="292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60C77F2-35C3-44E0-70DC-B5AAE4C973AF}"/>
              </a:ext>
            </a:extLst>
          </p:cNvPr>
          <p:cNvSpPr txBox="1"/>
          <p:nvPr/>
        </p:nvSpPr>
        <p:spPr>
          <a:xfrm>
            <a:off x="8757920" y="4349504"/>
            <a:ext cx="292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BF7F63-8291-395A-A538-DE7EBEE74B0B}"/>
              </a:ext>
            </a:extLst>
          </p:cNvPr>
          <p:cNvSpPr txBox="1"/>
          <p:nvPr/>
        </p:nvSpPr>
        <p:spPr>
          <a:xfrm>
            <a:off x="2489200" y="434950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267A21-2D36-4A50-B355-B1DF2D232B39}"/>
              </a:ext>
            </a:extLst>
          </p:cNvPr>
          <p:cNvSpPr txBox="1"/>
          <p:nvPr/>
        </p:nvSpPr>
        <p:spPr>
          <a:xfrm>
            <a:off x="9315377" y="434950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5.6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537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ADBA382-9866-6840-0306-7751A74A01EC}"/>
              </a:ext>
            </a:extLst>
          </p:cNvPr>
          <p:cNvSpPr/>
          <p:nvPr/>
        </p:nvSpPr>
        <p:spPr>
          <a:xfrm>
            <a:off x="4761641" y="1199096"/>
            <a:ext cx="2684834" cy="7295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认识小数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9579F581-0231-3F30-C993-79A3F8F57B8C}"/>
              </a:ext>
            </a:extLst>
          </p:cNvPr>
          <p:cNvSpPr/>
          <p:nvPr/>
        </p:nvSpPr>
        <p:spPr>
          <a:xfrm>
            <a:off x="298315" y="2463692"/>
            <a:ext cx="2684834" cy="7295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小数的组成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4B0AAD2-BABB-178F-2C95-D377E0FAB151}"/>
              </a:ext>
            </a:extLst>
          </p:cNvPr>
          <p:cNvSpPr/>
          <p:nvPr/>
        </p:nvSpPr>
        <p:spPr>
          <a:xfrm>
            <a:off x="3268494" y="2463692"/>
            <a:ext cx="2684834" cy="7295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小数的读法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A5A17D95-12A4-F499-DE24-CBFA54454BC0}"/>
              </a:ext>
            </a:extLst>
          </p:cNvPr>
          <p:cNvSpPr/>
          <p:nvPr/>
        </p:nvSpPr>
        <p:spPr>
          <a:xfrm>
            <a:off x="6238673" y="2463692"/>
            <a:ext cx="2684834" cy="7295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小数的写法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36FD5FF-75CB-0C16-74F7-28C6E2E92DCB}"/>
              </a:ext>
            </a:extLst>
          </p:cNvPr>
          <p:cNvSpPr/>
          <p:nvPr/>
        </p:nvSpPr>
        <p:spPr>
          <a:xfrm>
            <a:off x="9208851" y="2463692"/>
            <a:ext cx="2684834" cy="7295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小数的意义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B424F569-2572-9327-092E-1F9849810B49}"/>
              </a:ext>
            </a:extLst>
          </p:cNvPr>
          <p:cNvSpPr/>
          <p:nvPr/>
        </p:nvSpPr>
        <p:spPr>
          <a:xfrm rot="16200000" flipH="1">
            <a:off x="5894696" y="-2497796"/>
            <a:ext cx="418724" cy="9392043"/>
          </a:xfrm>
          <a:prstGeom prst="leftBrace">
            <a:avLst>
              <a:gd name="adj1" fmla="val 39687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EA3CDD0-ED20-C7F7-2FA6-10F6EB33345C}"/>
              </a:ext>
            </a:extLst>
          </p:cNvPr>
          <p:cNvGrpSpPr/>
          <p:nvPr/>
        </p:nvGrpSpPr>
        <p:grpSpPr>
          <a:xfrm>
            <a:off x="388867" y="3290760"/>
            <a:ext cx="2394786" cy="2721709"/>
            <a:chOff x="388867" y="3290760"/>
            <a:chExt cx="2394786" cy="272170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3065AA2-8C62-63CD-549E-56A8B53F594B}"/>
                </a:ext>
              </a:extLst>
            </p:cNvPr>
            <p:cNvSpPr txBox="1"/>
            <p:nvPr/>
          </p:nvSpPr>
          <p:spPr>
            <a:xfrm>
              <a:off x="388867" y="3775108"/>
              <a:ext cx="677108" cy="223736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latin typeface="+mj-ea"/>
                  <a:ea typeface="+mj-ea"/>
                </a:rPr>
                <a:t>整数部分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39597B4-882D-903D-F61C-EDDA12194B2D}"/>
                </a:ext>
              </a:extLst>
            </p:cNvPr>
            <p:cNvSpPr txBox="1"/>
            <p:nvPr/>
          </p:nvSpPr>
          <p:spPr>
            <a:xfrm>
              <a:off x="1247706" y="3775108"/>
              <a:ext cx="677108" cy="223736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latin typeface="+mj-ea"/>
                  <a:ea typeface="+mj-ea"/>
                </a:rPr>
                <a:t>小数点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7D138AD-9F66-D7C5-A4DE-6DECAB06A374}"/>
                </a:ext>
              </a:extLst>
            </p:cNvPr>
            <p:cNvSpPr txBox="1"/>
            <p:nvPr/>
          </p:nvSpPr>
          <p:spPr>
            <a:xfrm>
              <a:off x="2106545" y="3775108"/>
              <a:ext cx="677108" cy="223736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>
                  <a:latin typeface="+mj-ea"/>
                  <a:ea typeface="+mj-ea"/>
                </a:rPr>
                <a:t>小数部分</a:t>
              </a:r>
            </a:p>
          </p:txBody>
        </p:sp>
        <p:sp>
          <p:nvSpPr>
            <p:cNvPr id="18" name="左大括号 17">
              <a:extLst>
                <a:ext uri="{FF2B5EF4-FFF2-40B4-BE49-F238E27FC236}">
                  <a16:creationId xmlns:a16="http://schemas.microsoft.com/office/drawing/2014/main" id="{AE396DD2-7445-036F-4B96-E3F11E60FC6E}"/>
                </a:ext>
              </a:extLst>
            </p:cNvPr>
            <p:cNvSpPr/>
            <p:nvPr/>
          </p:nvSpPr>
          <p:spPr>
            <a:xfrm rot="16200000" flipH="1">
              <a:off x="1420550" y="2445832"/>
              <a:ext cx="418724" cy="2108579"/>
            </a:xfrm>
            <a:prstGeom prst="leftBrace">
              <a:avLst>
                <a:gd name="adj1" fmla="val 39687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7C1FAF3-158E-CCC4-E893-CE955D15D481}"/>
              </a:ext>
            </a:extLst>
          </p:cNvPr>
          <p:cNvGrpSpPr/>
          <p:nvPr/>
        </p:nvGrpSpPr>
        <p:grpSpPr>
          <a:xfrm>
            <a:off x="2983149" y="3280599"/>
            <a:ext cx="3061186" cy="2977961"/>
            <a:chOff x="2983149" y="3280599"/>
            <a:chExt cx="3061186" cy="297796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69DBA31-BFF6-F364-0EDD-2ABA01D42595}"/>
                </a:ext>
              </a:extLst>
            </p:cNvPr>
            <p:cNvSpPr/>
            <p:nvPr/>
          </p:nvSpPr>
          <p:spPr>
            <a:xfrm>
              <a:off x="2983149" y="3942080"/>
              <a:ext cx="3061186" cy="2316480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62025886-42C9-6A00-A8FB-4EB13878D4FD}"/>
                </a:ext>
              </a:extLst>
            </p:cNvPr>
            <p:cNvCxnSpPr>
              <a:cxnSpLocks/>
            </p:cNvCxnSpPr>
            <p:nvPr/>
          </p:nvCxnSpPr>
          <p:spPr>
            <a:xfrm>
              <a:off x="4515580" y="3280599"/>
              <a:ext cx="0" cy="5802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00C6EA8-EB2C-5C65-BF77-7BD5C4EF27BE}"/>
                </a:ext>
              </a:extLst>
            </p:cNvPr>
            <p:cNvSpPr txBox="1"/>
            <p:nvPr/>
          </p:nvSpPr>
          <p:spPr>
            <a:xfrm>
              <a:off x="3099989" y="4040513"/>
              <a:ext cx="2827506" cy="2144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400" dirty="0">
                  <a:latin typeface="+mj-ea"/>
                  <a:ea typeface="+mj-ea"/>
                </a:rPr>
                <a:t>整数部分和整数读法一样；</a:t>
              </a:r>
              <a:endParaRPr lang="en-US" altLang="zh-CN" sz="2400" dirty="0">
                <a:latin typeface="+mj-ea"/>
                <a:ea typeface="+mj-ea"/>
              </a:endParaRPr>
            </a:p>
            <a:p>
              <a:pPr>
                <a:lnSpc>
                  <a:spcPct val="114000"/>
                </a:lnSpc>
              </a:pPr>
              <a:r>
                <a:rPr lang="zh-CN" altLang="en-US" sz="2400" dirty="0">
                  <a:latin typeface="+mj-ea"/>
                  <a:ea typeface="+mj-ea"/>
                </a:rPr>
                <a:t>小数点读作“点”；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400" dirty="0">
                  <a:latin typeface="+mj-ea"/>
                  <a:ea typeface="+mj-ea"/>
                </a:rPr>
                <a:t>小数部分依次读出每个数字。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8820D4F-F9C1-7870-DBF6-82CD0304C1DA}"/>
              </a:ext>
            </a:extLst>
          </p:cNvPr>
          <p:cNvGrpSpPr/>
          <p:nvPr/>
        </p:nvGrpSpPr>
        <p:grpSpPr>
          <a:xfrm>
            <a:off x="6234349" y="3280599"/>
            <a:ext cx="2959424" cy="2876361"/>
            <a:chOff x="6234349" y="3280599"/>
            <a:chExt cx="2959424" cy="287636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34122DD-652C-5B7C-F69D-EF870DFE136D}"/>
                </a:ext>
              </a:extLst>
            </p:cNvPr>
            <p:cNvSpPr/>
            <p:nvPr/>
          </p:nvSpPr>
          <p:spPr>
            <a:xfrm>
              <a:off x="6234349" y="3942080"/>
              <a:ext cx="2959423" cy="2214880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D68CA990-C1A1-81B0-6548-523BE0129AC1}"/>
                </a:ext>
              </a:extLst>
            </p:cNvPr>
            <p:cNvCxnSpPr>
              <a:cxnSpLocks/>
            </p:cNvCxnSpPr>
            <p:nvPr/>
          </p:nvCxnSpPr>
          <p:spPr>
            <a:xfrm>
              <a:off x="7544125" y="3280599"/>
              <a:ext cx="0" cy="5802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CD4A1D5-A1AE-9470-14EC-EDE3BD901F1C}"/>
                </a:ext>
              </a:extLst>
            </p:cNvPr>
            <p:cNvSpPr txBox="1"/>
            <p:nvPr/>
          </p:nvSpPr>
          <p:spPr>
            <a:xfrm>
              <a:off x="6336111" y="4040513"/>
              <a:ext cx="2857662" cy="19950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dirty="0">
                  <a:latin typeface="+mj-ea"/>
                  <a:ea typeface="+mj-ea"/>
                </a:rPr>
                <a:t>先写整数部分；</a:t>
              </a:r>
              <a:endParaRPr lang="en-US" altLang="zh-CN" sz="2800" dirty="0">
                <a:latin typeface="+mj-ea"/>
                <a:ea typeface="+mj-ea"/>
              </a:endParaRPr>
            </a:p>
            <a:p>
              <a:pPr>
                <a:lnSpc>
                  <a:spcPct val="114000"/>
                </a:lnSpc>
              </a:pPr>
              <a:r>
                <a:rPr lang="zh-CN" altLang="en-US" sz="2800" dirty="0">
                  <a:latin typeface="+mj-ea"/>
                  <a:ea typeface="+mj-ea"/>
                </a:rPr>
                <a:t>点上小数点；</a:t>
              </a:r>
              <a:endParaRPr lang="en-US" altLang="zh-CN" sz="2800" dirty="0">
                <a:latin typeface="+mj-ea"/>
                <a:ea typeface="+mj-ea"/>
              </a:endParaRPr>
            </a:p>
            <a:p>
              <a:pPr>
                <a:lnSpc>
                  <a:spcPct val="114000"/>
                </a:lnSpc>
              </a:pPr>
              <a:r>
                <a:rPr lang="zh-CN" altLang="en-US" sz="2800" dirty="0">
                  <a:latin typeface="+mj-ea"/>
                  <a:ea typeface="+mj-ea"/>
                </a:rPr>
                <a:t>依次写出小数部分每个数。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635BBDC-1CA9-FEEE-E150-C6588BFC2B42}"/>
              </a:ext>
            </a:extLst>
          </p:cNvPr>
          <p:cNvGrpSpPr/>
          <p:nvPr/>
        </p:nvGrpSpPr>
        <p:grpSpPr>
          <a:xfrm>
            <a:off x="9433009" y="3280599"/>
            <a:ext cx="2338551" cy="1951801"/>
            <a:chOff x="9433009" y="3280599"/>
            <a:chExt cx="2338551" cy="1951801"/>
          </a:xfrm>
        </p:grpSpPr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C483FEC2-DDE0-16CA-BA64-27268BC5221C}"/>
                </a:ext>
              </a:extLst>
            </p:cNvPr>
            <p:cNvCxnSpPr>
              <a:cxnSpLocks/>
            </p:cNvCxnSpPr>
            <p:nvPr/>
          </p:nvCxnSpPr>
          <p:spPr>
            <a:xfrm>
              <a:off x="10602285" y="3280599"/>
              <a:ext cx="0" cy="58020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C5B095B-79E8-15D0-1256-FC358C2D8C13}"/>
                </a:ext>
              </a:extLst>
            </p:cNvPr>
            <p:cNvSpPr/>
            <p:nvPr/>
          </p:nvSpPr>
          <p:spPr>
            <a:xfrm>
              <a:off x="9433009" y="3942080"/>
              <a:ext cx="2338551" cy="1290320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chemeClr val="tx1"/>
                  </a:solidFill>
                  <a:latin typeface="+mj-ea"/>
                  <a:ea typeface="+mj-ea"/>
                </a:rPr>
                <a:t>分数的另一种表现形式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304D8A6-FB4D-B7E0-400D-007B62475AB8}"/>
              </a:ext>
            </a:extLst>
          </p:cNvPr>
          <p:cNvSpPr txBox="1"/>
          <p:nvPr/>
        </p:nvSpPr>
        <p:spPr>
          <a:xfrm>
            <a:off x="461904" y="213360"/>
            <a:ext cx="3127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你知道吗？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88B30F-9696-7297-CFDD-DBD3F6A4971F}"/>
              </a:ext>
            </a:extLst>
          </p:cNvPr>
          <p:cNvSpPr txBox="1"/>
          <p:nvPr/>
        </p:nvSpPr>
        <p:spPr>
          <a:xfrm>
            <a:off x="461904" y="1763590"/>
            <a:ext cx="8324447" cy="3350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        我国古代曾用算筹表示数。为了表 示小数，就把小数点后面的数放低一行。 例如，把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3.12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摆成右图所示的样子。</a:t>
            </a:r>
            <a:endParaRPr lang="en-US" altLang="zh-CN" sz="3600" b="1" dirty="0">
              <a:solidFill>
                <a:srgbClr val="231F20"/>
              </a:solidFill>
              <a:effectLst/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j-lt"/>
              </a:rPr>
              <a:t>        在西方，小数出现较晚，从</a:t>
            </a:r>
            <a:r>
              <a:rPr lang="en-US" altLang="zh-CN" sz="3600" b="1" dirty="0">
                <a:latin typeface="+mj-lt"/>
              </a:rPr>
              <a:t>16</a:t>
            </a:r>
            <a:r>
              <a:rPr lang="zh-CN" altLang="en-US" sz="3600" b="1" dirty="0">
                <a:latin typeface="+mj-lt"/>
              </a:rPr>
              <a:t>世纪开始使用小数。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2DEFD5-9077-EEB2-0343-C419420A09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7E6F2"/>
              </a:clrFrom>
              <a:clrTo>
                <a:srgbClr val="E7E6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5548" y="2312725"/>
            <a:ext cx="2794548" cy="225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97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“小数”是什么数，小数的前世今生，你不好奇吗？">
            <a:hlinkClick r:id="" action="ppaction://media"/>
            <a:extLst>
              <a:ext uri="{FF2B5EF4-FFF2-40B4-BE49-F238E27FC236}">
                <a16:creationId xmlns:a16="http://schemas.microsoft.com/office/drawing/2014/main" id="{D71956B5-491D-4CA0-851C-DF56C8BB35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5747" y="508101"/>
            <a:ext cx="10076033" cy="566776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5E1E597-3504-6DF3-1F72-3B7EBE2B72DD}"/>
              </a:ext>
            </a:extLst>
          </p:cNvPr>
          <p:cNvSpPr txBox="1"/>
          <p:nvPr/>
        </p:nvSpPr>
        <p:spPr>
          <a:xfrm>
            <a:off x="4729263" y="6233166"/>
            <a:ext cx="273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点击图片播放视频</a:t>
            </a:r>
          </a:p>
        </p:txBody>
      </p:sp>
    </p:spTree>
    <p:extLst>
      <p:ext uri="{BB962C8B-B14F-4D97-AF65-F5344CB8AC3E}">
        <p14:creationId xmlns:p14="http://schemas.microsoft.com/office/powerpoint/2010/main" val="12445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1066</Words>
  <Application>Microsoft Office PowerPoint</Application>
  <PresentationFormat>宽屏</PresentationFormat>
  <Paragraphs>242</Paragraphs>
  <Slides>28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楷体</vt:lpstr>
      <vt:lpstr>思源黑体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30</cp:revision>
  <dcterms:created xsi:type="dcterms:W3CDTF">2025-11-01T01:48:06Z</dcterms:created>
  <dcterms:modified xsi:type="dcterms:W3CDTF">2026-02-28T08:51:46Z</dcterms:modified>
</cp:coreProperties>
</file>