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6" r:id="rId7"/>
    <p:sldId id="267" r:id="rId8"/>
    <p:sldId id="274" r:id="rId9"/>
    <p:sldId id="270" r:id="rId10"/>
    <p:sldId id="271" r:id="rId11"/>
    <p:sldId id="272" r:id="rId12"/>
    <p:sldId id="260" r:id="rId13"/>
    <p:sldId id="261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E1D23"/>
    <a:srgbClr val="FFFCE0"/>
    <a:srgbClr val="F58220"/>
    <a:srgbClr val="FFFFFF"/>
    <a:srgbClr val="DFEDDC"/>
    <a:srgbClr val="FF7C80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5376E905-BE1A-D152-B742-E9D58470CFF0}"/>
              </a:ext>
            </a:extLst>
          </p:cNvPr>
          <p:cNvGrpSpPr/>
          <p:nvPr/>
        </p:nvGrpSpPr>
        <p:grpSpPr>
          <a:xfrm>
            <a:off x="2693623" y="1673390"/>
            <a:ext cx="6418674" cy="923331"/>
            <a:chOff x="3319498" y="1505919"/>
            <a:chExt cx="6418674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403236" y="1552085"/>
              <a:ext cx="63349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505919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501950" y="2908159"/>
            <a:ext cx="7192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小数的大小比较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DE9AE03-EE2B-79B0-00B3-83ACDCBAB538}"/>
              </a:ext>
            </a:extLst>
          </p:cNvPr>
          <p:cNvSpPr txBox="1"/>
          <p:nvPr/>
        </p:nvSpPr>
        <p:spPr>
          <a:xfrm>
            <a:off x="615272" y="1109351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比较下面各数的大小。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3B90AD6-3B12-E3E2-C5EA-FCD92CD9A632}"/>
              </a:ext>
            </a:extLst>
          </p:cNvPr>
          <p:cNvSpPr txBox="1"/>
          <p:nvPr/>
        </p:nvSpPr>
        <p:spPr>
          <a:xfrm>
            <a:off x="1286481" y="1949173"/>
            <a:ext cx="1184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+mj-lt"/>
              </a:defRPr>
            </a:lvl1pPr>
          </a:lstStyle>
          <a:p>
            <a:r>
              <a:rPr lang="en-US" altLang="zh-CN" dirty="0"/>
              <a:t>16</a:t>
            </a:r>
            <a:endParaRPr lang="zh-CN" altLang="en-US" dirty="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9B4A8C95-C0A7-6C69-FCD4-FE5E13278191}"/>
              </a:ext>
            </a:extLst>
          </p:cNvPr>
          <p:cNvSpPr/>
          <p:nvPr/>
        </p:nvSpPr>
        <p:spPr>
          <a:xfrm>
            <a:off x="2038647" y="1944877"/>
            <a:ext cx="646331" cy="646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8A4061E-AAC2-ED93-ADC6-01514C635A3F}"/>
              </a:ext>
            </a:extLst>
          </p:cNvPr>
          <p:cNvSpPr txBox="1"/>
          <p:nvPr/>
        </p:nvSpPr>
        <p:spPr>
          <a:xfrm>
            <a:off x="2804331" y="1949173"/>
            <a:ext cx="1184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+mj-lt"/>
              </a:defRPr>
            </a:lvl1pPr>
          </a:lstStyle>
          <a:p>
            <a:r>
              <a:rPr lang="en-US" altLang="zh-CN" dirty="0"/>
              <a:t>12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EBC9C49-8D8F-60AD-5D3B-76BCE8190061}"/>
              </a:ext>
            </a:extLst>
          </p:cNvPr>
          <p:cNvSpPr txBox="1"/>
          <p:nvPr/>
        </p:nvSpPr>
        <p:spPr>
          <a:xfrm>
            <a:off x="5501131" y="1949173"/>
            <a:ext cx="1184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+mj-lt"/>
              </a:defRPr>
            </a:lvl1pPr>
          </a:lstStyle>
          <a:p>
            <a:r>
              <a:rPr lang="en-US" altLang="zh-CN" dirty="0"/>
              <a:t>28</a:t>
            </a:r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7FE5D8B7-92B0-67DA-1B48-9EB174A68B0A}"/>
              </a:ext>
            </a:extLst>
          </p:cNvPr>
          <p:cNvSpPr/>
          <p:nvPr/>
        </p:nvSpPr>
        <p:spPr>
          <a:xfrm>
            <a:off x="6253297" y="1944877"/>
            <a:ext cx="646331" cy="646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857B1BC-114C-C4DB-EDBD-EEB3E6F20D32}"/>
              </a:ext>
            </a:extLst>
          </p:cNvPr>
          <p:cNvSpPr txBox="1"/>
          <p:nvPr/>
        </p:nvSpPr>
        <p:spPr>
          <a:xfrm>
            <a:off x="7018981" y="1949173"/>
            <a:ext cx="1184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+mj-lt"/>
              </a:defRPr>
            </a:lvl1pPr>
          </a:lstStyle>
          <a:p>
            <a:r>
              <a:rPr lang="en-US" altLang="zh-CN" dirty="0"/>
              <a:t>38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41B108D-A25B-D9A5-F152-494FF9A76D43}"/>
              </a:ext>
            </a:extLst>
          </p:cNvPr>
          <p:cNvSpPr txBox="1"/>
          <p:nvPr/>
        </p:nvSpPr>
        <p:spPr>
          <a:xfrm>
            <a:off x="1286481" y="2987127"/>
            <a:ext cx="1184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+mj-lt"/>
              </a:defRPr>
            </a:lvl1pPr>
          </a:lstStyle>
          <a:p>
            <a:r>
              <a:rPr lang="en-US" altLang="zh-CN" dirty="0"/>
              <a:t>286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41E4430B-4238-76C6-6AD0-F4DB3DB46A4D}"/>
              </a:ext>
            </a:extLst>
          </p:cNvPr>
          <p:cNvSpPr/>
          <p:nvPr/>
        </p:nvSpPr>
        <p:spPr>
          <a:xfrm>
            <a:off x="2217997" y="2982831"/>
            <a:ext cx="646331" cy="646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CAF3E51-AC75-CD59-6DD2-E457A2CA7AE4}"/>
              </a:ext>
            </a:extLst>
          </p:cNvPr>
          <p:cNvSpPr txBox="1"/>
          <p:nvPr/>
        </p:nvSpPr>
        <p:spPr>
          <a:xfrm>
            <a:off x="2908300" y="2987127"/>
            <a:ext cx="1184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+mj-lt"/>
              </a:defRPr>
            </a:lvl1pPr>
          </a:lstStyle>
          <a:p>
            <a:r>
              <a:rPr lang="en-US" altLang="zh-CN" dirty="0"/>
              <a:t>384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B4E15DD-4F11-98ED-D27B-E8CFDB304642}"/>
              </a:ext>
            </a:extLst>
          </p:cNvPr>
          <p:cNvSpPr txBox="1"/>
          <p:nvPr/>
        </p:nvSpPr>
        <p:spPr>
          <a:xfrm>
            <a:off x="5501131" y="2987127"/>
            <a:ext cx="1524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+mj-lt"/>
              </a:defRPr>
            </a:lvl1pPr>
          </a:lstStyle>
          <a:p>
            <a:r>
              <a:rPr lang="en-US" altLang="zh-CN" dirty="0"/>
              <a:t>1029</a:t>
            </a:r>
            <a:endParaRPr lang="zh-CN" altLang="en-US" dirty="0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CE54CAB6-7C9B-A61E-40CB-C6EC0B4C5467}"/>
              </a:ext>
            </a:extLst>
          </p:cNvPr>
          <p:cNvSpPr/>
          <p:nvPr/>
        </p:nvSpPr>
        <p:spPr>
          <a:xfrm>
            <a:off x="6670300" y="2982831"/>
            <a:ext cx="646331" cy="6463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2C9245D-A925-9BBE-1BA6-B8DC659712F7}"/>
              </a:ext>
            </a:extLst>
          </p:cNvPr>
          <p:cNvSpPr txBox="1"/>
          <p:nvPr/>
        </p:nvSpPr>
        <p:spPr>
          <a:xfrm>
            <a:off x="7387751" y="2987127"/>
            <a:ext cx="134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+mj-lt"/>
              </a:defRPr>
            </a:lvl1pPr>
          </a:lstStyle>
          <a:p>
            <a:r>
              <a:rPr lang="en-US" altLang="zh-CN" dirty="0"/>
              <a:t>978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7D19F24-3307-A737-BEB6-8CDB1994B9F0}"/>
              </a:ext>
            </a:extLst>
          </p:cNvPr>
          <p:cNvSpPr txBox="1"/>
          <p:nvPr/>
        </p:nvSpPr>
        <p:spPr>
          <a:xfrm>
            <a:off x="2073913" y="1949173"/>
            <a:ext cx="83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＞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28A45A8-1F66-7655-7B7B-ABD819D1E632}"/>
              </a:ext>
            </a:extLst>
          </p:cNvPr>
          <p:cNvSpPr txBox="1"/>
          <p:nvPr/>
        </p:nvSpPr>
        <p:spPr>
          <a:xfrm>
            <a:off x="6217639" y="1949173"/>
            <a:ext cx="83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＜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12A02B0-4451-D6D7-8615-16C9C24EF22C}"/>
              </a:ext>
            </a:extLst>
          </p:cNvPr>
          <p:cNvSpPr txBox="1"/>
          <p:nvPr/>
        </p:nvSpPr>
        <p:spPr>
          <a:xfrm>
            <a:off x="2200113" y="2991423"/>
            <a:ext cx="83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＜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35CCEC5-E57C-6376-E59E-861AB751FEA8}"/>
              </a:ext>
            </a:extLst>
          </p:cNvPr>
          <p:cNvSpPr txBox="1"/>
          <p:nvPr/>
        </p:nvSpPr>
        <p:spPr>
          <a:xfrm>
            <a:off x="6709650" y="2991423"/>
            <a:ext cx="834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＞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D0A7E48-DFDD-08D4-EC43-2239C6CA6A20}"/>
              </a:ext>
            </a:extLst>
          </p:cNvPr>
          <p:cNvSpPr txBox="1"/>
          <p:nvPr/>
        </p:nvSpPr>
        <p:spPr>
          <a:xfrm>
            <a:off x="615272" y="3822653"/>
            <a:ext cx="7767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+mn-cs"/>
              </a:rPr>
              <a:t>整数比较大小有两种不同的情况：</a:t>
            </a:r>
            <a:endParaRPr lang="zh-CN" altLang="en-US" sz="16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5CE11D9-75B6-64F9-8D4C-9C03797EE26D}"/>
              </a:ext>
            </a:extLst>
          </p:cNvPr>
          <p:cNvSpPr txBox="1"/>
          <p:nvPr/>
        </p:nvSpPr>
        <p:spPr>
          <a:xfrm>
            <a:off x="1109759" y="4561192"/>
            <a:ext cx="8782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①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位数不同的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，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位数多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的数就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大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；</a:t>
            </a:r>
            <a:endParaRPr kumimoji="0" lang="en-US" altLang="zh-CN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358D15C-1F12-F748-9F00-F580F0A811E4}"/>
              </a:ext>
            </a:extLst>
          </p:cNvPr>
          <p:cNvSpPr txBox="1"/>
          <p:nvPr/>
        </p:nvSpPr>
        <p:spPr>
          <a:xfrm>
            <a:off x="1109759" y="5299732"/>
            <a:ext cx="103396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②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位数相同的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，要从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高位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比起，相同数位上的数大的那个数就大。</a:t>
            </a:r>
            <a:endParaRPr kumimoji="0" lang="en-US" altLang="zh-CN" sz="3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1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1443DE-EAAE-C907-A718-D070ABEC5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1329852"/>
            <a:ext cx="904663" cy="90466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4C53935-4EDC-1DAF-A45E-340AB3924B7D}"/>
              </a:ext>
            </a:extLst>
          </p:cNvPr>
          <p:cNvSpPr txBox="1"/>
          <p:nvPr/>
        </p:nvSpPr>
        <p:spPr>
          <a:xfrm>
            <a:off x="1497897" y="1435422"/>
            <a:ext cx="104087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下面是四名男生的跳高成绩，请给他们排出名次。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A8D272A-1E89-E130-F6CF-13537C807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720219"/>
              </p:ext>
            </p:extLst>
          </p:nvPr>
        </p:nvGraphicFramePr>
        <p:xfrm>
          <a:off x="1694572" y="2445858"/>
          <a:ext cx="9414415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2883">
                  <a:extLst>
                    <a:ext uri="{9D8B030D-6E8A-4147-A177-3AD203B41FA5}">
                      <a16:colId xmlns:a16="http://schemas.microsoft.com/office/drawing/2014/main" val="2259569496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2062561399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3541889535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1975196866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331612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名字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小明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小刚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小强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46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成绩</a:t>
                      </a:r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0.88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1.20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0.96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1.10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729630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32F74E6B-5AF1-EF33-E4A6-55679B9F1054}"/>
              </a:ext>
            </a:extLst>
          </p:cNvPr>
          <p:cNvSpPr txBox="1"/>
          <p:nvPr/>
        </p:nvSpPr>
        <p:spPr>
          <a:xfrm>
            <a:off x="1461028" y="4066694"/>
            <a:ext cx="9269944" cy="202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独立思考；</a:t>
            </a:r>
            <a:endParaRPr lang="en-US" altLang="zh-CN" sz="3600" b="1" dirty="0">
              <a:solidFill>
                <a:srgbClr val="3366FF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画一画，写一写，表示出你的思考过程；</a:t>
            </a:r>
            <a:endParaRPr lang="en-US" altLang="zh-CN" sz="3600" b="1" dirty="0">
              <a:solidFill>
                <a:srgbClr val="3366FF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小组内交流各自的想法。</a:t>
            </a:r>
          </a:p>
        </p:txBody>
      </p:sp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6832752-6E02-466F-2EBA-E5E3287D3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659341"/>
              </p:ext>
            </p:extLst>
          </p:nvPr>
        </p:nvGraphicFramePr>
        <p:xfrm>
          <a:off x="1694572" y="432098"/>
          <a:ext cx="9414415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2883">
                  <a:extLst>
                    <a:ext uri="{9D8B030D-6E8A-4147-A177-3AD203B41FA5}">
                      <a16:colId xmlns:a16="http://schemas.microsoft.com/office/drawing/2014/main" val="2259569496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2062561399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3541889535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1975196866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331612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名字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小明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小刚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小强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46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成绩</a:t>
                      </a:r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0.88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1.20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0.96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1.10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729630"/>
                  </a:ext>
                </a:extLst>
              </a:tr>
            </a:tbl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42D80ECE-C937-D4A7-F587-07451AB2DDF8}"/>
              </a:ext>
            </a:extLst>
          </p:cNvPr>
          <p:cNvSpPr txBox="1"/>
          <p:nvPr/>
        </p:nvSpPr>
        <p:spPr>
          <a:xfrm>
            <a:off x="576363" y="2145107"/>
            <a:ext cx="80811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+mj-ea"/>
                <a:ea typeface="+mj-ea"/>
              </a:rPr>
              <a:t>方法一：</a:t>
            </a:r>
            <a:r>
              <a:rPr lang="zh-CN" altLang="en-US" sz="3200" dirty="0">
                <a:latin typeface="+mj-ea"/>
                <a:ea typeface="+mj-ea"/>
              </a:rPr>
              <a:t>根据它们在尺子上的位置比较</a:t>
            </a:r>
          </a:p>
        </p:txBody>
      </p:sp>
      <p:pic>
        <p:nvPicPr>
          <p:cNvPr id="22" name="Picture 28">
            <a:extLst>
              <a:ext uri="{FF2B5EF4-FFF2-40B4-BE49-F238E27FC236}">
                <a16:creationId xmlns:a16="http://schemas.microsoft.com/office/drawing/2014/main" id="{523E0E2D-EB0C-713E-CAAC-A1F656041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7832" y="3105020"/>
            <a:ext cx="9344085" cy="228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9FD3DA3D-A99F-F8CB-4EA2-63A5FF20F795}"/>
              </a:ext>
            </a:extLst>
          </p:cNvPr>
          <p:cNvSpPr txBox="1"/>
          <p:nvPr/>
        </p:nvSpPr>
        <p:spPr>
          <a:xfrm>
            <a:off x="4363004" y="2763932"/>
            <a:ext cx="18999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88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厘米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0.88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米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215D45B-C939-E7E8-F496-F0DDDCA8CF0D}"/>
              </a:ext>
            </a:extLst>
          </p:cNvPr>
          <p:cNvSpPr txBox="1"/>
          <p:nvPr/>
        </p:nvSpPr>
        <p:spPr>
          <a:xfrm>
            <a:off x="5914810" y="2763932"/>
            <a:ext cx="18999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96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厘米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0.96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米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8B12E48-40C8-930B-3E6E-E1FB75F8BC84}"/>
              </a:ext>
            </a:extLst>
          </p:cNvPr>
          <p:cNvSpPr txBox="1"/>
          <p:nvPr/>
        </p:nvSpPr>
        <p:spPr>
          <a:xfrm>
            <a:off x="7412056" y="2763932"/>
            <a:ext cx="18999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110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厘米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1.10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米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73AF950-17B8-200E-2E60-6E03337CC7DC}"/>
              </a:ext>
            </a:extLst>
          </p:cNvPr>
          <p:cNvSpPr txBox="1"/>
          <p:nvPr/>
        </p:nvSpPr>
        <p:spPr>
          <a:xfrm>
            <a:off x="9159442" y="2763932"/>
            <a:ext cx="18999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120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厘米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1.20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楷体"/>
              </a:rPr>
              <a:t>米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2A6983E-BF96-431D-E260-7FA7B921D92B}"/>
              </a:ext>
            </a:extLst>
          </p:cNvPr>
          <p:cNvGrpSpPr/>
          <p:nvPr/>
        </p:nvGrpSpPr>
        <p:grpSpPr>
          <a:xfrm>
            <a:off x="5226386" y="3808459"/>
            <a:ext cx="1546860" cy="931181"/>
            <a:chOff x="4815840" y="3973830"/>
            <a:chExt cx="1546860" cy="931181"/>
          </a:xfrm>
        </p:grpSpPr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2950844B-52BE-A33D-044F-211F61FCB5DD}"/>
                </a:ext>
              </a:extLst>
            </p:cNvPr>
            <p:cNvCxnSpPr>
              <a:cxnSpLocks/>
            </p:cNvCxnSpPr>
            <p:nvPr/>
          </p:nvCxnSpPr>
          <p:spPr>
            <a:xfrm>
              <a:off x="6362700" y="4568190"/>
              <a:ext cx="0" cy="33682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89D9F1E0-04A5-1C3F-B89F-2A07456309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5840" y="4577715"/>
              <a:ext cx="15468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435128D6-198C-BEB9-D863-706B8ED27F56}"/>
                </a:ext>
              </a:extLst>
            </p:cNvPr>
            <p:cNvCxnSpPr>
              <a:cxnSpLocks/>
            </p:cNvCxnSpPr>
            <p:nvPr/>
          </p:nvCxnSpPr>
          <p:spPr>
            <a:xfrm>
              <a:off x="4815840" y="3973830"/>
              <a:ext cx="0" cy="60579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7EB30CDF-8B9F-1809-C9B7-9DF16FFDBFAB}"/>
              </a:ext>
            </a:extLst>
          </p:cNvPr>
          <p:cNvGrpSpPr/>
          <p:nvPr/>
        </p:nvGrpSpPr>
        <p:grpSpPr>
          <a:xfrm>
            <a:off x="6811346" y="3743689"/>
            <a:ext cx="601980" cy="990871"/>
            <a:chOff x="6400800" y="3743689"/>
            <a:chExt cx="601980" cy="990871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D5463FB5-0374-48DC-C9C7-139D1C0E824F}"/>
                </a:ext>
              </a:extLst>
            </p:cNvPr>
            <p:cNvCxnSpPr>
              <a:cxnSpLocks/>
            </p:cNvCxnSpPr>
            <p:nvPr/>
          </p:nvCxnSpPr>
          <p:spPr>
            <a:xfrm>
              <a:off x="7001510" y="4197079"/>
              <a:ext cx="0" cy="53748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FD0E6679-D14A-9C67-1AA4-DC6AA505A4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00800" y="4197079"/>
              <a:ext cx="60198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B362DBE9-E076-90DE-42A8-E999A6B075D3}"/>
                </a:ext>
              </a:extLst>
            </p:cNvPr>
            <p:cNvCxnSpPr>
              <a:cxnSpLocks/>
            </p:cNvCxnSpPr>
            <p:nvPr/>
          </p:nvCxnSpPr>
          <p:spPr>
            <a:xfrm>
              <a:off x="6401778" y="3743689"/>
              <a:ext cx="0" cy="46101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E26AF322-1DFF-5DB5-B8A6-310299900E91}"/>
              </a:ext>
            </a:extLst>
          </p:cNvPr>
          <p:cNvCxnSpPr>
            <a:cxnSpLocks/>
          </p:cNvCxnSpPr>
          <p:nvPr/>
        </p:nvCxnSpPr>
        <p:spPr>
          <a:xfrm>
            <a:off x="8535387" y="3758929"/>
            <a:ext cx="0" cy="9730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41EC94C9-F14D-8BBD-A6F9-AF0C9B536CB5}"/>
              </a:ext>
            </a:extLst>
          </p:cNvPr>
          <p:cNvGrpSpPr/>
          <p:nvPr/>
        </p:nvGrpSpPr>
        <p:grpSpPr>
          <a:xfrm>
            <a:off x="9342430" y="3743689"/>
            <a:ext cx="727710" cy="994046"/>
            <a:chOff x="9665970" y="3743689"/>
            <a:chExt cx="727710" cy="994046"/>
          </a:xfrm>
        </p:grpSpPr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B987A933-1F6A-DC5C-7B50-C5E3E3D63253}"/>
                </a:ext>
              </a:extLst>
            </p:cNvPr>
            <p:cNvCxnSpPr>
              <a:cxnSpLocks/>
            </p:cNvCxnSpPr>
            <p:nvPr/>
          </p:nvCxnSpPr>
          <p:spPr>
            <a:xfrm>
              <a:off x="9665970" y="4197079"/>
              <a:ext cx="0" cy="54065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7681F88C-9D63-DD99-7679-7B0AC5D7FE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65970" y="4197079"/>
              <a:ext cx="72771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B8287E9D-4B80-36F5-ED1A-B1AC41A9FF3F}"/>
                </a:ext>
              </a:extLst>
            </p:cNvPr>
            <p:cNvCxnSpPr>
              <a:cxnSpLocks/>
            </p:cNvCxnSpPr>
            <p:nvPr/>
          </p:nvCxnSpPr>
          <p:spPr>
            <a:xfrm>
              <a:off x="10393680" y="3743689"/>
              <a:ext cx="0" cy="46101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椭圆 53">
            <a:extLst>
              <a:ext uri="{FF2B5EF4-FFF2-40B4-BE49-F238E27FC236}">
                <a16:creationId xmlns:a16="http://schemas.microsoft.com/office/drawing/2014/main" id="{7789DA6B-2EEE-8F7F-76B1-60236C38B97B}"/>
              </a:ext>
            </a:extLst>
          </p:cNvPr>
          <p:cNvSpPr/>
          <p:nvPr/>
        </p:nvSpPr>
        <p:spPr>
          <a:xfrm>
            <a:off x="1828766" y="3237996"/>
            <a:ext cx="560748" cy="5607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6A52821-D4AA-AF0A-4922-4ED9EC1BCB92}"/>
              </a:ext>
            </a:extLst>
          </p:cNvPr>
          <p:cNvSpPr txBox="1"/>
          <p:nvPr/>
        </p:nvSpPr>
        <p:spPr>
          <a:xfrm>
            <a:off x="3909873" y="1667613"/>
            <a:ext cx="148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88</a:t>
            </a:r>
            <a:r>
              <a:rPr lang="zh-CN" altLang="en-US" sz="28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5266165-ACF6-F365-D9B4-D4BA30D55913}"/>
              </a:ext>
            </a:extLst>
          </p:cNvPr>
          <p:cNvSpPr txBox="1"/>
          <p:nvPr/>
        </p:nvSpPr>
        <p:spPr>
          <a:xfrm>
            <a:off x="5719219" y="1667613"/>
            <a:ext cx="148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120</a:t>
            </a:r>
            <a:r>
              <a:rPr lang="zh-CN" altLang="en-US" sz="28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8E7EBE3-945B-582E-9003-09D4A14D7C05}"/>
              </a:ext>
            </a:extLst>
          </p:cNvPr>
          <p:cNvSpPr txBox="1"/>
          <p:nvPr/>
        </p:nvSpPr>
        <p:spPr>
          <a:xfrm>
            <a:off x="7654699" y="1667613"/>
            <a:ext cx="148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96</a:t>
            </a:r>
            <a:r>
              <a:rPr lang="zh-CN" altLang="en-US" sz="28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91D1F65-0348-F847-8D4E-DA3531FF6F13}"/>
              </a:ext>
            </a:extLst>
          </p:cNvPr>
          <p:cNvSpPr txBox="1"/>
          <p:nvPr/>
        </p:nvSpPr>
        <p:spPr>
          <a:xfrm>
            <a:off x="9498271" y="1667613"/>
            <a:ext cx="1688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110</a:t>
            </a:r>
            <a:r>
              <a:rPr lang="zh-CN" altLang="en-US" sz="28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645FCA6A-5F99-ABEB-6DE5-0D786BC66068}"/>
              </a:ext>
            </a:extLst>
          </p:cNvPr>
          <p:cNvSpPr txBox="1"/>
          <p:nvPr/>
        </p:nvSpPr>
        <p:spPr>
          <a:xfrm>
            <a:off x="3138272" y="5725862"/>
            <a:ext cx="5915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1.20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&gt;1.10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&gt;0.96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&gt;0.88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米</a:t>
            </a: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F6F3637F-A467-B90E-A7CD-1C7DEBA63296}"/>
              </a:ext>
            </a:extLst>
          </p:cNvPr>
          <p:cNvGrpSpPr/>
          <p:nvPr/>
        </p:nvGrpSpPr>
        <p:grpSpPr>
          <a:xfrm>
            <a:off x="2612855" y="5400542"/>
            <a:ext cx="7577847" cy="1215958"/>
            <a:chOff x="2013625" y="4630366"/>
            <a:chExt cx="7577847" cy="1215958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85DB1BD8-4646-F037-321D-E580BE583DA2}"/>
                </a:ext>
              </a:extLst>
            </p:cNvPr>
            <p:cNvSpPr/>
            <p:nvPr/>
          </p:nvSpPr>
          <p:spPr>
            <a:xfrm>
              <a:off x="2013625" y="4630366"/>
              <a:ext cx="7577847" cy="1215958"/>
            </a:xfrm>
            <a:prstGeom prst="rect">
              <a:avLst/>
            </a:prstGeom>
            <a:solidFill>
              <a:srgbClr val="FFFC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C7E8958E-23B7-A53E-116A-04F5A0762951}"/>
                </a:ext>
              </a:extLst>
            </p:cNvPr>
            <p:cNvGrpSpPr/>
            <p:nvPr/>
          </p:nvGrpSpPr>
          <p:grpSpPr>
            <a:xfrm>
              <a:off x="2139370" y="4653570"/>
              <a:ext cx="7329605" cy="1169550"/>
              <a:chOff x="2518748" y="4425942"/>
              <a:chExt cx="7329605" cy="1169550"/>
            </a:xfrm>
          </p:grpSpPr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86FAACD0-BC83-6903-CC4A-13EB8655A60D}"/>
                  </a:ext>
                </a:extLst>
              </p:cNvPr>
              <p:cNvSpPr txBox="1"/>
              <p:nvPr/>
            </p:nvSpPr>
            <p:spPr>
              <a:xfrm>
                <a:off x="2518748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第一名</a:t>
                </a:r>
              </a:p>
            </p:txBody>
          </p:sp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8A14C0EC-BF11-9CE1-68A5-F3671496F477}"/>
                  </a:ext>
                </a:extLst>
              </p:cNvPr>
              <p:cNvSpPr txBox="1"/>
              <p:nvPr/>
            </p:nvSpPr>
            <p:spPr>
              <a:xfrm>
                <a:off x="2693845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小刚</a:t>
                </a:r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55E25FF3-745E-C6E1-FE4C-7731F48F1EC1}"/>
                  </a:ext>
                </a:extLst>
              </p:cNvPr>
              <p:cNvSpPr txBox="1"/>
              <p:nvPr/>
            </p:nvSpPr>
            <p:spPr>
              <a:xfrm>
                <a:off x="4337821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第二名</a:t>
                </a: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3BA0DDC5-60C0-B6A7-308A-5E2B0E29D252}"/>
                  </a:ext>
                </a:extLst>
              </p:cNvPr>
              <p:cNvSpPr txBox="1"/>
              <p:nvPr/>
            </p:nvSpPr>
            <p:spPr>
              <a:xfrm>
                <a:off x="4512918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小林</a:t>
                </a:r>
              </a:p>
            </p:txBody>
          </p:sp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73A59900-0EAD-8636-2DAD-D131A1D4B8F7}"/>
                  </a:ext>
                </a:extLst>
              </p:cNvPr>
              <p:cNvSpPr txBox="1"/>
              <p:nvPr/>
            </p:nvSpPr>
            <p:spPr>
              <a:xfrm>
                <a:off x="6248402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第三名</a:t>
                </a: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97B05FCE-F63D-5C6E-105B-12382B9E9FA6}"/>
                  </a:ext>
                </a:extLst>
              </p:cNvPr>
              <p:cNvSpPr txBox="1"/>
              <p:nvPr/>
            </p:nvSpPr>
            <p:spPr>
              <a:xfrm>
                <a:off x="6423499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小强</a:t>
                </a: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FD7FE2D5-D7A8-6DE2-C33A-FBFD33E58BDC}"/>
                  </a:ext>
                </a:extLst>
              </p:cNvPr>
              <p:cNvSpPr txBox="1"/>
              <p:nvPr/>
            </p:nvSpPr>
            <p:spPr>
              <a:xfrm>
                <a:off x="8242574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第四名</a:t>
                </a: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500B7194-A50E-C099-00CD-D35D4D5CB8BA}"/>
                  </a:ext>
                </a:extLst>
              </p:cNvPr>
              <p:cNvSpPr txBox="1"/>
              <p:nvPr/>
            </p:nvSpPr>
            <p:spPr>
              <a:xfrm>
                <a:off x="8417671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405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54" grpId="0" animBg="1"/>
      <p:bldP spid="55" grpId="0"/>
      <p:bldP spid="56" grpId="0"/>
      <p:bldP spid="57" grpId="0"/>
      <p:bldP spid="58" grpId="0"/>
      <p:bldP spid="61" grpId="0"/>
      <p:bldP spid="6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7D734AD5-5B21-EE4B-03EA-AD3B11FD9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089411"/>
              </p:ext>
            </p:extLst>
          </p:nvPr>
        </p:nvGraphicFramePr>
        <p:xfrm>
          <a:off x="1694572" y="432098"/>
          <a:ext cx="9414415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2883">
                  <a:extLst>
                    <a:ext uri="{9D8B030D-6E8A-4147-A177-3AD203B41FA5}">
                      <a16:colId xmlns:a16="http://schemas.microsoft.com/office/drawing/2014/main" val="2259569496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2062561399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3541889535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1975196866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331612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名字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小明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小刚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小强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46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成绩</a:t>
                      </a:r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0.88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1.20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0.96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1.10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729630"/>
                  </a:ext>
                </a:extLst>
              </a:tr>
            </a:tbl>
          </a:graphicData>
        </a:graphic>
      </p:graphicFrame>
      <p:sp>
        <p:nvSpPr>
          <p:cNvPr id="25" name="文本框 24">
            <a:extLst>
              <a:ext uri="{FF2B5EF4-FFF2-40B4-BE49-F238E27FC236}">
                <a16:creationId xmlns:a16="http://schemas.microsoft.com/office/drawing/2014/main" id="{794C96E8-4294-8163-F191-D72DE11B3740}"/>
              </a:ext>
            </a:extLst>
          </p:cNvPr>
          <p:cNvSpPr txBox="1"/>
          <p:nvPr/>
        </p:nvSpPr>
        <p:spPr>
          <a:xfrm>
            <a:off x="576363" y="1756001"/>
            <a:ext cx="80811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+mj-ea"/>
                <a:ea typeface="+mj-ea"/>
              </a:rPr>
              <a:t>方法二：</a:t>
            </a:r>
            <a:r>
              <a:rPr lang="zh-CN" altLang="en-US" sz="3200" dirty="0">
                <a:latin typeface="+mj-ea"/>
                <a:ea typeface="+mj-ea"/>
              </a:rPr>
              <a:t>化成厘米直接比较大小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2E58A6D-02AD-B76B-2AA5-68BF8A95974A}"/>
              </a:ext>
            </a:extLst>
          </p:cNvPr>
          <p:cNvSpPr txBox="1"/>
          <p:nvPr/>
        </p:nvSpPr>
        <p:spPr>
          <a:xfrm>
            <a:off x="1109260" y="2438343"/>
            <a:ext cx="2184716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/>
              </a:rPr>
              <a:t>0.88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</a:rPr>
              <a:t>米</a:t>
            </a:r>
            <a:endParaRPr lang="en-US" altLang="zh-CN" sz="3200" b="1" dirty="0">
              <a:solidFill>
                <a:prstClr val="black"/>
              </a:solidFill>
              <a:latin typeface="Times New Roman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/>
              </a:rPr>
              <a:t>1.20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</a:rPr>
              <a:t>米</a:t>
            </a:r>
          </a:p>
          <a:p>
            <a:pPr lvl="0"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/>
              </a:rPr>
              <a:t>0.96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</a:rPr>
              <a:t>米</a:t>
            </a:r>
            <a:endParaRPr lang="en-US" altLang="zh-CN" sz="3200" b="1" dirty="0">
              <a:solidFill>
                <a:prstClr val="black"/>
              </a:solidFill>
              <a:latin typeface="Times New Roman"/>
            </a:endParaRPr>
          </a:p>
          <a:p>
            <a:pPr lvl="0"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/>
              </a:rPr>
              <a:t>1.10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</a:rPr>
              <a:t>米</a:t>
            </a:r>
            <a:endParaRPr lang="en-US" altLang="zh-CN" sz="3200" b="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D15ACAD-8604-2438-DCEF-6F980A238178}"/>
              </a:ext>
            </a:extLst>
          </p:cNvPr>
          <p:cNvSpPr txBox="1"/>
          <p:nvPr/>
        </p:nvSpPr>
        <p:spPr>
          <a:xfrm>
            <a:off x="2326074" y="2486983"/>
            <a:ext cx="1935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=88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C10617B-FFE6-EFEB-787B-B62DDA63B85F}"/>
              </a:ext>
            </a:extLst>
          </p:cNvPr>
          <p:cNvSpPr txBox="1"/>
          <p:nvPr/>
        </p:nvSpPr>
        <p:spPr>
          <a:xfrm>
            <a:off x="2326073" y="3119106"/>
            <a:ext cx="2184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=120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977E206-6299-1833-9AED-E6749F2E5FA6}"/>
              </a:ext>
            </a:extLst>
          </p:cNvPr>
          <p:cNvSpPr txBox="1"/>
          <p:nvPr/>
        </p:nvSpPr>
        <p:spPr>
          <a:xfrm>
            <a:off x="2326073" y="3751229"/>
            <a:ext cx="2184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=96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C0C7528-26A9-D058-D41A-D90F934F993B}"/>
              </a:ext>
            </a:extLst>
          </p:cNvPr>
          <p:cNvSpPr txBox="1"/>
          <p:nvPr/>
        </p:nvSpPr>
        <p:spPr>
          <a:xfrm>
            <a:off x="2326073" y="4383353"/>
            <a:ext cx="2290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=110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227A806-8B85-CE3A-746E-A6E1A9B8990C}"/>
              </a:ext>
            </a:extLst>
          </p:cNvPr>
          <p:cNvSpPr txBox="1"/>
          <p:nvPr/>
        </p:nvSpPr>
        <p:spPr>
          <a:xfrm>
            <a:off x="4510788" y="3932450"/>
            <a:ext cx="6628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120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厘米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&gt;110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厘米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&gt;96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厘米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&gt;88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厘米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744F878-D5ED-670F-35B0-54AED5D7C1B2}"/>
              </a:ext>
            </a:extLst>
          </p:cNvPr>
          <p:cNvGrpSpPr/>
          <p:nvPr/>
        </p:nvGrpSpPr>
        <p:grpSpPr>
          <a:xfrm>
            <a:off x="2612855" y="5123409"/>
            <a:ext cx="7577847" cy="1215958"/>
            <a:chOff x="2013625" y="4630366"/>
            <a:chExt cx="7577847" cy="1215958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9078621A-0715-2E4E-EB28-A4A137B77372}"/>
                </a:ext>
              </a:extLst>
            </p:cNvPr>
            <p:cNvSpPr/>
            <p:nvPr/>
          </p:nvSpPr>
          <p:spPr>
            <a:xfrm>
              <a:off x="2013625" y="4630366"/>
              <a:ext cx="7577847" cy="1215958"/>
            </a:xfrm>
            <a:prstGeom prst="rect">
              <a:avLst/>
            </a:prstGeom>
            <a:solidFill>
              <a:srgbClr val="FFFC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C4DB6339-C320-3A54-C258-24DBD6C02A52}"/>
                </a:ext>
              </a:extLst>
            </p:cNvPr>
            <p:cNvGrpSpPr/>
            <p:nvPr/>
          </p:nvGrpSpPr>
          <p:grpSpPr>
            <a:xfrm>
              <a:off x="2139370" y="4653570"/>
              <a:ext cx="7329605" cy="1169550"/>
              <a:chOff x="2518748" y="4425942"/>
              <a:chExt cx="7329605" cy="1169550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6F80845-01BC-41E1-0F12-6E0966022E58}"/>
                  </a:ext>
                </a:extLst>
              </p:cNvPr>
              <p:cNvSpPr txBox="1"/>
              <p:nvPr/>
            </p:nvSpPr>
            <p:spPr>
              <a:xfrm>
                <a:off x="2518748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第一名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51A9C97-45BD-FDA0-3F4F-8DAD4B552F8A}"/>
                  </a:ext>
                </a:extLst>
              </p:cNvPr>
              <p:cNvSpPr txBox="1"/>
              <p:nvPr/>
            </p:nvSpPr>
            <p:spPr>
              <a:xfrm>
                <a:off x="2693845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小刚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9F2E726-549E-59E7-E1E9-226F1420371E}"/>
                  </a:ext>
                </a:extLst>
              </p:cNvPr>
              <p:cNvSpPr txBox="1"/>
              <p:nvPr/>
            </p:nvSpPr>
            <p:spPr>
              <a:xfrm>
                <a:off x="4337821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第二名</a:t>
                </a: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1FD6363F-5D6D-5C7F-BB65-3170EFD674CC}"/>
                  </a:ext>
                </a:extLst>
              </p:cNvPr>
              <p:cNvSpPr txBox="1"/>
              <p:nvPr/>
            </p:nvSpPr>
            <p:spPr>
              <a:xfrm>
                <a:off x="4512918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小林</a:t>
                </a: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72AD2F1A-C7C3-5795-CBA6-6B38CD8B9929}"/>
                  </a:ext>
                </a:extLst>
              </p:cNvPr>
              <p:cNvSpPr txBox="1"/>
              <p:nvPr/>
            </p:nvSpPr>
            <p:spPr>
              <a:xfrm>
                <a:off x="6248402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第三名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B1003EAA-4407-BE72-7E04-E9254CE5DAC5}"/>
                  </a:ext>
                </a:extLst>
              </p:cNvPr>
              <p:cNvSpPr txBox="1"/>
              <p:nvPr/>
            </p:nvSpPr>
            <p:spPr>
              <a:xfrm>
                <a:off x="6423499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小强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08D86DBB-A943-25CF-BCE5-498468C8F946}"/>
                  </a:ext>
                </a:extLst>
              </p:cNvPr>
              <p:cNvSpPr txBox="1"/>
              <p:nvPr/>
            </p:nvSpPr>
            <p:spPr>
              <a:xfrm>
                <a:off x="8242574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第四名</a:t>
                </a: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2F81FE34-836E-1ACD-44FA-5CAA02F622F4}"/>
                  </a:ext>
                </a:extLst>
              </p:cNvPr>
              <p:cNvSpPr txBox="1"/>
              <p:nvPr/>
            </p:nvSpPr>
            <p:spPr>
              <a:xfrm>
                <a:off x="8417671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281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1" grpId="0"/>
      <p:bldP spid="32" grpId="0"/>
      <p:bldP spid="33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4F6424C-DD8D-FA96-B628-1A3525B686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188000"/>
              </p:ext>
            </p:extLst>
          </p:nvPr>
        </p:nvGraphicFramePr>
        <p:xfrm>
          <a:off x="1694572" y="432098"/>
          <a:ext cx="9414415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2883">
                  <a:extLst>
                    <a:ext uri="{9D8B030D-6E8A-4147-A177-3AD203B41FA5}">
                      <a16:colId xmlns:a16="http://schemas.microsoft.com/office/drawing/2014/main" val="2259569496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2062561399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3541889535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1975196866"/>
                    </a:ext>
                  </a:extLst>
                </a:gridCol>
                <a:gridCol w="1882883">
                  <a:extLst>
                    <a:ext uri="{9D8B030D-6E8A-4147-A177-3AD203B41FA5}">
                      <a16:colId xmlns:a16="http://schemas.microsoft.com/office/drawing/2014/main" val="331612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名字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小明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小刚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小强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46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成绩</a:t>
                      </a:r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0.88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1.20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0.96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1.10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729630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9B548882-6B3B-D5A8-0FFC-D2171D92D122}"/>
              </a:ext>
            </a:extLst>
          </p:cNvPr>
          <p:cNvSpPr txBox="1"/>
          <p:nvPr/>
        </p:nvSpPr>
        <p:spPr>
          <a:xfrm>
            <a:off x="576363" y="1756001"/>
            <a:ext cx="80811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+mj-ea"/>
                <a:ea typeface="+mj-ea"/>
              </a:rPr>
              <a:t>方法三：</a:t>
            </a:r>
            <a:r>
              <a:rPr lang="zh-CN" altLang="en-US" sz="3200" dirty="0">
                <a:latin typeface="+mj-ea"/>
                <a:ea typeface="+mj-ea"/>
              </a:rPr>
              <a:t>以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ea"/>
                <a:ea typeface="+mj-ea"/>
              </a:rPr>
              <a:t>米为分界线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BAB09AE-60B9-E616-4F60-F1ACEC60A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70" y="2506439"/>
            <a:ext cx="1472266" cy="2084888"/>
          </a:xfrm>
          <a:prstGeom prst="rect">
            <a:avLst/>
          </a:prstGeom>
        </p:spPr>
      </p:pic>
      <p:sp>
        <p:nvSpPr>
          <p:cNvPr id="15" name="AutoShape 27">
            <a:extLst>
              <a:ext uri="{FF2B5EF4-FFF2-40B4-BE49-F238E27FC236}">
                <a16:creationId xmlns:a16="http://schemas.microsoft.com/office/drawing/2014/main" id="{7CE1EFE9-49FD-541F-0114-1E58985A6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4172" y="2506439"/>
            <a:ext cx="7333613" cy="1616259"/>
          </a:xfrm>
          <a:prstGeom prst="wedgeRoundRectCallout">
            <a:avLst>
              <a:gd name="adj1" fmla="val -57986"/>
              <a:gd name="adj2" fmla="val 1033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+mj-lt"/>
                <a:cs typeface="Times New Roman" panose="02020603050405020304" pitchFamily="18" charset="0"/>
              </a:rPr>
              <a:t>超过 </a:t>
            </a:r>
            <a:r>
              <a:rPr lang="en-US" altLang="zh-CN" sz="3600" b="1" dirty="0">
                <a:latin typeface="+mj-lt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latin typeface="+mj-lt"/>
                <a:cs typeface="Times New Roman" panose="02020603050405020304" pitchFamily="18" charset="0"/>
              </a:rPr>
              <a:t>米的有 </a:t>
            </a:r>
            <a:r>
              <a:rPr lang="en-US" altLang="zh-CN" sz="3600" b="1" dirty="0">
                <a:latin typeface="+mj-lt"/>
                <a:cs typeface="Times New Roman" panose="02020603050405020304" pitchFamily="18" charset="0"/>
              </a:rPr>
              <a:t>1.10 </a:t>
            </a:r>
            <a:r>
              <a:rPr lang="zh-CN" altLang="en-US" sz="3600" b="1" dirty="0">
                <a:latin typeface="+mj-lt"/>
                <a:cs typeface="Times New Roman" panose="02020603050405020304" pitchFamily="18" charset="0"/>
              </a:rPr>
              <a:t>米和 </a:t>
            </a:r>
            <a:r>
              <a:rPr lang="en-US" altLang="zh-CN" sz="3600" b="1" dirty="0">
                <a:latin typeface="+mj-lt"/>
                <a:cs typeface="Times New Roman" panose="02020603050405020304" pitchFamily="18" charset="0"/>
              </a:rPr>
              <a:t>1.20 </a:t>
            </a:r>
            <a:r>
              <a:rPr lang="zh-CN" altLang="en-US" sz="3600" b="1" dirty="0">
                <a:latin typeface="+mj-lt"/>
                <a:cs typeface="Times New Roman" panose="02020603050405020304" pitchFamily="18" charset="0"/>
              </a:rPr>
              <a:t>米；</a:t>
            </a:r>
            <a:endParaRPr lang="en-US" altLang="zh-CN" sz="3600" b="1" dirty="0">
              <a:latin typeface="+mj-lt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zh-CN" altLang="en-US" sz="36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8C4B8B76-CD37-923D-40AF-E18551D4977B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05598" y="4298939"/>
            <a:ext cx="38584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+mj-lt"/>
                <a:cs typeface="Times New Roman" panose="02020603050405020304" pitchFamily="18" charset="0"/>
              </a:rPr>
              <a:t>1.20 </a:t>
            </a:r>
            <a:r>
              <a:rPr lang="zh-CN" altLang="en-US" sz="3200" b="1" dirty="0">
                <a:latin typeface="+mj-lt"/>
                <a:cs typeface="Times New Roman" panose="02020603050405020304" pitchFamily="18" charset="0"/>
              </a:rPr>
              <a:t>米</a:t>
            </a:r>
            <a:r>
              <a:rPr lang="zh-CN" altLang="en-US" sz="3200" b="1" dirty="0">
                <a:solidFill>
                  <a:srgbClr val="1C1C1C"/>
                </a:solidFill>
                <a:latin typeface="+mj-lt"/>
                <a:cs typeface="Times New Roman" panose="02020603050405020304" pitchFamily="18" charset="0"/>
              </a:rPr>
              <a:t>＞</a:t>
            </a:r>
            <a:r>
              <a:rPr lang="en-US" altLang="zh-CN" sz="3200" b="1" dirty="0">
                <a:latin typeface="+mj-lt"/>
                <a:cs typeface="Times New Roman" panose="02020603050405020304" pitchFamily="18" charset="0"/>
              </a:rPr>
              <a:t>1.10 </a:t>
            </a:r>
            <a:r>
              <a:rPr lang="zh-CN" altLang="en-US" sz="3200" b="1" dirty="0">
                <a:latin typeface="+mj-lt"/>
                <a:cs typeface="Times New Roman" panose="02020603050405020304" pitchFamily="18" charset="0"/>
              </a:rPr>
              <a:t>米</a:t>
            </a:r>
            <a:endParaRPr lang="en-US" altLang="zh-CN" sz="32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矩形 8">
            <a:extLst>
              <a:ext uri="{FF2B5EF4-FFF2-40B4-BE49-F238E27FC236}">
                <a16:creationId xmlns:a16="http://schemas.microsoft.com/office/drawing/2014/main" id="{DF64845D-2B60-2391-1A28-AF56DC6EA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576" y="3256200"/>
            <a:ext cx="7526044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+mj-lt"/>
                <a:cs typeface="Times New Roman" panose="02020603050405020304" pitchFamily="18" charset="0"/>
              </a:rPr>
              <a:t>不到 </a:t>
            </a:r>
            <a:r>
              <a:rPr lang="en-US" altLang="zh-CN" sz="3600" b="1" dirty="0">
                <a:latin typeface="+mj-lt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latin typeface="+mj-lt"/>
                <a:cs typeface="Times New Roman" panose="02020603050405020304" pitchFamily="18" charset="0"/>
              </a:rPr>
              <a:t>米的有 </a:t>
            </a:r>
            <a:r>
              <a:rPr lang="en-US" altLang="zh-CN" sz="3600" b="1" dirty="0">
                <a:latin typeface="+mj-lt"/>
                <a:cs typeface="Times New Roman" panose="02020603050405020304" pitchFamily="18" charset="0"/>
              </a:rPr>
              <a:t>0.88 </a:t>
            </a:r>
            <a:r>
              <a:rPr lang="zh-CN" altLang="en-US" sz="3600" b="1" dirty="0">
                <a:latin typeface="+mj-lt"/>
                <a:cs typeface="Times New Roman" panose="02020603050405020304" pitchFamily="18" charset="0"/>
              </a:rPr>
              <a:t>米和 </a:t>
            </a:r>
            <a:r>
              <a:rPr lang="en-US" altLang="zh-CN" sz="3600" b="1" dirty="0">
                <a:latin typeface="+mj-lt"/>
                <a:cs typeface="Times New Roman" panose="02020603050405020304" pitchFamily="18" charset="0"/>
              </a:rPr>
              <a:t>0.96 </a:t>
            </a:r>
            <a:r>
              <a:rPr lang="zh-CN" altLang="en-US" sz="3600" b="1" dirty="0">
                <a:latin typeface="+mj-lt"/>
                <a:cs typeface="Times New Roman" panose="02020603050405020304" pitchFamily="18" charset="0"/>
              </a:rPr>
              <a:t>米。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9BB6328E-EA44-C1AB-DF42-47753C2443D5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38918" y="4298939"/>
            <a:ext cx="38584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+mj-lt"/>
                <a:cs typeface="Times New Roman" panose="02020603050405020304" pitchFamily="18" charset="0"/>
              </a:rPr>
              <a:t>0.96 </a:t>
            </a:r>
            <a:r>
              <a:rPr lang="zh-CN" altLang="en-US" sz="3200" b="1" dirty="0">
                <a:latin typeface="+mj-lt"/>
                <a:cs typeface="Times New Roman" panose="02020603050405020304" pitchFamily="18" charset="0"/>
              </a:rPr>
              <a:t>米</a:t>
            </a:r>
            <a:r>
              <a:rPr lang="zh-CN" altLang="en-US" sz="3200" b="1" dirty="0">
                <a:solidFill>
                  <a:srgbClr val="1C1C1C"/>
                </a:solidFill>
                <a:latin typeface="+mj-lt"/>
                <a:cs typeface="Times New Roman" panose="02020603050405020304" pitchFamily="18" charset="0"/>
              </a:rPr>
              <a:t>＞</a:t>
            </a:r>
            <a:r>
              <a:rPr lang="en-US" altLang="zh-CN" sz="3200" b="1" dirty="0">
                <a:latin typeface="+mj-lt"/>
                <a:cs typeface="Times New Roman" panose="02020603050405020304" pitchFamily="18" charset="0"/>
              </a:rPr>
              <a:t>0.88 </a:t>
            </a:r>
            <a:r>
              <a:rPr lang="zh-CN" altLang="en-US" sz="3200" b="1" dirty="0">
                <a:latin typeface="+mj-lt"/>
                <a:cs typeface="Times New Roman" panose="02020603050405020304" pitchFamily="18" charset="0"/>
              </a:rPr>
              <a:t>米</a:t>
            </a:r>
            <a:endParaRPr lang="en-US" altLang="zh-CN" sz="32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1A1BB75-905D-B0CB-8303-F15BB24C5DA6}"/>
              </a:ext>
            </a:extLst>
          </p:cNvPr>
          <p:cNvSpPr txBox="1"/>
          <p:nvPr/>
        </p:nvSpPr>
        <p:spPr>
          <a:xfrm>
            <a:off x="3138272" y="5203785"/>
            <a:ext cx="5915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1.20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&gt;1.10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&gt;0.96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米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&gt;0.88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米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64DA826-05C4-28DA-CE51-DD8C1DA03304}"/>
              </a:ext>
            </a:extLst>
          </p:cNvPr>
          <p:cNvGrpSpPr/>
          <p:nvPr/>
        </p:nvGrpSpPr>
        <p:grpSpPr>
          <a:xfrm>
            <a:off x="2612855" y="5059955"/>
            <a:ext cx="7577847" cy="1215958"/>
            <a:chOff x="2013625" y="4630366"/>
            <a:chExt cx="7577847" cy="121595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99EB452-BE46-81FA-4393-C5F79EE9D7BF}"/>
                </a:ext>
              </a:extLst>
            </p:cNvPr>
            <p:cNvSpPr/>
            <p:nvPr/>
          </p:nvSpPr>
          <p:spPr>
            <a:xfrm>
              <a:off x="2013625" y="4630366"/>
              <a:ext cx="7577847" cy="1215958"/>
            </a:xfrm>
            <a:prstGeom prst="rect">
              <a:avLst/>
            </a:prstGeom>
            <a:solidFill>
              <a:srgbClr val="FFFC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3142DE50-5C1E-DC58-A0C3-4FF09071EC99}"/>
                </a:ext>
              </a:extLst>
            </p:cNvPr>
            <p:cNvGrpSpPr/>
            <p:nvPr/>
          </p:nvGrpSpPr>
          <p:grpSpPr>
            <a:xfrm>
              <a:off x="2139370" y="4653570"/>
              <a:ext cx="7329605" cy="1169550"/>
              <a:chOff x="2518748" y="4425942"/>
              <a:chExt cx="7329605" cy="1169550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8FD7DAF-0C9F-3A0A-FA1D-F86B89E845CE}"/>
                  </a:ext>
                </a:extLst>
              </p:cNvPr>
              <p:cNvSpPr txBox="1"/>
              <p:nvPr/>
            </p:nvSpPr>
            <p:spPr>
              <a:xfrm>
                <a:off x="2518748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第一名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0F9AB1A-3925-A28A-4AF8-8C7FECF7C272}"/>
                  </a:ext>
                </a:extLst>
              </p:cNvPr>
              <p:cNvSpPr txBox="1"/>
              <p:nvPr/>
            </p:nvSpPr>
            <p:spPr>
              <a:xfrm>
                <a:off x="2693845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小刚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C1DDAAB5-1A15-659B-2A85-43139F123716}"/>
                  </a:ext>
                </a:extLst>
              </p:cNvPr>
              <p:cNvSpPr txBox="1"/>
              <p:nvPr/>
            </p:nvSpPr>
            <p:spPr>
              <a:xfrm>
                <a:off x="4337821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第二名</a:t>
                </a: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91DD13F-7183-A7AF-599F-94C822C4EC7B}"/>
                  </a:ext>
                </a:extLst>
              </p:cNvPr>
              <p:cNvSpPr txBox="1"/>
              <p:nvPr/>
            </p:nvSpPr>
            <p:spPr>
              <a:xfrm>
                <a:off x="4512918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小林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A2B1BF3D-D6BC-65FA-53B0-3552DBECC718}"/>
                  </a:ext>
                </a:extLst>
              </p:cNvPr>
              <p:cNvSpPr txBox="1"/>
              <p:nvPr/>
            </p:nvSpPr>
            <p:spPr>
              <a:xfrm>
                <a:off x="6248402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第三名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90C32818-C386-9264-C274-A88C77F3AFB5}"/>
                  </a:ext>
                </a:extLst>
              </p:cNvPr>
              <p:cNvSpPr txBox="1"/>
              <p:nvPr/>
            </p:nvSpPr>
            <p:spPr>
              <a:xfrm>
                <a:off x="6423499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小强</a:t>
                </a: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C78C2EB-6D7C-A4B2-2E17-3FBECAD9CF1B}"/>
                  </a:ext>
                </a:extLst>
              </p:cNvPr>
              <p:cNvSpPr txBox="1"/>
              <p:nvPr/>
            </p:nvSpPr>
            <p:spPr>
              <a:xfrm>
                <a:off x="8242574" y="4425942"/>
                <a:ext cx="160577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第四名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B1ECA67-5A80-DC40-26C4-3E17639B52B7}"/>
                  </a:ext>
                </a:extLst>
              </p:cNvPr>
              <p:cNvSpPr txBox="1"/>
              <p:nvPr/>
            </p:nvSpPr>
            <p:spPr>
              <a:xfrm>
                <a:off x="8417671" y="5010717"/>
                <a:ext cx="125558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/>
                  <a:t>小明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81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8" grpId="0"/>
      <p:bldP spid="19" grpId="0"/>
      <p:bldP spid="1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1CF5707-5111-C59A-2850-32476C1DE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618" y="380430"/>
            <a:ext cx="6832765" cy="21303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F7C72FB-07F9-BF22-5113-BA2EA52CC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347" y="3052155"/>
            <a:ext cx="6601850" cy="21274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D2644C5-7937-3F83-6DD7-A1B27AA96D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773"/>
          <a:stretch/>
        </p:blipFill>
        <p:spPr>
          <a:xfrm>
            <a:off x="518803" y="2819349"/>
            <a:ext cx="4256366" cy="25930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78EE67A4-86D9-D856-9983-1366E5C591EE}"/>
              </a:ext>
            </a:extLst>
          </p:cNvPr>
          <p:cNvSpPr txBox="1"/>
          <p:nvPr/>
        </p:nvSpPr>
        <p:spPr>
          <a:xfrm>
            <a:off x="1811368" y="5585335"/>
            <a:ext cx="85692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0000"/>
                </a:solidFill>
                <a:effectLst/>
                <a:latin typeface="+mj-lt"/>
                <a:ea typeface="+mj-ea"/>
              </a:rPr>
              <a:t>你能总结一下小数比较大小的方法吗？</a:t>
            </a:r>
            <a:endParaRPr lang="zh-CN" altLang="en-US" sz="8000" dirty="0"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B80FF082-D288-CF62-033E-D89563AB8244}"/>
              </a:ext>
            </a:extLst>
          </p:cNvPr>
          <p:cNvSpPr/>
          <p:nvPr/>
        </p:nvSpPr>
        <p:spPr>
          <a:xfrm>
            <a:off x="4960806" y="1498059"/>
            <a:ext cx="6540530" cy="4178263"/>
          </a:xfrm>
          <a:prstGeom prst="roundRect">
            <a:avLst>
              <a:gd name="adj" fmla="val 14520"/>
            </a:avLst>
          </a:prstGeom>
          <a:solidFill>
            <a:srgbClr val="FFFCE0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2733D443-A56B-066A-7AEE-7C3A3CB22AE1}"/>
              </a:ext>
            </a:extLst>
          </p:cNvPr>
          <p:cNvSpPr/>
          <p:nvPr/>
        </p:nvSpPr>
        <p:spPr>
          <a:xfrm>
            <a:off x="690664" y="1498059"/>
            <a:ext cx="3624736" cy="4178263"/>
          </a:xfrm>
          <a:prstGeom prst="roundRect">
            <a:avLst>
              <a:gd name="adj" fmla="val 14520"/>
            </a:avLst>
          </a:prstGeom>
          <a:solidFill>
            <a:srgbClr val="FFFCE0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A871E73-12A7-00F4-BA09-AB0697C4C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3" y="362832"/>
            <a:ext cx="3404765" cy="90715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BB83162-69E2-2F7A-CEC4-BE93B2CC54B7}"/>
              </a:ext>
            </a:extLst>
          </p:cNvPr>
          <p:cNvSpPr txBox="1"/>
          <p:nvPr/>
        </p:nvSpPr>
        <p:spPr>
          <a:xfrm>
            <a:off x="865762" y="464061"/>
            <a:ext cx="234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582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归纳小结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43A3A7E-75F8-1FB5-23D7-353C0B2007E7}"/>
              </a:ext>
            </a:extLst>
          </p:cNvPr>
          <p:cNvGrpSpPr/>
          <p:nvPr/>
        </p:nvGrpSpPr>
        <p:grpSpPr>
          <a:xfrm>
            <a:off x="1173959" y="1751013"/>
            <a:ext cx="3338484" cy="646331"/>
            <a:chOff x="1176121" y="2130357"/>
            <a:chExt cx="3338484" cy="646331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3FA346D-7D77-0F21-C4A2-BE0D0444085D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1.10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3F68D65-91B1-A240-873A-77E1562083BA}"/>
                </a:ext>
              </a:extLst>
            </p:cNvPr>
            <p:cNvSpPr txBox="1"/>
            <p:nvPr/>
          </p:nvSpPr>
          <p:spPr>
            <a:xfrm>
              <a:off x="2919269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0.96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C7AAA150-C30E-93B3-4A89-B308DC0D7D95}"/>
                </a:ext>
              </a:extLst>
            </p:cNvPr>
            <p:cNvSpPr/>
            <p:nvPr/>
          </p:nvSpPr>
          <p:spPr>
            <a:xfrm>
              <a:off x="2191338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42382FA-CD83-AD63-7A5F-0909D032C5E4}"/>
              </a:ext>
            </a:extLst>
          </p:cNvPr>
          <p:cNvSpPr txBox="1"/>
          <p:nvPr/>
        </p:nvSpPr>
        <p:spPr>
          <a:xfrm>
            <a:off x="1173959" y="1751013"/>
            <a:ext cx="8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A482E4D-AE8F-EFD1-2ACA-33BBA38576D6}"/>
              </a:ext>
            </a:extLst>
          </p:cNvPr>
          <p:cNvSpPr txBox="1"/>
          <p:nvPr/>
        </p:nvSpPr>
        <p:spPr>
          <a:xfrm>
            <a:off x="2917107" y="1751013"/>
            <a:ext cx="8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左中括号 16">
            <a:extLst>
              <a:ext uri="{FF2B5EF4-FFF2-40B4-BE49-F238E27FC236}">
                <a16:creationId xmlns:a16="http://schemas.microsoft.com/office/drawing/2014/main" id="{C5EF82DC-B6B0-3B61-4E8A-FC4B49125F25}"/>
              </a:ext>
            </a:extLst>
          </p:cNvPr>
          <p:cNvSpPr/>
          <p:nvPr/>
        </p:nvSpPr>
        <p:spPr>
          <a:xfrm rot="16200000">
            <a:off x="1915650" y="1781786"/>
            <a:ext cx="674370" cy="1738081"/>
          </a:xfrm>
          <a:prstGeom prst="leftBracket">
            <a:avLst>
              <a:gd name="adj" fmla="val 0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E590E31-AC8D-0E98-B80E-873E6544F33E}"/>
              </a:ext>
            </a:extLst>
          </p:cNvPr>
          <p:cNvSpPr txBox="1"/>
          <p:nvPr/>
        </p:nvSpPr>
        <p:spPr>
          <a:xfrm>
            <a:off x="1856790" y="3012838"/>
            <a:ext cx="1440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1&gt;0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Text Box 32">
            <a:extLst>
              <a:ext uri="{FF2B5EF4-FFF2-40B4-BE49-F238E27FC236}">
                <a16:creationId xmlns:a16="http://schemas.microsoft.com/office/drawing/2014/main" id="{DC3DBADD-DF75-C610-56D8-4887B2BEB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762" y="3638691"/>
            <a:ext cx="3190671" cy="18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先比较整数部分。</a:t>
            </a:r>
            <a:r>
              <a:rPr lang="zh-CN" altLang="en-US" sz="3200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整数部分大的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那个数就大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B892485-CAC0-8A3A-D23A-13AE75A77802}"/>
              </a:ext>
            </a:extLst>
          </p:cNvPr>
          <p:cNvGrpSpPr/>
          <p:nvPr/>
        </p:nvGrpSpPr>
        <p:grpSpPr>
          <a:xfrm>
            <a:off x="5288758" y="1751013"/>
            <a:ext cx="3338484" cy="646331"/>
            <a:chOff x="1176121" y="2130357"/>
            <a:chExt cx="3338484" cy="646331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1EB6B91-5A7C-E612-62A7-AF352A87F6E0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1.20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ED9F522-F5B1-2027-451A-D5AD6B571C25}"/>
                </a:ext>
              </a:extLst>
            </p:cNvPr>
            <p:cNvSpPr txBox="1"/>
            <p:nvPr/>
          </p:nvSpPr>
          <p:spPr>
            <a:xfrm>
              <a:off x="2919269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1.10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8BE193ED-AEEE-A5B9-BBB8-B29A44C1DB61}"/>
                </a:ext>
              </a:extLst>
            </p:cNvPr>
            <p:cNvSpPr/>
            <p:nvPr/>
          </p:nvSpPr>
          <p:spPr>
            <a:xfrm>
              <a:off x="2191338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左中括号 27">
            <a:extLst>
              <a:ext uri="{FF2B5EF4-FFF2-40B4-BE49-F238E27FC236}">
                <a16:creationId xmlns:a16="http://schemas.microsoft.com/office/drawing/2014/main" id="{B0C0791B-1F2F-6FA2-97A0-3B8329EB4163}"/>
              </a:ext>
            </a:extLst>
          </p:cNvPr>
          <p:cNvSpPr/>
          <p:nvPr/>
        </p:nvSpPr>
        <p:spPr>
          <a:xfrm rot="16200000">
            <a:off x="6370623" y="1781786"/>
            <a:ext cx="674370" cy="1738081"/>
          </a:xfrm>
          <a:prstGeom prst="leftBracket">
            <a:avLst>
              <a:gd name="adj" fmla="val 0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F9D6DFA-26FE-886A-7C6D-0447D48228DE}"/>
              </a:ext>
            </a:extLst>
          </p:cNvPr>
          <p:cNvSpPr txBox="1"/>
          <p:nvPr/>
        </p:nvSpPr>
        <p:spPr>
          <a:xfrm>
            <a:off x="6311763" y="3012838"/>
            <a:ext cx="1440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2&gt;1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1D04398-E733-6B37-B92E-78510852185C}"/>
              </a:ext>
            </a:extLst>
          </p:cNvPr>
          <p:cNvGrpSpPr/>
          <p:nvPr/>
        </p:nvGrpSpPr>
        <p:grpSpPr>
          <a:xfrm>
            <a:off x="8304398" y="1751013"/>
            <a:ext cx="3338484" cy="646331"/>
            <a:chOff x="1176121" y="2130357"/>
            <a:chExt cx="3338484" cy="646331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16FF9F2-ADBA-8C66-33D7-08823C625420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0.96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DAD0DAD-5481-E202-6B32-FDB74BCF1517}"/>
                </a:ext>
              </a:extLst>
            </p:cNvPr>
            <p:cNvSpPr txBox="1"/>
            <p:nvPr/>
          </p:nvSpPr>
          <p:spPr>
            <a:xfrm>
              <a:off x="2919269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0.88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EBA95683-6619-B023-1B57-1092B3CBFA90}"/>
                </a:ext>
              </a:extLst>
            </p:cNvPr>
            <p:cNvSpPr/>
            <p:nvPr/>
          </p:nvSpPr>
          <p:spPr>
            <a:xfrm>
              <a:off x="2191338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左中括号 35">
            <a:extLst>
              <a:ext uri="{FF2B5EF4-FFF2-40B4-BE49-F238E27FC236}">
                <a16:creationId xmlns:a16="http://schemas.microsoft.com/office/drawing/2014/main" id="{1C78AC11-47AF-F585-3BD0-BF75A10C067C}"/>
              </a:ext>
            </a:extLst>
          </p:cNvPr>
          <p:cNvSpPr/>
          <p:nvPr/>
        </p:nvSpPr>
        <p:spPr>
          <a:xfrm rot="16200000">
            <a:off x="9386263" y="1781786"/>
            <a:ext cx="674370" cy="1738081"/>
          </a:xfrm>
          <a:prstGeom prst="leftBracket">
            <a:avLst>
              <a:gd name="adj" fmla="val 0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B767039-7CF3-5526-4DB6-EE4077CE9C55}"/>
              </a:ext>
            </a:extLst>
          </p:cNvPr>
          <p:cNvSpPr txBox="1"/>
          <p:nvPr/>
        </p:nvSpPr>
        <p:spPr>
          <a:xfrm>
            <a:off x="9327403" y="3012838"/>
            <a:ext cx="1440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9&gt;8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3E3F9E6-852D-7839-0FD7-990E49DA2DCA}"/>
              </a:ext>
            </a:extLst>
          </p:cNvPr>
          <p:cNvSpPr txBox="1"/>
          <p:nvPr/>
        </p:nvSpPr>
        <p:spPr>
          <a:xfrm>
            <a:off x="5631575" y="1751013"/>
            <a:ext cx="8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2A1C4EF-65C8-DF06-3827-FA501BB166F0}"/>
              </a:ext>
            </a:extLst>
          </p:cNvPr>
          <p:cNvSpPr txBox="1"/>
          <p:nvPr/>
        </p:nvSpPr>
        <p:spPr>
          <a:xfrm>
            <a:off x="7374098" y="1751013"/>
            <a:ext cx="8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7A06AB9-E2F6-B0DF-5BD9-A502AC483D81}"/>
              </a:ext>
            </a:extLst>
          </p:cNvPr>
          <p:cNvSpPr txBox="1"/>
          <p:nvPr/>
        </p:nvSpPr>
        <p:spPr>
          <a:xfrm>
            <a:off x="8648523" y="1751013"/>
            <a:ext cx="8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250CC29-7195-4E3B-B821-3853F4C5004D}"/>
              </a:ext>
            </a:extLst>
          </p:cNvPr>
          <p:cNvSpPr txBox="1"/>
          <p:nvPr/>
        </p:nvSpPr>
        <p:spPr>
          <a:xfrm>
            <a:off x="10389324" y="1751013"/>
            <a:ext cx="83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Text Box 32">
            <a:extLst>
              <a:ext uri="{FF2B5EF4-FFF2-40B4-BE49-F238E27FC236}">
                <a16:creationId xmlns:a16="http://schemas.microsoft.com/office/drawing/2014/main" id="{EBBEFE16-5B0C-C742-D335-1B9059E2D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5813" y="3934156"/>
            <a:ext cx="6070515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2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整数部分相同，就比较小数部分，</a:t>
            </a:r>
            <a:r>
              <a:rPr lang="zh-CN" altLang="en-US" dirty="0">
                <a:solidFill>
                  <a:srgbClr val="EE1D23"/>
                </a:solidFill>
              </a:rPr>
              <a:t>小数部分大的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EE1D23"/>
                </a:solidFill>
              </a:rPr>
              <a:t>那个数就大</a:t>
            </a:r>
            <a:r>
              <a:rPr lang="zh-CN" altLang="en-US" dirty="0"/>
              <a:t>。</a:t>
            </a:r>
            <a:endParaRPr lang="zh-CN" altLang="zh-CN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552BA93-49B5-45FD-A0BF-8CB2088B3CD8}"/>
              </a:ext>
            </a:extLst>
          </p:cNvPr>
          <p:cNvSpPr txBox="1"/>
          <p:nvPr/>
        </p:nvSpPr>
        <p:spPr>
          <a:xfrm>
            <a:off x="3003764" y="5859952"/>
            <a:ext cx="6184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j-lt"/>
              </a:rPr>
              <a:t>1.20</a:t>
            </a:r>
            <a:r>
              <a:rPr lang="zh-CN" altLang="en-US" sz="3200" b="1" dirty="0">
                <a:latin typeface="+mj-lt"/>
              </a:rPr>
              <a:t>米</a:t>
            </a:r>
            <a:r>
              <a:rPr lang="en-US" altLang="zh-CN" sz="3200" b="1" dirty="0">
                <a:latin typeface="+mj-lt"/>
              </a:rPr>
              <a:t>&gt;1.10</a:t>
            </a:r>
            <a:r>
              <a:rPr lang="zh-CN" altLang="en-US" sz="3200" b="1" dirty="0">
                <a:latin typeface="+mj-lt"/>
              </a:rPr>
              <a:t>米</a:t>
            </a:r>
            <a:r>
              <a:rPr lang="en-US" altLang="zh-CN" sz="3200" b="1" dirty="0">
                <a:latin typeface="+mj-lt"/>
              </a:rPr>
              <a:t>&gt;0.96</a:t>
            </a:r>
            <a:r>
              <a:rPr lang="zh-CN" altLang="en-US" sz="3200" b="1" dirty="0">
                <a:latin typeface="+mj-lt"/>
              </a:rPr>
              <a:t>米</a:t>
            </a:r>
            <a:r>
              <a:rPr lang="en-US" altLang="zh-CN" sz="3200" b="1" dirty="0">
                <a:latin typeface="+mj-lt"/>
              </a:rPr>
              <a:t>&gt;0.88</a:t>
            </a:r>
            <a:r>
              <a:rPr lang="zh-CN" altLang="en-US" sz="3200" b="1" dirty="0">
                <a:latin typeface="+mj-lt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8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8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9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60"/>
                            </p:stCondLst>
                            <p:childTnLst>
                              <p:par>
                                <p:cTn id="9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8" grpId="0" animBg="1"/>
      <p:bldP spid="13" grpId="0"/>
      <p:bldP spid="16" grpId="0"/>
      <p:bldP spid="17" grpId="0" animBg="1"/>
      <p:bldP spid="18" grpId="0"/>
      <p:bldP spid="19" grpId="0"/>
      <p:bldP spid="19" grpId="1"/>
      <p:bldP spid="28" grpId="0" animBg="1"/>
      <p:bldP spid="29" grpId="0"/>
      <p:bldP spid="36" grpId="0" animBg="1"/>
      <p:bldP spid="37" grpId="0"/>
      <p:bldP spid="39" grpId="0"/>
      <p:bldP spid="40" grpId="0"/>
      <p:bldP spid="41" grpId="0"/>
      <p:bldP spid="42" grpId="0"/>
      <p:bldP spid="43" grpId="0"/>
      <p:bldP spid="43" grpId="1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4B0D7-CA48-FC30-782F-1A1ABF6C6970}"/>
              </a:ext>
            </a:extLst>
          </p:cNvPr>
          <p:cNvSpPr txBox="1"/>
          <p:nvPr/>
        </p:nvSpPr>
        <p:spPr>
          <a:xfrm>
            <a:off x="1176121" y="154515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          里填上小数。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2E729-5925-39F9-234B-4318C12A2FF4}"/>
              </a:ext>
            </a:extLst>
          </p:cNvPr>
          <p:cNvSpPr/>
          <p:nvPr/>
        </p:nvSpPr>
        <p:spPr>
          <a:xfrm>
            <a:off x="500743" y="159800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581776ED-31E7-54B4-B199-087849080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135" y="178572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803F290-1D4A-9048-5515-5497438D8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044" y="2479243"/>
            <a:ext cx="10851913" cy="3314601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3F63BFCD-E56E-B9AF-9535-FFDAAF74D88C}"/>
              </a:ext>
            </a:extLst>
          </p:cNvPr>
          <p:cNvSpPr/>
          <p:nvPr/>
        </p:nvSpPr>
        <p:spPr>
          <a:xfrm>
            <a:off x="1799398" y="1564085"/>
            <a:ext cx="982980" cy="6556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D06DA92-D526-070C-C09A-C380957A92DF}"/>
              </a:ext>
            </a:extLst>
          </p:cNvPr>
          <p:cNvSpPr txBox="1"/>
          <p:nvPr/>
        </p:nvSpPr>
        <p:spPr>
          <a:xfrm>
            <a:off x="1257286" y="2640790"/>
            <a:ext cx="13449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0.2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B8DF16F-640E-A6CF-B09E-706643D98D70}"/>
              </a:ext>
            </a:extLst>
          </p:cNvPr>
          <p:cNvSpPr txBox="1"/>
          <p:nvPr/>
        </p:nvSpPr>
        <p:spPr>
          <a:xfrm>
            <a:off x="2340388" y="5028894"/>
            <a:ext cx="12587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0.5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7D4DFA9-C679-F72C-196E-629C15D9C2F0}"/>
              </a:ext>
            </a:extLst>
          </p:cNvPr>
          <p:cNvSpPr txBox="1"/>
          <p:nvPr/>
        </p:nvSpPr>
        <p:spPr>
          <a:xfrm>
            <a:off x="3401494" y="2640789"/>
            <a:ext cx="13449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0.8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538FD95-080E-1012-8B88-5C827D98C142}"/>
              </a:ext>
            </a:extLst>
          </p:cNvPr>
          <p:cNvSpPr txBox="1"/>
          <p:nvPr/>
        </p:nvSpPr>
        <p:spPr>
          <a:xfrm>
            <a:off x="4806715" y="5028894"/>
            <a:ext cx="12587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1.2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6DDBD84-5F91-99AE-1E4D-6782F396C189}"/>
              </a:ext>
            </a:extLst>
          </p:cNvPr>
          <p:cNvSpPr txBox="1"/>
          <p:nvPr/>
        </p:nvSpPr>
        <p:spPr>
          <a:xfrm>
            <a:off x="5538082" y="2640789"/>
            <a:ext cx="12845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1.4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DD26763-9623-7E43-670B-8CA08C860C41}"/>
              </a:ext>
            </a:extLst>
          </p:cNvPr>
          <p:cNvSpPr txBox="1"/>
          <p:nvPr/>
        </p:nvSpPr>
        <p:spPr>
          <a:xfrm>
            <a:off x="6643662" y="5028893"/>
            <a:ext cx="12587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1.7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A0BF450-A7D1-7424-0F5A-EABE9DA691BE}"/>
              </a:ext>
            </a:extLst>
          </p:cNvPr>
          <p:cNvSpPr txBox="1"/>
          <p:nvPr/>
        </p:nvSpPr>
        <p:spPr>
          <a:xfrm>
            <a:off x="7332453" y="2640789"/>
            <a:ext cx="12845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1.9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C6A4EA0-6155-9D84-1479-24A080DCFB3A}"/>
              </a:ext>
            </a:extLst>
          </p:cNvPr>
          <p:cNvSpPr txBox="1"/>
          <p:nvPr/>
        </p:nvSpPr>
        <p:spPr>
          <a:xfrm>
            <a:off x="8777103" y="5028892"/>
            <a:ext cx="12587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2.3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61BB2B2-5874-6586-BDE9-9E97086B2D9B}"/>
              </a:ext>
            </a:extLst>
          </p:cNvPr>
          <p:cNvSpPr txBox="1"/>
          <p:nvPr/>
        </p:nvSpPr>
        <p:spPr>
          <a:xfrm>
            <a:off x="9862575" y="2640789"/>
            <a:ext cx="128456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00" b="1" dirty="0">
                <a:solidFill>
                  <a:srgbClr val="FF0000"/>
                </a:solidFill>
                <a:latin typeface="+mj-lt"/>
              </a:rPr>
              <a:t>2.6</a:t>
            </a:r>
            <a:r>
              <a:rPr lang="zh-CN" altLang="en-US" sz="3400" b="1" dirty="0">
                <a:solidFill>
                  <a:srgbClr val="FF0000"/>
                </a:solidFill>
                <a:latin typeface="+mj-lt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15B1F1A-9BCD-8315-FC4B-FA71ED990FE1}"/>
              </a:ext>
            </a:extLst>
          </p:cNvPr>
          <p:cNvSpPr txBox="1"/>
          <p:nvPr/>
        </p:nvSpPr>
        <p:spPr>
          <a:xfrm>
            <a:off x="1176121" y="110827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看图比较下面各组数的大小。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35BD58E-3B9A-522F-6385-C128039E19D4}"/>
              </a:ext>
            </a:extLst>
          </p:cNvPr>
          <p:cNvSpPr/>
          <p:nvPr/>
        </p:nvSpPr>
        <p:spPr>
          <a:xfrm>
            <a:off x="500743" y="116112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184740F1-39CE-348D-E7F5-45DDF73B0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535" y="134884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9" name="Picture 18">
            <a:extLst>
              <a:ext uri="{FF2B5EF4-FFF2-40B4-BE49-F238E27FC236}">
                <a16:creationId xmlns:a16="http://schemas.microsoft.com/office/drawing/2014/main" id="{2A5FA93D-8DDB-9B51-0735-9BCD1D81B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57" y="2197403"/>
            <a:ext cx="10707303" cy="162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409260F3-2622-089B-978D-AFEA8502BE7F}"/>
              </a:ext>
            </a:extLst>
          </p:cNvPr>
          <p:cNvGrpSpPr/>
          <p:nvPr/>
        </p:nvGrpSpPr>
        <p:grpSpPr>
          <a:xfrm>
            <a:off x="1291882" y="4239025"/>
            <a:ext cx="3161381" cy="646331"/>
            <a:chOff x="1176121" y="2130357"/>
            <a:chExt cx="3161381" cy="64633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68E0408-CD6E-18DF-1D8E-79D0826741C5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0.4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9DC47EF-439F-D463-BEF0-AFC2D22DC8F9}"/>
                </a:ext>
              </a:extLst>
            </p:cNvPr>
            <p:cNvSpPr txBox="1"/>
            <p:nvPr/>
          </p:nvSpPr>
          <p:spPr>
            <a:xfrm>
              <a:off x="2742166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0.6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8C0861E1-915A-0717-771B-DE5AFE0CC62E}"/>
                </a:ext>
              </a:extLst>
            </p:cNvPr>
            <p:cNvSpPr/>
            <p:nvPr/>
          </p:nvSpPr>
          <p:spPr>
            <a:xfrm>
              <a:off x="2011194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361F2AF-25F8-C166-594D-1445F9AA852A}"/>
              </a:ext>
            </a:extLst>
          </p:cNvPr>
          <p:cNvGrpSpPr/>
          <p:nvPr/>
        </p:nvGrpSpPr>
        <p:grpSpPr>
          <a:xfrm>
            <a:off x="7017535" y="4239025"/>
            <a:ext cx="3161381" cy="646331"/>
            <a:chOff x="1176121" y="2130357"/>
            <a:chExt cx="3161381" cy="646331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FC9BF26-F9C4-4741-207C-F10AF4BE227B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2.5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63AC362-5FC4-DE35-C6C4-9C11381531D9}"/>
                </a:ext>
              </a:extLst>
            </p:cNvPr>
            <p:cNvSpPr txBox="1"/>
            <p:nvPr/>
          </p:nvSpPr>
          <p:spPr>
            <a:xfrm>
              <a:off x="2742166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1.8</a:t>
              </a:r>
              <a:endParaRPr lang="zh-CN" altLang="en-US" sz="3600" b="1" dirty="0">
                <a:latin typeface="+mj-lt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D5F68F24-22B6-E15E-0673-21038416FD33}"/>
                </a:ext>
              </a:extLst>
            </p:cNvPr>
            <p:cNvSpPr/>
            <p:nvPr/>
          </p:nvSpPr>
          <p:spPr>
            <a:xfrm>
              <a:off x="2011194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5337F5BE-9865-E8EF-AEE8-2BF2341A77C1}"/>
              </a:ext>
            </a:extLst>
          </p:cNvPr>
          <p:cNvSpPr txBox="1"/>
          <p:nvPr/>
        </p:nvSpPr>
        <p:spPr>
          <a:xfrm>
            <a:off x="2224646" y="4232826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59C5DFE-00A4-EBA5-E6CD-4EE784C699AC}"/>
              </a:ext>
            </a:extLst>
          </p:cNvPr>
          <p:cNvSpPr txBox="1"/>
          <p:nvPr/>
        </p:nvSpPr>
        <p:spPr>
          <a:xfrm>
            <a:off x="7979650" y="4232825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047158-1E65-17E6-E216-AB1A6E18BC15}"/>
              </a:ext>
            </a:extLst>
          </p:cNvPr>
          <p:cNvSpPr txBox="1"/>
          <p:nvPr/>
        </p:nvSpPr>
        <p:spPr>
          <a:xfrm>
            <a:off x="1176121" y="101198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比较下面每组中两个数量的大小。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6B228E5-6927-E0FB-F4C9-C938CE358E31}"/>
              </a:ext>
            </a:extLst>
          </p:cNvPr>
          <p:cNvSpPr/>
          <p:nvPr/>
        </p:nvSpPr>
        <p:spPr>
          <a:xfrm>
            <a:off x="500743" y="106482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CA59B4C5-D2E3-29E4-A447-BF4387227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205" y="127621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CB86C51-5373-9E17-4072-BEE6E89A4251}"/>
              </a:ext>
            </a:extLst>
          </p:cNvPr>
          <p:cNvGrpSpPr/>
          <p:nvPr/>
        </p:nvGrpSpPr>
        <p:grpSpPr>
          <a:xfrm>
            <a:off x="718921" y="2305363"/>
            <a:ext cx="3504281" cy="646331"/>
            <a:chOff x="1176121" y="2130357"/>
            <a:chExt cx="3504281" cy="64633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46F1215-CF36-64CA-F891-BEBEE3B616A7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0.6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D031D84-B294-6DE3-ED38-35C76AFD6F41}"/>
                </a:ext>
              </a:extLst>
            </p:cNvPr>
            <p:cNvSpPr txBox="1"/>
            <p:nvPr/>
          </p:nvSpPr>
          <p:spPr>
            <a:xfrm>
              <a:off x="3085066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0.9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CABCD79-08C2-62D5-4265-248AB97705D1}"/>
                </a:ext>
              </a:extLst>
            </p:cNvPr>
            <p:cNvSpPr/>
            <p:nvPr/>
          </p:nvSpPr>
          <p:spPr>
            <a:xfrm>
              <a:off x="2407434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FAD839D-6646-29CB-2DD9-817A8F0FACEE}"/>
              </a:ext>
            </a:extLst>
          </p:cNvPr>
          <p:cNvGrpSpPr/>
          <p:nvPr/>
        </p:nvGrpSpPr>
        <p:grpSpPr>
          <a:xfrm>
            <a:off x="718921" y="3713655"/>
            <a:ext cx="3504281" cy="646331"/>
            <a:chOff x="1176121" y="2130357"/>
            <a:chExt cx="3504281" cy="646331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98B8C78-7338-2E5D-6D4A-114742D457EE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3.8</a:t>
              </a:r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20E16F3-879B-0E88-DBCA-E3AD0CA7E0EC}"/>
                </a:ext>
              </a:extLst>
            </p:cNvPr>
            <p:cNvSpPr txBox="1"/>
            <p:nvPr/>
          </p:nvSpPr>
          <p:spPr>
            <a:xfrm>
              <a:off x="3085066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4.5</a:t>
              </a:r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0B840CFB-A7AA-E589-3C45-E4A211058BB7}"/>
                </a:ext>
              </a:extLst>
            </p:cNvPr>
            <p:cNvSpPr/>
            <p:nvPr/>
          </p:nvSpPr>
          <p:spPr>
            <a:xfrm>
              <a:off x="2407434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6A5A534-87F0-0E4C-5840-3826DAD3AAB7}"/>
              </a:ext>
            </a:extLst>
          </p:cNvPr>
          <p:cNvGrpSpPr/>
          <p:nvPr/>
        </p:nvGrpSpPr>
        <p:grpSpPr>
          <a:xfrm>
            <a:off x="4156506" y="2305363"/>
            <a:ext cx="3504281" cy="646331"/>
            <a:chOff x="1176121" y="2130357"/>
            <a:chExt cx="3504281" cy="646331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CFEB922-A876-1E72-7067-A8642797D884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10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8FF0DF1-1961-3B94-32B7-BB8CCD891DBF}"/>
                </a:ext>
              </a:extLst>
            </p:cNvPr>
            <p:cNvSpPr txBox="1"/>
            <p:nvPr/>
          </p:nvSpPr>
          <p:spPr>
            <a:xfrm>
              <a:off x="3085066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9.9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A7DB660-8AB9-A23D-50ED-C0202929E7A2}"/>
                </a:ext>
              </a:extLst>
            </p:cNvPr>
            <p:cNvSpPr/>
            <p:nvPr/>
          </p:nvSpPr>
          <p:spPr>
            <a:xfrm>
              <a:off x="2365013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E3E1DB9-99E9-4883-3DCA-582AFB780A30}"/>
              </a:ext>
            </a:extLst>
          </p:cNvPr>
          <p:cNvGrpSpPr/>
          <p:nvPr/>
        </p:nvGrpSpPr>
        <p:grpSpPr>
          <a:xfrm>
            <a:off x="4161624" y="3713654"/>
            <a:ext cx="3953676" cy="646331"/>
            <a:chOff x="1176120" y="2130357"/>
            <a:chExt cx="3953676" cy="646331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01D8935-56CC-68DD-C079-3E80C9A5D416}"/>
                </a:ext>
              </a:extLst>
            </p:cNvPr>
            <p:cNvSpPr txBox="1"/>
            <p:nvPr/>
          </p:nvSpPr>
          <p:spPr>
            <a:xfrm>
              <a:off x="1176120" y="2130357"/>
              <a:ext cx="17133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1.15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7723C0C-BCCD-1579-17E9-01ECEF76E06A}"/>
                </a:ext>
              </a:extLst>
            </p:cNvPr>
            <p:cNvSpPr txBox="1"/>
            <p:nvPr/>
          </p:nvSpPr>
          <p:spPr>
            <a:xfrm>
              <a:off x="3333575" y="2130357"/>
              <a:ext cx="1796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1.51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73535455-126C-27F0-EF23-2D67879EAE49}"/>
                </a:ext>
              </a:extLst>
            </p:cNvPr>
            <p:cNvSpPr/>
            <p:nvPr/>
          </p:nvSpPr>
          <p:spPr>
            <a:xfrm>
              <a:off x="2653296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8C0E744-EFF9-89C5-B323-C722DBE7DA61}"/>
              </a:ext>
            </a:extLst>
          </p:cNvPr>
          <p:cNvGrpSpPr/>
          <p:nvPr/>
        </p:nvGrpSpPr>
        <p:grpSpPr>
          <a:xfrm>
            <a:off x="8115300" y="2305362"/>
            <a:ext cx="4046419" cy="646331"/>
            <a:chOff x="1176121" y="2130357"/>
            <a:chExt cx="4046419" cy="64633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30038A7-EF3D-E695-2330-DA1E3BA9AD0B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0.27</a:t>
              </a:r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EEF7F39-A59E-A9B2-E62B-B8E17FDCE857}"/>
                </a:ext>
              </a:extLst>
            </p:cNvPr>
            <p:cNvSpPr txBox="1"/>
            <p:nvPr/>
          </p:nvSpPr>
          <p:spPr>
            <a:xfrm>
              <a:off x="4117235" y="2130357"/>
              <a:ext cx="1105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9D72B972-5E59-240E-C7AA-8AD886282810}"/>
                </a:ext>
              </a:extLst>
            </p:cNvPr>
            <p:cNvSpPr/>
            <p:nvPr/>
          </p:nvSpPr>
          <p:spPr>
            <a:xfrm>
              <a:off x="2599839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B3F5F98-1B51-F412-521E-89A70B69A7DD}"/>
              </a:ext>
            </a:extLst>
          </p:cNvPr>
          <p:cNvGrpSpPr/>
          <p:nvPr/>
        </p:nvGrpSpPr>
        <p:grpSpPr>
          <a:xfrm>
            <a:off x="10135965" y="2008759"/>
            <a:ext cx="1105305" cy="1231582"/>
            <a:chOff x="535918" y="2585966"/>
            <a:chExt cx="1105305" cy="1231582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BCB9C34-5585-A42F-FC34-08FD0641E0F9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910D7D93-44B1-7725-B98F-9CEFF99847EB}"/>
                </a:ext>
              </a:extLst>
            </p:cNvPr>
            <p:cNvSpPr txBox="1"/>
            <p:nvPr/>
          </p:nvSpPr>
          <p:spPr>
            <a:xfrm>
              <a:off x="535918" y="2585966"/>
              <a:ext cx="110530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27</a:t>
              </a:r>
              <a:endParaRPr lang="zh-CN" altLang="en-US" dirty="0"/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A86198CD-43E2-BDC8-FC8F-85A46992AD77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6FB4698B-461E-F12C-B71B-4913FA0DBC18}"/>
              </a:ext>
            </a:extLst>
          </p:cNvPr>
          <p:cNvGrpSpPr/>
          <p:nvPr/>
        </p:nvGrpSpPr>
        <p:grpSpPr>
          <a:xfrm>
            <a:off x="8115300" y="3713653"/>
            <a:ext cx="3868252" cy="646331"/>
            <a:chOff x="1176121" y="2130357"/>
            <a:chExt cx="3868252" cy="646331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3541ED6-5FDE-4EE6-5F8C-F2D0B9012C1B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2</a:t>
              </a:r>
              <a:r>
                <a:rPr lang="zh-CN" altLang="en-US" sz="3600" b="1" dirty="0">
                  <a:latin typeface="+mj-lt"/>
                </a:rPr>
                <a:t>分米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2E65B81D-3D1A-6D63-A303-377D223A27F9}"/>
                </a:ext>
              </a:extLst>
            </p:cNvPr>
            <p:cNvSpPr txBox="1"/>
            <p:nvPr/>
          </p:nvSpPr>
          <p:spPr>
            <a:xfrm>
              <a:off x="3939068" y="2130357"/>
              <a:ext cx="1105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1E7C2F20-CF3B-3DDE-BFBB-454D3346E05B}"/>
                </a:ext>
              </a:extLst>
            </p:cNvPr>
            <p:cNvSpPr/>
            <p:nvPr/>
          </p:nvSpPr>
          <p:spPr>
            <a:xfrm>
              <a:off x="2599839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A0A8B7A-9B43-32BB-0790-80B6F7228D08}"/>
              </a:ext>
            </a:extLst>
          </p:cNvPr>
          <p:cNvGrpSpPr/>
          <p:nvPr/>
        </p:nvGrpSpPr>
        <p:grpSpPr>
          <a:xfrm>
            <a:off x="10135965" y="3421027"/>
            <a:ext cx="933857" cy="1231582"/>
            <a:chOff x="621643" y="2585966"/>
            <a:chExt cx="933857" cy="123158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D9FC6D1-B338-FF8D-BB1A-8A91988F1865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7</a:t>
              </a:r>
              <a:endParaRPr lang="zh-CN" altLang="en-US" dirty="0"/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48339876-7972-94B9-2283-92CA2392AB4C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FF80D510-5431-FEC9-A3F2-3B0F168ECD3A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/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535FF592-13BD-DAE3-F8FC-54A4976C5520}"/>
              </a:ext>
            </a:extLst>
          </p:cNvPr>
          <p:cNvSpPr txBox="1"/>
          <p:nvPr/>
        </p:nvSpPr>
        <p:spPr>
          <a:xfrm>
            <a:off x="2042270" y="2301384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854AE56-AA9E-6DA0-0D86-941EB8D20822}"/>
              </a:ext>
            </a:extLst>
          </p:cNvPr>
          <p:cNvSpPr txBox="1"/>
          <p:nvPr/>
        </p:nvSpPr>
        <p:spPr>
          <a:xfrm>
            <a:off x="5446938" y="2301384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BA0D190-E219-75FC-52EF-F761D1E5237B}"/>
              </a:ext>
            </a:extLst>
          </p:cNvPr>
          <p:cNvSpPr txBox="1"/>
          <p:nvPr/>
        </p:nvSpPr>
        <p:spPr>
          <a:xfrm>
            <a:off x="9642541" y="2301384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=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ABFC6C9-90CB-E261-BDDC-DC5F46A69989}"/>
              </a:ext>
            </a:extLst>
          </p:cNvPr>
          <p:cNvSpPr txBox="1"/>
          <p:nvPr/>
        </p:nvSpPr>
        <p:spPr>
          <a:xfrm>
            <a:off x="2042270" y="371429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55050EE-2B6C-F369-630B-3F135F052958}"/>
              </a:ext>
            </a:extLst>
          </p:cNvPr>
          <p:cNvSpPr txBox="1"/>
          <p:nvPr/>
        </p:nvSpPr>
        <p:spPr>
          <a:xfrm>
            <a:off x="5720392" y="371429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2571955-1E9C-B951-8630-C385905D4BC2}"/>
              </a:ext>
            </a:extLst>
          </p:cNvPr>
          <p:cNvSpPr txBox="1"/>
          <p:nvPr/>
        </p:nvSpPr>
        <p:spPr>
          <a:xfrm>
            <a:off x="9642541" y="371429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5B7B36-FC11-AA23-CC75-93BA5C8CA7FE}"/>
              </a:ext>
            </a:extLst>
          </p:cNvPr>
          <p:cNvSpPr txBox="1"/>
          <p:nvPr/>
        </p:nvSpPr>
        <p:spPr>
          <a:xfrm>
            <a:off x="537452" y="1045882"/>
            <a:ext cx="6787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说一说这节课你有什么收获？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7435852-F860-D986-2C24-85DF2A35D852}"/>
              </a:ext>
            </a:extLst>
          </p:cNvPr>
          <p:cNvSpPr txBox="1"/>
          <p:nvPr/>
        </p:nvSpPr>
        <p:spPr>
          <a:xfrm>
            <a:off x="537452" y="1695332"/>
            <a:ext cx="4889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3333FF"/>
                </a:solidFill>
                <a:latin typeface="+mj-ea"/>
                <a:ea typeface="+mj-ea"/>
              </a:rPr>
              <a:t>小数比较大小的方法：</a:t>
            </a: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A6ADC297-5CC9-EA36-A61B-B0E20F20E208}"/>
              </a:ext>
            </a:extLst>
          </p:cNvPr>
          <p:cNvGrpSpPr/>
          <p:nvPr/>
        </p:nvGrpSpPr>
        <p:grpSpPr>
          <a:xfrm>
            <a:off x="690664" y="2344782"/>
            <a:ext cx="3821779" cy="4178263"/>
            <a:chOff x="690664" y="2344782"/>
            <a:chExt cx="3821779" cy="4178263"/>
          </a:xfrm>
        </p:grpSpPr>
        <p:sp>
          <p:nvSpPr>
            <p:cNvPr id="60" name="矩形: 圆角 59">
              <a:extLst>
                <a:ext uri="{FF2B5EF4-FFF2-40B4-BE49-F238E27FC236}">
                  <a16:creationId xmlns:a16="http://schemas.microsoft.com/office/drawing/2014/main" id="{9878E10F-9771-E289-FD37-EA0755990CE5}"/>
                </a:ext>
              </a:extLst>
            </p:cNvPr>
            <p:cNvSpPr/>
            <p:nvPr/>
          </p:nvSpPr>
          <p:spPr>
            <a:xfrm>
              <a:off x="690664" y="2344782"/>
              <a:ext cx="3624736" cy="4178263"/>
            </a:xfrm>
            <a:prstGeom prst="roundRect">
              <a:avLst>
                <a:gd name="adj" fmla="val 14520"/>
              </a:avLst>
            </a:prstGeom>
            <a:solidFill>
              <a:srgbClr val="FFFCE0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56EA05DE-2A00-C8FB-42B0-62779E7E4360}"/>
                </a:ext>
              </a:extLst>
            </p:cNvPr>
            <p:cNvGrpSpPr/>
            <p:nvPr/>
          </p:nvGrpSpPr>
          <p:grpSpPr>
            <a:xfrm>
              <a:off x="1173959" y="2597736"/>
              <a:ext cx="3338484" cy="646331"/>
              <a:chOff x="1176121" y="2130357"/>
              <a:chExt cx="3338484" cy="646331"/>
            </a:xfrm>
          </p:grpSpPr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42335FF2-FAD1-5545-F50F-EC02C9854C61}"/>
                  </a:ext>
                </a:extLst>
              </p:cNvPr>
              <p:cNvSpPr txBox="1"/>
              <p:nvPr/>
            </p:nvSpPr>
            <p:spPr>
              <a:xfrm>
                <a:off x="1176121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1.10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5BC0D485-6773-71FD-7487-9889E62C8A78}"/>
                  </a:ext>
                </a:extLst>
              </p:cNvPr>
              <p:cNvSpPr txBox="1"/>
              <p:nvPr/>
            </p:nvSpPr>
            <p:spPr>
              <a:xfrm>
                <a:off x="2919269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0.96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D5DB0ED1-A943-B0C0-5CCB-00E65013D567}"/>
                  </a:ext>
                </a:extLst>
              </p:cNvPr>
              <p:cNvSpPr/>
              <p:nvPr/>
            </p:nvSpPr>
            <p:spPr>
              <a:xfrm>
                <a:off x="2191338" y="2130357"/>
                <a:ext cx="646331" cy="64633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FFD83391-FAE7-410D-E85F-EB0775E304FC}"/>
                </a:ext>
              </a:extLst>
            </p:cNvPr>
            <p:cNvSpPr txBox="1"/>
            <p:nvPr/>
          </p:nvSpPr>
          <p:spPr>
            <a:xfrm>
              <a:off x="1173959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59460E96-88A9-DBCD-AB4E-F61C605C86FD}"/>
                </a:ext>
              </a:extLst>
            </p:cNvPr>
            <p:cNvSpPr txBox="1"/>
            <p:nvPr/>
          </p:nvSpPr>
          <p:spPr>
            <a:xfrm>
              <a:off x="2917107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7" name="左中括号 66">
              <a:extLst>
                <a:ext uri="{FF2B5EF4-FFF2-40B4-BE49-F238E27FC236}">
                  <a16:creationId xmlns:a16="http://schemas.microsoft.com/office/drawing/2014/main" id="{36F15376-3294-DE1A-FB3D-07E639DFF045}"/>
                </a:ext>
              </a:extLst>
            </p:cNvPr>
            <p:cNvSpPr/>
            <p:nvPr/>
          </p:nvSpPr>
          <p:spPr>
            <a:xfrm rot="16200000">
              <a:off x="1915650" y="2628509"/>
              <a:ext cx="674370" cy="1738081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67B59179-6EDA-FC96-59E2-1464FA61366D}"/>
                </a:ext>
              </a:extLst>
            </p:cNvPr>
            <p:cNvSpPr txBox="1"/>
            <p:nvPr/>
          </p:nvSpPr>
          <p:spPr>
            <a:xfrm>
              <a:off x="1856790" y="3859561"/>
              <a:ext cx="14402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1&gt;0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9" name="Text Box 32">
              <a:extLst>
                <a:ext uri="{FF2B5EF4-FFF2-40B4-BE49-F238E27FC236}">
                  <a16:creationId xmlns:a16="http://schemas.microsoft.com/office/drawing/2014/main" id="{8CB28E54-A5CE-027B-C788-C166CD90C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762" y="4485414"/>
              <a:ext cx="3190671" cy="180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32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先比较整数部分。</a:t>
              </a:r>
              <a:r>
                <a:rPr lang="zh-CN" altLang="en-US" sz="3200" dirty="0">
                  <a:solidFill>
                    <a:srgbClr val="EE1D23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整数部分大的</a:t>
              </a:r>
              <a:r>
                <a:rPr lang="zh-CN" altLang="en-US" sz="32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altLang="en-US" sz="3200" dirty="0">
                  <a:solidFill>
                    <a:srgbClr val="EE1D23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那个数就大</a:t>
              </a:r>
              <a:r>
                <a:rPr lang="zh-CN" altLang="en-US" sz="32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8B1EB5B7-A4A6-5A67-87A6-261EE0225013}"/>
              </a:ext>
            </a:extLst>
          </p:cNvPr>
          <p:cNvGrpSpPr/>
          <p:nvPr/>
        </p:nvGrpSpPr>
        <p:grpSpPr>
          <a:xfrm>
            <a:off x="4960806" y="2344782"/>
            <a:ext cx="6682076" cy="4178263"/>
            <a:chOff x="4960806" y="2344782"/>
            <a:chExt cx="6682076" cy="4178263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id="{4086CEE4-6E53-DBCF-9F38-4E9B343DF275}"/>
                </a:ext>
              </a:extLst>
            </p:cNvPr>
            <p:cNvSpPr/>
            <p:nvPr/>
          </p:nvSpPr>
          <p:spPr>
            <a:xfrm>
              <a:off x="4960806" y="2344782"/>
              <a:ext cx="6540530" cy="4178263"/>
            </a:xfrm>
            <a:prstGeom prst="roundRect">
              <a:avLst>
                <a:gd name="adj" fmla="val 14520"/>
              </a:avLst>
            </a:prstGeom>
            <a:solidFill>
              <a:srgbClr val="FFFCE0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B6736980-E4C9-AC8C-4B57-0AFD810ECE47}"/>
                </a:ext>
              </a:extLst>
            </p:cNvPr>
            <p:cNvGrpSpPr/>
            <p:nvPr/>
          </p:nvGrpSpPr>
          <p:grpSpPr>
            <a:xfrm>
              <a:off x="5288758" y="2597736"/>
              <a:ext cx="3338484" cy="646331"/>
              <a:chOff x="1176121" y="2130357"/>
              <a:chExt cx="3338484" cy="646331"/>
            </a:xfrm>
          </p:grpSpPr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CC2726B1-C37A-D738-2B7C-DCB32DF7B8A0}"/>
                  </a:ext>
                </a:extLst>
              </p:cNvPr>
              <p:cNvSpPr txBox="1"/>
              <p:nvPr/>
            </p:nvSpPr>
            <p:spPr>
              <a:xfrm>
                <a:off x="1176121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1.20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D0778572-E7DE-A9A9-A0D1-EB9FEEF42D8B}"/>
                  </a:ext>
                </a:extLst>
              </p:cNvPr>
              <p:cNvSpPr txBox="1"/>
              <p:nvPr/>
            </p:nvSpPr>
            <p:spPr>
              <a:xfrm>
                <a:off x="2919269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1.10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F1A4BC7D-E189-008B-DAC4-A23D3F258BB8}"/>
                  </a:ext>
                </a:extLst>
              </p:cNvPr>
              <p:cNvSpPr/>
              <p:nvPr/>
            </p:nvSpPr>
            <p:spPr>
              <a:xfrm>
                <a:off x="2191338" y="2130357"/>
                <a:ext cx="646331" cy="64633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左中括号 73">
              <a:extLst>
                <a:ext uri="{FF2B5EF4-FFF2-40B4-BE49-F238E27FC236}">
                  <a16:creationId xmlns:a16="http://schemas.microsoft.com/office/drawing/2014/main" id="{1FC12B2E-B78C-E9FE-20AB-D4B0E45F8131}"/>
                </a:ext>
              </a:extLst>
            </p:cNvPr>
            <p:cNvSpPr/>
            <p:nvPr/>
          </p:nvSpPr>
          <p:spPr>
            <a:xfrm rot="16200000">
              <a:off x="6370623" y="2628509"/>
              <a:ext cx="674370" cy="1738081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9C93A169-C328-55DA-E937-11739A70A13B}"/>
                </a:ext>
              </a:extLst>
            </p:cNvPr>
            <p:cNvSpPr txBox="1"/>
            <p:nvPr/>
          </p:nvSpPr>
          <p:spPr>
            <a:xfrm>
              <a:off x="6311763" y="3859561"/>
              <a:ext cx="14402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2&gt;1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F873C936-C968-F300-B8C6-CDCC9C985023}"/>
                </a:ext>
              </a:extLst>
            </p:cNvPr>
            <p:cNvGrpSpPr/>
            <p:nvPr/>
          </p:nvGrpSpPr>
          <p:grpSpPr>
            <a:xfrm>
              <a:off x="8304398" y="2597736"/>
              <a:ext cx="3338484" cy="646331"/>
              <a:chOff x="1176121" y="2130357"/>
              <a:chExt cx="3338484" cy="646331"/>
            </a:xfrm>
          </p:grpSpPr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44506493-41B1-4612-386D-7261AFACBECE}"/>
                  </a:ext>
                </a:extLst>
              </p:cNvPr>
              <p:cNvSpPr txBox="1"/>
              <p:nvPr/>
            </p:nvSpPr>
            <p:spPr>
              <a:xfrm>
                <a:off x="1176121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0.96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DE3D1C68-4376-D2BF-C510-B547515A5B51}"/>
                  </a:ext>
                </a:extLst>
              </p:cNvPr>
              <p:cNvSpPr txBox="1"/>
              <p:nvPr/>
            </p:nvSpPr>
            <p:spPr>
              <a:xfrm>
                <a:off x="2919269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0.88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26537A87-AF0B-5AE7-9FF1-565B61662250}"/>
                  </a:ext>
                </a:extLst>
              </p:cNvPr>
              <p:cNvSpPr/>
              <p:nvPr/>
            </p:nvSpPr>
            <p:spPr>
              <a:xfrm>
                <a:off x="2191338" y="2130357"/>
                <a:ext cx="646331" cy="64633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0" name="左中括号 79">
              <a:extLst>
                <a:ext uri="{FF2B5EF4-FFF2-40B4-BE49-F238E27FC236}">
                  <a16:creationId xmlns:a16="http://schemas.microsoft.com/office/drawing/2014/main" id="{09DCEE15-1BAD-6625-05AF-FA646530C40F}"/>
                </a:ext>
              </a:extLst>
            </p:cNvPr>
            <p:cNvSpPr/>
            <p:nvPr/>
          </p:nvSpPr>
          <p:spPr>
            <a:xfrm rot="16200000">
              <a:off x="9386263" y="2628509"/>
              <a:ext cx="674370" cy="1738081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F03B7638-5466-7B2B-3F8F-03B50B5ECFA0}"/>
                </a:ext>
              </a:extLst>
            </p:cNvPr>
            <p:cNvSpPr txBox="1"/>
            <p:nvPr/>
          </p:nvSpPr>
          <p:spPr>
            <a:xfrm>
              <a:off x="9327403" y="3859561"/>
              <a:ext cx="14402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9&gt;8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E291DE32-1E1E-4AF5-8C9C-8EC5C6E4164B}"/>
                </a:ext>
              </a:extLst>
            </p:cNvPr>
            <p:cNvSpPr txBox="1"/>
            <p:nvPr/>
          </p:nvSpPr>
          <p:spPr>
            <a:xfrm>
              <a:off x="5631575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836975F4-7D8E-45DF-1A6F-97AA7E5F93A5}"/>
                </a:ext>
              </a:extLst>
            </p:cNvPr>
            <p:cNvSpPr txBox="1"/>
            <p:nvPr/>
          </p:nvSpPr>
          <p:spPr>
            <a:xfrm>
              <a:off x="7374098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4A46D617-F1AF-B26C-B3F5-D14307BD2541}"/>
                </a:ext>
              </a:extLst>
            </p:cNvPr>
            <p:cNvSpPr txBox="1"/>
            <p:nvPr/>
          </p:nvSpPr>
          <p:spPr>
            <a:xfrm>
              <a:off x="8648523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9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861D52FF-0EBF-8DF5-F756-AFED48DBA05E}"/>
                </a:ext>
              </a:extLst>
            </p:cNvPr>
            <p:cNvSpPr txBox="1"/>
            <p:nvPr/>
          </p:nvSpPr>
          <p:spPr>
            <a:xfrm>
              <a:off x="10389324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8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86" name="Text Box 32">
              <a:extLst>
                <a:ext uri="{FF2B5EF4-FFF2-40B4-BE49-F238E27FC236}">
                  <a16:creationId xmlns:a16="http://schemas.microsoft.com/office/drawing/2014/main" id="{F609B6E3-2257-7C8D-F27A-0A7BFEB584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5813" y="4780879"/>
              <a:ext cx="6070515" cy="121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2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dirty="0"/>
                <a:t>整数部分相同，就比较小数部分，</a:t>
              </a:r>
              <a:r>
                <a:rPr lang="zh-CN" altLang="en-US" dirty="0">
                  <a:solidFill>
                    <a:srgbClr val="EE1D23"/>
                  </a:solidFill>
                </a:rPr>
                <a:t>小数部分大的</a:t>
              </a:r>
              <a:r>
                <a:rPr lang="zh-CN" altLang="en-US" dirty="0"/>
                <a:t>，</a:t>
              </a:r>
              <a:r>
                <a:rPr lang="zh-CN" altLang="en-US" dirty="0">
                  <a:solidFill>
                    <a:srgbClr val="EE1D23"/>
                  </a:solidFill>
                </a:rPr>
                <a:t>那个数就大</a:t>
              </a:r>
              <a:r>
                <a:rPr lang="zh-CN" altLang="en-US" dirty="0"/>
                <a:t>。</a:t>
              </a:r>
              <a:endParaRPr lang="zh-CN" altLang="zh-CN" dirty="0"/>
            </a:p>
          </p:txBody>
        </p:sp>
      </p:grp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M_BEAUTIFY_ZORDER_FLAG_TAG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M_BEAUTIFY_ZORDER_FLAG_TAG" val="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624</Words>
  <Application>Microsoft Office PowerPoint</Application>
  <PresentationFormat>宽屏</PresentationFormat>
  <Paragraphs>209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黑体</vt:lpstr>
      <vt:lpstr>楷体</vt:lpstr>
      <vt:lpstr>思源黑体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36</cp:revision>
  <dcterms:created xsi:type="dcterms:W3CDTF">2025-11-01T01:48:06Z</dcterms:created>
  <dcterms:modified xsi:type="dcterms:W3CDTF">2026-02-28T09:01:49Z</dcterms:modified>
</cp:coreProperties>
</file>