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21"/>
  </p:notesMasterIdLst>
  <p:sldIdLst>
    <p:sldId id="326" r:id="rId2"/>
    <p:sldId id="377" r:id="rId3"/>
    <p:sldId id="396" r:id="rId4"/>
    <p:sldId id="397" r:id="rId5"/>
    <p:sldId id="391" r:id="rId6"/>
    <p:sldId id="378" r:id="rId7"/>
    <p:sldId id="389" r:id="rId8"/>
    <p:sldId id="380" r:id="rId9"/>
    <p:sldId id="264" r:id="rId10"/>
    <p:sldId id="387" r:id="rId11"/>
    <p:sldId id="401" r:id="rId12"/>
    <p:sldId id="398" r:id="rId13"/>
    <p:sldId id="402" r:id="rId14"/>
    <p:sldId id="403" r:id="rId15"/>
    <p:sldId id="404" r:id="rId16"/>
    <p:sldId id="265" r:id="rId17"/>
    <p:sldId id="331" r:id="rId18"/>
  </p:sldIdLst>
  <p:sldSz cx="12192000" cy="6858000"/>
  <p:notesSz cx="6858000" cy="9144000"/>
  <p:defaultTextStyle>
    <a:defPPr>
      <a:defRPr lang="zh-CN"/>
    </a:defPPr>
    <a:lvl1pPr marL="0" lvl="0" indent="0" algn="l" defTabSz="1219140" rtl="0" eaLnBrk="0" fontAlgn="base" latinLnBrk="0" hangingPunct="0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1pPr>
    <a:lvl2pPr marL="607875" lvl="1" indent="-150699" algn="l" defTabSz="1219140" rtl="0" eaLnBrk="0" fontAlgn="base" latinLnBrk="0" hangingPunct="0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2pPr>
    <a:lvl3pPr marL="1217446" lvl="2" indent="-303091" algn="l" defTabSz="1219140" rtl="0" eaLnBrk="0" fontAlgn="base" latinLnBrk="0" hangingPunct="0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3pPr>
    <a:lvl4pPr marL="1827016" lvl="3" indent="-455483" algn="l" defTabSz="1219140" rtl="0" eaLnBrk="0" fontAlgn="base" latinLnBrk="0" hangingPunct="0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4pPr>
    <a:lvl5pPr marL="2436586" lvl="4" indent="-607875" algn="l" defTabSz="1219140" rtl="0" eaLnBrk="0" fontAlgn="base" latinLnBrk="0" hangingPunct="0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5pPr>
    <a:lvl6pPr marL="3047848" lvl="5" indent="-607875" algn="l" defTabSz="1219140" rtl="0" eaLnBrk="0" fontAlgn="base" latinLnBrk="0" hangingPunct="0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6pPr>
    <a:lvl7pPr marL="3657418" lvl="6" indent="-607875" algn="l" defTabSz="1219140" rtl="0" eaLnBrk="0" fontAlgn="base" latinLnBrk="0" hangingPunct="0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7pPr>
    <a:lvl8pPr marL="4266987" lvl="7" indent="-607875" algn="l" defTabSz="1219140" rtl="0" eaLnBrk="0" fontAlgn="base" latinLnBrk="0" hangingPunct="0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8pPr>
    <a:lvl9pPr marL="4876557" lvl="8" indent="-607875" algn="l" defTabSz="1219140" rtl="0" eaLnBrk="0" fontAlgn="base" latinLnBrk="0" hangingPunct="0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17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FDE4"/>
    <a:srgbClr val="E60013"/>
    <a:srgbClr val="E0FAF7"/>
    <a:srgbClr val="3F91C9"/>
    <a:srgbClr val="0000FF"/>
    <a:srgbClr val="8EC0B9"/>
    <a:srgbClr val="FF7C80"/>
    <a:srgbClr val="FF3300"/>
    <a:srgbClr val="FFF200"/>
    <a:srgbClr val="FFCC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无样式，网格型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3427" autoAdjust="0"/>
    <p:restoredTop sz="95995" autoAdjust="0"/>
  </p:normalViewPr>
  <p:slideViewPr>
    <p:cSldViewPr snapToGrid="0" showGuides="1">
      <p:cViewPr varScale="1">
        <p:scale>
          <a:sx n="82" d="100"/>
          <a:sy n="82" d="100"/>
        </p:scale>
        <p:origin x="792" y="72"/>
      </p:cViewPr>
      <p:guideLst>
        <p:guide orient="horz" pos="2160"/>
        <p:guide pos="3817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sorterViewPr showFormatting="0">
    <p:cViewPr varScale="1">
      <p:scale>
        <a:sx n="100" d="100"/>
        <a:sy n="100" d="100"/>
      </p:scale>
      <p:origin x="0" y="0"/>
    </p:cViewPr>
  </p:sorterViewPr>
  <p:gridSpacing cx="36004" cy="36004"/>
</p:viewPr>
</file>

<file path=ppt/_rels/presentation.xml.rels><?xml version='1.0' encoding='UTF-8' standalone='yes'?>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00EFD8F5-B2C0-4A15-AE24-C643F9DA7504}" type="datetimeFigureOut">
              <a:rPr kumimoji="0" lang="zh-CN" altLang="en-US" sz="12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  <a:t>2026/2/28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12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编辑母版文本样式</a:t>
            </a:r>
          </a:p>
          <a:p>
            <a:pPr marL="455930" marR="0" lvl="1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12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第二级</a:t>
            </a:r>
          </a:p>
          <a:p>
            <a:pPr marL="913130" marR="0" lvl="2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12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第三级</a:t>
            </a:r>
          </a:p>
          <a:p>
            <a:pPr marL="1370330" marR="0" lvl="3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12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第四级</a:t>
            </a:r>
          </a:p>
          <a:p>
            <a:pPr marL="1827530" marR="0" lvl="4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12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第五级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8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/>
          <a:lstStyle/>
          <a:p>
            <a:pPr lvl="0" algn="r">
              <a:buNone/>
            </a:pPr>
            <a:fld id="{9A0DB2DC-4C9A-4742-B13C-FB6460FD3503}" type="slidenum">
              <a:rPr lang="zh-CN" altLang="en-US" sz="1200" dirty="0"/>
              <a:t>‹#›</a:t>
            </a:fld>
            <a:endParaRPr lang="zh-CN" altLang="en-US" sz="1200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hf sldNum="0" hdr="0" ftr="0" dt="0"/>
  <p:notesStyle>
    <a:lvl1pPr algn="l" rtl="0" eaLnBrk="0" fontAlgn="base" hangingPunct="0">
      <a:spcBef>
        <a:spcPct val="30000"/>
      </a:spcBef>
      <a:spcAft>
        <a:spcPct val="0"/>
      </a:spcAft>
      <a:defRPr sz="1600" kern="1200">
        <a:solidFill>
          <a:schemeClr val="tx1"/>
        </a:solidFill>
        <a:latin typeface="+mn-lt"/>
        <a:ea typeface="+mn-ea"/>
        <a:cs typeface="+mn-cs"/>
      </a:defRPr>
    </a:lvl1pPr>
    <a:lvl2pPr marL="607875" algn="l" rtl="0" eaLnBrk="0" fontAlgn="base" hangingPunct="0">
      <a:spcBef>
        <a:spcPct val="30000"/>
      </a:spcBef>
      <a:spcAft>
        <a:spcPct val="0"/>
      </a:spcAft>
      <a:defRPr sz="1600" kern="1200">
        <a:solidFill>
          <a:schemeClr val="tx1"/>
        </a:solidFill>
        <a:latin typeface="+mn-lt"/>
        <a:ea typeface="+mn-ea"/>
        <a:cs typeface="+mn-cs"/>
      </a:defRPr>
    </a:lvl2pPr>
    <a:lvl3pPr marL="1217446" algn="l" rtl="0" eaLnBrk="0" fontAlgn="base" hangingPunct="0">
      <a:spcBef>
        <a:spcPct val="30000"/>
      </a:spcBef>
      <a:spcAft>
        <a:spcPct val="0"/>
      </a:spcAft>
      <a:defRPr sz="1600" kern="1200">
        <a:solidFill>
          <a:schemeClr val="tx1"/>
        </a:solidFill>
        <a:latin typeface="+mn-lt"/>
        <a:ea typeface="+mn-ea"/>
        <a:cs typeface="+mn-cs"/>
      </a:defRPr>
    </a:lvl3pPr>
    <a:lvl4pPr marL="1827016" algn="l" rtl="0" eaLnBrk="0" fontAlgn="base" hangingPunct="0">
      <a:spcBef>
        <a:spcPct val="30000"/>
      </a:spcBef>
      <a:spcAft>
        <a:spcPct val="0"/>
      </a:spcAft>
      <a:defRPr sz="1600" kern="1200">
        <a:solidFill>
          <a:schemeClr val="tx1"/>
        </a:solidFill>
        <a:latin typeface="+mn-lt"/>
        <a:ea typeface="+mn-ea"/>
        <a:cs typeface="+mn-cs"/>
      </a:defRPr>
    </a:lvl4pPr>
    <a:lvl5pPr marL="2436586" algn="l" rtl="0" eaLnBrk="0" fontAlgn="base" hangingPunct="0">
      <a:spcBef>
        <a:spcPct val="30000"/>
      </a:spcBef>
      <a:spcAft>
        <a:spcPct val="0"/>
      </a:spcAft>
      <a:defRPr sz="1600" kern="1200">
        <a:solidFill>
          <a:schemeClr val="tx1"/>
        </a:solidFill>
        <a:latin typeface="+mn-lt"/>
        <a:ea typeface="+mn-ea"/>
        <a:cs typeface="+mn-cs"/>
      </a:defRPr>
    </a:lvl5pPr>
    <a:lvl6pPr marL="3047848" algn="l" defTabSz="1219140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6pPr>
    <a:lvl7pPr marL="3657418" algn="l" defTabSz="1219140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7pPr>
    <a:lvl8pPr marL="4266987" algn="l" defTabSz="1219140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8pPr>
    <a:lvl9pPr marL="4876557" algn="l" defTabSz="1219140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幻灯片图像占位符 1"/>
          <p:cNvSpPr>
            <a:spLocks noGrp="1" noRot="1" noChangeAspect="1" noTextEdit="1"/>
          </p:cNvSpPr>
          <p:nvPr>
            <p:ph type="sldImg"/>
          </p:nvPr>
        </p:nvSpPr>
        <p:spPr>
          <a:ln>
            <a:solidFill>
              <a:srgbClr val="000000">
                <a:alpha val="100000"/>
              </a:srgbClr>
            </a:solidFill>
            <a:miter lim="800000"/>
          </a:ln>
        </p:spPr>
      </p:sp>
      <p:sp>
        <p:nvSpPr>
          <p:cNvPr id="14339" name="备注占位符 2"/>
          <p:cNvSpPr>
            <a:spLocks noGrp="1"/>
          </p:cNvSpPr>
          <p:nvPr>
            <p:ph type="body" idx="1"/>
          </p:nvPr>
        </p:nvSpPr>
        <p:spPr>
          <a:noFill/>
          <a:ln>
            <a:noFill/>
          </a:ln>
        </p:spPr>
        <p:txBody>
          <a:bodyPr wrap="square" lIns="91440" tIns="45720" rIns="91440" bIns="45720" anchor="t" anchorCtr="0"/>
          <a:lstStyle/>
          <a:p>
            <a:pPr lvl="0"/>
            <a:endParaRPr lang="zh-CN" altLang="en-US" dirty="0"/>
          </a:p>
        </p:txBody>
      </p:sp>
      <p:sp>
        <p:nvSpPr>
          <p:cNvPr id="14340" name="灯片编号占位符 3"/>
          <p:cNvSpPr txBox="1">
            <a:spLocks noGrp="1"/>
          </p:cNvSpPr>
          <p:nvPr>
            <p:ph type="sldNum" sz="quarter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 w="9525">
            <a:noFill/>
          </a:ln>
        </p:spPr>
        <p:txBody>
          <a:bodyPr anchor="b" anchorCtr="0"/>
          <a:lstStyle/>
          <a:p>
            <a:pPr lvl="0" algn="r"/>
            <a:fld id="{9A0DB2DC-4C9A-4742-B13C-FB6460FD3503}" type="slidenum">
              <a:rPr lang="zh-CN" altLang="en-US" sz="1200" dirty="0"/>
              <a:t>1</a:t>
            </a:fld>
            <a:endParaRPr lang="zh-CN" altLang="en-US" sz="1200" dirty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节标题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" name="图片 19">
            <a:extLst>
              <a:ext uri="{FF2B5EF4-FFF2-40B4-BE49-F238E27FC236}">
                <a16:creationId xmlns:a16="http://schemas.microsoft.com/office/drawing/2014/main" id="{B1568D65-F29F-4941-8609-C220DFAFB91A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23" name="图片 22">
            <a:extLst>
              <a:ext uri="{FF2B5EF4-FFF2-40B4-BE49-F238E27FC236}">
                <a16:creationId xmlns:a16="http://schemas.microsoft.com/office/drawing/2014/main" id="{9B09B6A6-F22B-C1F8-B687-209CAD1E70F4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89006" y="88847"/>
            <a:ext cx="781343" cy="765888"/>
          </a:xfrm>
          <a:prstGeom prst="rect">
            <a:avLst/>
          </a:prstGeom>
        </p:spPr>
      </p:pic>
    </p:spTree>
  </p:cSld>
  <p:clrMapOvr>
    <a:masterClrMapping/>
  </p:clrMapOvr>
  <p:transition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空白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组合 6">
            <a:extLst>
              <a:ext uri="{FF2B5EF4-FFF2-40B4-BE49-F238E27FC236}">
                <a16:creationId xmlns:a16="http://schemas.microsoft.com/office/drawing/2014/main" id="{8ED0F8AF-A09C-0A56-5258-1EDBBED2234A}"/>
              </a:ext>
            </a:extLst>
          </p:cNvPr>
          <p:cNvGrpSpPr/>
          <p:nvPr userDrawn="1"/>
        </p:nvGrpSpPr>
        <p:grpSpPr>
          <a:xfrm>
            <a:off x="321626" y="379951"/>
            <a:ext cx="2755222" cy="690552"/>
            <a:chOff x="321626" y="379951"/>
            <a:chExt cx="2755222" cy="690552"/>
          </a:xfrm>
        </p:grpSpPr>
        <p:sp>
          <p:nvSpPr>
            <p:cNvPr id="8" name="Block Arc 15">
              <a:extLst>
                <a:ext uri="{FF2B5EF4-FFF2-40B4-BE49-F238E27FC236}">
                  <a16:creationId xmlns:a16="http://schemas.microsoft.com/office/drawing/2014/main" id="{E76514EF-6F8F-A973-5A48-369B13E485B5}"/>
                </a:ext>
              </a:extLst>
            </p:cNvPr>
            <p:cNvSpPr/>
            <p:nvPr/>
          </p:nvSpPr>
          <p:spPr>
            <a:xfrm>
              <a:off x="373026" y="379951"/>
              <a:ext cx="573411" cy="537578"/>
            </a:xfrm>
            <a:custGeom>
              <a:avLst/>
              <a:gdLst>
                <a:gd name="T0" fmla="*/ 11200 w 12800"/>
                <a:gd name="T1" fmla="*/ 0 h 12000"/>
                <a:gd name="T2" fmla="*/ 6606 w 12800"/>
                <a:gd name="T3" fmla="*/ 1715 h 12000"/>
                <a:gd name="T4" fmla="*/ 6194 w 12800"/>
                <a:gd name="T5" fmla="*/ 1715 h 12000"/>
                <a:gd name="T6" fmla="*/ 1600 w 12800"/>
                <a:gd name="T7" fmla="*/ 0 h 12000"/>
                <a:gd name="T8" fmla="*/ 0 w 12800"/>
                <a:gd name="T9" fmla="*/ 8800 h 12000"/>
                <a:gd name="T10" fmla="*/ 5006 w 12800"/>
                <a:gd name="T11" fmla="*/ 11886 h 12000"/>
                <a:gd name="T12" fmla="*/ 6400 w 12800"/>
                <a:gd name="T13" fmla="*/ 11771 h 12000"/>
                <a:gd name="T14" fmla="*/ 7794 w 12800"/>
                <a:gd name="T15" fmla="*/ 11886 h 12000"/>
                <a:gd name="T16" fmla="*/ 12800 w 12800"/>
                <a:gd name="T17" fmla="*/ 8800 h 12000"/>
                <a:gd name="T18" fmla="*/ 12097 w 12800"/>
                <a:gd name="T19" fmla="*/ 275 h 12000"/>
                <a:gd name="T20" fmla="*/ 1600 w 12800"/>
                <a:gd name="T21" fmla="*/ 8800 h 12000"/>
                <a:gd name="T22" fmla="*/ 5600 w 12800"/>
                <a:gd name="T23" fmla="*/ 3200 h 12000"/>
                <a:gd name="T24" fmla="*/ 11200 w 12800"/>
                <a:gd name="T25" fmla="*/ 8800 h 12000"/>
                <a:gd name="T26" fmla="*/ 7200 w 12800"/>
                <a:gd name="T27" fmla="*/ 3200 h 12000"/>
                <a:gd name="T28" fmla="*/ 11200 w 12800"/>
                <a:gd name="T29" fmla="*/ 8800 h 12000"/>
                <a:gd name="T30" fmla="*/ 2400 w 12800"/>
                <a:gd name="T31" fmla="*/ 2720 h 12000"/>
                <a:gd name="T32" fmla="*/ 4800 w 12800"/>
                <a:gd name="T33" fmla="*/ 4480 h 12000"/>
                <a:gd name="T34" fmla="*/ 4800 w 12800"/>
                <a:gd name="T35" fmla="*/ 5280 h 12000"/>
                <a:gd name="T36" fmla="*/ 2400 w 12800"/>
                <a:gd name="T37" fmla="*/ 5120 h 12000"/>
                <a:gd name="T38" fmla="*/ 4800 w 12800"/>
                <a:gd name="T39" fmla="*/ 5280 h 12000"/>
                <a:gd name="T40" fmla="*/ 2400 w 12800"/>
                <a:gd name="T41" fmla="*/ 5920 h 12000"/>
                <a:gd name="T42" fmla="*/ 4800 w 12800"/>
                <a:gd name="T43" fmla="*/ 7680 h 12000"/>
                <a:gd name="T44" fmla="*/ 4800 w 12800"/>
                <a:gd name="T45" fmla="*/ 8480 h 12000"/>
                <a:gd name="T46" fmla="*/ 2400 w 12800"/>
                <a:gd name="T47" fmla="*/ 8320 h 12000"/>
                <a:gd name="T48" fmla="*/ 4800 w 12800"/>
                <a:gd name="T49" fmla="*/ 8480 h 12000"/>
                <a:gd name="T50" fmla="*/ 8000 w 12800"/>
                <a:gd name="T51" fmla="*/ 8480 h 12000"/>
                <a:gd name="T52" fmla="*/ 10400 w 12800"/>
                <a:gd name="T53" fmla="*/ 8321 h 12000"/>
                <a:gd name="T54" fmla="*/ 10400 w 12800"/>
                <a:gd name="T55" fmla="*/ 5920 h 12000"/>
                <a:gd name="T56" fmla="*/ 8000 w 12800"/>
                <a:gd name="T57" fmla="*/ 7680 h 12000"/>
                <a:gd name="T58" fmla="*/ 10400 w 12800"/>
                <a:gd name="T59" fmla="*/ 5920 h 12000"/>
                <a:gd name="T60" fmla="*/ 8000 w 12800"/>
                <a:gd name="T61" fmla="*/ 5280 h 12000"/>
                <a:gd name="T62" fmla="*/ 10400 w 12800"/>
                <a:gd name="T63" fmla="*/ 5120 h 12000"/>
                <a:gd name="T64" fmla="*/ 10400 w 12800"/>
                <a:gd name="T65" fmla="*/ 2720 h 12000"/>
                <a:gd name="T66" fmla="*/ 8000 w 12800"/>
                <a:gd name="T67" fmla="*/ 4480 h 12000"/>
                <a:gd name="T68" fmla="*/ 10400 w 12800"/>
                <a:gd name="T69" fmla="*/ 2720 h 120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12800" h="12000">
                  <a:moveTo>
                    <a:pt x="12097" y="275"/>
                  </a:moveTo>
                  <a:cubicBezTo>
                    <a:pt x="11832" y="96"/>
                    <a:pt x="11520" y="0"/>
                    <a:pt x="11200" y="0"/>
                  </a:cubicBezTo>
                  <a:cubicBezTo>
                    <a:pt x="10996" y="0"/>
                    <a:pt x="10795" y="39"/>
                    <a:pt x="10606" y="115"/>
                  </a:cubicBezTo>
                  <a:lnTo>
                    <a:pt x="6606" y="1715"/>
                  </a:lnTo>
                  <a:cubicBezTo>
                    <a:pt x="6530" y="1745"/>
                    <a:pt x="6469" y="1794"/>
                    <a:pt x="6400" y="1835"/>
                  </a:cubicBezTo>
                  <a:cubicBezTo>
                    <a:pt x="6331" y="1794"/>
                    <a:pt x="6270" y="1745"/>
                    <a:pt x="6194" y="1715"/>
                  </a:cubicBezTo>
                  <a:lnTo>
                    <a:pt x="2194" y="115"/>
                  </a:lnTo>
                  <a:cubicBezTo>
                    <a:pt x="2005" y="39"/>
                    <a:pt x="1804" y="0"/>
                    <a:pt x="1600" y="0"/>
                  </a:cubicBezTo>
                  <a:cubicBezTo>
                    <a:pt x="716" y="0"/>
                    <a:pt x="0" y="716"/>
                    <a:pt x="0" y="1600"/>
                  </a:cubicBezTo>
                  <a:lnTo>
                    <a:pt x="0" y="8800"/>
                  </a:lnTo>
                  <a:cubicBezTo>
                    <a:pt x="0" y="9454"/>
                    <a:pt x="398" y="10042"/>
                    <a:pt x="1006" y="10286"/>
                  </a:cubicBezTo>
                  <a:lnTo>
                    <a:pt x="5006" y="11886"/>
                  </a:lnTo>
                  <a:cubicBezTo>
                    <a:pt x="5198" y="11962"/>
                    <a:pt x="5399" y="12000"/>
                    <a:pt x="5600" y="12000"/>
                  </a:cubicBezTo>
                  <a:cubicBezTo>
                    <a:pt x="5880" y="12000"/>
                    <a:pt x="6153" y="11915"/>
                    <a:pt x="6400" y="11771"/>
                  </a:cubicBezTo>
                  <a:cubicBezTo>
                    <a:pt x="6647" y="11915"/>
                    <a:pt x="6920" y="12000"/>
                    <a:pt x="7200" y="12000"/>
                  </a:cubicBezTo>
                  <a:cubicBezTo>
                    <a:pt x="7401" y="12000"/>
                    <a:pt x="7602" y="11962"/>
                    <a:pt x="7794" y="11886"/>
                  </a:cubicBezTo>
                  <a:lnTo>
                    <a:pt x="11794" y="10286"/>
                  </a:lnTo>
                  <a:cubicBezTo>
                    <a:pt x="12402" y="10042"/>
                    <a:pt x="12800" y="9454"/>
                    <a:pt x="12800" y="8800"/>
                  </a:cubicBezTo>
                  <a:lnTo>
                    <a:pt x="12800" y="1600"/>
                  </a:lnTo>
                  <a:cubicBezTo>
                    <a:pt x="12800" y="1069"/>
                    <a:pt x="12537" y="573"/>
                    <a:pt x="12097" y="275"/>
                  </a:cubicBezTo>
                  <a:close/>
                  <a:moveTo>
                    <a:pt x="5600" y="10400"/>
                  </a:moveTo>
                  <a:lnTo>
                    <a:pt x="1600" y="8800"/>
                  </a:lnTo>
                  <a:lnTo>
                    <a:pt x="1600" y="1600"/>
                  </a:lnTo>
                  <a:lnTo>
                    <a:pt x="5600" y="3200"/>
                  </a:lnTo>
                  <a:lnTo>
                    <a:pt x="5600" y="10400"/>
                  </a:lnTo>
                  <a:close/>
                  <a:moveTo>
                    <a:pt x="11200" y="8800"/>
                  </a:moveTo>
                  <a:lnTo>
                    <a:pt x="7200" y="10400"/>
                  </a:lnTo>
                  <a:lnTo>
                    <a:pt x="7200" y="3200"/>
                  </a:lnTo>
                  <a:lnTo>
                    <a:pt x="11200" y="1600"/>
                  </a:lnTo>
                  <a:lnTo>
                    <a:pt x="11200" y="8800"/>
                  </a:lnTo>
                  <a:close/>
                  <a:moveTo>
                    <a:pt x="4800" y="3680"/>
                  </a:moveTo>
                  <a:lnTo>
                    <a:pt x="2400" y="2720"/>
                  </a:lnTo>
                  <a:lnTo>
                    <a:pt x="2400" y="3520"/>
                  </a:lnTo>
                  <a:lnTo>
                    <a:pt x="4800" y="4480"/>
                  </a:lnTo>
                  <a:lnTo>
                    <a:pt x="4800" y="3680"/>
                  </a:lnTo>
                  <a:close/>
                  <a:moveTo>
                    <a:pt x="4800" y="5280"/>
                  </a:moveTo>
                  <a:lnTo>
                    <a:pt x="2400" y="4320"/>
                  </a:lnTo>
                  <a:lnTo>
                    <a:pt x="2400" y="5120"/>
                  </a:lnTo>
                  <a:lnTo>
                    <a:pt x="4800" y="6080"/>
                  </a:lnTo>
                  <a:lnTo>
                    <a:pt x="4800" y="5280"/>
                  </a:lnTo>
                  <a:close/>
                  <a:moveTo>
                    <a:pt x="4800" y="6880"/>
                  </a:moveTo>
                  <a:lnTo>
                    <a:pt x="2400" y="5920"/>
                  </a:lnTo>
                  <a:lnTo>
                    <a:pt x="2400" y="6720"/>
                  </a:lnTo>
                  <a:lnTo>
                    <a:pt x="4800" y="7680"/>
                  </a:lnTo>
                  <a:lnTo>
                    <a:pt x="4800" y="6880"/>
                  </a:lnTo>
                  <a:close/>
                  <a:moveTo>
                    <a:pt x="4800" y="8480"/>
                  </a:moveTo>
                  <a:lnTo>
                    <a:pt x="2400" y="7520"/>
                  </a:lnTo>
                  <a:lnTo>
                    <a:pt x="2400" y="8320"/>
                  </a:lnTo>
                  <a:lnTo>
                    <a:pt x="4800" y="9280"/>
                  </a:lnTo>
                  <a:lnTo>
                    <a:pt x="4800" y="8480"/>
                  </a:lnTo>
                  <a:close/>
                  <a:moveTo>
                    <a:pt x="10400" y="7520"/>
                  </a:moveTo>
                  <a:lnTo>
                    <a:pt x="8000" y="8480"/>
                  </a:lnTo>
                  <a:lnTo>
                    <a:pt x="8000" y="9280"/>
                  </a:lnTo>
                  <a:lnTo>
                    <a:pt x="10400" y="8321"/>
                  </a:lnTo>
                  <a:lnTo>
                    <a:pt x="10400" y="7520"/>
                  </a:lnTo>
                  <a:close/>
                  <a:moveTo>
                    <a:pt x="10400" y="5920"/>
                  </a:moveTo>
                  <a:lnTo>
                    <a:pt x="8000" y="6880"/>
                  </a:lnTo>
                  <a:lnTo>
                    <a:pt x="8000" y="7680"/>
                  </a:lnTo>
                  <a:lnTo>
                    <a:pt x="10400" y="6720"/>
                  </a:lnTo>
                  <a:lnTo>
                    <a:pt x="10400" y="5920"/>
                  </a:lnTo>
                  <a:close/>
                  <a:moveTo>
                    <a:pt x="10400" y="4320"/>
                  </a:moveTo>
                  <a:lnTo>
                    <a:pt x="8000" y="5280"/>
                  </a:lnTo>
                  <a:lnTo>
                    <a:pt x="8000" y="6080"/>
                  </a:lnTo>
                  <a:lnTo>
                    <a:pt x="10400" y="5120"/>
                  </a:lnTo>
                  <a:lnTo>
                    <a:pt x="10400" y="4320"/>
                  </a:lnTo>
                  <a:close/>
                  <a:moveTo>
                    <a:pt x="10400" y="2720"/>
                  </a:moveTo>
                  <a:lnTo>
                    <a:pt x="8000" y="3680"/>
                  </a:lnTo>
                  <a:lnTo>
                    <a:pt x="8000" y="4480"/>
                  </a:lnTo>
                  <a:lnTo>
                    <a:pt x="10400" y="3520"/>
                  </a:lnTo>
                  <a:lnTo>
                    <a:pt x="10400" y="2720"/>
                  </a:lnTo>
                  <a:close/>
                </a:path>
              </a:pathLst>
            </a:custGeom>
            <a:solidFill>
              <a:srgbClr val="F7D5A7">
                <a:lumMod val="65000"/>
                <a:lumOff val="35000"/>
              </a:srgbClr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华文细黑"/>
                <a:ea typeface="字魂70号-灵悦黑体"/>
                <a:cs typeface="+mn-cs"/>
                <a:sym typeface="华文细黑"/>
              </a:endParaRPr>
            </a:p>
          </p:txBody>
        </p:sp>
        <p:cxnSp>
          <p:nvCxnSpPr>
            <p:cNvPr id="10" name="直接连接符 9">
              <a:extLst>
                <a:ext uri="{FF2B5EF4-FFF2-40B4-BE49-F238E27FC236}">
                  <a16:creationId xmlns:a16="http://schemas.microsoft.com/office/drawing/2014/main" id="{4156DE84-A4B6-CA45-C389-D15FC0C11986}"/>
                </a:ext>
              </a:extLst>
            </p:cNvPr>
            <p:cNvCxnSpPr>
              <a:cxnSpLocks/>
            </p:cNvCxnSpPr>
            <p:nvPr/>
          </p:nvCxnSpPr>
          <p:spPr>
            <a:xfrm>
              <a:off x="321626" y="1041147"/>
              <a:ext cx="2656392" cy="0"/>
            </a:xfrm>
            <a:prstGeom prst="line">
              <a:avLst/>
            </a:prstGeom>
            <a:noFill/>
            <a:ln w="38100" cap="rnd" cmpd="sng" algn="ctr">
              <a:solidFill>
                <a:srgbClr val="F7D5A7">
                  <a:lumMod val="50000"/>
                  <a:lumOff val="50000"/>
                </a:srgbClr>
              </a:solidFill>
              <a:prstDash val="solid"/>
              <a:round/>
            </a:ln>
            <a:effectLst/>
          </p:spPr>
        </p:cxnSp>
        <p:sp>
          <p:nvSpPr>
            <p:cNvPr id="11" name="任意多边形: 形状 10">
              <a:extLst>
                <a:ext uri="{FF2B5EF4-FFF2-40B4-BE49-F238E27FC236}">
                  <a16:creationId xmlns:a16="http://schemas.microsoft.com/office/drawing/2014/main" id="{5084B81C-1F4D-6F69-852B-AD2D5B4A656B}"/>
                </a:ext>
              </a:extLst>
            </p:cNvPr>
            <p:cNvSpPr/>
            <p:nvPr/>
          </p:nvSpPr>
          <p:spPr>
            <a:xfrm>
              <a:off x="2978018" y="971673"/>
              <a:ext cx="98830" cy="98830"/>
            </a:xfrm>
            <a:custGeom>
              <a:avLst/>
              <a:gdLst>
                <a:gd name="connsiteX0" fmla="*/ 361345 w 361344"/>
                <a:gd name="connsiteY0" fmla="*/ 180672 h 361344"/>
                <a:gd name="connsiteX1" fmla="*/ 180672 w 361344"/>
                <a:gd name="connsiteY1" fmla="*/ 361345 h 361344"/>
                <a:gd name="connsiteX2" fmla="*/ 0 w 361344"/>
                <a:gd name="connsiteY2" fmla="*/ 180672 h 361344"/>
                <a:gd name="connsiteX3" fmla="*/ 180672 w 361344"/>
                <a:gd name="connsiteY3" fmla="*/ 0 h 361344"/>
                <a:gd name="connsiteX4" fmla="*/ 361345 w 361344"/>
                <a:gd name="connsiteY4" fmla="*/ 180672 h 36134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61344" h="361344">
                  <a:moveTo>
                    <a:pt x="361345" y="180672"/>
                  </a:moveTo>
                  <a:cubicBezTo>
                    <a:pt x="361345" y="280455"/>
                    <a:pt x="280455" y="361345"/>
                    <a:pt x="180672" y="361345"/>
                  </a:cubicBezTo>
                  <a:cubicBezTo>
                    <a:pt x="80890" y="361345"/>
                    <a:pt x="0" y="280455"/>
                    <a:pt x="0" y="180672"/>
                  </a:cubicBezTo>
                  <a:cubicBezTo>
                    <a:pt x="0" y="80890"/>
                    <a:pt x="80890" y="0"/>
                    <a:pt x="180672" y="0"/>
                  </a:cubicBezTo>
                  <a:cubicBezTo>
                    <a:pt x="280455" y="0"/>
                    <a:pt x="361345" y="80890"/>
                    <a:pt x="361345" y="180672"/>
                  </a:cubicBezTo>
                  <a:close/>
                </a:path>
              </a:pathLst>
            </a:custGeom>
            <a:solidFill>
              <a:srgbClr val="8EC0B9">
                <a:lumMod val="100000"/>
              </a:srgbClr>
            </a:solidFill>
            <a:ln w="79602" cap="rnd">
              <a:solidFill>
                <a:srgbClr val="8EC0B9">
                  <a:lumMod val="100000"/>
                </a:srgbClr>
              </a:solidFill>
              <a:prstDash val="solid"/>
              <a:round/>
            </a:ln>
          </p:spPr>
          <p:txBody>
            <a:bodyPr rtlCol="0" anchor="ctr"/>
            <a:lstStyle/>
            <a:p>
              <a:pPr marL="0" marR="0" lvl="0" indent="0" defTabSz="4572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华文细黑"/>
                <a:ea typeface="字魂70号-灵悦黑体"/>
                <a:sym typeface="华文细黑"/>
              </a:endParaRPr>
            </a:p>
          </p:txBody>
        </p:sp>
      </p:grpSp>
      <p:pic>
        <p:nvPicPr>
          <p:cNvPr id="13" name="图片 12">
            <a:extLst>
              <a:ext uri="{FF2B5EF4-FFF2-40B4-BE49-F238E27FC236}">
                <a16:creationId xmlns:a16="http://schemas.microsoft.com/office/drawing/2014/main" id="{909CE5AD-C381-A9CB-75A2-6861F57FCF0C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89006" y="88847"/>
            <a:ext cx="781343" cy="765888"/>
          </a:xfrm>
          <a:prstGeom prst="rect">
            <a:avLst/>
          </a:prstGeom>
        </p:spPr>
      </p:pic>
      <p:sp>
        <p:nvSpPr>
          <p:cNvPr id="16" name="ïṥlíḋe">
            <a:extLst>
              <a:ext uri="{FF2B5EF4-FFF2-40B4-BE49-F238E27FC236}">
                <a16:creationId xmlns:a16="http://schemas.microsoft.com/office/drawing/2014/main" id="{48505660-5945-EF3D-6925-FD9A00B613BE}"/>
              </a:ext>
            </a:extLst>
          </p:cNvPr>
          <p:cNvSpPr/>
          <p:nvPr userDrawn="1"/>
        </p:nvSpPr>
        <p:spPr>
          <a:xfrm>
            <a:off x="0" y="6759170"/>
            <a:ext cx="12192000" cy="98830"/>
          </a:xfrm>
          <a:prstGeom prst="rect">
            <a:avLst/>
          </a:prstGeom>
          <a:solidFill>
            <a:srgbClr val="8EC0B9">
              <a:lumMod val="100000"/>
            </a:srgbClr>
          </a:solidFill>
          <a:ln w="12700" cap="rnd" cmpd="sng" algn="ctr">
            <a:noFill/>
            <a:prstDash val="solid"/>
            <a:round/>
            <a:headEnd/>
            <a:tailEnd/>
          </a:ln>
          <a:effectLst/>
        </p:spPr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rmAutofit fontScale="25000" lnSpcReduction="20000"/>
          </a:bodyPr>
          <a:lstStyle/>
          <a:p>
            <a:pPr marL="0" marR="0" lvl="0" indent="0" algn="ctr" defTabSz="914354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2000" b="1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华文细黑"/>
              <a:ea typeface="字魂70号-灵悦黑体"/>
              <a:cs typeface="+mn-cs"/>
              <a:sym typeface="华文细黑"/>
            </a:endParaRPr>
          </a:p>
        </p:txBody>
      </p:sp>
    </p:spTree>
  </p:cSld>
  <p:clrMapOvr>
    <a:masterClrMapping/>
  </p:clrMapOvr>
  <p:transition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标题幻灯片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>
            <a:extLst>
              <a:ext uri="{FF2B5EF4-FFF2-40B4-BE49-F238E27FC236}">
                <a16:creationId xmlns:a16="http://schemas.microsoft.com/office/drawing/2014/main" id="{91935456-3E05-6C96-3905-32CDB4205829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89006" y="88847"/>
            <a:ext cx="781343" cy="765888"/>
          </a:xfrm>
          <a:prstGeom prst="rect">
            <a:avLst/>
          </a:prstGeom>
        </p:spPr>
      </p:pic>
      <p:sp>
        <p:nvSpPr>
          <p:cNvPr id="4" name="ïṥlíḋe">
            <a:extLst>
              <a:ext uri="{FF2B5EF4-FFF2-40B4-BE49-F238E27FC236}">
                <a16:creationId xmlns:a16="http://schemas.microsoft.com/office/drawing/2014/main" id="{93FBCAA6-7074-6A62-23C0-93190B6BCD64}"/>
              </a:ext>
            </a:extLst>
          </p:cNvPr>
          <p:cNvSpPr/>
          <p:nvPr userDrawn="1"/>
        </p:nvSpPr>
        <p:spPr>
          <a:xfrm>
            <a:off x="0" y="6759170"/>
            <a:ext cx="12192000" cy="98830"/>
          </a:xfrm>
          <a:prstGeom prst="rect">
            <a:avLst/>
          </a:prstGeom>
          <a:solidFill>
            <a:srgbClr val="8EC0B9">
              <a:lumMod val="100000"/>
            </a:srgbClr>
          </a:solidFill>
          <a:ln w="12700" cap="rnd" cmpd="sng" algn="ctr">
            <a:noFill/>
            <a:prstDash val="solid"/>
            <a:round/>
            <a:headEnd/>
            <a:tailEnd/>
          </a:ln>
          <a:effectLst/>
        </p:spPr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rmAutofit fontScale="25000" lnSpcReduction="20000"/>
          </a:bodyPr>
          <a:lstStyle/>
          <a:p>
            <a:pPr marL="0" marR="0" lvl="0" indent="0" algn="ctr" defTabSz="914354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2000" b="1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华文细黑"/>
              <a:ea typeface="字魂70号-灵悦黑体"/>
              <a:cs typeface="+mn-cs"/>
              <a:sym typeface="华文细黑"/>
            </a:endParaRPr>
          </a:p>
        </p:txBody>
      </p:sp>
    </p:spTree>
    <p:extLst>
      <p:ext uri="{BB962C8B-B14F-4D97-AF65-F5344CB8AC3E}">
        <p14:creationId xmlns:p14="http://schemas.microsoft.com/office/powerpoint/2010/main" val="231402435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50" r:id="rId1"/>
    <p:sldLayoutId id="2147483653" r:id="rId2"/>
    <p:sldLayoutId id="2147483668" r:id="rId3"/>
  </p:sldLayoutIdLst>
  <p:transition/>
  <p:hf sldNum="0" hdr="0" ftr="0" dt="0"/>
  <p:txStyles>
    <p:titleStyle>
      <a:lvl1pPr algn="l" defTabSz="912661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l" defTabSz="912661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Times New Roman" panose="02020603050405020304" pitchFamily="18" charset="0"/>
          <a:ea typeface="楷体" panose="02010609060101010101" pitchFamily="49" charset="-122"/>
        </a:defRPr>
      </a:lvl2pPr>
      <a:lvl3pPr algn="l" defTabSz="912661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Times New Roman" panose="02020603050405020304" pitchFamily="18" charset="0"/>
          <a:ea typeface="楷体" panose="02010609060101010101" pitchFamily="49" charset="-122"/>
        </a:defRPr>
      </a:lvl3pPr>
      <a:lvl4pPr algn="l" defTabSz="912661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Times New Roman" panose="02020603050405020304" pitchFamily="18" charset="0"/>
          <a:ea typeface="楷体" panose="02010609060101010101" pitchFamily="49" charset="-122"/>
        </a:defRPr>
      </a:lvl4pPr>
      <a:lvl5pPr algn="l" defTabSz="912661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Times New Roman" panose="02020603050405020304" pitchFamily="18" charset="0"/>
          <a:ea typeface="楷体" panose="02010609060101010101" pitchFamily="49" charset="-122"/>
        </a:defRPr>
      </a:lvl5pPr>
      <a:lvl6pPr marL="457178" algn="l" defTabSz="912661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Times New Roman" panose="02020603050405020304" pitchFamily="18" charset="0"/>
          <a:ea typeface="楷体" panose="02010609060101010101" pitchFamily="49" charset="-122"/>
        </a:defRPr>
      </a:lvl6pPr>
      <a:lvl7pPr marL="914354" algn="l" defTabSz="912661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Times New Roman" panose="02020603050405020304" pitchFamily="18" charset="0"/>
          <a:ea typeface="楷体" panose="02010609060101010101" pitchFamily="49" charset="-122"/>
        </a:defRPr>
      </a:lvl7pPr>
      <a:lvl8pPr marL="1371532" algn="l" defTabSz="912661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Times New Roman" panose="02020603050405020304" pitchFamily="18" charset="0"/>
          <a:ea typeface="楷体" panose="02010609060101010101" pitchFamily="49" charset="-122"/>
        </a:defRPr>
      </a:lvl8pPr>
      <a:lvl9pPr marL="1828709" algn="l" defTabSz="912661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Times New Roman" panose="02020603050405020304" pitchFamily="18" charset="0"/>
          <a:ea typeface="楷体" panose="02010609060101010101" pitchFamily="49" charset="-122"/>
        </a:defRPr>
      </a:lvl9pPr>
    </p:titleStyle>
    <p:bodyStyle>
      <a:lvl1pPr marL="226896" indent="-226896" algn="l" defTabSz="912661" rtl="0" eaLnBrk="0" fontAlgn="base" hangingPunct="0">
        <a:lnSpc>
          <a:spcPct val="90000"/>
        </a:lnSpc>
        <a:spcBef>
          <a:spcPts val="1000"/>
        </a:spcBef>
        <a:spcAft>
          <a:spcPct val="0"/>
        </a:spcAft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4074" indent="-226896" algn="l" defTabSz="912661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2pPr>
      <a:lvl3pPr marL="1141250" indent="-226896" algn="l" defTabSz="912661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598427" indent="-226896" algn="l" defTabSz="912661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4pPr>
      <a:lvl5pPr marL="2055603" indent="-226896" algn="l" defTabSz="912661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5pPr>
      <a:lvl6pPr marL="2514474" indent="-228589" algn="l" defTabSz="914354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652" indent="-228589" algn="l" defTabSz="914354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8829" indent="-228589" algn="l" defTabSz="914354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006" indent="-228589" algn="l" defTabSz="914354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35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78" algn="l" defTabSz="91435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354" algn="l" defTabSz="91435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532" algn="l" defTabSz="91435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709" algn="l" defTabSz="91435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886" algn="l" defTabSz="91435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062" algn="l" defTabSz="91435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240" algn="l" defTabSz="91435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418" algn="l" defTabSz="91435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1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3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2.xml"/><Relationship Id="rId4" Type="http://schemas.openxmlformats.org/officeDocument/2006/relationships/image" Target="../media/image9.png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6" name="直接连接符 5">
            <a:extLst>
              <a:ext uri="{FF2B5EF4-FFF2-40B4-BE49-F238E27FC236}">
                <a16:creationId xmlns:a16="http://schemas.microsoft.com/office/drawing/2014/main" id="{07A700E6-026E-8A2F-CC2F-A03B4936E654}"/>
              </a:ext>
            </a:extLst>
          </p:cNvPr>
          <p:cNvCxnSpPr>
            <a:cxnSpLocks/>
          </p:cNvCxnSpPr>
          <p:nvPr/>
        </p:nvCxnSpPr>
        <p:spPr>
          <a:xfrm>
            <a:off x="4241590" y="4166541"/>
            <a:ext cx="3631096" cy="0"/>
          </a:xfrm>
          <a:prstGeom prst="line">
            <a:avLst/>
          </a:prstGeom>
          <a:noFill/>
          <a:ln w="38100" cap="flat" cmpd="sng" algn="ctr">
            <a:solidFill>
              <a:srgbClr val="8EC0B9">
                <a:alpha val="65000"/>
              </a:srgbClr>
            </a:solidFill>
            <a:prstDash val="solid"/>
            <a:miter lim="800000"/>
          </a:ln>
          <a:effectLst/>
        </p:spPr>
      </p:cxnSp>
      <p:sp>
        <p:nvSpPr>
          <p:cNvPr id="10" name="矩形 259">
            <a:extLst>
              <a:ext uri="{FF2B5EF4-FFF2-40B4-BE49-F238E27FC236}">
                <a16:creationId xmlns:a16="http://schemas.microsoft.com/office/drawing/2014/main" id="{A1325A73-2ADA-E437-8699-092972357FBF}"/>
              </a:ext>
            </a:extLst>
          </p:cNvPr>
          <p:cNvSpPr>
            <a:spLocks noChangeArrowheads="1"/>
          </p:cNvSpPr>
          <p:nvPr/>
        </p:nvSpPr>
        <p:spPr bwMode="auto">
          <a:xfrm>
            <a:off x="4244378" y="4411800"/>
            <a:ext cx="3703244" cy="27699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 marL="285750" indent="-285750" algn="ctr" defTabSz="457200" eaLnBrk="1" fontAlgn="auto" hangingPunct="1">
              <a:spcAft>
                <a:spcPts val="0"/>
              </a:spcAft>
              <a:buFont typeface="Wingdings" pitchFamily="2" charset="2"/>
              <a:buChar char="u"/>
            </a:pPr>
            <a:r>
              <a:rPr lang="en-US" altLang="zh-CN" sz="1800" dirty="0">
                <a:solidFill>
                  <a:srgbClr val="8EC0B9">
                    <a:lumMod val="5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+mn-ea"/>
                <a:sym typeface="华文细黑"/>
              </a:rPr>
              <a:t>R·</a:t>
            </a:r>
            <a:r>
              <a:rPr lang="zh-CN" altLang="en-US" sz="1800" dirty="0">
                <a:solidFill>
                  <a:srgbClr val="8EC0B9">
                    <a:lumMod val="5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+mn-ea"/>
                <a:sym typeface="华文细黑"/>
              </a:rPr>
              <a:t>三</a:t>
            </a:r>
            <a:r>
              <a:rPr lang="zh-CN" altLang="en-US" sz="1800">
                <a:solidFill>
                  <a:srgbClr val="8EC0B9">
                    <a:lumMod val="5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+mn-ea"/>
                <a:sym typeface="华文细黑"/>
              </a:rPr>
              <a:t>年级数学下册</a:t>
            </a:r>
            <a:endParaRPr lang="zh-CN" altLang="en-US" sz="1800" dirty="0">
              <a:solidFill>
                <a:srgbClr val="8EC0B9">
                  <a:lumMod val="50000"/>
                </a:srgbClr>
              </a:solidFill>
              <a:latin typeface="宋体" panose="02010600030101010101" pitchFamily="2" charset="-122"/>
              <a:ea typeface="宋体" panose="02010600030101010101" pitchFamily="2" charset="-122"/>
              <a:cs typeface="+mn-ea"/>
              <a:sym typeface="华文细黑"/>
            </a:endParaRPr>
          </a:p>
        </p:txBody>
      </p:sp>
      <p:grpSp>
        <p:nvGrpSpPr>
          <p:cNvPr id="3" name="组合 2">
            <a:extLst>
              <a:ext uri="{FF2B5EF4-FFF2-40B4-BE49-F238E27FC236}">
                <a16:creationId xmlns:a16="http://schemas.microsoft.com/office/drawing/2014/main" id="{72ECFB2E-24A9-42E8-8885-F6E248195040}"/>
              </a:ext>
            </a:extLst>
          </p:cNvPr>
          <p:cNvGrpSpPr/>
          <p:nvPr/>
        </p:nvGrpSpPr>
        <p:grpSpPr>
          <a:xfrm>
            <a:off x="2765358" y="1267362"/>
            <a:ext cx="6661285" cy="1116000"/>
            <a:chOff x="3319498" y="1313251"/>
            <a:chExt cx="6661285" cy="1116000"/>
          </a:xfrm>
        </p:grpSpPr>
        <p:sp>
          <p:nvSpPr>
            <p:cNvPr id="4" name="文本框 3">
              <a:extLst>
                <a:ext uri="{FF2B5EF4-FFF2-40B4-BE49-F238E27FC236}">
                  <a16:creationId xmlns:a16="http://schemas.microsoft.com/office/drawing/2014/main" id="{31CF5A36-9F0F-4E53-ACB0-42316F9A702D}"/>
                </a:ext>
              </a:extLst>
            </p:cNvPr>
            <p:cNvSpPr txBox="1"/>
            <p:nvPr/>
          </p:nvSpPr>
          <p:spPr>
            <a:xfrm>
              <a:off x="3645847" y="1409586"/>
              <a:ext cx="6334936" cy="92333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 defTabSz="914377"/>
              <a:r>
                <a:rPr lang="zh-CN" altLang="en-US" sz="5400" b="1" dirty="0">
                  <a:latin typeface="宋体" panose="02010600030101010101" pitchFamily="2" charset="-122"/>
                  <a:ea typeface="宋体" panose="02010600030101010101" pitchFamily="2" charset="-122"/>
                </a:rPr>
                <a:t>图形的面积</a:t>
              </a:r>
              <a:endParaRPr lang="zh-CN" altLang="en-US" sz="4400" b="1" dirty="0">
                <a:latin typeface="宋体" panose="02010600030101010101" pitchFamily="2" charset="-122"/>
                <a:ea typeface="宋体" panose="02010600030101010101" pitchFamily="2" charset="-122"/>
              </a:endParaRPr>
            </a:p>
          </p:txBody>
        </p:sp>
        <p:sp>
          <p:nvSpPr>
            <p:cNvPr id="5" name="椭圆 4">
              <a:extLst>
                <a:ext uri="{FF2B5EF4-FFF2-40B4-BE49-F238E27FC236}">
                  <a16:creationId xmlns:a16="http://schemas.microsoft.com/office/drawing/2014/main" id="{10DD8F6C-E02F-64E5-2BCE-C92338AEF297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3319498" y="1313251"/>
              <a:ext cx="1116000" cy="1116000"/>
            </a:xfrm>
            <a:prstGeom prst="ellipse">
              <a:avLst/>
            </a:prstGeom>
            <a:solidFill>
              <a:srgbClr val="0079AD"/>
            </a:solidFill>
            <a:ln w="12700" cap="flat" cmpd="sng" algn="ctr">
              <a:noFill/>
              <a:prstDash val="solid"/>
              <a:miter lim="800000"/>
            </a:ln>
            <a:effectLst>
              <a:outerShdw dist="63500" dir="2700000" algn="tl" rotWithShape="0">
                <a:prstClr val="black">
                  <a:alpha val="40000"/>
                </a:prstClr>
              </a:outerShdw>
            </a:effectLst>
          </p:spPr>
          <p:txBody>
            <a:bodyPr rtlCol="0" anchor="ctr"/>
            <a:lstStyle/>
            <a:p>
              <a:pPr marL="0" marR="0" lvl="0" indent="0" algn="ctr" defTabSz="914377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zh-CN" altLang="en-US" sz="6000" b="1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uLnTx/>
                  <a:uFillTx/>
                  <a:latin typeface="宋体" panose="02010600030101010101" pitchFamily="2" charset="-122"/>
                  <a:ea typeface="宋体" panose="02010600030101010101" pitchFamily="2" charset="-122"/>
                  <a:cs typeface="+mn-cs"/>
                </a:rPr>
                <a:t>四</a:t>
              </a:r>
            </a:p>
          </p:txBody>
        </p:sp>
      </p:grpSp>
      <p:sp>
        <p:nvSpPr>
          <p:cNvPr id="2" name="矩形 259">
            <a:extLst>
              <a:ext uri="{FF2B5EF4-FFF2-40B4-BE49-F238E27FC236}">
                <a16:creationId xmlns:a16="http://schemas.microsoft.com/office/drawing/2014/main" id="{577798D2-609A-B557-5244-D88C532831B9}"/>
              </a:ext>
            </a:extLst>
          </p:cNvPr>
          <p:cNvSpPr>
            <a:spLocks noChangeArrowheads="1"/>
          </p:cNvSpPr>
          <p:nvPr/>
        </p:nvSpPr>
        <p:spPr bwMode="auto">
          <a:xfrm>
            <a:off x="1657196" y="2690176"/>
            <a:ext cx="8877608" cy="110799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 algn="ctr">
              <a:buNone/>
            </a:pPr>
            <a:r>
              <a:rPr lang="zh-CN" altLang="en-US" sz="7200" b="1" spc="600" dirty="0">
                <a:solidFill>
                  <a:schemeClr val="accent2"/>
                </a:solidFill>
                <a:cs typeface="+mn-ea"/>
                <a:sym typeface="华文细黑"/>
              </a:rPr>
              <a:t>整理和复习</a:t>
            </a:r>
            <a:endParaRPr lang="en-US" altLang="zh-CN" sz="7200" b="1" spc="600" dirty="0">
              <a:solidFill>
                <a:schemeClr val="tx1">
                  <a:lumMod val="65000"/>
                  <a:lumOff val="35000"/>
                </a:schemeClr>
              </a:solidFill>
              <a:cs typeface="+mn-ea"/>
              <a:sym typeface="华文细黑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文本框 7">
            <a:extLst>
              <a:ext uri="{FF2B5EF4-FFF2-40B4-BE49-F238E27FC236}">
                <a16:creationId xmlns:a16="http://schemas.microsoft.com/office/drawing/2014/main" id="{59792A4E-4028-9E3C-359E-DC2A2DB745DB}"/>
              </a:ext>
            </a:extLst>
          </p:cNvPr>
          <p:cNvSpPr txBox="1"/>
          <p:nvPr/>
        </p:nvSpPr>
        <p:spPr>
          <a:xfrm>
            <a:off x="982493" y="233465"/>
            <a:ext cx="2295728" cy="7423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 eaLnBrk="1" hangingPunct="1">
              <a:lnSpc>
                <a:spcPct val="130000"/>
              </a:lnSpc>
            </a:pPr>
            <a:r>
              <a:rPr lang="zh-CN" altLang="en-US" sz="36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复习导入</a:t>
            </a:r>
          </a:p>
        </p:txBody>
      </p:sp>
      <p:pic>
        <p:nvPicPr>
          <p:cNvPr id="4" name="图片 3">
            <a:extLst>
              <a:ext uri="{FF2B5EF4-FFF2-40B4-BE49-F238E27FC236}">
                <a16:creationId xmlns:a16="http://schemas.microsoft.com/office/drawing/2014/main" id="{C22E49EE-A77E-588F-D1A8-C927ECF0297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83882" y="3506822"/>
            <a:ext cx="2474998" cy="2659819"/>
          </a:xfrm>
          <a:prstGeom prst="rect">
            <a:avLst/>
          </a:prstGeom>
        </p:spPr>
      </p:pic>
      <p:sp>
        <p:nvSpPr>
          <p:cNvPr id="5" name="对话气泡: 圆角矩形 4">
            <a:extLst>
              <a:ext uri="{FF2B5EF4-FFF2-40B4-BE49-F238E27FC236}">
                <a16:creationId xmlns:a16="http://schemas.microsoft.com/office/drawing/2014/main" id="{CD60A171-C3BE-D943-5D11-897F6DF11878}"/>
              </a:ext>
            </a:extLst>
          </p:cNvPr>
          <p:cNvSpPr/>
          <p:nvPr/>
        </p:nvSpPr>
        <p:spPr>
          <a:xfrm>
            <a:off x="1885540" y="1515358"/>
            <a:ext cx="8129543" cy="1913642"/>
          </a:xfrm>
          <a:prstGeom prst="wedgeRoundRectCallout">
            <a:avLst>
              <a:gd name="adj1" fmla="val 38557"/>
              <a:gd name="adj2" fmla="val 77446"/>
              <a:gd name="adj3" fmla="val 16667"/>
            </a:avLst>
          </a:prstGeom>
          <a:solidFill>
            <a:schemeClr val="bg1"/>
          </a:solidFill>
          <a:ln w="19050">
            <a:solidFill>
              <a:schemeClr val="accent2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eaLnBrk="1" hangingPunct="1">
              <a:lnSpc>
                <a:spcPct val="114000"/>
              </a:lnSpc>
              <a:defRPr/>
            </a:pPr>
            <a:r>
              <a:rPr lang="zh-CN" altLang="en-US" sz="3600" b="1" dirty="0">
                <a:solidFill>
                  <a:prstClr val="black"/>
                </a:solidFill>
                <a:latin typeface="Times New Roman" panose="02020603050405020304" pitchFamily="18" charset="0"/>
                <a:ea typeface="楷体" panose="02010609060101010101" pitchFamily="49" charset="-122"/>
              </a:rPr>
              <a:t>回顾本单元学习，你有哪些收获？说说你们学到了哪些知识？</a:t>
            </a:r>
          </a:p>
        </p:txBody>
      </p:sp>
    </p:spTree>
    <p:extLst>
      <p:ext uri="{BB962C8B-B14F-4D97-AF65-F5344CB8AC3E}">
        <p14:creationId xmlns:p14="http://schemas.microsoft.com/office/powerpoint/2010/main" val="38551238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>
            <a:extLst>
              <a:ext uri="{FF2B5EF4-FFF2-40B4-BE49-F238E27FC236}">
                <a16:creationId xmlns:a16="http://schemas.microsoft.com/office/drawing/2014/main" id="{27B005C9-C7C0-BF12-3445-E2047700F49B}"/>
              </a:ext>
            </a:extLst>
          </p:cNvPr>
          <p:cNvSpPr txBox="1"/>
          <p:nvPr/>
        </p:nvSpPr>
        <p:spPr>
          <a:xfrm>
            <a:off x="982493" y="233465"/>
            <a:ext cx="2295728" cy="7423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 eaLnBrk="1" hangingPunct="1">
              <a:lnSpc>
                <a:spcPct val="130000"/>
              </a:lnSpc>
            </a:pPr>
            <a:r>
              <a:rPr lang="zh-CN" altLang="en-US" sz="36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知识构建</a:t>
            </a:r>
          </a:p>
        </p:txBody>
      </p:sp>
      <p:sp>
        <p:nvSpPr>
          <p:cNvPr id="3" name="文本框 2">
            <a:extLst>
              <a:ext uri="{FF2B5EF4-FFF2-40B4-BE49-F238E27FC236}">
                <a16:creationId xmlns:a16="http://schemas.microsoft.com/office/drawing/2014/main" id="{97582DBA-E258-3FFD-2695-B98C0E021593}"/>
              </a:ext>
            </a:extLst>
          </p:cNvPr>
          <p:cNvSpPr txBox="1"/>
          <p:nvPr/>
        </p:nvSpPr>
        <p:spPr>
          <a:xfrm>
            <a:off x="756797" y="1663127"/>
            <a:ext cx="2786994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>
              <a:defRPr sz="3200"/>
            </a:lvl1pPr>
          </a:lstStyle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zh-CN" altLang="en-US" sz="3600" b="1" dirty="0">
                <a:solidFill>
                  <a:srgbClr val="0070C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活动要求：</a:t>
            </a:r>
          </a:p>
        </p:txBody>
      </p:sp>
      <p:sp>
        <p:nvSpPr>
          <p:cNvPr id="4" name="文本框 3">
            <a:extLst>
              <a:ext uri="{FF2B5EF4-FFF2-40B4-BE49-F238E27FC236}">
                <a16:creationId xmlns:a16="http://schemas.microsoft.com/office/drawing/2014/main" id="{30B721BA-6EDC-B44C-69F3-ECEBE9B1194C}"/>
              </a:ext>
            </a:extLst>
          </p:cNvPr>
          <p:cNvSpPr txBox="1"/>
          <p:nvPr/>
        </p:nvSpPr>
        <p:spPr>
          <a:xfrm>
            <a:off x="756797" y="2444592"/>
            <a:ext cx="10678406" cy="248016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zh-CN" sz="3600" b="1" dirty="0">
                <a:solidFill>
                  <a:prstClr val="black"/>
                </a:solidFill>
                <a:latin typeface="+mn-lt"/>
                <a:ea typeface="+mn-ea"/>
              </a:rPr>
              <a:t>1</a:t>
            </a:r>
            <a:r>
              <a:rPr lang="en-US" altLang="zh-CN" sz="3600" dirty="0">
                <a:solidFill>
                  <a:prstClr val="black"/>
                </a:solidFill>
                <a:latin typeface="+mn-lt"/>
                <a:ea typeface="+mn-ea"/>
              </a:rPr>
              <a:t>.</a:t>
            </a:r>
            <a:r>
              <a:rPr lang="zh-CN" altLang="en-US" sz="3600" dirty="0">
                <a:solidFill>
                  <a:prstClr val="black"/>
                </a:solidFill>
                <a:latin typeface="+mn-lt"/>
                <a:ea typeface="+mn-ea"/>
              </a:rPr>
              <a:t>独立思考；</a:t>
            </a:r>
          </a:p>
          <a:p>
            <a:pPr>
              <a:lnSpc>
                <a:spcPct val="150000"/>
              </a:lnSpc>
            </a:pPr>
            <a:r>
              <a:rPr lang="en-US" altLang="zh-CN" sz="3600" b="1" dirty="0">
                <a:solidFill>
                  <a:prstClr val="black"/>
                </a:solidFill>
                <a:latin typeface="+mn-lt"/>
                <a:ea typeface="+mn-ea"/>
              </a:rPr>
              <a:t>2</a:t>
            </a:r>
            <a:r>
              <a:rPr lang="en-US" altLang="zh-CN" sz="3600" dirty="0">
                <a:solidFill>
                  <a:prstClr val="black"/>
                </a:solidFill>
                <a:latin typeface="+mn-lt"/>
                <a:ea typeface="+mn-ea"/>
              </a:rPr>
              <a:t>.</a:t>
            </a:r>
            <a:r>
              <a:rPr lang="zh-CN" altLang="en-US" sz="3600" dirty="0">
                <a:solidFill>
                  <a:prstClr val="black"/>
                </a:solidFill>
                <a:latin typeface="+mn-lt"/>
                <a:ea typeface="+mn-ea"/>
              </a:rPr>
              <a:t>画一画，写一写，在作业纸上试着用自己的方法整理出“知识图”。</a:t>
            </a:r>
          </a:p>
        </p:txBody>
      </p:sp>
    </p:spTree>
    <p:extLst>
      <p:ext uri="{BB962C8B-B14F-4D97-AF65-F5344CB8AC3E}">
        <p14:creationId xmlns:p14="http://schemas.microsoft.com/office/powerpoint/2010/main" val="30467655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椭圆 1">
            <a:extLst>
              <a:ext uri="{FF2B5EF4-FFF2-40B4-BE49-F238E27FC236}">
                <a16:creationId xmlns:a16="http://schemas.microsoft.com/office/drawing/2014/main" id="{7857CD4A-24C1-875E-8770-8690BB2155CB}"/>
              </a:ext>
            </a:extLst>
          </p:cNvPr>
          <p:cNvSpPr/>
          <p:nvPr/>
        </p:nvSpPr>
        <p:spPr>
          <a:xfrm>
            <a:off x="5054693" y="2282560"/>
            <a:ext cx="1778889" cy="1778889"/>
          </a:xfrm>
          <a:prstGeom prst="ellipse">
            <a:avLst/>
          </a:prstGeom>
          <a:solidFill>
            <a:schemeClr val="bg1"/>
          </a:solidFill>
          <a:ln w="38100">
            <a:solidFill>
              <a:srgbClr val="FDD09E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4000" b="1" dirty="0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面积</a:t>
            </a:r>
          </a:p>
        </p:txBody>
      </p:sp>
      <p:sp>
        <p:nvSpPr>
          <p:cNvPr id="8" name="文本框 7">
            <a:extLst>
              <a:ext uri="{FF2B5EF4-FFF2-40B4-BE49-F238E27FC236}">
                <a16:creationId xmlns:a16="http://schemas.microsoft.com/office/drawing/2014/main" id="{52979707-A939-42D2-49A1-5EE045A525AF}"/>
              </a:ext>
            </a:extLst>
          </p:cNvPr>
          <p:cNvSpPr txBox="1"/>
          <p:nvPr/>
        </p:nvSpPr>
        <p:spPr>
          <a:xfrm>
            <a:off x="4461481" y="4886639"/>
            <a:ext cx="3470342" cy="95410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en-US" sz="2800" dirty="0">
                <a:solidFill>
                  <a:srgbClr val="E60013"/>
                </a:solidFill>
                <a:effectLst/>
                <a:latin typeface="黑体" panose="02010609060101010101" pitchFamily="49" charset="-122"/>
                <a:ea typeface="黑体" panose="02010609060101010101" pitchFamily="49" charset="-122"/>
              </a:rPr>
              <a:t>表示物体表面或封闭图形大小的量</a:t>
            </a:r>
            <a:endParaRPr lang="zh-CN" altLang="en-US" sz="6600" dirty="0">
              <a:solidFill>
                <a:srgbClr val="E60013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15" name="弧形 14">
            <a:extLst>
              <a:ext uri="{FF2B5EF4-FFF2-40B4-BE49-F238E27FC236}">
                <a16:creationId xmlns:a16="http://schemas.microsoft.com/office/drawing/2014/main" id="{4D9BD1E5-47D0-27DE-160B-9507660FE82A}"/>
              </a:ext>
            </a:extLst>
          </p:cNvPr>
          <p:cNvSpPr/>
          <p:nvPr/>
        </p:nvSpPr>
        <p:spPr>
          <a:xfrm rot="20804290">
            <a:off x="4658099" y="1103520"/>
            <a:ext cx="1450100" cy="1880798"/>
          </a:xfrm>
          <a:prstGeom prst="arc">
            <a:avLst>
              <a:gd name="adj1" fmla="val 16285850"/>
              <a:gd name="adj2" fmla="val 1637052"/>
            </a:avLst>
          </a:prstGeom>
          <a:ln w="19050">
            <a:solidFill>
              <a:schemeClr val="accent2"/>
            </a:solidFill>
            <a:headEnd type="triangl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48" name="组合 47">
            <a:extLst>
              <a:ext uri="{FF2B5EF4-FFF2-40B4-BE49-F238E27FC236}">
                <a16:creationId xmlns:a16="http://schemas.microsoft.com/office/drawing/2014/main" id="{B43DC4CE-F353-0024-FDF8-3D8CE0AB07C8}"/>
              </a:ext>
            </a:extLst>
          </p:cNvPr>
          <p:cNvGrpSpPr/>
          <p:nvPr/>
        </p:nvGrpSpPr>
        <p:grpSpPr>
          <a:xfrm>
            <a:off x="449901" y="696473"/>
            <a:ext cx="5211594" cy="1989072"/>
            <a:chOff x="741733" y="852116"/>
            <a:chExt cx="5211594" cy="1989072"/>
          </a:xfrm>
        </p:grpSpPr>
        <p:sp>
          <p:nvSpPr>
            <p:cNvPr id="4" name="文本框 3">
              <a:extLst>
                <a:ext uri="{FF2B5EF4-FFF2-40B4-BE49-F238E27FC236}">
                  <a16:creationId xmlns:a16="http://schemas.microsoft.com/office/drawing/2014/main" id="{70D4837A-4F43-585B-DBD0-1E79DF87D7B8}"/>
                </a:ext>
              </a:extLst>
            </p:cNvPr>
            <p:cNvSpPr txBox="1"/>
            <p:nvPr/>
          </p:nvSpPr>
          <p:spPr>
            <a:xfrm>
              <a:off x="741733" y="852116"/>
              <a:ext cx="5211594" cy="58477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zh-CN" altLang="en-US" sz="3200" b="1" dirty="0">
                  <a:solidFill>
                    <a:srgbClr val="231F20"/>
                  </a:solidFill>
                  <a:effectLst/>
                  <a:latin typeface="楷体" panose="02010609060101010101" pitchFamily="49" charset="-122"/>
                  <a:ea typeface="楷体" panose="02010609060101010101" pitchFamily="49" charset="-122"/>
                </a:rPr>
                <a:t>用</a:t>
              </a:r>
              <a:r>
                <a:rPr lang="zh-CN" altLang="en-US" sz="3200" b="1" dirty="0">
                  <a:solidFill>
                    <a:srgbClr val="E60013"/>
                  </a:solidFill>
                  <a:effectLst/>
                  <a:latin typeface="楷体" panose="02010609060101010101" pitchFamily="49" charset="-122"/>
                  <a:ea typeface="楷体" panose="02010609060101010101" pitchFamily="49" charset="-122"/>
                </a:rPr>
                <a:t>统一</a:t>
              </a:r>
              <a:r>
                <a:rPr lang="zh-CN" altLang="en-US" sz="3200" b="1" dirty="0">
                  <a:solidFill>
                    <a:srgbClr val="231F20"/>
                  </a:solidFill>
                  <a:effectLst/>
                  <a:latin typeface="楷体" panose="02010609060101010101" pitchFamily="49" charset="-122"/>
                  <a:ea typeface="楷体" panose="02010609060101010101" pitchFamily="49" charset="-122"/>
                </a:rPr>
                <a:t>的面积单位来测量 </a:t>
              </a:r>
              <a:endParaRPr lang="zh-CN" altLang="en-US" sz="4400" b="1" dirty="0">
                <a:latin typeface="楷体" panose="02010609060101010101" pitchFamily="49" charset="-122"/>
                <a:ea typeface="楷体" panose="02010609060101010101" pitchFamily="49" charset="-122"/>
              </a:endParaRPr>
            </a:p>
          </p:txBody>
        </p:sp>
        <p:cxnSp>
          <p:nvCxnSpPr>
            <p:cNvPr id="6" name="直接连接符 5">
              <a:extLst>
                <a:ext uri="{FF2B5EF4-FFF2-40B4-BE49-F238E27FC236}">
                  <a16:creationId xmlns:a16="http://schemas.microsoft.com/office/drawing/2014/main" id="{CA88EF0B-CD90-C1AB-9C91-87E89447466F}"/>
                </a:ext>
              </a:extLst>
            </p:cNvPr>
            <p:cNvCxnSpPr/>
            <p:nvPr/>
          </p:nvCxnSpPr>
          <p:spPr>
            <a:xfrm>
              <a:off x="741733" y="1436891"/>
              <a:ext cx="4686301" cy="0"/>
            </a:xfrm>
            <a:prstGeom prst="line">
              <a:avLst/>
            </a:prstGeom>
            <a:ln w="19050">
              <a:solidFill>
                <a:schemeClr val="accent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16" name="组合 15">
              <a:extLst>
                <a:ext uri="{FF2B5EF4-FFF2-40B4-BE49-F238E27FC236}">
                  <a16:creationId xmlns:a16="http://schemas.microsoft.com/office/drawing/2014/main" id="{2F58EC05-1789-038B-B290-CD4E4FB45D23}"/>
                </a:ext>
              </a:extLst>
            </p:cNvPr>
            <p:cNvGrpSpPr/>
            <p:nvPr/>
          </p:nvGrpSpPr>
          <p:grpSpPr>
            <a:xfrm>
              <a:off x="994031" y="1941188"/>
              <a:ext cx="1800000" cy="720000"/>
              <a:chOff x="8984034" y="1857976"/>
              <a:chExt cx="2303110" cy="921244"/>
            </a:xfrm>
          </p:grpSpPr>
          <p:grpSp>
            <p:nvGrpSpPr>
              <p:cNvPr id="17" name="组合 16">
                <a:extLst>
                  <a:ext uri="{FF2B5EF4-FFF2-40B4-BE49-F238E27FC236}">
                    <a16:creationId xmlns:a16="http://schemas.microsoft.com/office/drawing/2014/main" id="{375B1426-2B60-43FE-10AD-9F7311A37AA9}"/>
                  </a:ext>
                </a:extLst>
              </p:cNvPr>
              <p:cNvGrpSpPr/>
              <p:nvPr/>
            </p:nvGrpSpPr>
            <p:grpSpPr>
              <a:xfrm>
                <a:off x="8984034" y="1857976"/>
                <a:ext cx="2303110" cy="460622"/>
                <a:chOff x="8831634" y="1705576"/>
                <a:chExt cx="2303110" cy="460622"/>
              </a:xfrm>
            </p:grpSpPr>
            <p:sp>
              <p:nvSpPr>
                <p:cNvPr id="23" name="矩形 22">
                  <a:extLst>
                    <a:ext uri="{FF2B5EF4-FFF2-40B4-BE49-F238E27FC236}">
                      <a16:creationId xmlns:a16="http://schemas.microsoft.com/office/drawing/2014/main" id="{60F6164A-9C8D-006F-2A30-24D8CD0B4B71}"/>
                    </a:ext>
                  </a:extLst>
                </p:cNvPr>
                <p:cNvSpPr/>
                <p:nvPr/>
              </p:nvSpPr>
              <p:spPr>
                <a:xfrm>
                  <a:off x="8831634" y="1705576"/>
                  <a:ext cx="460622" cy="460622"/>
                </a:xfrm>
                <a:prstGeom prst="rect">
                  <a:avLst/>
                </a:prstGeom>
                <a:solidFill>
                  <a:srgbClr val="FFFDE4"/>
                </a:solidFill>
                <a:ln w="19050">
                  <a:solidFill>
                    <a:schemeClr val="accent2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24" name="矩形 23">
                  <a:extLst>
                    <a:ext uri="{FF2B5EF4-FFF2-40B4-BE49-F238E27FC236}">
                      <a16:creationId xmlns:a16="http://schemas.microsoft.com/office/drawing/2014/main" id="{C0906020-E9A1-80A0-F954-ADE694B96CB1}"/>
                    </a:ext>
                  </a:extLst>
                </p:cNvPr>
                <p:cNvSpPr/>
                <p:nvPr/>
              </p:nvSpPr>
              <p:spPr>
                <a:xfrm>
                  <a:off x="9292256" y="1705576"/>
                  <a:ext cx="460622" cy="460622"/>
                </a:xfrm>
                <a:prstGeom prst="rect">
                  <a:avLst/>
                </a:prstGeom>
                <a:solidFill>
                  <a:srgbClr val="FFFDE4"/>
                </a:solidFill>
                <a:ln w="19050">
                  <a:solidFill>
                    <a:schemeClr val="accent2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25" name="矩形 24">
                  <a:extLst>
                    <a:ext uri="{FF2B5EF4-FFF2-40B4-BE49-F238E27FC236}">
                      <a16:creationId xmlns:a16="http://schemas.microsoft.com/office/drawing/2014/main" id="{E5BBD0C2-239E-4A5C-5D3C-4EEA956672C1}"/>
                    </a:ext>
                  </a:extLst>
                </p:cNvPr>
                <p:cNvSpPr/>
                <p:nvPr/>
              </p:nvSpPr>
              <p:spPr>
                <a:xfrm>
                  <a:off x="9752878" y="1705576"/>
                  <a:ext cx="460622" cy="460622"/>
                </a:xfrm>
                <a:prstGeom prst="rect">
                  <a:avLst/>
                </a:prstGeom>
                <a:solidFill>
                  <a:srgbClr val="FFFDE4"/>
                </a:solidFill>
                <a:ln w="19050">
                  <a:solidFill>
                    <a:schemeClr val="accent2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26" name="矩形 25">
                  <a:extLst>
                    <a:ext uri="{FF2B5EF4-FFF2-40B4-BE49-F238E27FC236}">
                      <a16:creationId xmlns:a16="http://schemas.microsoft.com/office/drawing/2014/main" id="{CD361F11-F457-935A-C6EF-669CD1DFBB16}"/>
                    </a:ext>
                  </a:extLst>
                </p:cNvPr>
                <p:cNvSpPr/>
                <p:nvPr/>
              </p:nvSpPr>
              <p:spPr>
                <a:xfrm>
                  <a:off x="10213500" y="1705576"/>
                  <a:ext cx="460622" cy="460622"/>
                </a:xfrm>
                <a:prstGeom prst="rect">
                  <a:avLst/>
                </a:prstGeom>
                <a:solidFill>
                  <a:srgbClr val="FFFDE4"/>
                </a:solidFill>
                <a:ln w="19050">
                  <a:solidFill>
                    <a:schemeClr val="accent2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27" name="矩形 26">
                  <a:extLst>
                    <a:ext uri="{FF2B5EF4-FFF2-40B4-BE49-F238E27FC236}">
                      <a16:creationId xmlns:a16="http://schemas.microsoft.com/office/drawing/2014/main" id="{211DB174-1DA6-FF89-10AC-9CE0D0B9C277}"/>
                    </a:ext>
                  </a:extLst>
                </p:cNvPr>
                <p:cNvSpPr/>
                <p:nvPr/>
              </p:nvSpPr>
              <p:spPr>
                <a:xfrm>
                  <a:off x="10674122" y="1705576"/>
                  <a:ext cx="460622" cy="460622"/>
                </a:xfrm>
                <a:prstGeom prst="rect">
                  <a:avLst/>
                </a:prstGeom>
                <a:solidFill>
                  <a:srgbClr val="FFFDE4"/>
                </a:solidFill>
                <a:ln w="19050">
                  <a:solidFill>
                    <a:schemeClr val="accent2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</p:grpSp>
          <p:grpSp>
            <p:nvGrpSpPr>
              <p:cNvPr id="18" name="组合 17">
                <a:extLst>
                  <a:ext uri="{FF2B5EF4-FFF2-40B4-BE49-F238E27FC236}">
                    <a16:creationId xmlns:a16="http://schemas.microsoft.com/office/drawing/2014/main" id="{03DFF564-B4F6-618B-4431-4177E50DF399}"/>
                  </a:ext>
                </a:extLst>
              </p:cNvPr>
              <p:cNvGrpSpPr/>
              <p:nvPr/>
            </p:nvGrpSpPr>
            <p:grpSpPr>
              <a:xfrm>
                <a:off x="8984034" y="2318598"/>
                <a:ext cx="2303110" cy="460622"/>
                <a:chOff x="8831634" y="1705576"/>
                <a:chExt cx="2303110" cy="460622"/>
              </a:xfrm>
            </p:grpSpPr>
            <p:sp>
              <p:nvSpPr>
                <p:cNvPr id="19" name="矩形 18">
                  <a:extLst>
                    <a:ext uri="{FF2B5EF4-FFF2-40B4-BE49-F238E27FC236}">
                      <a16:creationId xmlns:a16="http://schemas.microsoft.com/office/drawing/2014/main" id="{0FE4C308-910B-DFD4-FEC8-7AA7E5BD645F}"/>
                    </a:ext>
                  </a:extLst>
                </p:cNvPr>
                <p:cNvSpPr/>
                <p:nvPr/>
              </p:nvSpPr>
              <p:spPr>
                <a:xfrm>
                  <a:off x="8831634" y="1705576"/>
                  <a:ext cx="460622" cy="460622"/>
                </a:xfrm>
                <a:prstGeom prst="rect">
                  <a:avLst/>
                </a:prstGeom>
                <a:solidFill>
                  <a:srgbClr val="FFFDE4"/>
                </a:solidFill>
                <a:ln w="19050">
                  <a:solidFill>
                    <a:schemeClr val="accent2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20" name="矩形 19">
                  <a:extLst>
                    <a:ext uri="{FF2B5EF4-FFF2-40B4-BE49-F238E27FC236}">
                      <a16:creationId xmlns:a16="http://schemas.microsoft.com/office/drawing/2014/main" id="{71242DED-BCAB-CDE5-E8FF-07E8997F82D4}"/>
                    </a:ext>
                  </a:extLst>
                </p:cNvPr>
                <p:cNvSpPr/>
                <p:nvPr/>
              </p:nvSpPr>
              <p:spPr>
                <a:xfrm>
                  <a:off x="9292256" y="1705576"/>
                  <a:ext cx="460622" cy="460622"/>
                </a:xfrm>
                <a:prstGeom prst="rect">
                  <a:avLst/>
                </a:prstGeom>
                <a:solidFill>
                  <a:srgbClr val="FFFDE4"/>
                </a:solidFill>
                <a:ln w="19050">
                  <a:solidFill>
                    <a:schemeClr val="accent2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21" name="矩形 20">
                  <a:extLst>
                    <a:ext uri="{FF2B5EF4-FFF2-40B4-BE49-F238E27FC236}">
                      <a16:creationId xmlns:a16="http://schemas.microsoft.com/office/drawing/2014/main" id="{0156B6AD-D5AF-2DE9-E8D6-70D6C63474D9}"/>
                    </a:ext>
                  </a:extLst>
                </p:cNvPr>
                <p:cNvSpPr/>
                <p:nvPr/>
              </p:nvSpPr>
              <p:spPr>
                <a:xfrm>
                  <a:off x="9752878" y="1705576"/>
                  <a:ext cx="460622" cy="460622"/>
                </a:xfrm>
                <a:prstGeom prst="rect">
                  <a:avLst/>
                </a:prstGeom>
                <a:solidFill>
                  <a:srgbClr val="FFFDE4"/>
                </a:solidFill>
                <a:ln w="19050">
                  <a:solidFill>
                    <a:schemeClr val="accent2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22" name="矩形 21">
                  <a:extLst>
                    <a:ext uri="{FF2B5EF4-FFF2-40B4-BE49-F238E27FC236}">
                      <a16:creationId xmlns:a16="http://schemas.microsoft.com/office/drawing/2014/main" id="{9C4B034B-7320-9ACB-7A4C-ECA4B4BD2F40}"/>
                    </a:ext>
                  </a:extLst>
                </p:cNvPr>
                <p:cNvSpPr/>
                <p:nvPr/>
              </p:nvSpPr>
              <p:spPr>
                <a:xfrm>
                  <a:off x="10213500" y="1705576"/>
                  <a:ext cx="460622" cy="460622"/>
                </a:xfrm>
                <a:prstGeom prst="rect">
                  <a:avLst/>
                </a:prstGeom>
                <a:solidFill>
                  <a:srgbClr val="FFFDE4"/>
                </a:solidFill>
                <a:ln w="19050">
                  <a:solidFill>
                    <a:schemeClr val="accent2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28" name="矩形 27">
                  <a:extLst>
                    <a:ext uri="{FF2B5EF4-FFF2-40B4-BE49-F238E27FC236}">
                      <a16:creationId xmlns:a16="http://schemas.microsoft.com/office/drawing/2014/main" id="{D4C2B37C-1887-B902-A215-771BE94CE1FF}"/>
                    </a:ext>
                  </a:extLst>
                </p:cNvPr>
                <p:cNvSpPr/>
                <p:nvPr/>
              </p:nvSpPr>
              <p:spPr>
                <a:xfrm>
                  <a:off x="10674122" y="1705576"/>
                  <a:ext cx="460622" cy="460622"/>
                </a:xfrm>
                <a:prstGeom prst="rect">
                  <a:avLst/>
                </a:prstGeom>
                <a:solidFill>
                  <a:srgbClr val="FFFDE4"/>
                </a:solidFill>
                <a:ln w="19050">
                  <a:solidFill>
                    <a:schemeClr val="accent2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</p:grpSp>
        </p:grpSp>
        <p:grpSp>
          <p:nvGrpSpPr>
            <p:cNvPr id="47" name="组合 46">
              <a:extLst>
                <a:ext uri="{FF2B5EF4-FFF2-40B4-BE49-F238E27FC236}">
                  <a16:creationId xmlns:a16="http://schemas.microsoft.com/office/drawing/2014/main" id="{38870FC7-36E8-AF0B-B63F-2E7E7140EC7B}"/>
                </a:ext>
              </a:extLst>
            </p:cNvPr>
            <p:cNvGrpSpPr/>
            <p:nvPr/>
          </p:nvGrpSpPr>
          <p:grpSpPr>
            <a:xfrm>
              <a:off x="3219071" y="1761188"/>
              <a:ext cx="1440000" cy="1080000"/>
              <a:chOff x="3219071" y="1819555"/>
              <a:chExt cx="1440000" cy="1080000"/>
            </a:xfrm>
          </p:grpSpPr>
          <p:grpSp>
            <p:nvGrpSpPr>
              <p:cNvPr id="30" name="组合 29">
                <a:extLst>
                  <a:ext uri="{FF2B5EF4-FFF2-40B4-BE49-F238E27FC236}">
                    <a16:creationId xmlns:a16="http://schemas.microsoft.com/office/drawing/2014/main" id="{68197B36-BE16-3BE3-0B7E-BA6A92DE911D}"/>
                  </a:ext>
                </a:extLst>
              </p:cNvPr>
              <p:cNvGrpSpPr/>
              <p:nvPr/>
            </p:nvGrpSpPr>
            <p:grpSpPr>
              <a:xfrm>
                <a:off x="3219071" y="1819555"/>
                <a:ext cx="1440000" cy="360000"/>
                <a:chOff x="8831634" y="1705576"/>
                <a:chExt cx="1842488" cy="460622"/>
              </a:xfrm>
            </p:grpSpPr>
            <p:sp>
              <p:nvSpPr>
                <p:cNvPr id="37" name="矩形 36">
                  <a:extLst>
                    <a:ext uri="{FF2B5EF4-FFF2-40B4-BE49-F238E27FC236}">
                      <a16:creationId xmlns:a16="http://schemas.microsoft.com/office/drawing/2014/main" id="{B1AAFE1E-C22C-1947-444A-52FC73E1E3A2}"/>
                    </a:ext>
                  </a:extLst>
                </p:cNvPr>
                <p:cNvSpPr/>
                <p:nvPr/>
              </p:nvSpPr>
              <p:spPr>
                <a:xfrm>
                  <a:off x="8831634" y="1705576"/>
                  <a:ext cx="460622" cy="460622"/>
                </a:xfrm>
                <a:prstGeom prst="rect">
                  <a:avLst/>
                </a:prstGeom>
                <a:solidFill>
                  <a:srgbClr val="FFFDE4"/>
                </a:solidFill>
                <a:ln w="19050">
                  <a:solidFill>
                    <a:schemeClr val="accent2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38" name="矩形 37">
                  <a:extLst>
                    <a:ext uri="{FF2B5EF4-FFF2-40B4-BE49-F238E27FC236}">
                      <a16:creationId xmlns:a16="http://schemas.microsoft.com/office/drawing/2014/main" id="{7D9DA79C-66FD-E9E8-DEA4-6A094EC46906}"/>
                    </a:ext>
                  </a:extLst>
                </p:cNvPr>
                <p:cNvSpPr/>
                <p:nvPr/>
              </p:nvSpPr>
              <p:spPr>
                <a:xfrm>
                  <a:off x="9292256" y="1705576"/>
                  <a:ext cx="460622" cy="460622"/>
                </a:xfrm>
                <a:prstGeom prst="rect">
                  <a:avLst/>
                </a:prstGeom>
                <a:solidFill>
                  <a:srgbClr val="FFFDE4"/>
                </a:solidFill>
                <a:ln w="19050">
                  <a:solidFill>
                    <a:schemeClr val="accent2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39" name="矩形 38">
                  <a:extLst>
                    <a:ext uri="{FF2B5EF4-FFF2-40B4-BE49-F238E27FC236}">
                      <a16:creationId xmlns:a16="http://schemas.microsoft.com/office/drawing/2014/main" id="{FD89873A-0033-0059-B253-627C3D50C144}"/>
                    </a:ext>
                  </a:extLst>
                </p:cNvPr>
                <p:cNvSpPr/>
                <p:nvPr/>
              </p:nvSpPr>
              <p:spPr>
                <a:xfrm>
                  <a:off x="9752878" y="1705576"/>
                  <a:ext cx="460622" cy="460622"/>
                </a:xfrm>
                <a:prstGeom prst="rect">
                  <a:avLst/>
                </a:prstGeom>
                <a:solidFill>
                  <a:srgbClr val="FFFDE4"/>
                </a:solidFill>
                <a:ln w="19050">
                  <a:solidFill>
                    <a:schemeClr val="accent2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40" name="矩形 39">
                  <a:extLst>
                    <a:ext uri="{FF2B5EF4-FFF2-40B4-BE49-F238E27FC236}">
                      <a16:creationId xmlns:a16="http://schemas.microsoft.com/office/drawing/2014/main" id="{E0E410ED-497A-FBAA-A7D1-6D9B5CBB54B4}"/>
                    </a:ext>
                  </a:extLst>
                </p:cNvPr>
                <p:cNvSpPr/>
                <p:nvPr/>
              </p:nvSpPr>
              <p:spPr>
                <a:xfrm>
                  <a:off x="10213500" y="1705576"/>
                  <a:ext cx="460622" cy="460622"/>
                </a:xfrm>
                <a:prstGeom prst="rect">
                  <a:avLst/>
                </a:prstGeom>
                <a:solidFill>
                  <a:srgbClr val="FFFDE4"/>
                </a:solidFill>
                <a:ln w="19050">
                  <a:solidFill>
                    <a:schemeClr val="accent2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</p:grpSp>
          <p:grpSp>
            <p:nvGrpSpPr>
              <p:cNvPr id="31" name="组合 30">
                <a:extLst>
                  <a:ext uri="{FF2B5EF4-FFF2-40B4-BE49-F238E27FC236}">
                    <a16:creationId xmlns:a16="http://schemas.microsoft.com/office/drawing/2014/main" id="{C3F29CCC-36F0-48AA-A345-A3359526D0F2}"/>
                  </a:ext>
                </a:extLst>
              </p:cNvPr>
              <p:cNvGrpSpPr/>
              <p:nvPr/>
            </p:nvGrpSpPr>
            <p:grpSpPr>
              <a:xfrm>
                <a:off x="3219071" y="2179555"/>
                <a:ext cx="1440000" cy="360000"/>
                <a:chOff x="8831634" y="1705576"/>
                <a:chExt cx="1842488" cy="460622"/>
              </a:xfrm>
            </p:grpSpPr>
            <p:sp>
              <p:nvSpPr>
                <p:cNvPr id="32" name="矩形 31">
                  <a:extLst>
                    <a:ext uri="{FF2B5EF4-FFF2-40B4-BE49-F238E27FC236}">
                      <a16:creationId xmlns:a16="http://schemas.microsoft.com/office/drawing/2014/main" id="{BF9506A6-6EFA-0D22-4BA5-E080956353A1}"/>
                    </a:ext>
                  </a:extLst>
                </p:cNvPr>
                <p:cNvSpPr/>
                <p:nvPr/>
              </p:nvSpPr>
              <p:spPr>
                <a:xfrm>
                  <a:off x="8831634" y="1705576"/>
                  <a:ext cx="460622" cy="460622"/>
                </a:xfrm>
                <a:prstGeom prst="rect">
                  <a:avLst/>
                </a:prstGeom>
                <a:solidFill>
                  <a:srgbClr val="FFFDE4"/>
                </a:solidFill>
                <a:ln w="19050">
                  <a:solidFill>
                    <a:schemeClr val="accent2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33" name="矩形 32">
                  <a:extLst>
                    <a:ext uri="{FF2B5EF4-FFF2-40B4-BE49-F238E27FC236}">
                      <a16:creationId xmlns:a16="http://schemas.microsoft.com/office/drawing/2014/main" id="{17A41B98-606D-828A-9067-3CDB8B28D474}"/>
                    </a:ext>
                  </a:extLst>
                </p:cNvPr>
                <p:cNvSpPr/>
                <p:nvPr/>
              </p:nvSpPr>
              <p:spPr>
                <a:xfrm>
                  <a:off x="9292256" y="1705576"/>
                  <a:ext cx="460622" cy="460622"/>
                </a:xfrm>
                <a:prstGeom prst="rect">
                  <a:avLst/>
                </a:prstGeom>
                <a:solidFill>
                  <a:srgbClr val="FFFDE4"/>
                </a:solidFill>
                <a:ln w="19050">
                  <a:solidFill>
                    <a:schemeClr val="accent2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34" name="矩形 33">
                  <a:extLst>
                    <a:ext uri="{FF2B5EF4-FFF2-40B4-BE49-F238E27FC236}">
                      <a16:creationId xmlns:a16="http://schemas.microsoft.com/office/drawing/2014/main" id="{E7230312-7A1B-7C1C-75D0-6ADE5C32BCE2}"/>
                    </a:ext>
                  </a:extLst>
                </p:cNvPr>
                <p:cNvSpPr/>
                <p:nvPr/>
              </p:nvSpPr>
              <p:spPr>
                <a:xfrm>
                  <a:off x="9752878" y="1705576"/>
                  <a:ext cx="460622" cy="460622"/>
                </a:xfrm>
                <a:prstGeom prst="rect">
                  <a:avLst/>
                </a:prstGeom>
                <a:solidFill>
                  <a:srgbClr val="FFFDE4"/>
                </a:solidFill>
                <a:ln w="19050">
                  <a:solidFill>
                    <a:schemeClr val="accent2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35" name="矩形 34">
                  <a:extLst>
                    <a:ext uri="{FF2B5EF4-FFF2-40B4-BE49-F238E27FC236}">
                      <a16:creationId xmlns:a16="http://schemas.microsoft.com/office/drawing/2014/main" id="{CAFB8FA9-90FB-12F8-B554-4BB9FD586D9A}"/>
                    </a:ext>
                  </a:extLst>
                </p:cNvPr>
                <p:cNvSpPr/>
                <p:nvPr/>
              </p:nvSpPr>
              <p:spPr>
                <a:xfrm>
                  <a:off x="10213500" y="1705576"/>
                  <a:ext cx="460622" cy="460622"/>
                </a:xfrm>
                <a:prstGeom prst="rect">
                  <a:avLst/>
                </a:prstGeom>
                <a:solidFill>
                  <a:srgbClr val="FFFDE4"/>
                </a:solidFill>
                <a:ln w="19050">
                  <a:solidFill>
                    <a:schemeClr val="accent2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</p:grpSp>
          <p:grpSp>
            <p:nvGrpSpPr>
              <p:cNvPr id="42" name="组合 41">
                <a:extLst>
                  <a:ext uri="{FF2B5EF4-FFF2-40B4-BE49-F238E27FC236}">
                    <a16:creationId xmlns:a16="http://schemas.microsoft.com/office/drawing/2014/main" id="{5A042022-3E1A-12CF-6EF6-369ED4F5841B}"/>
                  </a:ext>
                </a:extLst>
              </p:cNvPr>
              <p:cNvGrpSpPr/>
              <p:nvPr/>
            </p:nvGrpSpPr>
            <p:grpSpPr>
              <a:xfrm>
                <a:off x="3219071" y="2539555"/>
                <a:ext cx="1440000" cy="360000"/>
                <a:chOff x="8831634" y="1705576"/>
                <a:chExt cx="1842488" cy="460622"/>
              </a:xfrm>
            </p:grpSpPr>
            <p:sp>
              <p:nvSpPr>
                <p:cNvPr id="43" name="矩形 42">
                  <a:extLst>
                    <a:ext uri="{FF2B5EF4-FFF2-40B4-BE49-F238E27FC236}">
                      <a16:creationId xmlns:a16="http://schemas.microsoft.com/office/drawing/2014/main" id="{73C0D81D-20E9-E387-7179-FCDCF4CD507B}"/>
                    </a:ext>
                  </a:extLst>
                </p:cNvPr>
                <p:cNvSpPr/>
                <p:nvPr/>
              </p:nvSpPr>
              <p:spPr>
                <a:xfrm>
                  <a:off x="8831634" y="1705576"/>
                  <a:ext cx="460622" cy="460622"/>
                </a:xfrm>
                <a:prstGeom prst="rect">
                  <a:avLst/>
                </a:prstGeom>
                <a:solidFill>
                  <a:srgbClr val="FFFDE4"/>
                </a:solidFill>
                <a:ln w="19050">
                  <a:solidFill>
                    <a:schemeClr val="accent2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44" name="矩形 43">
                  <a:extLst>
                    <a:ext uri="{FF2B5EF4-FFF2-40B4-BE49-F238E27FC236}">
                      <a16:creationId xmlns:a16="http://schemas.microsoft.com/office/drawing/2014/main" id="{2B2BA483-93EF-7573-40D1-A144DD04FD68}"/>
                    </a:ext>
                  </a:extLst>
                </p:cNvPr>
                <p:cNvSpPr/>
                <p:nvPr/>
              </p:nvSpPr>
              <p:spPr>
                <a:xfrm>
                  <a:off x="9292256" y="1705576"/>
                  <a:ext cx="460622" cy="460622"/>
                </a:xfrm>
                <a:prstGeom prst="rect">
                  <a:avLst/>
                </a:prstGeom>
                <a:solidFill>
                  <a:srgbClr val="FFFDE4"/>
                </a:solidFill>
                <a:ln w="19050">
                  <a:solidFill>
                    <a:schemeClr val="accent2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45" name="矩形 44">
                  <a:extLst>
                    <a:ext uri="{FF2B5EF4-FFF2-40B4-BE49-F238E27FC236}">
                      <a16:creationId xmlns:a16="http://schemas.microsoft.com/office/drawing/2014/main" id="{76A4ED8C-73F7-8138-22B4-CE48259BAC50}"/>
                    </a:ext>
                  </a:extLst>
                </p:cNvPr>
                <p:cNvSpPr/>
                <p:nvPr/>
              </p:nvSpPr>
              <p:spPr>
                <a:xfrm>
                  <a:off x="9752878" y="1705576"/>
                  <a:ext cx="460622" cy="460622"/>
                </a:xfrm>
                <a:prstGeom prst="rect">
                  <a:avLst/>
                </a:prstGeom>
                <a:solidFill>
                  <a:srgbClr val="FFFDE4"/>
                </a:solidFill>
                <a:ln w="19050">
                  <a:solidFill>
                    <a:schemeClr val="accent2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46" name="矩形 45">
                  <a:extLst>
                    <a:ext uri="{FF2B5EF4-FFF2-40B4-BE49-F238E27FC236}">
                      <a16:creationId xmlns:a16="http://schemas.microsoft.com/office/drawing/2014/main" id="{51612317-D21D-7973-8B15-41CB72C23B12}"/>
                    </a:ext>
                  </a:extLst>
                </p:cNvPr>
                <p:cNvSpPr/>
                <p:nvPr/>
              </p:nvSpPr>
              <p:spPr>
                <a:xfrm>
                  <a:off x="10213500" y="1705576"/>
                  <a:ext cx="460622" cy="460622"/>
                </a:xfrm>
                <a:prstGeom prst="rect">
                  <a:avLst/>
                </a:prstGeom>
                <a:solidFill>
                  <a:srgbClr val="FFFDE4"/>
                </a:solidFill>
                <a:ln w="19050">
                  <a:solidFill>
                    <a:schemeClr val="accent2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</p:grpSp>
        </p:grpSp>
      </p:grpSp>
      <p:cxnSp>
        <p:nvCxnSpPr>
          <p:cNvPr id="51" name="直接箭头连接符 50">
            <a:extLst>
              <a:ext uri="{FF2B5EF4-FFF2-40B4-BE49-F238E27FC236}">
                <a16:creationId xmlns:a16="http://schemas.microsoft.com/office/drawing/2014/main" id="{C5A60B5F-6D80-2448-44E9-B00A688A22E1}"/>
              </a:ext>
            </a:extLst>
          </p:cNvPr>
          <p:cNvCxnSpPr>
            <a:cxnSpLocks/>
          </p:cNvCxnSpPr>
          <p:nvPr/>
        </p:nvCxnSpPr>
        <p:spPr>
          <a:xfrm flipV="1">
            <a:off x="5944137" y="4202148"/>
            <a:ext cx="0" cy="645579"/>
          </a:xfrm>
          <a:prstGeom prst="straightConnector1">
            <a:avLst/>
          </a:prstGeom>
          <a:ln w="19050">
            <a:solidFill>
              <a:schemeClr val="accent2"/>
            </a:solidFill>
            <a:headEnd type="triangl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67" name="组合 66">
            <a:extLst>
              <a:ext uri="{FF2B5EF4-FFF2-40B4-BE49-F238E27FC236}">
                <a16:creationId xmlns:a16="http://schemas.microsoft.com/office/drawing/2014/main" id="{8CBCB36C-B403-66BE-147A-F0062D98BFBB}"/>
              </a:ext>
            </a:extLst>
          </p:cNvPr>
          <p:cNvGrpSpPr/>
          <p:nvPr/>
        </p:nvGrpSpPr>
        <p:grpSpPr>
          <a:xfrm>
            <a:off x="449901" y="3023434"/>
            <a:ext cx="5211594" cy="2660427"/>
            <a:chOff x="741733" y="3023434"/>
            <a:chExt cx="5211594" cy="2660427"/>
          </a:xfrm>
        </p:grpSpPr>
        <p:sp>
          <p:nvSpPr>
            <p:cNvPr id="49" name="文本框 48">
              <a:extLst>
                <a:ext uri="{FF2B5EF4-FFF2-40B4-BE49-F238E27FC236}">
                  <a16:creationId xmlns:a16="http://schemas.microsoft.com/office/drawing/2014/main" id="{B113F9B7-AC4C-4C6E-4DDA-C7C8567DFC57}"/>
                </a:ext>
              </a:extLst>
            </p:cNvPr>
            <p:cNvSpPr txBox="1"/>
            <p:nvPr/>
          </p:nvSpPr>
          <p:spPr>
            <a:xfrm>
              <a:off x="741733" y="3023434"/>
              <a:ext cx="5211594" cy="58477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zh-CN" altLang="en-US" sz="3200" b="1" dirty="0">
                  <a:solidFill>
                    <a:srgbClr val="231F20"/>
                  </a:solidFill>
                  <a:effectLst/>
                  <a:latin typeface="楷体" panose="02010609060101010101" pitchFamily="49" charset="-122"/>
                  <a:ea typeface="楷体" panose="02010609060101010101" pitchFamily="49" charset="-122"/>
                </a:rPr>
                <a:t>常用的面积单位及进率：</a:t>
              </a:r>
              <a:endParaRPr lang="zh-CN" altLang="en-US" sz="4400" b="1" dirty="0">
                <a:latin typeface="楷体" panose="02010609060101010101" pitchFamily="49" charset="-122"/>
                <a:ea typeface="楷体" panose="02010609060101010101" pitchFamily="49" charset="-122"/>
              </a:endParaRPr>
            </a:p>
          </p:txBody>
        </p:sp>
        <p:sp>
          <p:nvSpPr>
            <p:cNvPr id="52" name="文本框 51">
              <a:extLst>
                <a:ext uri="{FF2B5EF4-FFF2-40B4-BE49-F238E27FC236}">
                  <a16:creationId xmlns:a16="http://schemas.microsoft.com/office/drawing/2014/main" id="{5E64CEB1-A50C-31D2-68C2-3AD2BDF62928}"/>
                </a:ext>
              </a:extLst>
            </p:cNvPr>
            <p:cNvSpPr txBox="1"/>
            <p:nvPr/>
          </p:nvSpPr>
          <p:spPr>
            <a:xfrm>
              <a:off x="741734" y="3715318"/>
              <a:ext cx="2052298" cy="58477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zh-CN" altLang="en-US" sz="3200" b="1" dirty="0">
                  <a:solidFill>
                    <a:srgbClr val="231F20"/>
                  </a:solidFill>
                  <a:effectLst/>
                  <a:latin typeface="楷体" panose="02010609060101010101" pitchFamily="49" charset="-122"/>
                  <a:ea typeface="楷体" panose="02010609060101010101" pitchFamily="49" charset="-122"/>
                </a:rPr>
                <a:t>平方厘米</a:t>
              </a:r>
              <a:endParaRPr lang="zh-CN" altLang="en-US" sz="4400" b="1" dirty="0">
                <a:latin typeface="楷体" panose="02010609060101010101" pitchFamily="49" charset="-122"/>
                <a:ea typeface="楷体" panose="02010609060101010101" pitchFamily="49" charset="-122"/>
              </a:endParaRPr>
            </a:p>
          </p:txBody>
        </p:sp>
        <p:sp>
          <p:nvSpPr>
            <p:cNvPr id="53" name="文本框 52">
              <a:extLst>
                <a:ext uri="{FF2B5EF4-FFF2-40B4-BE49-F238E27FC236}">
                  <a16:creationId xmlns:a16="http://schemas.microsoft.com/office/drawing/2014/main" id="{DD0A3074-2A7C-246C-62A6-5A8741293A1D}"/>
                </a:ext>
              </a:extLst>
            </p:cNvPr>
            <p:cNvSpPr txBox="1"/>
            <p:nvPr/>
          </p:nvSpPr>
          <p:spPr>
            <a:xfrm>
              <a:off x="741733" y="4407202"/>
              <a:ext cx="2052299" cy="58477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zh-CN" altLang="en-US" sz="3200" b="1" dirty="0">
                  <a:solidFill>
                    <a:srgbClr val="231F20"/>
                  </a:solidFill>
                  <a:effectLst/>
                  <a:latin typeface="楷体" panose="02010609060101010101" pitchFamily="49" charset="-122"/>
                  <a:ea typeface="楷体" panose="02010609060101010101" pitchFamily="49" charset="-122"/>
                </a:rPr>
                <a:t>平方分米</a:t>
              </a:r>
              <a:endParaRPr lang="zh-CN" altLang="en-US" sz="4400" b="1" dirty="0">
                <a:latin typeface="楷体" panose="02010609060101010101" pitchFamily="49" charset="-122"/>
                <a:ea typeface="楷体" panose="02010609060101010101" pitchFamily="49" charset="-122"/>
              </a:endParaRPr>
            </a:p>
          </p:txBody>
        </p:sp>
        <p:sp>
          <p:nvSpPr>
            <p:cNvPr id="54" name="文本框 53">
              <a:extLst>
                <a:ext uri="{FF2B5EF4-FFF2-40B4-BE49-F238E27FC236}">
                  <a16:creationId xmlns:a16="http://schemas.microsoft.com/office/drawing/2014/main" id="{BBAF4A6F-4E58-980D-F354-FD6F011CED99}"/>
                </a:ext>
              </a:extLst>
            </p:cNvPr>
            <p:cNvSpPr txBox="1"/>
            <p:nvPr/>
          </p:nvSpPr>
          <p:spPr>
            <a:xfrm>
              <a:off x="741734" y="5099086"/>
              <a:ext cx="2052298" cy="58477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zh-CN" altLang="en-US" sz="3200" b="1" dirty="0">
                  <a:solidFill>
                    <a:srgbClr val="231F20"/>
                  </a:solidFill>
                  <a:effectLst/>
                  <a:latin typeface="楷体" panose="02010609060101010101" pitchFamily="49" charset="-122"/>
                  <a:ea typeface="楷体" panose="02010609060101010101" pitchFamily="49" charset="-122"/>
                </a:rPr>
                <a:t>平方米</a:t>
              </a:r>
              <a:endParaRPr lang="zh-CN" altLang="en-US" sz="4400" b="1" dirty="0">
                <a:latin typeface="楷体" panose="02010609060101010101" pitchFamily="49" charset="-122"/>
                <a:ea typeface="楷体" panose="02010609060101010101" pitchFamily="49" charset="-122"/>
              </a:endParaRPr>
            </a:p>
          </p:txBody>
        </p:sp>
        <p:cxnSp>
          <p:nvCxnSpPr>
            <p:cNvPr id="56" name="连接符: 曲线 55">
              <a:extLst>
                <a:ext uri="{FF2B5EF4-FFF2-40B4-BE49-F238E27FC236}">
                  <a16:creationId xmlns:a16="http://schemas.microsoft.com/office/drawing/2014/main" id="{B98C2ACA-F3C4-DF69-7146-3F1219B4D81C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2794032" y="4007706"/>
              <a:ext cx="12700" cy="691884"/>
            </a:xfrm>
            <a:prstGeom prst="curvedConnector3">
              <a:avLst>
                <a:gd name="adj1" fmla="val 1800000"/>
              </a:avLst>
            </a:prstGeom>
            <a:ln w="19050">
              <a:solidFill>
                <a:schemeClr val="accent2"/>
              </a:solidFill>
              <a:headEnd type="triangl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9" name="连接符: 曲线 58">
              <a:extLst>
                <a:ext uri="{FF2B5EF4-FFF2-40B4-BE49-F238E27FC236}">
                  <a16:creationId xmlns:a16="http://schemas.microsoft.com/office/drawing/2014/main" id="{6744C064-8C02-1429-5023-9643D1FF3F4C}"/>
                </a:ext>
              </a:extLst>
            </p:cNvPr>
            <p:cNvCxnSpPr>
              <a:cxnSpLocks/>
              <a:stCxn id="54" idx="3"/>
              <a:endCxn id="53" idx="3"/>
            </p:cNvCxnSpPr>
            <p:nvPr/>
          </p:nvCxnSpPr>
          <p:spPr>
            <a:xfrm flipV="1">
              <a:off x="2794032" y="4699590"/>
              <a:ext cx="12700" cy="691884"/>
            </a:xfrm>
            <a:prstGeom prst="curvedConnector3">
              <a:avLst>
                <a:gd name="adj1" fmla="val 1800000"/>
              </a:avLst>
            </a:prstGeom>
            <a:ln w="19050">
              <a:solidFill>
                <a:schemeClr val="accent2"/>
              </a:solidFill>
              <a:headEnd type="triangl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63" name="文本框 62">
              <a:extLst>
                <a:ext uri="{FF2B5EF4-FFF2-40B4-BE49-F238E27FC236}">
                  <a16:creationId xmlns:a16="http://schemas.microsoft.com/office/drawing/2014/main" id="{320FC4FA-DE1C-3D45-7BB2-218EFF2332AD}"/>
                </a:ext>
              </a:extLst>
            </p:cNvPr>
            <p:cNvSpPr txBox="1"/>
            <p:nvPr/>
          </p:nvSpPr>
          <p:spPr>
            <a:xfrm>
              <a:off x="3076675" y="4007705"/>
              <a:ext cx="1060315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l" eaLnBrk="1" hangingPunct="1"/>
              <a:r>
                <a:rPr lang="en-US" altLang="zh-CN" sz="3200" b="1" dirty="0">
                  <a:solidFill>
                    <a:srgbClr val="E60013"/>
                  </a:solidFill>
                  <a:latin typeface="+mn-lt"/>
                  <a:ea typeface="+mn-ea"/>
                </a:rPr>
                <a:t>100</a:t>
              </a:r>
              <a:endParaRPr lang="zh-CN" altLang="en-US" sz="3200" b="1" dirty="0">
                <a:solidFill>
                  <a:srgbClr val="E60013"/>
                </a:solidFill>
                <a:latin typeface="+mn-lt"/>
                <a:ea typeface="+mn-ea"/>
              </a:endParaRPr>
            </a:p>
          </p:txBody>
        </p:sp>
        <p:sp>
          <p:nvSpPr>
            <p:cNvPr id="64" name="文本框 63">
              <a:extLst>
                <a:ext uri="{FF2B5EF4-FFF2-40B4-BE49-F238E27FC236}">
                  <a16:creationId xmlns:a16="http://schemas.microsoft.com/office/drawing/2014/main" id="{5BE03095-FF02-3588-25E8-50AEA286EC94}"/>
                </a:ext>
              </a:extLst>
            </p:cNvPr>
            <p:cNvSpPr txBox="1"/>
            <p:nvPr/>
          </p:nvSpPr>
          <p:spPr>
            <a:xfrm>
              <a:off x="3076675" y="4753144"/>
              <a:ext cx="1060315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l" eaLnBrk="1" hangingPunct="1"/>
              <a:r>
                <a:rPr lang="en-US" altLang="zh-CN" sz="3200" b="1" dirty="0">
                  <a:solidFill>
                    <a:srgbClr val="E60013"/>
                  </a:solidFill>
                  <a:latin typeface="+mn-lt"/>
                  <a:ea typeface="+mn-ea"/>
                </a:rPr>
                <a:t>100</a:t>
              </a:r>
              <a:endParaRPr lang="zh-CN" altLang="en-US" sz="3200" b="1" dirty="0">
                <a:solidFill>
                  <a:srgbClr val="E60013"/>
                </a:solidFill>
                <a:latin typeface="+mn-lt"/>
                <a:ea typeface="+mn-ea"/>
              </a:endParaRPr>
            </a:p>
          </p:txBody>
        </p:sp>
      </p:grpSp>
      <p:sp>
        <p:nvSpPr>
          <p:cNvPr id="66" name="弧形 65">
            <a:extLst>
              <a:ext uri="{FF2B5EF4-FFF2-40B4-BE49-F238E27FC236}">
                <a16:creationId xmlns:a16="http://schemas.microsoft.com/office/drawing/2014/main" id="{3FCF5351-4F6D-4657-ACA6-3A0AE6BF064E}"/>
              </a:ext>
            </a:extLst>
          </p:cNvPr>
          <p:cNvSpPr/>
          <p:nvPr/>
        </p:nvSpPr>
        <p:spPr>
          <a:xfrm rot="1806680" flipV="1">
            <a:off x="3430025" y="2631267"/>
            <a:ext cx="2231830" cy="1880798"/>
          </a:xfrm>
          <a:prstGeom prst="arc">
            <a:avLst>
              <a:gd name="adj1" fmla="val 16285850"/>
              <a:gd name="adj2" fmla="val 73101"/>
            </a:avLst>
          </a:prstGeom>
          <a:ln w="19050">
            <a:solidFill>
              <a:schemeClr val="accent2"/>
            </a:solidFill>
            <a:headEnd type="triangl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8" name="文本框 67">
            <a:extLst>
              <a:ext uri="{FF2B5EF4-FFF2-40B4-BE49-F238E27FC236}">
                <a16:creationId xmlns:a16="http://schemas.microsoft.com/office/drawing/2014/main" id="{4D62257D-3AEF-697D-5A9B-5AEC6F06C825}"/>
              </a:ext>
            </a:extLst>
          </p:cNvPr>
          <p:cNvSpPr txBox="1"/>
          <p:nvPr/>
        </p:nvSpPr>
        <p:spPr>
          <a:xfrm>
            <a:off x="602561" y="5781800"/>
            <a:ext cx="3764678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en-US" sz="2800" dirty="0">
                <a:solidFill>
                  <a:srgbClr val="E60013"/>
                </a:solidFill>
                <a:latin typeface="+mn-lt"/>
                <a:ea typeface="黑体" panose="02010609060101010101" pitchFamily="49" charset="-122"/>
              </a:rPr>
              <a:t>单位间的进率</a:t>
            </a:r>
            <a:r>
              <a:rPr lang="en-US" altLang="zh-CN" sz="2800" b="1" dirty="0">
                <a:solidFill>
                  <a:srgbClr val="E60013"/>
                </a:solidFill>
                <a:latin typeface="+mn-lt"/>
                <a:ea typeface="黑体" panose="02010609060101010101" pitchFamily="49" charset="-122"/>
              </a:rPr>
              <a:t>100</a:t>
            </a:r>
            <a:endParaRPr lang="zh-CN" altLang="en-US" sz="6600" b="1" dirty="0">
              <a:solidFill>
                <a:srgbClr val="E60013"/>
              </a:solidFill>
              <a:latin typeface="+mn-lt"/>
              <a:ea typeface="黑体" panose="02010609060101010101" pitchFamily="49" charset="-122"/>
            </a:endParaRPr>
          </a:p>
        </p:txBody>
      </p:sp>
      <p:cxnSp>
        <p:nvCxnSpPr>
          <p:cNvPr id="70" name="直接箭头连接符 69">
            <a:extLst>
              <a:ext uri="{FF2B5EF4-FFF2-40B4-BE49-F238E27FC236}">
                <a16:creationId xmlns:a16="http://schemas.microsoft.com/office/drawing/2014/main" id="{7435F947-3A8F-5212-ADBA-3249AC05753C}"/>
              </a:ext>
            </a:extLst>
          </p:cNvPr>
          <p:cNvCxnSpPr>
            <a:cxnSpLocks/>
          </p:cNvCxnSpPr>
          <p:nvPr/>
        </p:nvCxnSpPr>
        <p:spPr>
          <a:xfrm flipH="1" flipV="1">
            <a:off x="6881382" y="3172004"/>
            <a:ext cx="541660" cy="1"/>
          </a:xfrm>
          <a:prstGeom prst="straightConnector1">
            <a:avLst/>
          </a:prstGeom>
          <a:ln w="19050">
            <a:solidFill>
              <a:schemeClr val="accent2"/>
            </a:solidFill>
            <a:headEnd type="triangl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75" name="组合 74">
            <a:extLst>
              <a:ext uri="{FF2B5EF4-FFF2-40B4-BE49-F238E27FC236}">
                <a16:creationId xmlns:a16="http://schemas.microsoft.com/office/drawing/2014/main" id="{EEC1482B-FFCE-FC6B-F45F-E31A7CDE4FA4}"/>
              </a:ext>
            </a:extLst>
          </p:cNvPr>
          <p:cNvGrpSpPr/>
          <p:nvPr/>
        </p:nvGrpSpPr>
        <p:grpSpPr>
          <a:xfrm>
            <a:off x="7470843" y="2043919"/>
            <a:ext cx="5041675" cy="2256170"/>
            <a:chOff x="7470843" y="2043919"/>
            <a:chExt cx="5041675" cy="2256170"/>
          </a:xfrm>
        </p:grpSpPr>
        <p:sp>
          <p:nvSpPr>
            <p:cNvPr id="74" name="矩形 73">
              <a:extLst>
                <a:ext uri="{FF2B5EF4-FFF2-40B4-BE49-F238E27FC236}">
                  <a16:creationId xmlns:a16="http://schemas.microsoft.com/office/drawing/2014/main" id="{A32A1582-84DE-A64C-B0C5-CFA396654E59}"/>
                </a:ext>
              </a:extLst>
            </p:cNvPr>
            <p:cNvSpPr/>
            <p:nvPr/>
          </p:nvSpPr>
          <p:spPr>
            <a:xfrm>
              <a:off x="7470843" y="2043919"/>
              <a:ext cx="4516381" cy="2256170"/>
            </a:xfrm>
            <a:prstGeom prst="rect">
              <a:avLst/>
            </a:prstGeom>
            <a:solidFill>
              <a:schemeClr val="bg1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9" name="文本框 68">
              <a:extLst>
                <a:ext uri="{FF2B5EF4-FFF2-40B4-BE49-F238E27FC236}">
                  <a16:creationId xmlns:a16="http://schemas.microsoft.com/office/drawing/2014/main" id="{88BD8CC3-4B30-C8CE-56C9-8FC26DD8D321}"/>
                </a:ext>
              </a:extLst>
            </p:cNvPr>
            <p:cNvSpPr txBox="1"/>
            <p:nvPr/>
          </p:nvSpPr>
          <p:spPr>
            <a:xfrm>
              <a:off x="7531614" y="2243935"/>
              <a:ext cx="3685797" cy="52322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zh-CN" altLang="en-US" sz="2800" dirty="0">
                  <a:solidFill>
                    <a:srgbClr val="231F20"/>
                  </a:solidFill>
                  <a:effectLst/>
                  <a:latin typeface="+mn-ea"/>
                  <a:ea typeface="+mn-ea"/>
                </a:rPr>
                <a:t>用公式计算：</a:t>
              </a:r>
              <a:endParaRPr lang="zh-CN" altLang="en-US" sz="4000" dirty="0">
                <a:latin typeface="+mn-ea"/>
                <a:ea typeface="+mn-ea"/>
              </a:endParaRPr>
            </a:p>
          </p:txBody>
        </p:sp>
        <p:sp>
          <p:nvSpPr>
            <p:cNvPr id="72" name="文本框 71">
              <a:extLst>
                <a:ext uri="{FF2B5EF4-FFF2-40B4-BE49-F238E27FC236}">
                  <a16:creationId xmlns:a16="http://schemas.microsoft.com/office/drawing/2014/main" id="{E9320D61-9F04-86BF-057B-FE3626538C14}"/>
                </a:ext>
              </a:extLst>
            </p:cNvPr>
            <p:cNvSpPr txBox="1"/>
            <p:nvPr/>
          </p:nvSpPr>
          <p:spPr>
            <a:xfrm>
              <a:off x="7531614" y="2933076"/>
              <a:ext cx="4455610" cy="52322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zh-CN" altLang="en-US" sz="2800" b="1" dirty="0">
                  <a:solidFill>
                    <a:srgbClr val="231F20"/>
                  </a:solidFill>
                  <a:effectLst/>
                  <a:latin typeface="+mn-lt"/>
                  <a:ea typeface="楷体" panose="02010609060101010101" pitchFamily="49" charset="-122"/>
                </a:rPr>
                <a:t>长方形的面积</a:t>
              </a:r>
              <a:r>
                <a:rPr lang="en-US" altLang="zh-CN" sz="2800" b="1" dirty="0">
                  <a:solidFill>
                    <a:srgbClr val="231F20"/>
                  </a:solidFill>
                  <a:effectLst/>
                  <a:latin typeface="+mn-lt"/>
                  <a:ea typeface="楷体" panose="02010609060101010101" pitchFamily="49" charset="-122"/>
                </a:rPr>
                <a:t>=</a:t>
              </a:r>
              <a:r>
                <a:rPr lang="zh-CN" altLang="en-US" sz="2800" b="1" dirty="0">
                  <a:solidFill>
                    <a:srgbClr val="231F20"/>
                  </a:solidFill>
                  <a:effectLst/>
                  <a:latin typeface="+mn-lt"/>
                  <a:ea typeface="楷体" panose="02010609060101010101" pitchFamily="49" charset="-122"/>
                </a:rPr>
                <a:t>长</a:t>
              </a:r>
              <a:r>
                <a:rPr lang="en-US" altLang="zh-CN" sz="2800" b="1" dirty="0">
                  <a:solidFill>
                    <a:srgbClr val="231F20"/>
                  </a:solidFill>
                  <a:effectLst/>
                  <a:latin typeface="+mn-lt"/>
                  <a:ea typeface="楷体" panose="02010609060101010101" pitchFamily="49" charset="-122"/>
                </a:rPr>
                <a:t>×</a:t>
              </a:r>
              <a:r>
                <a:rPr lang="zh-CN" altLang="en-US" sz="2800" b="1" dirty="0">
                  <a:solidFill>
                    <a:srgbClr val="231F20"/>
                  </a:solidFill>
                  <a:effectLst/>
                  <a:latin typeface="+mn-lt"/>
                  <a:ea typeface="楷体" panose="02010609060101010101" pitchFamily="49" charset="-122"/>
                </a:rPr>
                <a:t>宽</a:t>
              </a:r>
              <a:endParaRPr lang="zh-CN" altLang="en-US" sz="4000" b="1" dirty="0">
                <a:latin typeface="+mn-lt"/>
                <a:ea typeface="楷体" panose="02010609060101010101" pitchFamily="49" charset="-122"/>
              </a:endParaRPr>
            </a:p>
          </p:txBody>
        </p:sp>
        <p:sp>
          <p:nvSpPr>
            <p:cNvPr id="73" name="文本框 72">
              <a:extLst>
                <a:ext uri="{FF2B5EF4-FFF2-40B4-BE49-F238E27FC236}">
                  <a16:creationId xmlns:a16="http://schemas.microsoft.com/office/drawing/2014/main" id="{9A6D35FC-71BE-B410-4C5A-C793ADD62AAA}"/>
                </a:ext>
              </a:extLst>
            </p:cNvPr>
            <p:cNvSpPr txBox="1"/>
            <p:nvPr/>
          </p:nvSpPr>
          <p:spPr>
            <a:xfrm>
              <a:off x="7531614" y="3620740"/>
              <a:ext cx="4980904" cy="52322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zh-CN" altLang="en-US" sz="2800" b="1" dirty="0">
                  <a:solidFill>
                    <a:srgbClr val="231F20"/>
                  </a:solidFill>
                  <a:effectLst/>
                  <a:latin typeface="+mn-lt"/>
                  <a:ea typeface="楷体" panose="02010609060101010101" pitchFamily="49" charset="-122"/>
                </a:rPr>
                <a:t>正方形的面积</a:t>
              </a:r>
              <a:r>
                <a:rPr lang="en-US" altLang="zh-CN" sz="2800" b="1" dirty="0">
                  <a:solidFill>
                    <a:srgbClr val="231F20"/>
                  </a:solidFill>
                  <a:effectLst/>
                  <a:latin typeface="+mn-lt"/>
                  <a:ea typeface="楷体" panose="02010609060101010101" pitchFamily="49" charset="-122"/>
                </a:rPr>
                <a:t>=</a:t>
              </a:r>
              <a:r>
                <a:rPr lang="zh-CN" altLang="en-US" sz="2800" b="1" dirty="0">
                  <a:solidFill>
                    <a:srgbClr val="231F20"/>
                  </a:solidFill>
                  <a:effectLst/>
                  <a:latin typeface="+mn-lt"/>
                  <a:ea typeface="楷体" panose="02010609060101010101" pitchFamily="49" charset="-122"/>
                </a:rPr>
                <a:t>边长</a:t>
              </a:r>
              <a:r>
                <a:rPr lang="en-US" altLang="zh-CN" sz="2800" b="1" dirty="0">
                  <a:solidFill>
                    <a:srgbClr val="231F20"/>
                  </a:solidFill>
                  <a:effectLst/>
                  <a:latin typeface="+mn-lt"/>
                  <a:ea typeface="楷体" panose="02010609060101010101" pitchFamily="49" charset="-122"/>
                </a:rPr>
                <a:t>×</a:t>
              </a:r>
              <a:r>
                <a:rPr lang="zh-CN" altLang="en-US" sz="2800" b="1" dirty="0">
                  <a:solidFill>
                    <a:srgbClr val="231F20"/>
                  </a:solidFill>
                  <a:effectLst/>
                  <a:latin typeface="+mn-lt"/>
                  <a:ea typeface="楷体" panose="02010609060101010101" pitchFamily="49" charset="-122"/>
                </a:rPr>
                <a:t>边长</a:t>
              </a:r>
              <a:endParaRPr lang="zh-CN" altLang="en-US" sz="4000" b="1" dirty="0">
                <a:latin typeface="+mn-lt"/>
                <a:ea typeface="楷体" panose="02010609060101010101" pitchFamily="49" charset="-122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24810322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4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4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8" grpId="0"/>
      <p:bldP spid="15" grpId="0" animBg="1"/>
      <p:bldP spid="66" grpId="0" animBg="1"/>
      <p:bldP spid="68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表格 4">
            <a:extLst>
              <a:ext uri="{FF2B5EF4-FFF2-40B4-BE49-F238E27FC236}">
                <a16:creationId xmlns:a16="http://schemas.microsoft.com/office/drawing/2014/main" id="{6D11CD00-0A32-9606-74D6-BB9AB922AA5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293731664"/>
              </p:ext>
            </p:extLst>
          </p:nvPr>
        </p:nvGraphicFramePr>
        <p:xfrm>
          <a:off x="669598" y="2256651"/>
          <a:ext cx="10892131" cy="3930576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858062">
                  <a:extLst>
                    <a:ext uri="{9D8B030D-6E8A-4147-A177-3AD203B41FA5}">
                      <a16:colId xmlns:a16="http://schemas.microsoft.com/office/drawing/2014/main" val="3582911342"/>
                    </a:ext>
                  </a:extLst>
                </a:gridCol>
                <a:gridCol w="1974715">
                  <a:extLst>
                    <a:ext uri="{9D8B030D-6E8A-4147-A177-3AD203B41FA5}">
                      <a16:colId xmlns:a16="http://schemas.microsoft.com/office/drawing/2014/main" val="3658785874"/>
                    </a:ext>
                  </a:extLst>
                </a:gridCol>
                <a:gridCol w="4029677">
                  <a:extLst>
                    <a:ext uri="{9D8B030D-6E8A-4147-A177-3AD203B41FA5}">
                      <a16:colId xmlns:a16="http://schemas.microsoft.com/office/drawing/2014/main" val="4265206877"/>
                    </a:ext>
                  </a:extLst>
                </a:gridCol>
                <a:gridCol w="4029677">
                  <a:extLst>
                    <a:ext uri="{9D8B030D-6E8A-4147-A177-3AD203B41FA5}">
                      <a16:colId xmlns:a16="http://schemas.microsoft.com/office/drawing/2014/main" val="818248491"/>
                    </a:ext>
                  </a:extLst>
                </a:gridCol>
              </a:tblGrid>
              <a:tr h="745366">
                <a:tc gridSpan="2">
                  <a:txBody>
                    <a:bodyPr/>
                    <a:lstStyle/>
                    <a:p>
                      <a:pPr algn="ctr"/>
                      <a:endParaRPr lang="zh-CN" altLang="en-US" sz="3200" dirty="0"/>
                    </a:p>
                  </a:txBody>
                  <a:tcPr anchor="ctr">
                    <a:solidFill>
                      <a:srgbClr val="FFFDE4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zh-CN" altLang="en-US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3200" dirty="0"/>
                        <a:t>周长</a:t>
                      </a:r>
                    </a:p>
                  </a:txBody>
                  <a:tcPr anchor="ctr">
                    <a:solidFill>
                      <a:srgbClr val="FFFDE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3200" dirty="0"/>
                        <a:t>面积</a:t>
                      </a:r>
                    </a:p>
                  </a:txBody>
                  <a:tcPr anchor="ctr">
                    <a:solidFill>
                      <a:srgbClr val="FFFDE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04423876"/>
                  </a:ext>
                </a:extLst>
              </a:tr>
              <a:tr h="745366">
                <a:tc rowSpan="2">
                  <a:txBody>
                    <a:bodyPr/>
                    <a:lstStyle/>
                    <a:p>
                      <a:pPr algn="ctr"/>
                      <a:r>
                        <a:rPr lang="zh-CN" altLang="en-US" sz="3200" dirty="0"/>
                        <a:t>不同点</a:t>
                      </a:r>
                    </a:p>
                  </a:txBody>
                  <a:tcPr vert="eaVert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3200" dirty="0"/>
                        <a:t>意义</a:t>
                      </a: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3200" dirty="0">
                          <a:solidFill>
                            <a:srgbClr val="E60013"/>
                          </a:solidFill>
                        </a:rPr>
                        <a:t>封闭图形一周</a:t>
                      </a:r>
                      <a:endParaRPr lang="en-US" altLang="zh-CN" sz="3200" dirty="0">
                        <a:solidFill>
                          <a:srgbClr val="E60013"/>
                        </a:solidFill>
                      </a:endParaRPr>
                    </a:p>
                    <a:p>
                      <a:pPr algn="ctr"/>
                      <a:r>
                        <a:rPr lang="zh-CN" altLang="en-US" sz="3200" dirty="0">
                          <a:solidFill>
                            <a:srgbClr val="E60013"/>
                          </a:solidFill>
                        </a:rPr>
                        <a:t>的长度</a:t>
                      </a: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3200" dirty="0">
                          <a:solidFill>
                            <a:srgbClr val="E60013"/>
                          </a:solidFill>
                        </a:rPr>
                        <a:t>封闭图形的大小</a:t>
                      </a: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69088699"/>
                  </a:ext>
                </a:extLst>
              </a:tr>
              <a:tr h="1373044">
                <a:tc vMerge="1">
                  <a:txBody>
                    <a:bodyPr/>
                    <a:lstStyle/>
                    <a:p>
                      <a:endParaRPr lang="zh-CN" altLang="en-US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3200" dirty="0"/>
                        <a:t>计量单位</a:t>
                      </a: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3200" dirty="0">
                          <a:solidFill>
                            <a:srgbClr val="E60013"/>
                          </a:solidFill>
                        </a:rPr>
                        <a:t>厘米、分米、米</a:t>
                      </a: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zh-CN" altLang="en-US" sz="3200" dirty="0">
                          <a:solidFill>
                            <a:srgbClr val="E60013"/>
                          </a:solidFill>
                        </a:rPr>
                        <a:t>平方厘米、平方分米、</a:t>
                      </a:r>
                      <a:endParaRPr lang="en-US" altLang="zh-CN" sz="3200" dirty="0">
                        <a:solidFill>
                          <a:srgbClr val="E60013"/>
                        </a:solidFill>
                      </a:endParaRPr>
                    </a:p>
                    <a:p>
                      <a:pPr algn="l"/>
                      <a:r>
                        <a:rPr lang="zh-CN" altLang="en-US" sz="3200" dirty="0">
                          <a:solidFill>
                            <a:srgbClr val="E60013"/>
                          </a:solidFill>
                        </a:rPr>
                        <a:t>平方米</a:t>
                      </a: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49481243"/>
                  </a:ext>
                </a:extLst>
              </a:tr>
              <a:tr h="745366">
                <a:tc gridSpan="2">
                  <a:txBody>
                    <a:bodyPr/>
                    <a:lstStyle/>
                    <a:p>
                      <a:pPr algn="ctr"/>
                      <a:r>
                        <a:rPr lang="zh-CN" altLang="en-US" sz="3200" dirty="0"/>
                        <a:t>相同点</a:t>
                      </a: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zh-CN" altLang="en-US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zh-CN" altLang="en-US" sz="3200" dirty="0">
                          <a:solidFill>
                            <a:srgbClr val="E60013"/>
                          </a:solidFill>
                        </a:rPr>
                        <a:t>用标准单位计量，是标准单位的累计</a:t>
                      </a: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zh-CN" altLang="en-US" sz="3200" dirty="0"/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130737010"/>
                  </a:ext>
                </a:extLst>
              </a:tr>
            </a:tbl>
          </a:graphicData>
        </a:graphic>
      </p:graphicFrame>
      <p:sp>
        <p:nvSpPr>
          <p:cNvPr id="2" name="文本框 1">
            <a:extLst>
              <a:ext uri="{FF2B5EF4-FFF2-40B4-BE49-F238E27FC236}">
                <a16:creationId xmlns:a16="http://schemas.microsoft.com/office/drawing/2014/main" id="{77C8E734-2FF4-0D92-045A-F5AF40A1BA74}"/>
              </a:ext>
            </a:extLst>
          </p:cNvPr>
          <p:cNvSpPr txBox="1"/>
          <p:nvPr/>
        </p:nvSpPr>
        <p:spPr>
          <a:xfrm>
            <a:off x="982493" y="233465"/>
            <a:ext cx="2295728" cy="7423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 eaLnBrk="1" hangingPunct="1">
              <a:lnSpc>
                <a:spcPct val="130000"/>
              </a:lnSpc>
            </a:pPr>
            <a:r>
              <a:rPr lang="zh-CN" altLang="en-US" sz="36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知识梳理</a:t>
            </a:r>
          </a:p>
        </p:txBody>
      </p:sp>
      <p:sp>
        <p:nvSpPr>
          <p:cNvPr id="3" name="文本框 2">
            <a:extLst>
              <a:ext uri="{FF2B5EF4-FFF2-40B4-BE49-F238E27FC236}">
                <a16:creationId xmlns:a16="http://schemas.microsoft.com/office/drawing/2014/main" id="{FA85493C-5E94-94EA-4E31-92EF011BFABD}"/>
              </a:ext>
            </a:extLst>
          </p:cNvPr>
          <p:cNvSpPr txBox="1"/>
          <p:nvPr/>
        </p:nvSpPr>
        <p:spPr>
          <a:xfrm>
            <a:off x="630271" y="1364992"/>
            <a:ext cx="10931458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en-US" sz="3600" b="1" dirty="0">
                <a:solidFill>
                  <a:srgbClr val="231F20"/>
                </a:solidFill>
                <a:effectLst/>
                <a:latin typeface="+mn-lt"/>
                <a:ea typeface="+mj-ea"/>
              </a:rPr>
              <a:t>图形的周长和面积有什么区别与联系？</a:t>
            </a:r>
            <a:endParaRPr lang="zh-CN" altLang="en-US" sz="4400" b="1" dirty="0">
              <a:latin typeface="+mn-lt"/>
              <a:ea typeface="+mj-ea"/>
            </a:endParaRPr>
          </a:p>
        </p:txBody>
      </p:sp>
      <p:pic>
        <p:nvPicPr>
          <p:cNvPr id="7" name="图片 6">
            <a:extLst>
              <a:ext uri="{FF2B5EF4-FFF2-40B4-BE49-F238E27FC236}">
                <a16:creationId xmlns:a16="http://schemas.microsoft.com/office/drawing/2014/main" id="{9EB5E6A3-70F6-FCBF-6E58-DF76A0746E4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85012" y="3064211"/>
            <a:ext cx="3769099" cy="933855"/>
          </a:xfrm>
          <a:prstGeom prst="rect">
            <a:avLst/>
          </a:prstGeom>
        </p:spPr>
      </p:pic>
      <p:pic>
        <p:nvPicPr>
          <p:cNvPr id="8" name="图片 7">
            <a:extLst>
              <a:ext uri="{FF2B5EF4-FFF2-40B4-BE49-F238E27FC236}">
                <a16:creationId xmlns:a16="http://schemas.microsoft.com/office/drawing/2014/main" id="{367DF0A2-36DA-0569-EAA8-6BD3DDEEF67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865975" y="3064212"/>
            <a:ext cx="3281924" cy="933855"/>
          </a:xfrm>
          <a:prstGeom prst="rect">
            <a:avLst/>
          </a:prstGeom>
        </p:spPr>
      </p:pic>
      <p:pic>
        <p:nvPicPr>
          <p:cNvPr id="9" name="图片 8">
            <a:extLst>
              <a:ext uri="{FF2B5EF4-FFF2-40B4-BE49-F238E27FC236}">
                <a16:creationId xmlns:a16="http://schemas.microsoft.com/office/drawing/2014/main" id="{4BF77E48-7725-2D1B-A5F6-5A700403C92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85011" y="4338700"/>
            <a:ext cx="3769099" cy="933855"/>
          </a:xfrm>
          <a:prstGeom prst="rect">
            <a:avLst/>
          </a:prstGeom>
        </p:spPr>
      </p:pic>
      <p:pic>
        <p:nvPicPr>
          <p:cNvPr id="10" name="图片 9">
            <a:extLst>
              <a:ext uri="{FF2B5EF4-FFF2-40B4-BE49-F238E27FC236}">
                <a16:creationId xmlns:a16="http://schemas.microsoft.com/office/drawing/2014/main" id="{74A6B7B8-3F41-A4D7-6997-6F5538530A1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568119" y="4221939"/>
            <a:ext cx="3954283" cy="1050616"/>
          </a:xfrm>
          <a:prstGeom prst="rect">
            <a:avLst/>
          </a:prstGeom>
        </p:spPr>
      </p:pic>
      <p:pic>
        <p:nvPicPr>
          <p:cNvPr id="11" name="图片 10">
            <a:extLst>
              <a:ext uri="{FF2B5EF4-FFF2-40B4-BE49-F238E27FC236}">
                <a16:creationId xmlns:a16="http://schemas.microsoft.com/office/drawing/2014/main" id="{E330EDF6-F176-4276-4F48-DBCBB49F204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38521" y="5508155"/>
            <a:ext cx="6931556" cy="6013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67164254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文本框 4">
            <a:extLst>
              <a:ext uri="{FF2B5EF4-FFF2-40B4-BE49-F238E27FC236}">
                <a16:creationId xmlns:a16="http://schemas.microsoft.com/office/drawing/2014/main" id="{8E713135-11A5-8341-B461-FABA3D3D7268}"/>
              </a:ext>
            </a:extLst>
          </p:cNvPr>
          <p:cNvSpPr txBox="1"/>
          <p:nvPr/>
        </p:nvSpPr>
        <p:spPr>
          <a:xfrm>
            <a:off x="992222" y="4196371"/>
            <a:ext cx="485410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 eaLnBrk="1" hangingPunct="1"/>
            <a:r>
              <a:rPr lang="zh-CN" altLang="en-US" sz="3200" b="1" dirty="0">
                <a:latin typeface="+mj-ea"/>
                <a:ea typeface="+mj-ea"/>
              </a:rPr>
              <a:t>用      作标准单位</a:t>
            </a:r>
          </a:p>
        </p:txBody>
      </p:sp>
      <p:sp>
        <p:nvSpPr>
          <p:cNvPr id="3" name="文本框 2">
            <a:extLst>
              <a:ext uri="{FF2B5EF4-FFF2-40B4-BE49-F238E27FC236}">
                <a16:creationId xmlns:a16="http://schemas.microsoft.com/office/drawing/2014/main" id="{A8756130-7D0B-47DB-61C1-4FAA774EBE66}"/>
              </a:ext>
            </a:extLst>
          </p:cNvPr>
          <p:cNvSpPr txBox="1"/>
          <p:nvPr/>
        </p:nvSpPr>
        <p:spPr>
          <a:xfrm>
            <a:off x="2031054" y="691940"/>
            <a:ext cx="8129892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35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32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Times New Roman"/>
                <a:ea typeface="黑体"/>
                <a:cs typeface="+mn-cs"/>
              </a:rPr>
              <a:t>用标准单位计量，是标准单位的累计</a:t>
            </a:r>
          </a:p>
        </p:txBody>
      </p:sp>
      <p:pic>
        <p:nvPicPr>
          <p:cNvPr id="4" name="图片 3">
            <a:extLst>
              <a:ext uri="{FF2B5EF4-FFF2-40B4-BE49-F238E27FC236}">
                <a16:creationId xmlns:a16="http://schemas.microsoft.com/office/drawing/2014/main" id="{34F0B6CE-B61B-4AC7-6708-82017800D8A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0375" y="2939465"/>
            <a:ext cx="5045002" cy="1037441"/>
          </a:xfrm>
          <a:prstGeom prst="rect">
            <a:avLst/>
          </a:prstGeom>
        </p:spPr>
      </p:pic>
      <p:grpSp>
        <p:nvGrpSpPr>
          <p:cNvPr id="19" name="组合 18">
            <a:extLst>
              <a:ext uri="{FF2B5EF4-FFF2-40B4-BE49-F238E27FC236}">
                <a16:creationId xmlns:a16="http://schemas.microsoft.com/office/drawing/2014/main" id="{607DEC4E-8D46-19FE-CD3E-EB3ADC6504B4}"/>
              </a:ext>
            </a:extLst>
          </p:cNvPr>
          <p:cNvGrpSpPr/>
          <p:nvPr/>
        </p:nvGrpSpPr>
        <p:grpSpPr>
          <a:xfrm>
            <a:off x="1630801" y="4046715"/>
            <a:ext cx="1147863" cy="567773"/>
            <a:chOff x="1630801" y="3696518"/>
            <a:chExt cx="1147863" cy="567773"/>
          </a:xfrm>
        </p:grpSpPr>
        <p:sp>
          <p:nvSpPr>
            <p:cNvPr id="6" name="左中括号 5">
              <a:extLst>
                <a:ext uri="{FF2B5EF4-FFF2-40B4-BE49-F238E27FC236}">
                  <a16:creationId xmlns:a16="http://schemas.microsoft.com/office/drawing/2014/main" id="{CEDDBFC5-06CE-4216-3D70-7FC45DFB26E3}"/>
                </a:ext>
              </a:extLst>
            </p:cNvPr>
            <p:cNvSpPr/>
            <p:nvPr/>
          </p:nvSpPr>
          <p:spPr>
            <a:xfrm rot="16200000">
              <a:off x="2058792" y="3766451"/>
              <a:ext cx="81280" cy="914400"/>
            </a:xfrm>
            <a:prstGeom prst="leftBracket">
              <a:avLst>
                <a:gd name="adj" fmla="val 0"/>
              </a:avLst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7" name="文本框 6">
              <a:extLst>
                <a:ext uri="{FF2B5EF4-FFF2-40B4-BE49-F238E27FC236}">
                  <a16:creationId xmlns:a16="http://schemas.microsoft.com/office/drawing/2014/main" id="{052ECCE0-11FB-19AD-137F-068CB916D7D3}"/>
                </a:ext>
              </a:extLst>
            </p:cNvPr>
            <p:cNvSpPr txBox="1"/>
            <p:nvPr/>
          </p:nvSpPr>
          <p:spPr>
            <a:xfrm>
              <a:off x="1630801" y="3696518"/>
              <a:ext cx="1147863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l" eaLnBrk="1" hangingPunct="1"/>
              <a:r>
                <a:rPr lang="en-US" altLang="zh-CN" sz="2400" b="1" dirty="0">
                  <a:latin typeface="+mn-lt"/>
                  <a:ea typeface="楷体" panose="02010609060101010101" pitchFamily="49" charset="-122"/>
                </a:rPr>
                <a:t>1</a:t>
              </a:r>
              <a:r>
                <a:rPr lang="zh-CN" altLang="en-US" sz="2400" b="1" dirty="0">
                  <a:latin typeface="+mn-lt"/>
                  <a:ea typeface="楷体" panose="02010609060101010101" pitchFamily="49" charset="-122"/>
                </a:rPr>
                <a:t>厘米</a:t>
              </a:r>
            </a:p>
          </p:txBody>
        </p:sp>
      </p:grpSp>
      <p:grpSp>
        <p:nvGrpSpPr>
          <p:cNvPr id="18" name="组合 17">
            <a:extLst>
              <a:ext uri="{FF2B5EF4-FFF2-40B4-BE49-F238E27FC236}">
                <a16:creationId xmlns:a16="http://schemas.microsoft.com/office/drawing/2014/main" id="{77F1A82D-1711-4EAF-EE7F-AC6D011B1CA7}"/>
              </a:ext>
            </a:extLst>
          </p:cNvPr>
          <p:cNvGrpSpPr/>
          <p:nvPr/>
        </p:nvGrpSpPr>
        <p:grpSpPr>
          <a:xfrm>
            <a:off x="6185375" y="2346183"/>
            <a:ext cx="5536250" cy="2214500"/>
            <a:chOff x="6185375" y="2144007"/>
            <a:chExt cx="5536250" cy="2214500"/>
          </a:xfrm>
        </p:grpSpPr>
        <p:sp>
          <p:nvSpPr>
            <p:cNvPr id="8" name="矩形 7">
              <a:extLst>
                <a:ext uri="{FF2B5EF4-FFF2-40B4-BE49-F238E27FC236}">
                  <a16:creationId xmlns:a16="http://schemas.microsoft.com/office/drawing/2014/main" id="{FDC87A71-85F8-300D-9F6C-3AC31B252DB4}"/>
                </a:ext>
              </a:extLst>
            </p:cNvPr>
            <p:cNvSpPr/>
            <p:nvPr/>
          </p:nvSpPr>
          <p:spPr>
            <a:xfrm>
              <a:off x="6185375" y="2144007"/>
              <a:ext cx="1107250" cy="1107250"/>
            </a:xfrm>
            <a:prstGeom prst="rect">
              <a:avLst/>
            </a:prstGeom>
            <a:solidFill>
              <a:schemeClr val="bg1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9" name="矩形 8">
              <a:extLst>
                <a:ext uri="{FF2B5EF4-FFF2-40B4-BE49-F238E27FC236}">
                  <a16:creationId xmlns:a16="http://schemas.microsoft.com/office/drawing/2014/main" id="{A7A72770-E97A-ED7B-5C99-4C2E4E0E10DE}"/>
                </a:ext>
              </a:extLst>
            </p:cNvPr>
            <p:cNvSpPr/>
            <p:nvPr/>
          </p:nvSpPr>
          <p:spPr>
            <a:xfrm>
              <a:off x="7292625" y="2144007"/>
              <a:ext cx="1107250" cy="1107250"/>
            </a:xfrm>
            <a:prstGeom prst="rect">
              <a:avLst/>
            </a:prstGeom>
            <a:solidFill>
              <a:schemeClr val="bg1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0" name="矩形 9">
              <a:extLst>
                <a:ext uri="{FF2B5EF4-FFF2-40B4-BE49-F238E27FC236}">
                  <a16:creationId xmlns:a16="http://schemas.microsoft.com/office/drawing/2014/main" id="{2C3A9979-28E9-ADF7-89A8-C8068C5FD76A}"/>
                </a:ext>
              </a:extLst>
            </p:cNvPr>
            <p:cNvSpPr/>
            <p:nvPr/>
          </p:nvSpPr>
          <p:spPr>
            <a:xfrm>
              <a:off x="8399875" y="2144007"/>
              <a:ext cx="1107250" cy="1107250"/>
            </a:xfrm>
            <a:prstGeom prst="rect">
              <a:avLst/>
            </a:prstGeom>
            <a:solidFill>
              <a:schemeClr val="bg1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1" name="矩形 10">
              <a:extLst>
                <a:ext uri="{FF2B5EF4-FFF2-40B4-BE49-F238E27FC236}">
                  <a16:creationId xmlns:a16="http://schemas.microsoft.com/office/drawing/2014/main" id="{5EF87103-55AB-B150-90F6-5E16D4C5E615}"/>
                </a:ext>
              </a:extLst>
            </p:cNvPr>
            <p:cNvSpPr/>
            <p:nvPr/>
          </p:nvSpPr>
          <p:spPr>
            <a:xfrm>
              <a:off x="9507125" y="2144007"/>
              <a:ext cx="1107250" cy="1107250"/>
            </a:xfrm>
            <a:prstGeom prst="rect">
              <a:avLst/>
            </a:prstGeom>
            <a:solidFill>
              <a:schemeClr val="bg1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2" name="矩形 11">
              <a:extLst>
                <a:ext uri="{FF2B5EF4-FFF2-40B4-BE49-F238E27FC236}">
                  <a16:creationId xmlns:a16="http://schemas.microsoft.com/office/drawing/2014/main" id="{BAFE3736-0562-6A69-D308-4174F7352E4A}"/>
                </a:ext>
              </a:extLst>
            </p:cNvPr>
            <p:cNvSpPr/>
            <p:nvPr/>
          </p:nvSpPr>
          <p:spPr>
            <a:xfrm>
              <a:off x="10614375" y="2144007"/>
              <a:ext cx="1107250" cy="1107250"/>
            </a:xfrm>
            <a:prstGeom prst="rect">
              <a:avLst/>
            </a:prstGeom>
            <a:solidFill>
              <a:schemeClr val="bg1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3" name="矩形 12">
              <a:extLst>
                <a:ext uri="{FF2B5EF4-FFF2-40B4-BE49-F238E27FC236}">
                  <a16:creationId xmlns:a16="http://schemas.microsoft.com/office/drawing/2014/main" id="{4017A5DC-A88D-F47C-9D83-D441A51E8A69}"/>
                </a:ext>
              </a:extLst>
            </p:cNvPr>
            <p:cNvSpPr/>
            <p:nvPr/>
          </p:nvSpPr>
          <p:spPr>
            <a:xfrm>
              <a:off x="6185375" y="3251257"/>
              <a:ext cx="1107250" cy="1107250"/>
            </a:xfrm>
            <a:prstGeom prst="rect">
              <a:avLst/>
            </a:prstGeom>
            <a:solidFill>
              <a:schemeClr val="bg1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4" name="矩形 13">
              <a:extLst>
                <a:ext uri="{FF2B5EF4-FFF2-40B4-BE49-F238E27FC236}">
                  <a16:creationId xmlns:a16="http://schemas.microsoft.com/office/drawing/2014/main" id="{9D8EBEE9-BC56-3852-57A6-B37521D06DE2}"/>
                </a:ext>
              </a:extLst>
            </p:cNvPr>
            <p:cNvSpPr/>
            <p:nvPr/>
          </p:nvSpPr>
          <p:spPr>
            <a:xfrm>
              <a:off x="7292625" y="3251257"/>
              <a:ext cx="1107250" cy="1107250"/>
            </a:xfrm>
            <a:prstGeom prst="rect">
              <a:avLst/>
            </a:prstGeom>
            <a:solidFill>
              <a:schemeClr val="bg1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5" name="矩形 14">
              <a:extLst>
                <a:ext uri="{FF2B5EF4-FFF2-40B4-BE49-F238E27FC236}">
                  <a16:creationId xmlns:a16="http://schemas.microsoft.com/office/drawing/2014/main" id="{F5BD26D0-8D67-8C96-55B9-39B5ECA28EC1}"/>
                </a:ext>
              </a:extLst>
            </p:cNvPr>
            <p:cNvSpPr/>
            <p:nvPr/>
          </p:nvSpPr>
          <p:spPr>
            <a:xfrm>
              <a:off x="8399875" y="3251257"/>
              <a:ext cx="1107250" cy="1107250"/>
            </a:xfrm>
            <a:prstGeom prst="rect">
              <a:avLst/>
            </a:prstGeom>
            <a:solidFill>
              <a:schemeClr val="bg1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6" name="矩形 15">
              <a:extLst>
                <a:ext uri="{FF2B5EF4-FFF2-40B4-BE49-F238E27FC236}">
                  <a16:creationId xmlns:a16="http://schemas.microsoft.com/office/drawing/2014/main" id="{B0F026E5-4A57-1B93-D7EB-E360E3D8C01A}"/>
                </a:ext>
              </a:extLst>
            </p:cNvPr>
            <p:cNvSpPr/>
            <p:nvPr/>
          </p:nvSpPr>
          <p:spPr>
            <a:xfrm>
              <a:off x="9507125" y="3251257"/>
              <a:ext cx="1107250" cy="1107250"/>
            </a:xfrm>
            <a:prstGeom prst="rect">
              <a:avLst/>
            </a:prstGeom>
            <a:solidFill>
              <a:schemeClr val="bg1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7" name="矩形 16">
              <a:extLst>
                <a:ext uri="{FF2B5EF4-FFF2-40B4-BE49-F238E27FC236}">
                  <a16:creationId xmlns:a16="http://schemas.microsoft.com/office/drawing/2014/main" id="{66DEBDE5-A936-5B48-D0CB-FFC6BD720B4C}"/>
                </a:ext>
              </a:extLst>
            </p:cNvPr>
            <p:cNvSpPr/>
            <p:nvPr/>
          </p:nvSpPr>
          <p:spPr>
            <a:xfrm>
              <a:off x="10614375" y="3251257"/>
              <a:ext cx="1107250" cy="1107250"/>
            </a:xfrm>
            <a:prstGeom prst="rect">
              <a:avLst/>
            </a:prstGeom>
            <a:solidFill>
              <a:schemeClr val="bg1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20" name="文本框 19">
            <a:extLst>
              <a:ext uri="{FF2B5EF4-FFF2-40B4-BE49-F238E27FC236}">
                <a16:creationId xmlns:a16="http://schemas.microsoft.com/office/drawing/2014/main" id="{A8C087ED-9C46-893F-2A7A-13B490CAD0EA}"/>
              </a:ext>
            </a:extLst>
          </p:cNvPr>
          <p:cNvSpPr txBox="1"/>
          <p:nvPr/>
        </p:nvSpPr>
        <p:spPr>
          <a:xfrm>
            <a:off x="6614602" y="5139955"/>
            <a:ext cx="532038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 eaLnBrk="1" hangingPunct="1"/>
            <a:r>
              <a:rPr lang="zh-CN" altLang="en-US" sz="3200" b="1" dirty="0">
                <a:latin typeface="+mj-ea"/>
                <a:ea typeface="+mj-ea"/>
              </a:rPr>
              <a:t>用       作标准单位</a:t>
            </a:r>
          </a:p>
        </p:txBody>
      </p:sp>
      <p:sp>
        <p:nvSpPr>
          <p:cNvPr id="21" name="矩形 20">
            <a:extLst>
              <a:ext uri="{FF2B5EF4-FFF2-40B4-BE49-F238E27FC236}">
                <a16:creationId xmlns:a16="http://schemas.microsoft.com/office/drawing/2014/main" id="{0964D503-93F7-5DF3-6FF4-1CC769853823}"/>
              </a:ext>
            </a:extLst>
          </p:cNvPr>
          <p:cNvSpPr/>
          <p:nvPr/>
        </p:nvSpPr>
        <p:spPr>
          <a:xfrm>
            <a:off x="7292625" y="4878717"/>
            <a:ext cx="1107250" cy="1107250"/>
          </a:xfrm>
          <a:prstGeom prst="rect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2400" b="1" dirty="0">
                <a:solidFill>
                  <a:schemeClr val="tx1"/>
                </a:solidFill>
                <a:ea typeface="+mj-ea"/>
              </a:rPr>
              <a:t>1</a:t>
            </a:r>
            <a:r>
              <a:rPr lang="zh-CN" altLang="en-US" sz="2400" b="1" dirty="0">
                <a:solidFill>
                  <a:schemeClr val="tx1"/>
                </a:solidFill>
                <a:ea typeface="+mj-ea"/>
              </a:rPr>
              <a:t>平方厘米</a:t>
            </a:r>
          </a:p>
        </p:txBody>
      </p:sp>
      <p:sp>
        <p:nvSpPr>
          <p:cNvPr id="23" name="文本框 22">
            <a:extLst>
              <a:ext uri="{FF2B5EF4-FFF2-40B4-BE49-F238E27FC236}">
                <a16:creationId xmlns:a16="http://schemas.microsoft.com/office/drawing/2014/main" id="{A9AE769B-88D0-A25A-3FD5-BBAB687D9DB9}"/>
              </a:ext>
            </a:extLst>
          </p:cNvPr>
          <p:cNvSpPr txBox="1"/>
          <p:nvPr/>
        </p:nvSpPr>
        <p:spPr>
          <a:xfrm>
            <a:off x="1540111" y="2196780"/>
            <a:ext cx="4204093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>
              <a:defRPr sz="2800">
                <a:solidFill>
                  <a:srgbClr val="E60013"/>
                </a:solidFill>
                <a:effectLst/>
                <a:latin typeface="黑体" panose="02010609060101010101" pitchFamily="49" charset="-122"/>
                <a:ea typeface="黑体" panose="02010609060101010101" pitchFamily="49" charset="-122"/>
              </a:defRPr>
            </a:lvl1pPr>
          </a:lstStyle>
          <a:p>
            <a:r>
              <a:rPr lang="en-US" altLang="zh-CN" dirty="0"/>
              <a:t>3</a:t>
            </a:r>
            <a:r>
              <a:rPr lang="zh-CN" altLang="en-US" dirty="0"/>
              <a:t>个</a:t>
            </a:r>
            <a:r>
              <a:rPr lang="en-US" altLang="zh-CN" dirty="0"/>
              <a:t>1</a:t>
            </a:r>
            <a:r>
              <a:rPr lang="zh-CN" altLang="en-US" dirty="0"/>
              <a:t>厘米为</a:t>
            </a:r>
            <a:r>
              <a:rPr lang="en-US" altLang="zh-CN" dirty="0"/>
              <a:t>3</a:t>
            </a:r>
            <a:r>
              <a:rPr lang="zh-CN" altLang="en-US" dirty="0"/>
              <a:t>厘米。</a:t>
            </a:r>
          </a:p>
        </p:txBody>
      </p:sp>
      <p:sp>
        <p:nvSpPr>
          <p:cNvPr id="24" name="文本框 23">
            <a:extLst>
              <a:ext uri="{FF2B5EF4-FFF2-40B4-BE49-F238E27FC236}">
                <a16:creationId xmlns:a16="http://schemas.microsoft.com/office/drawing/2014/main" id="{940AB32B-A3C6-EF2A-5F4E-79B37DB13FB9}"/>
              </a:ext>
            </a:extLst>
          </p:cNvPr>
          <p:cNvSpPr txBox="1"/>
          <p:nvPr/>
        </p:nvSpPr>
        <p:spPr>
          <a:xfrm>
            <a:off x="6614601" y="1576153"/>
            <a:ext cx="5320383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>
              <a:defRPr sz="2800">
                <a:solidFill>
                  <a:srgbClr val="E60013"/>
                </a:solidFill>
                <a:effectLst/>
                <a:latin typeface="黑体" panose="02010609060101010101" pitchFamily="49" charset="-122"/>
                <a:ea typeface="黑体" panose="02010609060101010101" pitchFamily="49" charset="-122"/>
              </a:defRPr>
            </a:lvl1pPr>
          </a:lstStyle>
          <a:p>
            <a:r>
              <a:rPr lang="en-US" altLang="zh-CN" dirty="0"/>
              <a:t>10</a:t>
            </a:r>
            <a:r>
              <a:rPr lang="zh-CN" altLang="en-US" dirty="0"/>
              <a:t>个</a:t>
            </a:r>
            <a:r>
              <a:rPr lang="en-US" altLang="zh-CN" dirty="0"/>
              <a:t>1</a:t>
            </a:r>
            <a:r>
              <a:rPr lang="zh-CN" altLang="en-US" dirty="0"/>
              <a:t>平方厘米为</a:t>
            </a:r>
            <a:r>
              <a:rPr lang="en-US" altLang="zh-CN" dirty="0"/>
              <a:t>10</a:t>
            </a:r>
            <a:r>
              <a:rPr lang="zh-CN" altLang="en-US" dirty="0"/>
              <a:t>平方厘米。</a:t>
            </a:r>
          </a:p>
        </p:txBody>
      </p:sp>
    </p:spTree>
    <p:extLst>
      <p:ext uri="{BB962C8B-B14F-4D97-AF65-F5344CB8AC3E}">
        <p14:creationId xmlns:p14="http://schemas.microsoft.com/office/powerpoint/2010/main" val="196412792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20" grpId="0"/>
      <p:bldP spid="21" grpId="0" animBg="1"/>
      <p:bldP spid="23" grpId="0"/>
      <p:bldP spid="24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>
            <a:extLst>
              <a:ext uri="{FF2B5EF4-FFF2-40B4-BE49-F238E27FC236}">
                <a16:creationId xmlns:a16="http://schemas.microsoft.com/office/drawing/2014/main" id="{689C92DD-F7B3-33A6-1F5E-2B720852783A}"/>
              </a:ext>
            </a:extLst>
          </p:cNvPr>
          <p:cNvSpPr txBox="1"/>
          <p:nvPr/>
        </p:nvSpPr>
        <p:spPr>
          <a:xfrm>
            <a:off x="318465" y="204277"/>
            <a:ext cx="11148981" cy="12176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楷体" panose="02010609060101010101" pitchFamily="49" charset="-122"/>
                <a:cs typeface="Arial" panose="020B0604020202020204" pitchFamily="34" charset="0"/>
                <a:sym typeface="Times New Roman" panose="02020603050405020304" pitchFamily="18" charset="0"/>
              </a:rPr>
              <a:t>        下面每个      代表</a:t>
            </a:r>
            <a:r>
              <a:rPr kumimoji="0" lang="en-US" altLang="zh-CN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楷体" panose="02010609060101010101" pitchFamily="49" charset="-122"/>
                <a:cs typeface="Arial" panose="020B0604020202020204" pitchFamily="34" charset="0"/>
                <a:sym typeface="Times New Roman" panose="02020603050405020304" pitchFamily="18" charset="0"/>
              </a:rPr>
              <a:t>1</a:t>
            </a:r>
            <a:r>
              <a:rPr kumimoji="0" lang="zh-CN" altLang="en-US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楷体" panose="02010609060101010101" pitchFamily="49" charset="-122"/>
                <a:cs typeface="Arial" panose="020B0604020202020204" pitchFamily="34" charset="0"/>
                <a:sym typeface="Times New Roman" panose="02020603050405020304" pitchFamily="18" charset="0"/>
              </a:rPr>
              <a:t>平方厘米。在方格纸上，画出周长是</a:t>
            </a:r>
            <a:r>
              <a:rPr kumimoji="0" lang="en-US" altLang="zh-CN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楷体" panose="02010609060101010101" pitchFamily="49" charset="-122"/>
                <a:cs typeface="Arial" panose="020B0604020202020204" pitchFamily="34" charset="0"/>
                <a:sym typeface="Times New Roman" panose="02020603050405020304" pitchFamily="18" charset="0"/>
              </a:rPr>
              <a:t>16</a:t>
            </a:r>
            <a:r>
              <a:rPr kumimoji="0" lang="zh-CN" altLang="en-US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楷体" panose="02010609060101010101" pitchFamily="49" charset="-122"/>
                <a:cs typeface="Arial" panose="020B0604020202020204" pitchFamily="34" charset="0"/>
                <a:sym typeface="Times New Roman" panose="02020603050405020304" pitchFamily="18" charset="0"/>
              </a:rPr>
              <a:t>厘米的长方形，你能画几个？算出它们的面积，填入表中。</a:t>
            </a:r>
            <a:endParaRPr kumimoji="0" lang="zh-CN" altLang="zh-CN" sz="32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n-lt"/>
              <a:ea typeface="楷体" panose="02010609060101010101" pitchFamily="49" charset="-122"/>
              <a:cs typeface="Arial" panose="020B0604020202020204" pitchFamily="34" charset="0"/>
              <a:sym typeface="Times New Roman" panose="02020603050405020304" pitchFamily="18" charset="0"/>
            </a:endParaRPr>
          </a:p>
        </p:txBody>
      </p:sp>
      <p:sp>
        <p:nvSpPr>
          <p:cNvPr id="3" name="矩形 2">
            <a:extLst>
              <a:ext uri="{FF2B5EF4-FFF2-40B4-BE49-F238E27FC236}">
                <a16:creationId xmlns:a16="http://schemas.microsoft.com/office/drawing/2014/main" id="{C0DF33B5-C130-22CB-C8DE-A92F17995DE2}"/>
              </a:ext>
            </a:extLst>
          </p:cNvPr>
          <p:cNvSpPr/>
          <p:nvPr/>
        </p:nvSpPr>
        <p:spPr>
          <a:xfrm>
            <a:off x="2913544" y="285018"/>
            <a:ext cx="530157" cy="530157"/>
          </a:xfrm>
          <a:prstGeom prst="rect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TextBox 11">
            <a:extLst>
              <a:ext uri="{FF2B5EF4-FFF2-40B4-BE49-F238E27FC236}">
                <a16:creationId xmlns:a16="http://schemas.microsoft.com/office/drawing/2014/main" id="{00544397-6369-8AC0-9AFA-14B3C0E69D1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170323" y="1325179"/>
            <a:ext cx="3723742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defRPr sz="2800" b="1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9pPr>
          </a:lstStyle>
          <a:p>
            <a:pPr eaLnBrk="1" hangingPunct="1">
              <a:spcBef>
                <a:spcPct val="0"/>
              </a:spcBef>
            </a:pPr>
            <a:r>
              <a:rPr lang="en-US" altLang="zh-CN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【</a:t>
            </a:r>
            <a:r>
              <a:rPr lang="zh-CN" altLang="en-US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课本</a:t>
            </a:r>
            <a:r>
              <a:rPr lang="en-US" altLang="zh-CN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64</a:t>
            </a:r>
            <a:r>
              <a:rPr lang="zh-CN" altLang="en-US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页 练习十三 第</a:t>
            </a:r>
            <a:r>
              <a:rPr lang="en-US" altLang="zh-CN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7</a:t>
            </a:r>
            <a:r>
              <a:rPr lang="zh-CN" altLang="en-US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题</a:t>
            </a:r>
            <a:r>
              <a:rPr lang="en-US" altLang="zh-CN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】</a:t>
            </a:r>
            <a:endParaRPr lang="zh-CN" altLang="en-US" sz="2000" b="0" dirty="0">
              <a:solidFill>
                <a:srgbClr val="FF0000"/>
              </a:solidFill>
              <a:latin typeface="Times New Roman" panose="02020603050405020304" pitchFamily="18" charset="0"/>
              <a:ea typeface="楷体" panose="02010609060101010101" pitchFamily="49" charset="-122"/>
              <a:cs typeface="+mn-ea"/>
              <a:sym typeface="Times New Roman" panose="02020603050405020304" pitchFamily="18" charset="0"/>
            </a:endParaRPr>
          </a:p>
        </p:txBody>
      </p:sp>
      <p:pic>
        <p:nvPicPr>
          <p:cNvPr id="7" name="图片 6">
            <a:extLst>
              <a:ext uri="{FF2B5EF4-FFF2-40B4-BE49-F238E27FC236}">
                <a16:creationId xmlns:a16="http://schemas.microsoft.com/office/drawing/2014/main" id="{7FBE70C4-844E-7F74-6670-AEE203005301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13544" y="1742454"/>
            <a:ext cx="6385179" cy="2556771"/>
          </a:xfrm>
          <a:prstGeom prst="rect">
            <a:avLst/>
          </a:prstGeom>
        </p:spPr>
      </p:pic>
      <p:pic>
        <p:nvPicPr>
          <p:cNvPr id="9" name="图片 8">
            <a:extLst>
              <a:ext uri="{FF2B5EF4-FFF2-40B4-BE49-F238E27FC236}">
                <a16:creationId xmlns:a16="http://schemas.microsoft.com/office/drawing/2014/main" id="{69316055-9DFE-47CE-E45E-AF1D77946EE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98053" y="4350098"/>
            <a:ext cx="8395895" cy="1630626"/>
          </a:xfrm>
          <a:prstGeom prst="rect">
            <a:avLst/>
          </a:prstGeom>
        </p:spPr>
      </p:pic>
      <p:sp>
        <p:nvSpPr>
          <p:cNvPr id="11" name="文本框 10">
            <a:extLst>
              <a:ext uri="{FF2B5EF4-FFF2-40B4-BE49-F238E27FC236}">
                <a16:creationId xmlns:a16="http://schemas.microsoft.com/office/drawing/2014/main" id="{4EBCCB84-127F-67A3-2C94-450EB7EB6F31}"/>
              </a:ext>
            </a:extLst>
          </p:cNvPr>
          <p:cNvSpPr txBox="1"/>
          <p:nvPr/>
        </p:nvSpPr>
        <p:spPr>
          <a:xfrm>
            <a:off x="1170323" y="6051053"/>
            <a:ext cx="6094378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0" lang="zh-CN" altLang="en-US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/>
                <a:ea typeface="楷体" panose="02010609060101010101" pitchFamily="49" charset="-122"/>
                <a:cs typeface="Arial" panose="020B0604020202020204" pitchFamily="34" charset="0"/>
                <a:sym typeface="Times New Roman" panose="02020603050405020304" pitchFamily="18" charset="0"/>
              </a:rPr>
              <a:t>你发现了什么规律？</a:t>
            </a:r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130297329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>
            <a:extLst>
              <a:ext uri="{FF2B5EF4-FFF2-40B4-BE49-F238E27FC236}">
                <a16:creationId xmlns:a16="http://schemas.microsoft.com/office/drawing/2014/main" id="{77A52228-F645-EEF7-FC3A-66277DCEA62A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1508" y="292616"/>
            <a:ext cx="8831224" cy="3536223"/>
          </a:xfrm>
          <a:prstGeom prst="rect">
            <a:avLst/>
          </a:prstGeom>
        </p:spPr>
      </p:pic>
      <p:graphicFrame>
        <p:nvGraphicFramePr>
          <p:cNvPr id="4" name="表格 3">
            <a:extLst>
              <a:ext uri="{FF2B5EF4-FFF2-40B4-BE49-F238E27FC236}">
                <a16:creationId xmlns:a16="http://schemas.microsoft.com/office/drawing/2014/main" id="{0F206062-6A95-2DDF-7C7A-931BCF1D0CA0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383885425"/>
              </p:ext>
            </p:extLst>
          </p:nvPr>
        </p:nvGraphicFramePr>
        <p:xfrm>
          <a:off x="521508" y="3919762"/>
          <a:ext cx="11148981" cy="259080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645057">
                  <a:extLst>
                    <a:ext uri="{9D8B030D-6E8A-4147-A177-3AD203B41FA5}">
                      <a16:colId xmlns:a16="http://schemas.microsoft.com/office/drawing/2014/main" val="553392405"/>
                    </a:ext>
                  </a:extLst>
                </a:gridCol>
                <a:gridCol w="2242226">
                  <a:extLst>
                    <a:ext uri="{9D8B030D-6E8A-4147-A177-3AD203B41FA5}">
                      <a16:colId xmlns:a16="http://schemas.microsoft.com/office/drawing/2014/main" val="1542204275"/>
                    </a:ext>
                  </a:extLst>
                </a:gridCol>
                <a:gridCol w="2242226">
                  <a:extLst>
                    <a:ext uri="{9D8B030D-6E8A-4147-A177-3AD203B41FA5}">
                      <a16:colId xmlns:a16="http://schemas.microsoft.com/office/drawing/2014/main" val="2668014318"/>
                    </a:ext>
                  </a:extLst>
                </a:gridCol>
                <a:gridCol w="2789676">
                  <a:extLst>
                    <a:ext uri="{9D8B030D-6E8A-4147-A177-3AD203B41FA5}">
                      <a16:colId xmlns:a16="http://schemas.microsoft.com/office/drawing/2014/main" val="741895171"/>
                    </a:ext>
                  </a:extLst>
                </a:gridCol>
                <a:gridCol w="2229796">
                  <a:extLst>
                    <a:ext uri="{9D8B030D-6E8A-4147-A177-3AD203B41FA5}">
                      <a16:colId xmlns:a16="http://schemas.microsoft.com/office/drawing/2014/main" val="789538601"/>
                    </a:ext>
                  </a:extLst>
                </a:gridCol>
              </a:tblGrid>
              <a:tr h="494767"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2800" b="1" dirty="0">
                          <a:latin typeface="+mn-lt"/>
                          <a:ea typeface="楷体" panose="02010609060101010101" pitchFamily="49" charset="-122"/>
                        </a:rPr>
                        <a:t>长方形</a:t>
                      </a:r>
                    </a:p>
                  </a:txBody>
                  <a:tcPr anchor="ctr">
                    <a:solidFill>
                      <a:srgbClr val="E0FAF7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2800" b="1" dirty="0">
                          <a:latin typeface="+mn-lt"/>
                          <a:ea typeface="楷体" panose="02010609060101010101" pitchFamily="49" charset="-122"/>
                        </a:rPr>
                        <a:t>长</a:t>
                      </a:r>
                      <a:r>
                        <a:rPr lang="en-US" altLang="zh-CN" sz="2800" b="1" dirty="0">
                          <a:latin typeface="+mn-lt"/>
                          <a:ea typeface="楷体" panose="02010609060101010101" pitchFamily="49" charset="-122"/>
                        </a:rPr>
                        <a:t>/</a:t>
                      </a:r>
                      <a:r>
                        <a:rPr lang="zh-CN" altLang="en-US" sz="2800" b="1" dirty="0">
                          <a:latin typeface="+mn-lt"/>
                          <a:ea typeface="楷体" panose="02010609060101010101" pitchFamily="49" charset="-122"/>
                        </a:rPr>
                        <a:t>厘米</a:t>
                      </a:r>
                    </a:p>
                  </a:txBody>
                  <a:tcPr anchor="ctr">
                    <a:solidFill>
                      <a:srgbClr val="E0FAF7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2800" b="1" dirty="0">
                          <a:latin typeface="+mn-lt"/>
                          <a:ea typeface="楷体" panose="02010609060101010101" pitchFamily="49" charset="-122"/>
                        </a:rPr>
                        <a:t>宽</a:t>
                      </a:r>
                      <a:r>
                        <a:rPr lang="en-US" altLang="zh-CN" sz="2800" b="1" dirty="0">
                          <a:latin typeface="+mn-lt"/>
                          <a:ea typeface="楷体" panose="02010609060101010101" pitchFamily="49" charset="-122"/>
                        </a:rPr>
                        <a:t>/</a:t>
                      </a:r>
                      <a:r>
                        <a:rPr lang="zh-CN" altLang="en-US" sz="2800" b="1" dirty="0">
                          <a:latin typeface="+mn-lt"/>
                          <a:ea typeface="楷体" panose="02010609060101010101" pitchFamily="49" charset="-122"/>
                        </a:rPr>
                        <a:t>厘米</a:t>
                      </a:r>
                    </a:p>
                  </a:txBody>
                  <a:tcPr anchor="ctr">
                    <a:solidFill>
                      <a:srgbClr val="E0FAF7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2800" b="1" dirty="0">
                          <a:latin typeface="+mn-lt"/>
                          <a:ea typeface="楷体" panose="02010609060101010101" pitchFamily="49" charset="-122"/>
                        </a:rPr>
                        <a:t>面积</a:t>
                      </a:r>
                      <a:r>
                        <a:rPr lang="en-US" altLang="zh-CN" sz="2800" b="1" dirty="0">
                          <a:latin typeface="+mn-lt"/>
                          <a:ea typeface="楷体" panose="02010609060101010101" pitchFamily="49" charset="-122"/>
                        </a:rPr>
                        <a:t>/</a:t>
                      </a:r>
                      <a:r>
                        <a:rPr lang="zh-CN" altLang="en-US" sz="2800" b="1" dirty="0">
                          <a:latin typeface="+mn-lt"/>
                          <a:ea typeface="楷体" panose="02010609060101010101" pitchFamily="49" charset="-122"/>
                        </a:rPr>
                        <a:t>平方厘米</a:t>
                      </a:r>
                    </a:p>
                  </a:txBody>
                  <a:tcPr anchor="ctr">
                    <a:solidFill>
                      <a:srgbClr val="E0FAF7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2800" b="1" dirty="0">
                          <a:latin typeface="+mn-lt"/>
                          <a:ea typeface="楷体" panose="02010609060101010101" pitchFamily="49" charset="-122"/>
                        </a:rPr>
                        <a:t>周长</a:t>
                      </a:r>
                      <a:r>
                        <a:rPr lang="en-US" altLang="zh-CN" sz="2800" b="1" dirty="0">
                          <a:latin typeface="+mn-lt"/>
                          <a:ea typeface="楷体" panose="02010609060101010101" pitchFamily="49" charset="-122"/>
                        </a:rPr>
                        <a:t>/</a:t>
                      </a:r>
                      <a:r>
                        <a:rPr lang="zh-CN" altLang="en-US" sz="2800" b="1" dirty="0">
                          <a:latin typeface="+mn-lt"/>
                          <a:ea typeface="楷体" panose="02010609060101010101" pitchFamily="49" charset="-122"/>
                        </a:rPr>
                        <a:t>厘米</a:t>
                      </a:r>
                    </a:p>
                  </a:txBody>
                  <a:tcPr anchor="ctr">
                    <a:solidFill>
                      <a:srgbClr val="E0FAF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630242420"/>
                  </a:ext>
                </a:extLst>
              </a:tr>
              <a:tr h="494767"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2800" b="1" dirty="0">
                          <a:latin typeface="+mn-lt"/>
                          <a:ea typeface="楷体" panose="02010609060101010101" pitchFamily="49" charset="-122"/>
                        </a:rPr>
                        <a:t>①号</a:t>
                      </a: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800" b="1" dirty="0">
                          <a:latin typeface="+mn-lt"/>
                          <a:ea typeface="楷体" panose="02010609060101010101" pitchFamily="49" charset="-122"/>
                        </a:rPr>
                        <a:t>7</a:t>
                      </a:r>
                      <a:endParaRPr lang="zh-CN" altLang="en-US" sz="2800" b="1" dirty="0">
                        <a:latin typeface="+mn-lt"/>
                        <a:ea typeface="楷体" panose="02010609060101010101" pitchFamily="49" charset="-122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800" b="1" dirty="0">
                          <a:latin typeface="+mn-lt"/>
                          <a:ea typeface="楷体" panose="02010609060101010101" pitchFamily="49" charset="-122"/>
                        </a:rPr>
                        <a:t>1</a:t>
                      </a:r>
                      <a:endParaRPr lang="zh-CN" altLang="en-US" sz="2800" b="1" dirty="0">
                        <a:latin typeface="+mn-lt"/>
                        <a:ea typeface="楷体" panose="02010609060101010101" pitchFamily="49" charset="-122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800" b="1" dirty="0">
                          <a:latin typeface="+mn-lt"/>
                          <a:ea typeface="楷体" panose="02010609060101010101" pitchFamily="49" charset="-122"/>
                        </a:rPr>
                        <a:t>7</a:t>
                      </a:r>
                      <a:endParaRPr lang="zh-CN" altLang="en-US" sz="2800" b="1" dirty="0">
                        <a:latin typeface="+mn-lt"/>
                        <a:ea typeface="楷体" panose="02010609060101010101" pitchFamily="49" charset="-122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800" b="1" dirty="0">
                          <a:latin typeface="+mn-lt"/>
                          <a:ea typeface="楷体" panose="02010609060101010101" pitchFamily="49" charset="-122"/>
                        </a:rPr>
                        <a:t>16</a:t>
                      </a:r>
                      <a:endParaRPr lang="zh-CN" altLang="en-US" sz="2800" b="1" dirty="0">
                        <a:latin typeface="+mn-lt"/>
                        <a:ea typeface="楷体" panose="02010609060101010101" pitchFamily="49" charset="-122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957653959"/>
                  </a:ext>
                </a:extLst>
              </a:tr>
              <a:tr h="494767">
                <a:tc>
                  <a:txBody>
                    <a:bodyPr/>
                    <a:lstStyle/>
                    <a:p>
                      <a:pPr marL="0" marR="0" lvl="0" indent="0" algn="ctr" defTabSz="91435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CN" altLang="en-US" sz="2800" b="1" dirty="0">
                          <a:solidFill>
                            <a:srgbClr val="E60013"/>
                          </a:solidFill>
                          <a:latin typeface="+mn-lt"/>
                          <a:ea typeface="楷体" panose="02010609060101010101" pitchFamily="49" charset="-122"/>
                        </a:rPr>
                        <a:t>②号</a:t>
                      </a: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800" b="1" dirty="0">
                          <a:solidFill>
                            <a:srgbClr val="E60013"/>
                          </a:solidFill>
                          <a:latin typeface="+mn-lt"/>
                          <a:ea typeface="楷体" panose="02010609060101010101" pitchFamily="49" charset="-122"/>
                        </a:rPr>
                        <a:t>6</a:t>
                      </a:r>
                      <a:endParaRPr lang="zh-CN" altLang="en-US" sz="2800" b="1" dirty="0">
                        <a:solidFill>
                          <a:srgbClr val="E60013"/>
                        </a:solidFill>
                        <a:latin typeface="+mn-lt"/>
                        <a:ea typeface="楷体" panose="02010609060101010101" pitchFamily="49" charset="-122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800" b="1" dirty="0">
                          <a:solidFill>
                            <a:srgbClr val="E60013"/>
                          </a:solidFill>
                          <a:latin typeface="+mn-lt"/>
                          <a:ea typeface="楷体" panose="02010609060101010101" pitchFamily="49" charset="-122"/>
                        </a:rPr>
                        <a:t>2</a:t>
                      </a:r>
                      <a:endParaRPr lang="zh-CN" altLang="en-US" sz="2800" b="1" dirty="0">
                        <a:solidFill>
                          <a:srgbClr val="E60013"/>
                        </a:solidFill>
                        <a:latin typeface="+mn-lt"/>
                        <a:ea typeface="楷体" panose="02010609060101010101" pitchFamily="49" charset="-122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800" b="1" dirty="0">
                          <a:solidFill>
                            <a:srgbClr val="E60013"/>
                          </a:solidFill>
                          <a:latin typeface="+mn-lt"/>
                          <a:ea typeface="楷体" panose="02010609060101010101" pitchFamily="49" charset="-122"/>
                        </a:rPr>
                        <a:t>12</a:t>
                      </a:r>
                      <a:endParaRPr lang="zh-CN" altLang="en-US" sz="2800" b="1" dirty="0">
                        <a:solidFill>
                          <a:srgbClr val="E60013"/>
                        </a:solidFill>
                        <a:latin typeface="+mn-lt"/>
                        <a:ea typeface="楷体" panose="02010609060101010101" pitchFamily="49" charset="-122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800" b="1" dirty="0">
                          <a:solidFill>
                            <a:srgbClr val="E60013"/>
                          </a:solidFill>
                          <a:latin typeface="+mn-lt"/>
                          <a:ea typeface="楷体" panose="02010609060101010101" pitchFamily="49" charset="-122"/>
                        </a:rPr>
                        <a:t>16</a:t>
                      </a:r>
                      <a:endParaRPr lang="zh-CN" altLang="en-US" sz="2800" b="1" dirty="0">
                        <a:solidFill>
                          <a:srgbClr val="E60013"/>
                        </a:solidFill>
                        <a:latin typeface="+mn-lt"/>
                        <a:ea typeface="楷体" panose="02010609060101010101" pitchFamily="49" charset="-122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684369043"/>
                  </a:ext>
                </a:extLst>
              </a:tr>
              <a:tr h="494767">
                <a:tc>
                  <a:txBody>
                    <a:bodyPr/>
                    <a:lstStyle/>
                    <a:p>
                      <a:pPr marL="0" marR="0" lvl="0" indent="0" algn="ctr" defTabSz="91435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CN" altLang="en-US" sz="2800" b="1" dirty="0">
                          <a:solidFill>
                            <a:srgbClr val="E60013"/>
                          </a:solidFill>
                          <a:latin typeface="+mn-lt"/>
                          <a:ea typeface="楷体" panose="02010609060101010101" pitchFamily="49" charset="-122"/>
                        </a:rPr>
                        <a:t>③号</a:t>
                      </a: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800" b="1" dirty="0">
                          <a:solidFill>
                            <a:srgbClr val="E60013"/>
                          </a:solidFill>
                          <a:latin typeface="+mn-lt"/>
                          <a:ea typeface="楷体" panose="02010609060101010101" pitchFamily="49" charset="-122"/>
                        </a:rPr>
                        <a:t>5</a:t>
                      </a:r>
                      <a:endParaRPr lang="zh-CN" altLang="en-US" sz="2800" b="1" dirty="0">
                        <a:solidFill>
                          <a:srgbClr val="E60013"/>
                        </a:solidFill>
                        <a:latin typeface="+mn-lt"/>
                        <a:ea typeface="楷体" panose="02010609060101010101" pitchFamily="49" charset="-122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800" b="1" dirty="0">
                          <a:solidFill>
                            <a:srgbClr val="E60013"/>
                          </a:solidFill>
                          <a:latin typeface="+mn-lt"/>
                          <a:ea typeface="楷体" panose="02010609060101010101" pitchFamily="49" charset="-122"/>
                        </a:rPr>
                        <a:t>3</a:t>
                      </a:r>
                      <a:endParaRPr lang="zh-CN" altLang="en-US" sz="2800" b="1" dirty="0">
                        <a:solidFill>
                          <a:srgbClr val="E60013"/>
                        </a:solidFill>
                        <a:latin typeface="+mn-lt"/>
                        <a:ea typeface="楷体" panose="02010609060101010101" pitchFamily="49" charset="-122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800" b="1" dirty="0">
                          <a:solidFill>
                            <a:srgbClr val="E60013"/>
                          </a:solidFill>
                          <a:latin typeface="+mn-lt"/>
                          <a:ea typeface="楷体" panose="02010609060101010101" pitchFamily="49" charset="-122"/>
                        </a:rPr>
                        <a:t>15</a:t>
                      </a:r>
                      <a:endParaRPr lang="zh-CN" altLang="en-US" sz="2800" b="1" dirty="0">
                        <a:solidFill>
                          <a:srgbClr val="E60013"/>
                        </a:solidFill>
                        <a:latin typeface="+mn-lt"/>
                        <a:ea typeface="楷体" panose="02010609060101010101" pitchFamily="49" charset="-122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800" b="1" dirty="0">
                          <a:solidFill>
                            <a:srgbClr val="E60013"/>
                          </a:solidFill>
                          <a:latin typeface="+mn-lt"/>
                          <a:ea typeface="楷体" panose="02010609060101010101" pitchFamily="49" charset="-122"/>
                        </a:rPr>
                        <a:t>16</a:t>
                      </a:r>
                      <a:endParaRPr lang="zh-CN" altLang="en-US" sz="2800" b="1" dirty="0">
                        <a:solidFill>
                          <a:srgbClr val="E60013"/>
                        </a:solidFill>
                        <a:latin typeface="+mn-lt"/>
                        <a:ea typeface="楷体" panose="02010609060101010101" pitchFamily="49" charset="-122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840994443"/>
                  </a:ext>
                </a:extLst>
              </a:tr>
              <a:tr h="494767">
                <a:tc>
                  <a:txBody>
                    <a:bodyPr/>
                    <a:lstStyle/>
                    <a:p>
                      <a:pPr marL="0" marR="0" lvl="0" indent="0" algn="ctr" defTabSz="91435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CN" altLang="en-US" sz="2800" b="1" dirty="0">
                          <a:solidFill>
                            <a:srgbClr val="E60013"/>
                          </a:solidFill>
                          <a:latin typeface="+mn-lt"/>
                          <a:ea typeface="楷体" panose="02010609060101010101" pitchFamily="49" charset="-122"/>
                        </a:rPr>
                        <a:t>④号</a:t>
                      </a: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800" b="1" dirty="0">
                          <a:solidFill>
                            <a:srgbClr val="E60013"/>
                          </a:solidFill>
                          <a:latin typeface="+mn-lt"/>
                          <a:ea typeface="楷体" panose="02010609060101010101" pitchFamily="49" charset="-122"/>
                        </a:rPr>
                        <a:t>4</a:t>
                      </a:r>
                      <a:endParaRPr lang="zh-CN" altLang="en-US" sz="2800" b="1" dirty="0">
                        <a:solidFill>
                          <a:srgbClr val="E60013"/>
                        </a:solidFill>
                        <a:latin typeface="+mn-lt"/>
                        <a:ea typeface="楷体" panose="02010609060101010101" pitchFamily="49" charset="-122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800" b="1" dirty="0">
                          <a:solidFill>
                            <a:srgbClr val="E60013"/>
                          </a:solidFill>
                          <a:latin typeface="+mn-lt"/>
                          <a:ea typeface="楷体" panose="02010609060101010101" pitchFamily="49" charset="-122"/>
                        </a:rPr>
                        <a:t>4</a:t>
                      </a:r>
                      <a:endParaRPr lang="zh-CN" altLang="en-US" sz="2800" b="1" dirty="0">
                        <a:solidFill>
                          <a:srgbClr val="E60013"/>
                        </a:solidFill>
                        <a:latin typeface="+mn-lt"/>
                        <a:ea typeface="楷体" panose="02010609060101010101" pitchFamily="49" charset="-122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800" b="1" dirty="0">
                          <a:solidFill>
                            <a:srgbClr val="E60013"/>
                          </a:solidFill>
                          <a:latin typeface="+mn-lt"/>
                          <a:ea typeface="楷体" panose="02010609060101010101" pitchFamily="49" charset="-122"/>
                        </a:rPr>
                        <a:t>16</a:t>
                      </a:r>
                      <a:endParaRPr lang="zh-CN" altLang="en-US" sz="2800" b="1" dirty="0">
                        <a:solidFill>
                          <a:srgbClr val="E60013"/>
                        </a:solidFill>
                        <a:latin typeface="+mn-lt"/>
                        <a:ea typeface="楷体" panose="02010609060101010101" pitchFamily="49" charset="-122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800" b="1" dirty="0">
                          <a:solidFill>
                            <a:srgbClr val="E60013"/>
                          </a:solidFill>
                          <a:latin typeface="+mn-lt"/>
                          <a:ea typeface="楷体" panose="02010609060101010101" pitchFamily="49" charset="-122"/>
                        </a:rPr>
                        <a:t>16</a:t>
                      </a:r>
                      <a:endParaRPr lang="zh-CN" altLang="en-US" sz="2800" b="1" dirty="0">
                        <a:solidFill>
                          <a:srgbClr val="E60013"/>
                        </a:solidFill>
                        <a:latin typeface="+mn-lt"/>
                        <a:ea typeface="楷体" panose="02010609060101010101" pitchFamily="49" charset="-122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415534020"/>
                  </a:ext>
                </a:extLst>
              </a:tr>
            </a:tbl>
          </a:graphicData>
        </a:graphic>
      </p:graphicFrame>
      <p:sp>
        <p:nvSpPr>
          <p:cNvPr id="5" name="矩形 4">
            <a:extLst>
              <a:ext uri="{FF2B5EF4-FFF2-40B4-BE49-F238E27FC236}">
                <a16:creationId xmlns:a16="http://schemas.microsoft.com/office/drawing/2014/main" id="{3A5E564F-9A39-DE01-8B2A-D7400689467B}"/>
              </a:ext>
            </a:extLst>
          </p:cNvPr>
          <p:cNvSpPr/>
          <p:nvPr/>
        </p:nvSpPr>
        <p:spPr>
          <a:xfrm>
            <a:off x="6705368" y="1618673"/>
            <a:ext cx="1763592" cy="1761193"/>
          </a:xfrm>
          <a:prstGeom prst="rect">
            <a:avLst/>
          </a:prstGeom>
          <a:noFill/>
          <a:ln w="28575">
            <a:solidFill>
              <a:srgbClr val="E60013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" name="矩形 5">
            <a:extLst>
              <a:ext uri="{FF2B5EF4-FFF2-40B4-BE49-F238E27FC236}">
                <a16:creationId xmlns:a16="http://schemas.microsoft.com/office/drawing/2014/main" id="{AC91CC67-523A-364C-2662-9B7C3D4F2E9A}"/>
              </a:ext>
            </a:extLst>
          </p:cNvPr>
          <p:cNvSpPr/>
          <p:nvPr/>
        </p:nvSpPr>
        <p:spPr>
          <a:xfrm>
            <a:off x="4063018" y="1618673"/>
            <a:ext cx="2200622" cy="1321614"/>
          </a:xfrm>
          <a:prstGeom prst="rect">
            <a:avLst/>
          </a:prstGeom>
          <a:noFill/>
          <a:ln w="28575">
            <a:solidFill>
              <a:srgbClr val="E60013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" name="矩形 6">
            <a:extLst>
              <a:ext uri="{FF2B5EF4-FFF2-40B4-BE49-F238E27FC236}">
                <a16:creationId xmlns:a16="http://schemas.microsoft.com/office/drawing/2014/main" id="{A16C0864-1467-F85C-CA89-131BDF131171}"/>
              </a:ext>
            </a:extLst>
          </p:cNvPr>
          <p:cNvSpPr/>
          <p:nvPr/>
        </p:nvSpPr>
        <p:spPr>
          <a:xfrm>
            <a:off x="970082" y="1618673"/>
            <a:ext cx="2644362" cy="878197"/>
          </a:xfrm>
          <a:prstGeom prst="rect">
            <a:avLst/>
          </a:prstGeom>
          <a:noFill/>
          <a:ln w="28575">
            <a:solidFill>
              <a:srgbClr val="E60013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8" name="图片 7">
            <a:extLst>
              <a:ext uri="{FF2B5EF4-FFF2-40B4-BE49-F238E27FC236}">
                <a16:creationId xmlns:a16="http://schemas.microsoft.com/office/drawing/2014/main" id="{A80A28A3-52F3-2315-AF5C-9E8149C9C36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16338" y="4997524"/>
            <a:ext cx="1173422" cy="427008"/>
          </a:xfrm>
          <a:prstGeom prst="rect">
            <a:avLst/>
          </a:prstGeom>
        </p:spPr>
      </p:pic>
      <p:pic>
        <p:nvPicPr>
          <p:cNvPr id="9" name="图片 8">
            <a:extLst>
              <a:ext uri="{FF2B5EF4-FFF2-40B4-BE49-F238E27FC236}">
                <a16:creationId xmlns:a16="http://schemas.microsoft.com/office/drawing/2014/main" id="{44B20D57-DF49-11D6-DC01-7CC74E8A0DA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70690" y="4997524"/>
            <a:ext cx="1173422" cy="427008"/>
          </a:xfrm>
          <a:prstGeom prst="rect">
            <a:avLst/>
          </a:prstGeom>
        </p:spPr>
      </p:pic>
      <p:pic>
        <p:nvPicPr>
          <p:cNvPr id="10" name="图片 9">
            <a:extLst>
              <a:ext uri="{FF2B5EF4-FFF2-40B4-BE49-F238E27FC236}">
                <a16:creationId xmlns:a16="http://schemas.microsoft.com/office/drawing/2014/main" id="{73056C2B-F340-7A35-0A00-C0046B3E7F1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004741" y="4997524"/>
            <a:ext cx="1173422" cy="427008"/>
          </a:xfrm>
          <a:prstGeom prst="rect">
            <a:avLst/>
          </a:prstGeom>
        </p:spPr>
      </p:pic>
      <p:pic>
        <p:nvPicPr>
          <p:cNvPr id="11" name="图片 10">
            <a:extLst>
              <a:ext uri="{FF2B5EF4-FFF2-40B4-BE49-F238E27FC236}">
                <a16:creationId xmlns:a16="http://schemas.microsoft.com/office/drawing/2014/main" id="{ABEBA914-6B20-0BAA-AD83-77385BC1902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435521" y="4997524"/>
            <a:ext cx="1173422" cy="427008"/>
          </a:xfrm>
          <a:prstGeom prst="rect">
            <a:avLst/>
          </a:prstGeom>
        </p:spPr>
      </p:pic>
      <p:pic>
        <p:nvPicPr>
          <p:cNvPr id="12" name="图片 11">
            <a:extLst>
              <a:ext uri="{FF2B5EF4-FFF2-40B4-BE49-F238E27FC236}">
                <a16:creationId xmlns:a16="http://schemas.microsoft.com/office/drawing/2014/main" id="{B0808F4F-8A5A-BD68-C026-0B40377A300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919641" y="4997524"/>
            <a:ext cx="1173422" cy="427008"/>
          </a:xfrm>
          <a:prstGeom prst="rect">
            <a:avLst/>
          </a:prstGeom>
        </p:spPr>
      </p:pic>
      <p:pic>
        <p:nvPicPr>
          <p:cNvPr id="13" name="图片 12">
            <a:extLst>
              <a:ext uri="{FF2B5EF4-FFF2-40B4-BE49-F238E27FC236}">
                <a16:creationId xmlns:a16="http://schemas.microsoft.com/office/drawing/2014/main" id="{738F1E45-8324-2B8E-5495-CEB276F0EE3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16338" y="5513611"/>
            <a:ext cx="1173422" cy="427008"/>
          </a:xfrm>
          <a:prstGeom prst="rect">
            <a:avLst/>
          </a:prstGeom>
        </p:spPr>
      </p:pic>
      <p:pic>
        <p:nvPicPr>
          <p:cNvPr id="14" name="图片 13">
            <a:extLst>
              <a:ext uri="{FF2B5EF4-FFF2-40B4-BE49-F238E27FC236}">
                <a16:creationId xmlns:a16="http://schemas.microsoft.com/office/drawing/2014/main" id="{3F32AA42-D4BA-7079-C59E-B585431EE71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70690" y="5513611"/>
            <a:ext cx="1173422" cy="427008"/>
          </a:xfrm>
          <a:prstGeom prst="rect">
            <a:avLst/>
          </a:prstGeom>
        </p:spPr>
      </p:pic>
      <p:pic>
        <p:nvPicPr>
          <p:cNvPr id="15" name="图片 14">
            <a:extLst>
              <a:ext uri="{FF2B5EF4-FFF2-40B4-BE49-F238E27FC236}">
                <a16:creationId xmlns:a16="http://schemas.microsoft.com/office/drawing/2014/main" id="{EA28081A-B109-D805-B849-E2711519741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004741" y="5513611"/>
            <a:ext cx="1173422" cy="427008"/>
          </a:xfrm>
          <a:prstGeom prst="rect">
            <a:avLst/>
          </a:prstGeom>
        </p:spPr>
      </p:pic>
      <p:pic>
        <p:nvPicPr>
          <p:cNvPr id="16" name="图片 15">
            <a:extLst>
              <a:ext uri="{FF2B5EF4-FFF2-40B4-BE49-F238E27FC236}">
                <a16:creationId xmlns:a16="http://schemas.microsoft.com/office/drawing/2014/main" id="{26C2D0DD-1184-2204-F7CB-CA38D9AB5F0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435521" y="5513611"/>
            <a:ext cx="1173422" cy="427008"/>
          </a:xfrm>
          <a:prstGeom prst="rect">
            <a:avLst/>
          </a:prstGeom>
        </p:spPr>
      </p:pic>
      <p:pic>
        <p:nvPicPr>
          <p:cNvPr id="17" name="图片 16">
            <a:extLst>
              <a:ext uri="{FF2B5EF4-FFF2-40B4-BE49-F238E27FC236}">
                <a16:creationId xmlns:a16="http://schemas.microsoft.com/office/drawing/2014/main" id="{AAFBF14F-6832-9587-7586-817472FC092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919641" y="5513611"/>
            <a:ext cx="1173422" cy="427008"/>
          </a:xfrm>
          <a:prstGeom prst="rect">
            <a:avLst/>
          </a:prstGeom>
        </p:spPr>
      </p:pic>
      <p:pic>
        <p:nvPicPr>
          <p:cNvPr id="18" name="图片 17">
            <a:extLst>
              <a:ext uri="{FF2B5EF4-FFF2-40B4-BE49-F238E27FC236}">
                <a16:creationId xmlns:a16="http://schemas.microsoft.com/office/drawing/2014/main" id="{1C1BE417-29A3-A29B-B432-133B5AECDF5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16338" y="6031542"/>
            <a:ext cx="1173422" cy="427008"/>
          </a:xfrm>
          <a:prstGeom prst="rect">
            <a:avLst/>
          </a:prstGeom>
        </p:spPr>
      </p:pic>
      <p:pic>
        <p:nvPicPr>
          <p:cNvPr id="19" name="图片 18">
            <a:extLst>
              <a:ext uri="{FF2B5EF4-FFF2-40B4-BE49-F238E27FC236}">
                <a16:creationId xmlns:a16="http://schemas.microsoft.com/office/drawing/2014/main" id="{9B6086D6-343C-FB39-9A6B-2FB2D0976E8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70690" y="6031542"/>
            <a:ext cx="1173422" cy="427008"/>
          </a:xfrm>
          <a:prstGeom prst="rect">
            <a:avLst/>
          </a:prstGeom>
        </p:spPr>
      </p:pic>
      <p:pic>
        <p:nvPicPr>
          <p:cNvPr id="20" name="图片 19">
            <a:extLst>
              <a:ext uri="{FF2B5EF4-FFF2-40B4-BE49-F238E27FC236}">
                <a16:creationId xmlns:a16="http://schemas.microsoft.com/office/drawing/2014/main" id="{12C733C8-5F4D-555E-E09F-24E5E4E0DC2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004741" y="6031542"/>
            <a:ext cx="1173422" cy="427008"/>
          </a:xfrm>
          <a:prstGeom prst="rect">
            <a:avLst/>
          </a:prstGeom>
        </p:spPr>
      </p:pic>
      <p:pic>
        <p:nvPicPr>
          <p:cNvPr id="21" name="图片 20">
            <a:extLst>
              <a:ext uri="{FF2B5EF4-FFF2-40B4-BE49-F238E27FC236}">
                <a16:creationId xmlns:a16="http://schemas.microsoft.com/office/drawing/2014/main" id="{2DEE4DF6-401D-85DB-D7CA-AE0BB4D4843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435521" y="6031542"/>
            <a:ext cx="1173422" cy="427008"/>
          </a:xfrm>
          <a:prstGeom prst="rect">
            <a:avLst/>
          </a:prstGeom>
        </p:spPr>
      </p:pic>
      <p:pic>
        <p:nvPicPr>
          <p:cNvPr id="22" name="图片 21">
            <a:extLst>
              <a:ext uri="{FF2B5EF4-FFF2-40B4-BE49-F238E27FC236}">
                <a16:creationId xmlns:a16="http://schemas.microsoft.com/office/drawing/2014/main" id="{36E26CF4-56B4-5FB2-0FBF-35B82F83213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919641" y="6031542"/>
            <a:ext cx="1173422" cy="427008"/>
          </a:xfrm>
          <a:prstGeom prst="rect">
            <a:avLst/>
          </a:prstGeom>
        </p:spPr>
      </p:pic>
      <p:sp>
        <p:nvSpPr>
          <p:cNvPr id="24" name="文本框 23">
            <a:extLst>
              <a:ext uri="{FF2B5EF4-FFF2-40B4-BE49-F238E27FC236}">
                <a16:creationId xmlns:a16="http://schemas.microsoft.com/office/drawing/2014/main" id="{6B6E72D1-C1F7-0D1A-CB32-8AEF1C24DEDA}"/>
              </a:ext>
            </a:extLst>
          </p:cNvPr>
          <p:cNvSpPr txBox="1"/>
          <p:nvPr/>
        </p:nvSpPr>
        <p:spPr>
          <a:xfrm>
            <a:off x="8806771" y="935579"/>
            <a:ext cx="2863718" cy="2677656"/>
          </a:xfrm>
          <a:prstGeom prst="rect">
            <a:avLst/>
          </a:prstGeom>
          <a:solidFill>
            <a:srgbClr val="FFFDE4"/>
          </a:solidFill>
        </p:spPr>
        <p:txBody>
          <a:bodyPr wrap="square">
            <a:spAutoFit/>
          </a:bodyPr>
          <a:lstStyle>
            <a:defPPr>
              <a:defRPr lang="zh-CN"/>
            </a:defPPr>
            <a:lvl1pPr>
              <a:defRPr sz="2800">
                <a:solidFill>
                  <a:srgbClr val="E60013"/>
                </a:solidFill>
                <a:effectLst/>
                <a:latin typeface="黑体" panose="02010609060101010101" pitchFamily="49" charset="-122"/>
                <a:ea typeface="黑体" panose="02010609060101010101" pitchFamily="49" charset="-122"/>
              </a:defRPr>
            </a:lvl1pPr>
          </a:lstStyle>
          <a:p>
            <a:r>
              <a:rPr lang="zh-CN" altLang="en-US" dirty="0"/>
              <a:t>发现：周长一定的长方形，长和宽的差越小，面积越大。周长相同时，正方形的面积最大。</a:t>
            </a:r>
          </a:p>
        </p:txBody>
      </p:sp>
    </p:spTree>
    <p:extLst>
      <p:ext uri="{BB962C8B-B14F-4D97-AF65-F5344CB8AC3E}">
        <p14:creationId xmlns:p14="http://schemas.microsoft.com/office/powerpoint/2010/main" val="124505060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32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5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2" fill="hold">
                      <p:stCondLst>
                        <p:cond delay="indefinite"/>
                      </p:stCondLst>
                      <p:childTnLst>
                        <p:par>
                          <p:cTn id="63" fill="hold">
                            <p:stCondLst>
                              <p:cond delay="0"/>
                            </p:stCondLst>
                            <p:childTnLst>
                              <p:par>
                                <p:cTn id="64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" fill="hold">
                      <p:stCondLst>
                        <p:cond delay="indefinite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0" fill="hold">
                      <p:stCondLst>
                        <p:cond delay="indefinite"/>
                      </p:stCondLst>
                      <p:childTnLst>
                        <p:par>
                          <p:cTn id="71" fill="hold">
                            <p:stCondLst>
                              <p:cond delay="0"/>
                            </p:stCondLst>
                            <p:childTnLst>
                              <p:par>
                                <p:cTn id="72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4" fill="hold">
                      <p:stCondLst>
                        <p:cond delay="indefinite"/>
                      </p:stCondLst>
                      <p:childTnLst>
                        <p:par>
                          <p:cTn id="75" fill="hold">
                            <p:stCondLst>
                              <p:cond delay="0"/>
                            </p:stCondLst>
                            <p:childTnLst>
                              <p:par>
                                <p:cTn id="76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8" fill="hold">
                      <p:stCondLst>
                        <p:cond delay="indefinite"/>
                      </p:stCondLst>
                      <p:childTnLst>
                        <p:par>
                          <p:cTn id="79" fill="hold">
                            <p:stCondLst>
                              <p:cond delay="0"/>
                            </p:stCondLst>
                            <p:childTnLst>
                              <p:par>
                                <p:cTn id="8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  <p:bldP spid="7" grpId="0" animBg="1"/>
      <p:bldP spid="24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435" name="图片 6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3"/>
          <a:stretch>
            <a:fillRect/>
          </a:stretch>
        </p:blipFill>
        <p:spPr>
          <a:xfrm>
            <a:off x="11980333" y="124885"/>
            <a:ext cx="186267" cy="59267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2" name="文本框 1">
            <a:extLst>
              <a:ext uri="{FF2B5EF4-FFF2-40B4-BE49-F238E27FC236}">
                <a16:creationId xmlns:a16="http://schemas.microsoft.com/office/drawing/2014/main" id="{F9B8C2E2-2ADB-FF74-0A43-1CB1CE5D8947}"/>
              </a:ext>
            </a:extLst>
          </p:cNvPr>
          <p:cNvSpPr txBox="1"/>
          <p:nvPr/>
        </p:nvSpPr>
        <p:spPr>
          <a:xfrm>
            <a:off x="982493" y="233465"/>
            <a:ext cx="2295728" cy="7423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 eaLnBrk="1" hangingPunct="1">
              <a:lnSpc>
                <a:spcPct val="130000"/>
              </a:lnSpc>
            </a:pPr>
            <a:r>
              <a:rPr lang="zh-CN" altLang="en-US" sz="36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巩固练习</a:t>
            </a:r>
          </a:p>
        </p:txBody>
      </p:sp>
      <p:sp>
        <p:nvSpPr>
          <p:cNvPr id="6" name="椭圆 5">
            <a:extLst>
              <a:ext uri="{FF2B5EF4-FFF2-40B4-BE49-F238E27FC236}">
                <a16:creationId xmlns:a16="http://schemas.microsoft.com/office/drawing/2014/main" id="{96792611-A7D9-E7FD-5DDC-919B91D57FC4}"/>
              </a:ext>
            </a:extLst>
          </p:cNvPr>
          <p:cNvSpPr/>
          <p:nvPr/>
        </p:nvSpPr>
        <p:spPr>
          <a:xfrm>
            <a:off x="500743" y="1442486"/>
            <a:ext cx="587829" cy="587829"/>
          </a:xfrm>
          <a:prstGeom prst="ellipse">
            <a:avLst/>
          </a:prstGeom>
          <a:solidFill>
            <a:srgbClr val="037FB7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36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</a:t>
            </a:r>
            <a:endParaRPr lang="zh-CN" altLang="en-US" sz="36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2" name="文本框 11">
            <a:extLst>
              <a:ext uri="{FF2B5EF4-FFF2-40B4-BE49-F238E27FC236}">
                <a16:creationId xmlns:a16="http://schemas.microsoft.com/office/drawing/2014/main" id="{6CFDC8C8-9A1C-152E-7A44-3C73D10CE633}"/>
              </a:ext>
            </a:extLst>
          </p:cNvPr>
          <p:cNvSpPr txBox="1"/>
          <p:nvPr/>
        </p:nvSpPr>
        <p:spPr>
          <a:xfrm>
            <a:off x="1176121" y="1389639"/>
            <a:ext cx="10515136" cy="69352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楷体" panose="02010609060101010101" pitchFamily="49" charset="-122"/>
                <a:cs typeface="Arial" panose="020B0604020202020204" pitchFamily="34" charset="0"/>
                <a:sym typeface="Times New Roman" panose="02020603050405020304" pitchFamily="18" charset="0"/>
              </a:rPr>
              <a:t>在横线上填写适当的单位。</a:t>
            </a:r>
            <a:endParaRPr kumimoji="0" lang="zh-CN" altLang="zh-CN" sz="36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n-lt"/>
              <a:ea typeface="楷体" panose="02010609060101010101" pitchFamily="49" charset="-122"/>
              <a:cs typeface="Arial" panose="020B0604020202020204" pitchFamily="34" charset="0"/>
              <a:sym typeface="Times New Roman" panose="02020603050405020304" pitchFamily="18" charset="0"/>
            </a:endParaRPr>
          </a:p>
        </p:txBody>
      </p:sp>
      <p:sp>
        <p:nvSpPr>
          <p:cNvPr id="13" name="TextBox 11">
            <a:extLst>
              <a:ext uri="{FF2B5EF4-FFF2-40B4-BE49-F238E27FC236}">
                <a16:creationId xmlns:a16="http://schemas.microsoft.com/office/drawing/2014/main" id="{21F2F737-535A-54E8-4E1B-32FF3656A1C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506878" y="1630205"/>
            <a:ext cx="3723742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defRPr sz="2800" b="1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9pPr>
          </a:lstStyle>
          <a:p>
            <a:pPr eaLnBrk="1" hangingPunct="1">
              <a:spcBef>
                <a:spcPct val="0"/>
              </a:spcBef>
            </a:pPr>
            <a:r>
              <a:rPr lang="en-US" altLang="zh-CN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【</a:t>
            </a:r>
            <a:r>
              <a:rPr lang="zh-CN" altLang="en-US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课本</a:t>
            </a:r>
            <a:r>
              <a:rPr lang="en-US" altLang="zh-CN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63</a:t>
            </a:r>
            <a:r>
              <a:rPr lang="zh-CN" altLang="en-US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页 练习十三 第</a:t>
            </a:r>
            <a:r>
              <a:rPr lang="en-US" altLang="zh-CN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1</a:t>
            </a:r>
            <a:r>
              <a:rPr lang="zh-CN" altLang="en-US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题</a:t>
            </a:r>
            <a:r>
              <a:rPr lang="en-US" altLang="zh-CN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】</a:t>
            </a:r>
            <a:endParaRPr lang="zh-CN" altLang="en-US" sz="2000" b="0" dirty="0">
              <a:solidFill>
                <a:srgbClr val="FF0000"/>
              </a:solidFill>
              <a:latin typeface="Times New Roman" panose="02020603050405020304" pitchFamily="18" charset="0"/>
              <a:ea typeface="楷体" panose="02010609060101010101" pitchFamily="49" charset="-122"/>
              <a:cs typeface="+mn-ea"/>
              <a:sym typeface="Times New Roman" panose="02020603050405020304" pitchFamily="18" charset="0"/>
            </a:endParaRPr>
          </a:p>
        </p:txBody>
      </p:sp>
      <p:sp>
        <p:nvSpPr>
          <p:cNvPr id="15" name="文本框 14">
            <a:extLst>
              <a:ext uri="{FF2B5EF4-FFF2-40B4-BE49-F238E27FC236}">
                <a16:creationId xmlns:a16="http://schemas.microsoft.com/office/drawing/2014/main" id="{829E2947-1157-5E56-83F8-6DF0C206F33B}"/>
              </a:ext>
            </a:extLst>
          </p:cNvPr>
          <p:cNvSpPr txBox="1"/>
          <p:nvPr/>
        </p:nvSpPr>
        <p:spPr>
          <a:xfrm>
            <a:off x="1176121" y="2320770"/>
            <a:ext cx="5681879" cy="69352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楷体" panose="02010609060101010101" pitchFamily="49" charset="-122"/>
                <a:cs typeface="Arial" panose="020B0604020202020204" pitchFamily="34" charset="0"/>
                <a:sym typeface="Times New Roman" panose="02020603050405020304" pitchFamily="18" charset="0"/>
              </a:rPr>
              <a:t>大树高</a:t>
            </a:r>
            <a:r>
              <a:rPr kumimoji="0" lang="en-US" altLang="zh-CN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楷体" panose="02010609060101010101" pitchFamily="49" charset="-122"/>
                <a:cs typeface="Arial" panose="020B0604020202020204" pitchFamily="34" charset="0"/>
                <a:sym typeface="Times New Roman" panose="02020603050405020304" pitchFamily="18" charset="0"/>
              </a:rPr>
              <a:t>16________</a:t>
            </a:r>
            <a:endParaRPr kumimoji="0" lang="zh-CN" altLang="zh-CN" sz="36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n-lt"/>
              <a:ea typeface="楷体" panose="02010609060101010101" pitchFamily="49" charset="-122"/>
              <a:cs typeface="Arial" panose="020B0604020202020204" pitchFamily="34" charset="0"/>
              <a:sym typeface="Times New Roman" panose="02020603050405020304" pitchFamily="18" charset="0"/>
            </a:endParaRPr>
          </a:p>
        </p:txBody>
      </p:sp>
      <p:sp>
        <p:nvSpPr>
          <p:cNvPr id="16" name="文本框 15">
            <a:extLst>
              <a:ext uri="{FF2B5EF4-FFF2-40B4-BE49-F238E27FC236}">
                <a16:creationId xmlns:a16="http://schemas.microsoft.com/office/drawing/2014/main" id="{F9ACED93-14BF-FF7A-720A-A0472CE6C2DF}"/>
              </a:ext>
            </a:extLst>
          </p:cNvPr>
          <p:cNvSpPr txBox="1"/>
          <p:nvPr/>
        </p:nvSpPr>
        <p:spPr>
          <a:xfrm>
            <a:off x="5397925" y="2320770"/>
            <a:ext cx="5681879" cy="69352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楷体" panose="02010609060101010101" pitchFamily="49" charset="-122"/>
                <a:cs typeface="Arial" panose="020B0604020202020204" pitchFamily="34" charset="0"/>
                <a:sym typeface="Times New Roman" panose="02020603050405020304" pitchFamily="18" charset="0"/>
              </a:rPr>
              <a:t>蜡笔长</a:t>
            </a:r>
            <a:r>
              <a:rPr kumimoji="0" lang="en-US" altLang="zh-CN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楷体" panose="02010609060101010101" pitchFamily="49" charset="-122"/>
                <a:cs typeface="Arial" panose="020B0604020202020204" pitchFamily="34" charset="0"/>
                <a:sym typeface="Times New Roman" panose="02020603050405020304" pitchFamily="18" charset="0"/>
              </a:rPr>
              <a:t>1________</a:t>
            </a:r>
            <a:endParaRPr kumimoji="0" lang="zh-CN" altLang="zh-CN" sz="36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n-lt"/>
              <a:ea typeface="楷体" panose="02010609060101010101" pitchFamily="49" charset="-122"/>
              <a:cs typeface="Arial" panose="020B0604020202020204" pitchFamily="34" charset="0"/>
              <a:sym typeface="Times New Roman" panose="02020603050405020304" pitchFamily="18" charset="0"/>
            </a:endParaRPr>
          </a:p>
        </p:txBody>
      </p:sp>
      <p:sp>
        <p:nvSpPr>
          <p:cNvPr id="17" name="文本框 16">
            <a:extLst>
              <a:ext uri="{FF2B5EF4-FFF2-40B4-BE49-F238E27FC236}">
                <a16:creationId xmlns:a16="http://schemas.microsoft.com/office/drawing/2014/main" id="{22BE9718-CB62-5554-98C9-DBB6F28AB497}"/>
              </a:ext>
            </a:extLst>
          </p:cNvPr>
          <p:cNvSpPr txBox="1"/>
          <p:nvPr/>
        </p:nvSpPr>
        <p:spPr>
          <a:xfrm>
            <a:off x="1176121" y="3429000"/>
            <a:ext cx="5681879" cy="69352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楷体" panose="02010609060101010101" pitchFamily="49" charset="-122"/>
                <a:cs typeface="Arial" panose="020B0604020202020204" pitchFamily="34" charset="0"/>
                <a:sym typeface="Times New Roman" panose="02020603050405020304" pitchFamily="18" charset="0"/>
              </a:rPr>
              <a:t>字典厚</a:t>
            </a:r>
            <a:r>
              <a:rPr kumimoji="0" lang="en-US" altLang="zh-CN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楷体" panose="02010609060101010101" pitchFamily="49" charset="-122"/>
                <a:cs typeface="Arial" panose="020B0604020202020204" pitchFamily="34" charset="0"/>
                <a:sym typeface="Times New Roman" panose="02020603050405020304" pitchFamily="18" charset="0"/>
              </a:rPr>
              <a:t>5________</a:t>
            </a:r>
            <a:endParaRPr kumimoji="0" lang="zh-CN" altLang="zh-CN" sz="36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n-lt"/>
              <a:ea typeface="楷体" panose="02010609060101010101" pitchFamily="49" charset="-122"/>
              <a:cs typeface="Arial" panose="020B0604020202020204" pitchFamily="34" charset="0"/>
              <a:sym typeface="Times New Roman" panose="02020603050405020304" pitchFamily="18" charset="0"/>
            </a:endParaRPr>
          </a:p>
        </p:txBody>
      </p:sp>
      <p:sp>
        <p:nvSpPr>
          <p:cNvPr id="18" name="文本框 17">
            <a:extLst>
              <a:ext uri="{FF2B5EF4-FFF2-40B4-BE49-F238E27FC236}">
                <a16:creationId xmlns:a16="http://schemas.microsoft.com/office/drawing/2014/main" id="{96D599E6-E819-1A14-083E-00A1F2E0D004}"/>
              </a:ext>
            </a:extLst>
          </p:cNvPr>
          <p:cNvSpPr txBox="1"/>
          <p:nvPr/>
        </p:nvSpPr>
        <p:spPr>
          <a:xfrm>
            <a:off x="5397925" y="3429000"/>
            <a:ext cx="7004841" cy="69352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楷体" panose="02010609060101010101" pitchFamily="49" charset="-122"/>
                <a:cs typeface="Arial" panose="020B0604020202020204" pitchFamily="34" charset="0"/>
                <a:sym typeface="Times New Roman" panose="02020603050405020304" pitchFamily="18" charset="0"/>
              </a:rPr>
              <a:t>学校占地面积是</a:t>
            </a:r>
            <a:r>
              <a:rPr lang="en-US" altLang="zh-CN" sz="3600" b="1" dirty="0">
                <a:solidFill>
                  <a:prstClr val="black"/>
                </a:solidFill>
                <a:latin typeface="+mn-lt"/>
                <a:ea typeface="楷体" panose="02010609060101010101" pitchFamily="49" charset="-122"/>
                <a:cs typeface="Arial" panose="020B0604020202020204" pitchFamily="34" charset="0"/>
                <a:sym typeface="Times New Roman" panose="02020603050405020304" pitchFamily="18" charset="0"/>
              </a:rPr>
              <a:t>9000</a:t>
            </a:r>
            <a:r>
              <a:rPr kumimoji="0" lang="en-US" altLang="zh-CN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楷体" panose="02010609060101010101" pitchFamily="49" charset="-122"/>
                <a:cs typeface="Arial" panose="020B0604020202020204" pitchFamily="34" charset="0"/>
                <a:sym typeface="Times New Roman" panose="02020603050405020304" pitchFamily="18" charset="0"/>
              </a:rPr>
              <a:t>________</a:t>
            </a:r>
            <a:endParaRPr kumimoji="0" lang="zh-CN" altLang="zh-CN" sz="36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n-lt"/>
              <a:ea typeface="楷体" panose="02010609060101010101" pitchFamily="49" charset="-122"/>
              <a:cs typeface="Arial" panose="020B0604020202020204" pitchFamily="34" charset="0"/>
              <a:sym typeface="Times New Roman" panose="02020603050405020304" pitchFamily="18" charset="0"/>
            </a:endParaRPr>
          </a:p>
        </p:txBody>
      </p:sp>
      <p:sp>
        <p:nvSpPr>
          <p:cNvPr id="3" name="文本框 2">
            <a:extLst>
              <a:ext uri="{FF2B5EF4-FFF2-40B4-BE49-F238E27FC236}">
                <a16:creationId xmlns:a16="http://schemas.microsoft.com/office/drawing/2014/main" id="{A6401E1E-1F27-D91C-3D72-711B676DEF3D}"/>
              </a:ext>
            </a:extLst>
          </p:cNvPr>
          <p:cNvSpPr txBox="1"/>
          <p:nvPr/>
        </p:nvSpPr>
        <p:spPr>
          <a:xfrm>
            <a:off x="3638142" y="2312490"/>
            <a:ext cx="93292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 eaLnBrk="1" hangingPunct="1"/>
            <a:r>
              <a:rPr lang="zh-CN" altLang="en-US" sz="3600" b="1" dirty="0">
                <a:solidFill>
                  <a:srgbClr val="FF0000"/>
                </a:solidFill>
                <a:latin typeface="+mn-lt"/>
                <a:ea typeface="+mj-ea"/>
              </a:rPr>
              <a:t>米</a:t>
            </a:r>
          </a:p>
        </p:txBody>
      </p:sp>
      <p:sp>
        <p:nvSpPr>
          <p:cNvPr id="4" name="文本框 3">
            <a:extLst>
              <a:ext uri="{FF2B5EF4-FFF2-40B4-BE49-F238E27FC236}">
                <a16:creationId xmlns:a16="http://schemas.microsoft.com/office/drawing/2014/main" id="{3ECBA3FA-2C1B-E18B-C945-9E32797FCF78}"/>
              </a:ext>
            </a:extLst>
          </p:cNvPr>
          <p:cNvSpPr txBox="1"/>
          <p:nvPr/>
        </p:nvSpPr>
        <p:spPr>
          <a:xfrm>
            <a:off x="7471308" y="2312490"/>
            <a:ext cx="137553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 eaLnBrk="1" hangingPunct="1"/>
            <a:r>
              <a:rPr lang="zh-CN" altLang="en-US" sz="3600" b="1" dirty="0">
                <a:solidFill>
                  <a:srgbClr val="FF0000"/>
                </a:solidFill>
                <a:latin typeface="+mn-lt"/>
                <a:ea typeface="+mj-ea"/>
              </a:rPr>
              <a:t>分米</a:t>
            </a:r>
          </a:p>
        </p:txBody>
      </p:sp>
      <p:sp>
        <p:nvSpPr>
          <p:cNvPr id="5" name="文本框 4">
            <a:extLst>
              <a:ext uri="{FF2B5EF4-FFF2-40B4-BE49-F238E27FC236}">
                <a16:creationId xmlns:a16="http://schemas.microsoft.com/office/drawing/2014/main" id="{8EB090F7-F67A-6712-EBBF-5C47F84812EF}"/>
              </a:ext>
            </a:extLst>
          </p:cNvPr>
          <p:cNvSpPr txBox="1"/>
          <p:nvPr/>
        </p:nvSpPr>
        <p:spPr>
          <a:xfrm>
            <a:off x="3190670" y="3436034"/>
            <a:ext cx="145915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 eaLnBrk="1" hangingPunct="1"/>
            <a:r>
              <a:rPr lang="zh-CN" altLang="en-US" sz="3600" b="1" dirty="0">
                <a:solidFill>
                  <a:srgbClr val="FF0000"/>
                </a:solidFill>
                <a:latin typeface="+mn-lt"/>
                <a:ea typeface="+mj-ea"/>
              </a:rPr>
              <a:t>厘米</a:t>
            </a:r>
          </a:p>
        </p:txBody>
      </p:sp>
      <p:sp>
        <p:nvSpPr>
          <p:cNvPr id="7" name="文本框 6">
            <a:extLst>
              <a:ext uri="{FF2B5EF4-FFF2-40B4-BE49-F238E27FC236}">
                <a16:creationId xmlns:a16="http://schemas.microsoft.com/office/drawing/2014/main" id="{599CF782-6B2F-0B03-5792-521B19CC2419}"/>
              </a:ext>
            </a:extLst>
          </p:cNvPr>
          <p:cNvSpPr txBox="1"/>
          <p:nvPr/>
        </p:nvSpPr>
        <p:spPr>
          <a:xfrm>
            <a:off x="9727657" y="3436034"/>
            <a:ext cx="195387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 eaLnBrk="1" hangingPunct="1"/>
            <a:r>
              <a:rPr lang="zh-CN" altLang="en-US" sz="3600" b="1" dirty="0">
                <a:solidFill>
                  <a:srgbClr val="FF0000"/>
                </a:solidFill>
                <a:latin typeface="+mn-lt"/>
                <a:ea typeface="+mj-ea"/>
              </a:rPr>
              <a:t>平方米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  <p:bldP spid="5" grpId="0"/>
      <p:bldP spid="7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椭圆 4">
            <a:extLst>
              <a:ext uri="{FF2B5EF4-FFF2-40B4-BE49-F238E27FC236}">
                <a16:creationId xmlns:a16="http://schemas.microsoft.com/office/drawing/2014/main" id="{3014C469-E561-47E5-04F5-DDD9E2248C60}"/>
              </a:ext>
            </a:extLst>
          </p:cNvPr>
          <p:cNvSpPr/>
          <p:nvPr/>
        </p:nvSpPr>
        <p:spPr>
          <a:xfrm>
            <a:off x="500743" y="926919"/>
            <a:ext cx="587829" cy="587829"/>
          </a:xfrm>
          <a:prstGeom prst="ellipse">
            <a:avLst/>
          </a:prstGeom>
          <a:solidFill>
            <a:srgbClr val="037FB7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36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</a:t>
            </a:r>
            <a:endParaRPr lang="zh-CN" altLang="en-US" sz="36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" name="文本框 6">
            <a:extLst>
              <a:ext uri="{FF2B5EF4-FFF2-40B4-BE49-F238E27FC236}">
                <a16:creationId xmlns:a16="http://schemas.microsoft.com/office/drawing/2014/main" id="{689B6BFC-6CDD-C554-61A7-3CC8D4241BB1}"/>
              </a:ext>
            </a:extLst>
          </p:cNvPr>
          <p:cNvSpPr txBox="1"/>
          <p:nvPr/>
        </p:nvSpPr>
        <p:spPr>
          <a:xfrm>
            <a:off x="1176121" y="874072"/>
            <a:ext cx="10515136" cy="69352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楷体" panose="02010609060101010101" pitchFamily="49" charset="-122"/>
                <a:cs typeface="Arial" panose="020B0604020202020204" pitchFamily="34" charset="0"/>
                <a:sym typeface="Times New Roman" panose="02020603050405020304" pitchFamily="18" charset="0"/>
              </a:rPr>
              <a:t>在      里填上“</a:t>
            </a:r>
            <a:r>
              <a:rPr kumimoji="0" lang="en-US" altLang="zh-CN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楷体" panose="02010609060101010101" pitchFamily="49" charset="-122"/>
                <a:cs typeface="Arial" panose="020B0604020202020204" pitchFamily="34" charset="0"/>
                <a:sym typeface="Times New Roman" panose="02020603050405020304" pitchFamily="18" charset="0"/>
              </a:rPr>
              <a:t>&gt;</a:t>
            </a:r>
            <a:r>
              <a: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楷体" panose="02010609060101010101" pitchFamily="49" charset="-122"/>
                <a:cs typeface="Arial" panose="020B0604020202020204" pitchFamily="34" charset="0"/>
                <a:sym typeface="Times New Roman" panose="02020603050405020304" pitchFamily="18" charset="0"/>
              </a:rPr>
              <a:t>”“</a:t>
            </a:r>
            <a:r>
              <a:rPr kumimoji="0" lang="en-US" altLang="zh-CN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楷体" panose="02010609060101010101" pitchFamily="49" charset="-122"/>
                <a:cs typeface="Arial" panose="020B0604020202020204" pitchFamily="34" charset="0"/>
                <a:sym typeface="Times New Roman" panose="02020603050405020304" pitchFamily="18" charset="0"/>
              </a:rPr>
              <a:t>&lt;</a:t>
            </a:r>
            <a:r>
              <a: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楷体" panose="02010609060101010101" pitchFamily="49" charset="-122"/>
                <a:cs typeface="Arial" panose="020B0604020202020204" pitchFamily="34" charset="0"/>
                <a:sym typeface="Times New Roman" panose="02020603050405020304" pitchFamily="18" charset="0"/>
              </a:rPr>
              <a:t>”或“</a:t>
            </a:r>
            <a:r>
              <a:rPr kumimoji="0" lang="en-US" altLang="zh-CN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楷体" panose="02010609060101010101" pitchFamily="49" charset="-122"/>
                <a:cs typeface="Arial" panose="020B0604020202020204" pitchFamily="34" charset="0"/>
                <a:sym typeface="Times New Roman" panose="02020603050405020304" pitchFamily="18" charset="0"/>
              </a:rPr>
              <a:t>=</a:t>
            </a:r>
            <a:r>
              <a: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楷体" panose="02010609060101010101" pitchFamily="49" charset="-122"/>
                <a:cs typeface="Arial" panose="020B0604020202020204" pitchFamily="34" charset="0"/>
                <a:sym typeface="Times New Roman" panose="02020603050405020304" pitchFamily="18" charset="0"/>
              </a:rPr>
              <a:t>”。</a:t>
            </a:r>
            <a:endParaRPr kumimoji="0" lang="zh-CN" altLang="zh-CN" sz="36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n-lt"/>
              <a:ea typeface="楷体" panose="02010609060101010101" pitchFamily="49" charset="-122"/>
              <a:cs typeface="Arial" panose="020B0604020202020204" pitchFamily="34" charset="0"/>
              <a:sym typeface="Times New Roman" panose="02020603050405020304" pitchFamily="18" charset="0"/>
            </a:endParaRPr>
          </a:p>
        </p:txBody>
      </p:sp>
      <p:sp>
        <p:nvSpPr>
          <p:cNvPr id="17" name="椭圆 16">
            <a:extLst>
              <a:ext uri="{FF2B5EF4-FFF2-40B4-BE49-F238E27FC236}">
                <a16:creationId xmlns:a16="http://schemas.microsoft.com/office/drawing/2014/main" id="{731A1441-714E-DAC8-D241-E6F1EE483FB2}"/>
              </a:ext>
            </a:extLst>
          </p:cNvPr>
          <p:cNvSpPr/>
          <p:nvPr/>
        </p:nvSpPr>
        <p:spPr>
          <a:xfrm>
            <a:off x="1772785" y="970001"/>
            <a:ext cx="593387" cy="593387"/>
          </a:xfrm>
          <a:prstGeom prst="ellipse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8" name="TextBox 11">
            <a:extLst>
              <a:ext uri="{FF2B5EF4-FFF2-40B4-BE49-F238E27FC236}">
                <a16:creationId xmlns:a16="http://schemas.microsoft.com/office/drawing/2014/main" id="{26A9371C-BABB-E02A-59D2-6B22AF47420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967515" y="1076367"/>
            <a:ext cx="3723742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defRPr sz="2800" b="1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9pPr>
          </a:lstStyle>
          <a:p>
            <a:pPr eaLnBrk="1" hangingPunct="1">
              <a:spcBef>
                <a:spcPct val="0"/>
              </a:spcBef>
            </a:pPr>
            <a:r>
              <a:rPr lang="en-US" altLang="zh-CN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【</a:t>
            </a:r>
            <a:r>
              <a:rPr lang="zh-CN" altLang="en-US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课本</a:t>
            </a:r>
            <a:r>
              <a:rPr lang="en-US" altLang="zh-CN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63</a:t>
            </a:r>
            <a:r>
              <a:rPr lang="zh-CN" altLang="en-US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页 练习十三 第</a:t>
            </a:r>
            <a:r>
              <a:rPr lang="en-US" altLang="zh-CN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2</a:t>
            </a:r>
            <a:r>
              <a:rPr lang="zh-CN" altLang="en-US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题</a:t>
            </a:r>
            <a:r>
              <a:rPr lang="en-US" altLang="zh-CN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】</a:t>
            </a:r>
            <a:endParaRPr lang="zh-CN" altLang="en-US" sz="2000" b="0" dirty="0">
              <a:solidFill>
                <a:srgbClr val="FF0000"/>
              </a:solidFill>
              <a:latin typeface="Times New Roman" panose="02020603050405020304" pitchFamily="18" charset="0"/>
              <a:ea typeface="楷体" panose="02010609060101010101" pitchFamily="49" charset="-122"/>
              <a:cs typeface="+mn-ea"/>
              <a:sym typeface="Times New Roman" panose="02020603050405020304" pitchFamily="18" charset="0"/>
            </a:endParaRPr>
          </a:p>
        </p:txBody>
      </p:sp>
      <p:grpSp>
        <p:nvGrpSpPr>
          <p:cNvPr id="30" name="组合 29">
            <a:extLst>
              <a:ext uri="{FF2B5EF4-FFF2-40B4-BE49-F238E27FC236}">
                <a16:creationId xmlns:a16="http://schemas.microsoft.com/office/drawing/2014/main" id="{512D5A7A-5088-0B79-1EB0-5445EFC58879}"/>
              </a:ext>
            </a:extLst>
          </p:cNvPr>
          <p:cNvGrpSpPr/>
          <p:nvPr/>
        </p:nvGrpSpPr>
        <p:grpSpPr>
          <a:xfrm>
            <a:off x="1176121" y="1912208"/>
            <a:ext cx="5681879" cy="646331"/>
            <a:chOff x="1176121" y="1912208"/>
            <a:chExt cx="5681879" cy="646331"/>
          </a:xfrm>
        </p:grpSpPr>
        <p:sp>
          <p:nvSpPr>
            <p:cNvPr id="19" name="文本框 18">
              <a:extLst>
                <a:ext uri="{FF2B5EF4-FFF2-40B4-BE49-F238E27FC236}">
                  <a16:creationId xmlns:a16="http://schemas.microsoft.com/office/drawing/2014/main" id="{0A026029-FDE7-5DD1-9022-9637F15837B0}"/>
                </a:ext>
              </a:extLst>
            </p:cNvPr>
            <p:cNvSpPr txBox="1"/>
            <p:nvPr/>
          </p:nvSpPr>
          <p:spPr>
            <a:xfrm>
              <a:off x="1176121" y="1912208"/>
              <a:ext cx="5681879" cy="646331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L="0" marR="0" lvl="0" indent="0" algn="l" defTabSz="914400" rtl="0" eaLnBrk="1" fontAlgn="base" latinLnBrk="0" hangingPunct="1"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zh-CN" sz="36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+mn-lt"/>
                  <a:ea typeface="楷体" panose="02010609060101010101" pitchFamily="49" charset="-122"/>
                  <a:cs typeface="Arial" panose="020B0604020202020204" pitchFamily="34" charset="0"/>
                  <a:sym typeface="Times New Roman" panose="02020603050405020304" pitchFamily="18" charset="0"/>
                </a:rPr>
                <a:t>100</a:t>
              </a:r>
              <a:r>
                <a:rPr kumimoji="0" lang="zh-CN" altLang="en-US" sz="36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+mn-lt"/>
                  <a:ea typeface="楷体" panose="02010609060101010101" pitchFamily="49" charset="-122"/>
                  <a:cs typeface="Arial" panose="020B0604020202020204" pitchFamily="34" charset="0"/>
                  <a:sym typeface="Times New Roman" panose="02020603050405020304" pitchFamily="18" charset="0"/>
                </a:rPr>
                <a:t>平方米       </a:t>
              </a:r>
              <a:r>
                <a:rPr kumimoji="0" lang="en-US" altLang="zh-CN" sz="36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+mn-lt"/>
                  <a:ea typeface="楷体" panose="02010609060101010101" pitchFamily="49" charset="-122"/>
                  <a:cs typeface="Arial" panose="020B0604020202020204" pitchFamily="34" charset="0"/>
                  <a:sym typeface="Times New Roman" panose="02020603050405020304" pitchFamily="18" charset="0"/>
                </a:rPr>
                <a:t>10</a:t>
              </a:r>
              <a:r>
                <a:rPr kumimoji="0" lang="zh-CN" altLang="en-US" sz="36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+mn-lt"/>
                  <a:ea typeface="楷体" panose="02010609060101010101" pitchFamily="49" charset="-122"/>
                  <a:cs typeface="Arial" panose="020B0604020202020204" pitchFamily="34" charset="0"/>
                  <a:sym typeface="Times New Roman" panose="02020603050405020304" pitchFamily="18" charset="0"/>
                </a:rPr>
                <a:t>平方米</a:t>
              </a:r>
              <a:endParaRPr kumimoji="0" lang="zh-CN" altLang="zh-CN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楷体" panose="02010609060101010101" pitchFamily="49" charset="-122"/>
                <a:cs typeface="Arial" panose="020B0604020202020204" pitchFamily="34" charset="0"/>
                <a:sym typeface="Times New Roman" panose="02020603050405020304" pitchFamily="18" charset="0"/>
              </a:endParaRPr>
            </a:p>
          </p:txBody>
        </p:sp>
        <p:sp>
          <p:nvSpPr>
            <p:cNvPr id="20" name="椭圆 19">
              <a:extLst>
                <a:ext uri="{FF2B5EF4-FFF2-40B4-BE49-F238E27FC236}">
                  <a16:creationId xmlns:a16="http://schemas.microsoft.com/office/drawing/2014/main" id="{645FC611-A27C-95F7-0A47-5DCF67987873}"/>
                </a:ext>
              </a:extLst>
            </p:cNvPr>
            <p:cNvSpPr/>
            <p:nvPr/>
          </p:nvSpPr>
          <p:spPr>
            <a:xfrm>
              <a:off x="3423673" y="1938680"/>
              <a:ext cx="593387" cy="593387"/>
            </a:xfrm>
            <a:prstGeom prst="ellipse">
              <a:avLst/>
            </a:prstGeom>
            <a:solidFill>
              <a:schemeClr val="bg1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29" name="组合 28">
            <a:extLst>
              <a:ext uri="{FF2B5EF4-FFF2-40B4-BE49-F238E27FC236}">
                <a16:creationId xmlns:a16="http://schemas.microsoft.com/office/drawing/2014/main" id="{0FF58351-4D1E-4699-4331-5DB206FE9DC3}"/>
              </a:ext>
            </a:extLst>
          </p:cNvPr>
          <p:cNvGrpSpPr/>
          <p:nvPr/>
        </p:nvGrpSpPr>
        <p:grpSpPr>
          <a:xfrm>
            <a:off x="1176121" y="2867398"/>
            <a:ext cx="6693556" cy="646331"/>
            <a:chOff x="1176121" y="2782669"/>
            <a:chExt cx="6693556" cy="646331"/>
          </a:xfrm>
        </p:grpSpPr>
        <p:sp>
          <p:nvSpPr>
            <p:cNvPr id="21" name="文本框 20">
              <a:extLst>
                <a:ext uri="{FF2B5EF4-FFF2-40B4-BE49-F238E27FC236}">
                  <a16:creationId xmlns:a16="http://schemas.microsoft.com/office/drawing/2014/main" id="{F473FB48-D6F3-775D-AB0E-470CFBF4EB54}"/>
                </a:ext>
              </a:extLst>
            </p:cNvPr>
            <p:cNvSpPr txBox="1"/>
            <p:nvPr/>
          </p:nvSpPr>
          <p:spPr>
            <a:xfrm>
              <a:off x="1176121" y="2782669"/>
              <a:ext cx="6693556" cy="646331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L="0" marR="0" lvl="0" indent="0" algn="l" defTabSz="914400" rtl="0" eaLnBrk="1" fontAlgn="base" latinLnBrk="0" hangingPunct="1"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zh-CN" sz="36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+mn-lt"/>
                  <a:ea typeface="楷体" panose="02010609060101010101" pitchFamily="49" charset="-122"/>
                  <a:cs typeface="Arial" panose="020B0604020202020204" pitchFamily="34" charset="0"/>
                  <a:sym typeface="Times New Roman" panose="02020603050405020304" pitchFamily="18" charset="0"/>
                </a:rPr>
                <a:t>10</a:t>
              </a:r>
              <a:r>
                <a:rPr kumimoji="0" lang="zh-CN" altLang="en-US" sz="36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+mn-lt"/>
                  <a:ea typeface="楷体" panose="02010609060101010101" pitchFamily="49" charset="-122"/>
                  <a:cs typeface="Arial" panose="020B0604020202020204" pitchFamily="34" charset="0"/>
                  <a:sym typeface="Times New Roman" panose="02020603050405020304" pitchFamily="18" charset="0"/>
                </a:rPr>
                <a:t>平方分米       </a:t>
              </a:r>
              <a:r>
                <a:rPr kumimoji="0" lang="en-US" altLang="zh-CN" sz="36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+mn-lt"/>
                  <a:ea typeface="楷体" panose="02010609060101010101" pitchFamily="49" charset="-122"/>
                  <a:cs typeface="Arial" panose="020B0604020202020204" pitchFamily="34" charset="0"/>
                  <a:sym typeface="Times New Roman" panose="02020603050405020304" pitchFamily="18" charset="0"/>
                </a:rPr>
                <a:t>999</a:t>
              </a:r>
              <a:r>
                <a:rPr kumimoji="0" lang="zh-CN" altLang="en-US" sz="36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+mn-lt"/>
                  <a:ea typeface="楷体" panose="02010609060101010101" pitchFamily="49" charset="-122"/>
                  <a:cs typeface="Arial" panose="020B0604020202020204" pitchFamily="34" charset="0"/>
                  <a:sym typeface="Times New Roman" panose="02020603050405020304" pitchFamily="18" charset="0"/>
                </a:rPr>
                <a:t>平方厘米</a:t>
              </a:r>
              <a:endParaRPr kumimoji="0" lang="zh-CN" altLang="zh-CN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楷体" panose="02010609060101010101" pitchFamily="49" charset="-122"/>
                <a:cs typeface="Arial" panose="020B0604020202020204" pitchFamily="34" charset="0"/>
                <a:sym typeface="Times New Roman" panose="02020603050405020304" pitchFamily="18" charset="0"/>
              </a:endParaRPr>
            </a:p>
          </p:txBody>
        </p:sp>
        <p:sp>
          <p:nvSpPr>
            <p:cNvPr id="22" name="椭圆 21">
              <a:extLst>
                <a:ext uri="{FF2B5EF4-FFF2-40B4-BE49-F238E27FC236}">
                  <a16:creationId xmlns:a16="http://schemas.microsoft.com/office/drawing/2014/main" id="{4BF7E0D7-1643-869B-DE71-46B3EA7439CE}"/>
                </a:ext>
              </a:extLst>
            </p:cNvPr>
            <p:cNvSpPr/>
            <p:nvPr/>
          </p:nvSpPr>
          <p:spPr>
            <a:xfrm>
              <a:off x="3651016" y="2809141"/>
              <a:ext cx="593387" cy="593387"/>
            </a:xfrm>
            <a:prstGeom prst="ellipse">
              <a:avLst/>
            </a:prstGeom>
            <a:solidFill>
              <a:schemeClr val="bg1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28" name="组合 27">
            <a:extLst>
              <a:ext uri="{FF2B5EF4-FFF2-40B4-BE49-F238E27FC236}">
                <a16:creationId xmlns:a16="http://schemas.microsoft.com/office/drawing/2014/main" id="{984036DE-C052-381B-E0C9-F1B9EA546812}"/>
              </a:ext>
            </a:extLst>
          </p:cNvPr>
          <p:cNvGrpSpPr/>
          <p:nvPr/>
        </p:nvGrpSpPr>
        <p:grpSpPr>
          <a:xfrm>
            <a:off x="1176121" y="3822588"/>
            <a:ext cx="6693556" cy="646331"/>
            <a:chOff x="1176121" y="3653130"/>
            <a:chExt cx="6693556" cy="646331"/>
          </a:xfrm>
        </p:grpSpPr>
        <p:sp>
          <p:nvSpPr>
            <p:cNvPr id="23" name="文本框 22">
              <a:extLst>
                <a:ext uri="{FF2B5EF4-FFF2-40B4-BE49-F238E27FC236}">
                  <a16:creationId xmlns:a16="http://schemas.microsoft.com/office/drawing/2014/main" id="{B1908327-5E92-3978-1FE9-9E7C0EDA1C7D}"/>
                </a:ext>
              </a:extLst>
            </p:cNvPr>
            <p:cNvSpPr txBox="1"/>
            <p:nvPr/>
          </p:nvSpPr>
          <p:spPr>
            <a:xfrm>
              <a:off x="1176121" y="3653130"/>
              <a:ext cx="6693556" cy="646331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L="0" marR="0" lvl="0" indent="0" algn="l" defTabSz="914400" rtl="0" eaLnBrk="1" fontAlgn="base" latinLnBrk="0" hangingPunct="1"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zh-CN" sz="36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+mn-lt"/>
                  <a:ea typeface="楷体" panose="02010609060101010101" pitchFamily="49" charset="-122"/>
                  <a:cs typeface="Arial" panose="020B0604020202020204" pitchFamily="34" charset="0"/>
                  <a:sym typeface="Times New Roman" panose="02020603050405020304" pitchFamily="18" charset="0"/>
                </a:rPr>
                <a:t>400</a:t>
              </a:r>
              <a:r>
                <a:rPr kumimoji="0" lang="zh-CN" altLang="en-US" sz="36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+mn-lt"/>
                  <a:ea typeface="楷体" panose="02010609060101010101" pitchFamily="49" charset="-122"/>
                  <a:cs typeface="Arial" panose="020B0604020202020204" pitchFamily="34" charset="0"/>
                  <a:sym typeface="Times New Roman" panose="02020603050405020304" pitchFamily="18" charset="0"/>
                </a:rPr>
                <a:t>平方厘米       </a:t>
              </a:r>
              <a:r>
                <a:rPr kumimoji="0" lang="en-US" altLang="zh-CN" sz="36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+mn-lt"/>
                  <a:ea typeface="楷体" panose="02010609060101010101" pitchFamily="49" charset="-122"/>
                  <a:cs typeface="Arial" panose="020B0604020202020204" pitchFamily="34" charset="0"/>
                  <a:sym typeface="Times New Roman" panose="02020603050405020304" pitchFamily="18" charset="0"/>
                </a:rPr>
                <a:t>4</a:t>
              </a:r>
              <a:r>
                <a:rPr kumimoji="0" lang="zh-CN" altLang="en-US" sz="36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+mn-lt"/>
                  <a:ea typeface="楷体" panose="02010609060101010101" pitchFamily="49" charset="-122"/>
                  <a:cs typeface="Arial" panose="020B0604020202020204" pitchFamily="34" charset="0"/>
                  <a:sym typeface="Times New Roman" panose="02020603050405020304" pitchFamily="18" charset="0"/>
                </a:rPr>
                <a:t>平方分米</a:t>
              </a:r>
              <a:endParaRPr kumimoji="0" lang="zh-CN" altLang="zh-CN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楷体" panose="02010609060101010101" pitchFamily="49" charset="-122"/>
                <a:cs typeface="Arial" panose="020B0604020202020204" pitchFamily="34" charset="0"/>
                <a:sym typeface="Times New Roman" panose="02020603050405020304" pitchFamily="18" charset="0"/>
              </a:endParaRPr>
            </a:p>
          </p:txBody>
        </p:sp>
        <p:sp>
          <p:nvSpPr>
            <p:cNvPr id="24" name="椭圆 23">
              <a:extLst>
                <a:ext uri="{FF2B5EF4-FFF2-40B4-BE49-F238E27FC236}">
                  <a16:creationId xmlns:a16="http://schemas.microsoft.com/office/drawing/2014/main" id="{27CAC554-897F-5BE1-E1E6-62D0751321A4}"/>
                </a:ext>
              </a:extLst>
            </p:cNvPr>
            <p:cNvSpPr/>
            <p:nvPr/>
          </p:nvSpPr>
          <p:spPr>
            <a:xfrm>
              <a:off x="3889141" y="3679602"/>
              <a:ext cx="593387" cy="593387"/>
            </a:xfrm>
            <a:prstGeom prst="ellipse">
              <a:avLst/>
            </a:prstGeom>
            <a:solidFill>
              <a:schemeClr val="bg1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27" name="组合 26">
            <a:extLst>
              <a:ext uri="{FF2B5EF4-FFF2-40B4-BE49-F238E27FC236}">
                <a16:creationId xmlns:a16="http://schemas.microsoft.com/office/drawing/2014/main" id="{63637F84-B655-8BD6-E049-1B3D69B091A6}"/>
              </a:ext>
            </a:extLst>
          </p:cNvPr>
          <p:cNvGrpSpPr/>
          <p:nvPr/>
        </p:nvGrpSpPr>
        <p:grpSpPr>
          <a:xfrm>
            <a:off x="1176121" y="4777779"/>
            <a:ext cx="6693556" cy="646331"/>
            <a:chOff x="1176121" y="4524860"/>
            <a:chExt cx="6693556" cy="646331"/>
          </a:xfrm>
        </p:grpSpPr>
        <p:sp>
          <p:nvSpPr>
            <p:cNvPr id="25" name="文本框 24">
              <a:extLst>
                <a:ext uri="{FF2B5EF4-FFF2-40B4-BE49-F238E27FC236}">
                  <a16:creationId xmlns:a16="http://schemas.microsoft.com/office/drawing/2014/main" id="{DE10C95B-891C-ECC5-BC2B-6704BB4EE0E3}"/>
                </a:ext>
              </a:extLst>
            </p:cNvPr>
            <p:cNvSpPr txBox="1"/>
            <p:nvPr/>
          </p:nvSpPr>
          <p:spPr>
            <a:xfrm>
              <a:off x="1176121" y="4524860"/>
              <a:ext cx="6693556" cy="646331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L="0" marR="0" lvl="0" indent="0" algn="l" defTabSz="914400" rtl="0" eaLnBrk="1" fontAlgn="base" latinLnBrk="0" hangingPunct="1"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zh-CN" sz="36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+mn-lt"/>
                  <a:ea typeface="楷体" panose="02010609060101010101" pitchFamily="49" charset="-122"/>
                  <a:cs typeface="Arial" panose="020B0604020202020204" pitchFamily="34" charset="0"/>
                  <a:sym typeface="Times New Roman" panose="02020603050405020304" pitchFamily="18" charset="0"/>
                </a:rPr>
                <a:t>1000</a:t>
              </a:r>
              <a:r>
                <a:rPr kumimoji="0" lang="zh-CN" altLang="en-US" sz="36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+mn-lt"/>
                  <a:ea typeface="楷体" panose="02010609060101010101" pitchFamily="49" charset="-122"/>
                  <a:cs typeface="Arial" panose="020B0604020202020204" pitchFamily="34" charset="0"/>
                  <a:sym typeface="Times New Roman" panose="02020603050405020304" pitchFamily="18" charset="0"/>
                </a:rPr>
                <a:t>平方厘米       </a:t>
              </a:r>
              <a:r>
                <a:rPr kumimoji="0" lang="en-US" altLang="zh-CN" sz="36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+mn-lt"/>
                  <a:ea typeface="楷体" panose="02010609060101010101" pitchFamily="49" charset="-122"/>
                  <a:cs typeface="Arial" panose="020B0604020202020204" pitchFamily="34" charset="0"/>
                  <a:sym typeface="Times New Roman" panose="02020603050405020304" pitchFamily="18" charset="0"/>
                </a:rPr>
                <a:t>1</a:t>
              </a:r>
              <a:r>
                <a:rPr kumimoji="0" lang="zh-CN" altLang="en-US" sz="36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+mn-lt"/>
                  <a:ea typeface="楷体" panose="02010609060101010101" pitchFamily="49" charset="-122"/>
                  <a:cs typeface="Arial" panose="020B0604020202020204" pitchFamily="34" charset="0"/>
                  <a:sym typeface="Times New Roman" panose="02020603050405020304" pitchFamily="18" charset="0"/>
                </a:rPr>
                <a:t>平方米</a:t>
              </a:r>
              <a:endParaRPr kumimoji="0" lang="zh-CN" altLang="zh-CN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楷体" panose="02010609060101010101" pitchFamily="49" charset="-122"/>
                <a:cs typeface="Arial" panose="020B0604020202020204" pitchFamily="34" charset="0"/>
                <a:sym typeface="Times New Roman" panose="02020603050405020304" pitchFamily="18" charset="0"/>
              </a:endParaRPr>
            </a:p>
          </p:txBody>
        </p:sp>
        <p:sp>
          <p:nvSpPr>
            <p:cNvPr id="26" name="椭圆 25">
              <a:extLst>
                <a:ext uri="{FF2B5EF4-FFF2-40B4-BE49-F238E27FC236}">
                  <a16:creationId xmlns:a16="http://schemas.microsoft.com/office/drawing/2014/main" id="{9D0AC34B-55B1-0A88-D31D-89C3F5FFF723}"/>
                </a:ext>
              </a:extLst>
            </p:cNvPr>
            <p:cNvSpPr/>
            <p:nvPr/>
          </p:nvSpPr>
          <p:spPr>
            <a:xfrm>
              <a:off x="4127901" y="4551332"/>
              <a:ext cx="593387" cy="593387"/>
            </a:xfrm>
            <a:prstGeom prst="ellipse">
              <a:avLst/>
            </a:prstGeom>
            <a:solidFill>
              <a:schemeClr val="bg1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2" name="文本框 1">
            <a:extLst>
              <a:ext uri="{FF2B5EF4-FFF2-40B4-BE49-F238E27FC236}">
                <a16:creationId xmlns:a16="http://schemas.microsoft.com/office/drawing/2014/main" id="{FDE61885-3C55-040C-0AF8-A2BA5F2C8E63}"/>
              </a:ext>
            </a:extLst>
          </p:cNvPr>
          <p:cNvSpPr txBox="1"/>
          <p:nvPr/>
        </p:nvSpPr>
        <p:spPr>
          <a:xfrm>
            <a:off x="3531139" y="1905638"/>
            <a:ext cx="93292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 eaLnBrk="1" hangingPunct="1"/>
            <a:r>
              <a:rPr lang="en-US" altLang="zh-CN" sz="3600" b="1" dirty="0">
                <a:solidFill>
                  <a:srgbClr val="FF0000"/>
                </a:solidFill>
                <a:latin typeface="+mn-lt"/>
                <a:ea typeface="+mj-ea"/>
              </a:rPr>
              <a:t>&gt;</a:t>
            </a:r>
            <a:endParaRPr lang="zh-CN" altLang="en-US" sz="3600" b="1" dirty="0">
              <a:solidFill>
                <a:srgbClr val="FF0000"/>
              </a:solidFill>
              <a:latin typeface="+mn-lt"/>
              <a:ea typeface="+mj-ea"/>
            </a:endParaRPr>
          </a:p>
        </p:txBody>
      </p:sp>
      <p:sp>
        <p:nvSpPr>
          <p:cNvPr id="3" name="文本框 2">
            <a:extLst>
              <a:ext uri="{FF2B5EF4-FFF2-40B4-BE49-F238E27FC236}">
                <a16:creationId xmlns:a16="http://schemas.microsoft.com/office/drawing/2014/main" id="{185C1AB0-26B8-E247-C900-808C6D8DA43A}"/>
              </a:ext>
            </a:extLst>
          </p:cNvPr>
          <p:cNvSpPr txBox="1"/>
          <p:nvPr/>
        </p:nvSpPr>
        <p:spPr>
          <a:xfrm>
            <a:off x="3742965" y="2848601"/>
            <a:ext cx="93292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 eaLnBrk="1" hangingPunct="1"/>
            <a:r>
              <a:rPr lang="en-US" altLang="zh-CN" sz="3600" b="1" dirty="0">
                <a:solidFill>
                  <a:srgbClr val="FF0000"/>
                </a:solidFill>
                <a:latin typeface="+mn-lt"/>
                <a:ea typeface="+mj-ea"/>
              </a:rPr>
              <a:t>&gt;</a:t>
            </a:r>
            <a:endParaRPr lang="zh-CN" altLang="en-US" sz="3600" b="1" dirty="0">
              <a:solidFill>
                <a:srgbClr val="FF0000"/>
              </a:solidFill>
              <a:latin typeface="+mn-lt"/>
              <a:ea typeface="+mj-ea"/>
            </a:endParaRPr>
          </a:p>
        </p:txBody>
      </p:sp>
      <p:sp>
        <p:nvSpPr>
          <p:cNvPr id="4" name="文本框 3">
            <a:extLst>
              <a:ext uri="{FF2B5EF4-FFF2-40B4-BE49-F238E27FC236}">
                <a16:creationId xmlns:a16="http://schemas.microsoft.com/office/drawing/2014/main" id="{4E63FDE5-D8C4-BE7A-720B-0DC459413A3C}"/>
              </a:ext>
            </a:extLst>
          </p:cNvPr>
          <p:cNvSpPr txBox="1"/>
          <p:nvPr/>
        </p:nvSpPr>
        <p:spPr>
          <a:xfrm>
            <a:off x="3967857" y="3818275"/>
            <a:ext cx="93292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 eaLnBrk="1" hangingPunct="1"/>
            <a:r>
              <a:rPr lang="en-US" altLang="zh-CN" sz="3600" b="1" dirty="0">
                <a:solidFill>
                  <a:srgbClr val="FF0000"/>
                </a:solidFill>
                <a:latin typeface="+mn-lt"/>
                <a:ea typeface="+mj-ea"/>
              </a:rPr>
              <a:t>=</a:t>
            </a:r>
            <a:endParaRPr lang="zh-CN" altLang="en-US" sz="3600" b="1" dirty="0">
              <a:solidFill>
                <a:srgbClr val="FF0000"/>
              </a:solidFill>
              <a:latin typeface="+mn-lt"/>
              <a:ea typeface="+mj-ea"/>
            </a:endParaRPr>
          </a:p>
        </p:txBody>
      </p:sp>
      <p:sp>
        <p:nvSpPr>
          <p:cNvPr id="6" name="文本框 5">
            <a:extLst>
              <a:ext uri="{FF2B5EF4-FFF2-40B4-BE49-F238E27FC236}">
                <a16:creationId xmlns:a16="http://schemas.microsoft.com/office/drawing/2014/main" id="{BE1B797B-D49F-E4DE-F42D-1B8F112D881E}"/>
              </a:ext>
            </a:extLst>
          </p:cNvPr>
          <p:cNvSpPr txBox="1"/>
          <p:nvPr/>
        </p:nvSpPr>
        <p:spPr>
          <a:xfrm>
            <a:off x="4185834" y="4769152"/>
            <a:ext cx="93292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 eaLnBrk="1" hangingPunct="1"/>
            <a:r>
              <a:rPr lang="en-US" altLang="zh-CN" sz="3600" b="1" dirty="0">
                <a:solidFill>
                  <a:srgbClr val="FF0000"/>
                </a:solidFill>
                <a:latin typeface="+mn-lt"/>
                <a:ea typeface="+mj-ea"/>
              </a:rPr>
              <a:t>&lt;</a:t>
            </a:r>
            <a:endParaRPr lang="zh-CN" altLang="en-US" sz="3600" b="1" dirty="0">
              <a:solidFill>
                <a:srgbClr val="FF0000"/>
              </a:solidFill>
              <a:latin typeface="+mn-lt"/>
              <a:ea typeface="+mj-ea"/>
            </a:endParaRPr>
          </a:p>
        </p:txBody>
      </p:sp>
    </p:spTree>
    <p:extLst>
      <p:ext uri="{BB962C8B-B14F-4D97-AF65-F5344CB8AC3E}">
        <p14:creationId xmlns:p14="http://schemas.microsoft.com/office/powerpoint/2010/main" val="76788335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  <p:bldP spid="4" grpId="0"/>
      <p:bldP spid="6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椭圆 12">
            <a:extLst>
              <a:ext uri="{FF2B5EF4-FFF2-40B4-BE49-F238E27FC236}">
                <a16:creationId xmlns:a16="http://schemas.microsoft.com/office/drawing/2014/main" id="{8E2871B8-EF70-1051-933C-9EB9FE05A04F}"/>
              </a:ext>
            </a:extLst>
          </p:cNvPr>
          <p:cNvSpPr/>
          <p:nvPr/>
        </p:nvSpPr>
        <p:spPr>
          <a:xfrm>
            <a:off x="500743" y="732364"/>
            <a:ext cx="587829" cy="587829"/>
          </a:xfrm>
          <a:prstGeom prst="ellipse">
            <a:avLst/>
          </a:prstGeom>
          <a:solidFill>
            <a:srgbClr val="037FB7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36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3</a:t>
            </a:r>
            <a:endParaRPr lang="zh-CN" altLang="en-US" sz="36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4" name="文本框 13">
            <a:extLst>
              <a:ext uri="{FF2B5EF4-FFF2-40B4-BE49-F238E27FC236}">
                <a16:creationId xmlns:a16="http://schemas.microsoft.com/office/drawing/2014/main" id="{01BDBF88-48C5-4D52-A22B-FEE63E86DEB4}"/>
              </a:ext>
            </a:extLst>
          </p:cNvPr>
          <p:cNvSpPr txBox="1"/>
          <p:nvPr/>
        </p:nvSpPr>
        <p:spPr>
          <a:xfrm>
            <a:off x="1176121" y="679517"/>
            <a:ext cx="10515136" cy="69352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楷体" panose="02010609060101010101" pitchFamily="49" charset="-122"/>
                <a:cs typeface="Arial" panose="020B0604020202020204" pitchFamily="34" charset="0"/>
                <a:sym typeface="Times New Roman" panose="02020603050405020304" pitchFamily="18" charset="0"/>
              </a:rPr>
              <a:t>判断下面的说法是否正确，并说一说你的理由。</a:t>
            </a:r>
            <a:endParaRPr kumimoji="0" lang="zh-CN" altLang="zh-CN" sz="36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n-lt"/>
              <a:ea typeface="楷体" panose="02010609060101010101" pitchFamily="49" charset="-122"/>
              <a:cs typeface="Arial" panose="020B0604020202020204" pitchFamily="34" charset="0"/>
              <a:sym typeface="Times New Roman" panose="02020603050405020304" pitchFamily="18" charset="0"/>
            </a:endParaRPr>
          </a:p>
        </p:txBody>
      </p:sp>
      <p:sp>
        <p:nvSpPr>
          <p:cNvPr id="15" name="TextBox 11">
            <a:extLst>
              <a:ext uri="{FF2B5EF4-FFF2-40B4-BE49-F238E27FC236}">
                <a16:creationId xmlns:a16="http://schemas.microsoft.com/office/drawing/2014/main" id="{A5315B46-07AA-1336-BB47-160F21C5B9F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176121" y="1433552"/>
            <a:ext cx="3723742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defRPr sz="2800" b="1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9pPr>
          </a:lstStyle>
          <a:p>
            <a:pPr eaLnBrk="1" hangingPunct="1">
              <a:spcBef>
                <a:spcPct val="0"/>
              </a:spcBef>
            </a:pPr>
            <a:r>
              <a:rPr lang="en-US" altLang="zh-CN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【</a:t>
            </a:r>
            <a:r>
              <a:rPr lang="zh-CN" altLang="en-US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课本</a:t>
            </a:r>
            <a:r>
              <a:rPr lang="en-US" altLang="zh-CN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63</a:t>
            </a:r>
            <a:r>
              <a:rPr lang="zh-CN" altLang="en-US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页 练习十三 第</a:t>
            </a:r>
            <a:r>
              <a:rPr lang="en-US" altLang="zh-CN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6</a:t>
            </a:r>
            <a:r>
              <a:rPr lang="zh-CN" altLang="en-US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题</a:t>
            </a:r>
            <a:r>
              <a:rPr lang="en-US" altLang="zh-CN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】</a:t>
            </a:r>
            <a:endParaRPr lang="zh-CN" altLang="en-US" sz="2000" b="0" dirty="0">
              <a:solidFill>
                <a:srgbClr val="FF0000"/>
              </a:solidFill>
              <a:latin typeface="Times New Roman" panose="02020603050405020304" pitchFamily="18" charset="0"/>
              <a:ea typeface="楷体" panose="02010609060101010101" pitchFamily="49" charset="-122"/>
              <a:cs typeface="+mn-ea"/>
              <a:sym typeface="Times New Roman" panose="02020603050405020304" pitchFamily="18" charset="0"/>
            </a:endParaRPr>
          </a:p>
        </p:txBody>
      </p:sp>
      <p:sp>
        <p:nvSpPr>
          <p:cNvPr id="16" name="文本框 15">
            <a:extLst>
              <a:ext uri="{FF2B5EF4-FFF2-40B4-BE49-F238E27FC236}">
                <a16:creationId xmlns:a16="http://schemas.microsoft.com/office/drawing/2014/main" id="{B99EF2AA-0134-F1C1-7E2C-3FF8F172C1BC}"/>
              </a:ext>
            </a:extLst>
          </p:cNvPr>
          <p:cNvSpPr txBox="1"/>
          <p:nvPr/>
        </p:nvSpPr>
        <p:spPr>
          <a:xfrm>
            <a:off x="1176121" y="1884092"/>
            <a:ext cx="10515136" cy="41421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楷体" panose="02010609060101010101" pitchFamily="49" charset="-122"/>
                <a:cs typeface="Arial" panose="020B0604020202020204" pitchFamily="34" charset="0"/>
                <a:sym typeface="Times New Roman" panose="02020603050405020304" pitchFamily="18" charset="0"/>
              </a:rPr>
              <a:t>（</a:t>
            </a:r>
            <a:r>
              <a:rPr kumimoji="0" lang="en-US" altLang="zh-CN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楷体" panose="02010609060101010101" pitchFamily="49" charset="-122"/>
                <a:cs typeface="Arial" panose="020B0604020202020204" pitchFamily="34" charset="0"/>
                <a:sym typeface="Times New Roman" panose="02020603050405020304" pitchFamily="18" charset="0"/>
              </a:rPr>
              <a:t>1</a:t>
            </a:r>
            <a:r>
              <a: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楷体" panose="02010609060101010101" pitchFamily="49" charset="-122"/>
                <a:cs typeface="Arial" panose="020B0604020202020204" pitchFamily="34" charset="0"/>
                <a:sym typeface="Times New Roman" panose="02020603050405020304" pitchFamily="18" charset="0"/>
              </a:rPr>
              <a:t>）</a:t>
            </a:r>
            <a:r>
              <a:rPr kumimoji="0" lang="en-US" altLang="zh-CN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楷体" panose="02010609060101010101" pitchFamily="49" charset="-122"/>
                <a:cs typeface="Arial" panose="020B0604020202020204" pitchFamily="34" charset="0"/>
                <a:sym typeface="Times New Roman" panose="02020603050405020304" pitchFamily="18" charset="0"/>
              </a:rPr>
              <a:t>6</a:t>
            </a:r>
            <a:r>
              <a: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楷体" panose="02010609060101010101" pitchFamily="49" charset="-122"/>
                <a:cs typeface="Arial" panose="020B0604020202020204" pitchFamily="34" charset="0"/>
                <a:sym typeface="Times New Roman" panose="02020603050405020304" pitchFamily="18" charset="0"/>
              </a:rPr>
              <a:t>平方米</a:t>
            </a:r>
            <a:r>
              <a:rPr kumimoji="0" lang="en-US" altLang="zh-CN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楷体" panose="02010609060101010101" pitchFamily="49" charset="-122"/>
                <a:cs typeface="Arial" panose="020B0604020202020204" pitchFamily="34" charset="0"/>
                <a:sym typeface="Times New Roman" panose="02020603050405020304" pitchFamily="18" charset="0"/>
              </a:rPr>
              <a:t>=60</a:t>
            </a:r>
            <a:r>
              <a: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楷体" panose="02010609060101010101" pitchFamily="49" charset="-122"/>
                <a:cs typeface="Arial" panose="020B0604020202020204" pitchFamily="34" charset="0"/>
                <a:sym typeface="Times New Roman" panose="02020603050405020304" pitchFamily="18" charset="0"/>
              </a:rPr>
              <a:t>平方分米。</a:t>
            </a:r>
          </a:p>
          <a:p>
            <a:pPr marL="0" marR="0" lvl="0" indent="0" algn="l" defTabSz="914400" rtl="0" eaLnBrk="1" fontAlgn="base" latinLnBrk="0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楷体" panose="02010609060101010101" pitchFamily="49" charset="-122"/>
                <a:cs typeface="Arial" panose="020B0604020202020204" pitchFamily="34" charset="0"/>
                <a:sym typeface="Times New Roman" panose="02020603050405020304" pitchFamily="18" charset="0"/>
              </a:rPr>
              <a:t>（</a:t>
            </a:r>
            <a:r>
              <a:rPr kumimoji="0" lang="en-US" altLang="zh-CN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楷体" panose="02010609060101010101" pitchFamily="49" charset="-122"/>
                <a:cs typeface="Arial" panose="020B0604020202020204" pitchFamily="34" charset="0"/>
                <a:sym typeface="Times New Roman" panose="02020603050405020304" pitchFamily="18" charset="0"/>
              </a:rPr>
              <a:t>2</a:t>
            </a:r>
            <a:r>
              <a: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楷体" panose="02010609060101010101" pitchFamily="49" charset="-122"/>
                <a:cs typeface="Arial" panose="020B0604020202020204" pitchFamily="34" charset="0"/>
                <a:sym typeface="Times New Roman" panose="02020603050405020304" pitchFamily="18" charset="0"/>
              </a:rPr>
              <a:t>）用</a:t>
            </a:r>
            <a:r>
              <a:rPr kumimoji="0" lang="en-US" altLang="zh-CN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楷体" panose="02010609060101010101" pitchFamily="49" charset="-122"/>
                <a:cs typeface="Arial" panose="020B0604020202020204" pitchFamily="34" charset="0"/>
                <a:sym typeface="Times New Roman" panose="02020603050405020304" pitchFamily="18" charset="0"/>
              </a:rPr>
              <a:t>8</a:t>
            </a:r>
            <a:r>
              <a: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楷体" panose="02010609060101010101" pitchFamily="49" charset="-122"/>
                <a:cs typeface="Arial" panose="020B0604020202020204" pitchFamily="34" charset="0"/>
                <a:sym typeface="Times New Roman" panose="02020603050405020304" pitchFamily="18" charset="0"/>
              </a:rPr>
              <a:t>个相同的正方形拼成一个长方形，只有一种拼法。</a:t>
            </a:r>
            <a:endParaRPr kumimoji="0" lang="en-US" altLang="zh-CN" sz="36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n-lt"/>
              <a:ea typeface="楷体" panose="02010609060101010101" pitchFamily="49" charset="-122"/>
              <a:cs typeface="Arial" panose="020B0604020202020204" pitchFamily="34" charset="0"/>
              <a:sym typeface="Times New Roman" panose="02020603050405020304" pitchFamily="18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楷体" panose="02010609060101010101" pitchFamily="49" charset="-122"/>
                <a:cs typeface="Arial" panose="020B0604020202020204" pitchFamily="34" charset="0"/>
                <a:sym typeface="Times New Roman" panose="02020603050405020304" pitchFamily="18" charset="0"/>
              </a:rPr>
              <a:t>（</a:t>
            </a:r>
            <a:r>
              <a:rPr kumimoji="0" lang="en-US" altLang="zh-CN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楷体" panose="02010609060101010101" pitchFamily="49" charset="-122"/>
                <a:cs typeface="Arial" panose="020B0604020202020204" pitchFamily="34" charset="0"/>
                <a:sym typeface="Times New Roman" panose="02020603050405020304" pitchFamily="18" charset="0"/>
              </a:rPr>
              <a:t>3</a:t>
            </a:r>
            <a:r>
              <a: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楷体" panose="02010609060101010101" pitchFamily="49" charset="-122"/>
                <a:cs typeface="Arial" panose="020B0604020202020204" pitchFamily="34" charset="0"/>
                <a:sym typeface="Times New Roman" panose="02020603050405020304" pitchFamily="18" charset="0"/>
              </a:rPr>
              <a:t>）用</a:t>
            </a:r>
            <a:r>
              <a:rPr kumimoji="0" lang="en-US" altLang="zh-CN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楷体" panose="02010609060101010101" pitchFamily="49" charset="-122"/>
                <a:cs typeface="Arial" panose="020B0604020202020204" pitchFamily="34" charset="0"/>
                <a:sym typeface="Times New Roman" panose="02020603050405020304" pitchFamily="18" charset="0"/>
              </a:rPr>
              <a:t>8</a:t>
            </a:r>
            <a:r>
              <a: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楷体" panose="02010609060101010101" pitchFamily="49" charset="-122"/>
                <a:cs typeface="Arial" panose="020B0604020202020204" pitchFamily="34" charset="0"/>
                <a:sym typeface="Times New Roman" panose="02020603050405020304" pitchFamily="18" charset="0"/>
              </a:rPr>
              <a:t>个</a:t>
            </a:r>
            <a:r>
              <a:rPr kumimoji="0" lang="en-US" altLang="zh-CN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楷体" panose="02010609060101010101" pitchFamily="49" charset="-122"/>
                <a:cs typeface="Arial" panose="020B0604020202020204" pitchFamily="34" charset="0"/>
                <a:sym typeface="Times New Roman" panose="02020603050405020304" pitchFamily="18" charset="0"/>
              </a:rPr>
              <a:t>1</a:t>
            </a:r>
            <a:r>
              <a: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楷体" panose="02010609060101010101" pitchFamily="49" charset="-122"/>
                <a:cs typeface="Arial" panose="020B0604020202020204" pitchFamily="34" charset="0"/>
                <a:sym typeface="Times New Roman" panose="02020603050405020304" pitchFamily="18" charset="0"/>
              </a:rPr>
              <a:t>平方分米的正方形拼成的图形，它们的面积都是</a:t>
            </a:r>
            <a:r>
              <a:rPr kumimoji="0" lang="en-US" altLang="zh-CN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楷体" panose="02010609060101010101" pitchFamily="49" charset="-122"/>
                <a:cs typeface="Arial" panose="020B0604020202020204" pitchFamily="34" charset="0"/>
                <a:sym typeface="Times New Roman" panose="02020603050405020304" pitchFamily="18" charset="0"/>
              </a:rPr>
              <a:t>8</a:t>
            </a:r>
            <a:r>
              <a: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楷体" panose="02010609060101010101" pitchFamily="49" charset="-122"/>
                <a:cs typeface="Arial" panose="020B0604020202020204" pitchFamily="34" charset="0"/>
                <a:sym typeface="Times New Roman" panose="02020603050405020304" pitchFamily="18" charset="0"/>
              </a:rPr>
              <a:t>平方分米。</a:t>
            </a:r>
            <a:endParaRPr kumimoji="0" lang="zh-CN" altLang="zh-CN" sz="36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n-lt"/>
              <a:ea typeface="楷体" panose="02010609060101010101" pitchFamily="49" charset="-122"/>
              <a:cs typeface="Arial" panose="020B0604020202020204" pitchFamily="34" charset="0"/>
              <a:sym typeface="Times New Roman" panose="02020603050405020304" pitchFamily="18" charset="0"/>
            </a:endParaRPr>
          </a:p>
        </p:txBody>
      </p:sp>
      <p:sp>
        <p:nvSpPr>
          <p:cNvPr id="2" name="文本框 1">
            <a:extLst>
              <a:ext uri="{FF2B5EF4-FFF2-40B4-BE49-F238E27FC236}">
                <a16:creationId xmlns:a16="http://schemas.microsoft.com/office/drawing/2014/main" id="{D1E37B68-2129-5FF2-B430-ACB35247FAEE}"/>
              </a:ext>
            </a:extLst>
          </p:cNvPr>
          <p:cNvSpPr txBox="1"/>
          <p:nvPr/>
        </p:nvSpPr>
        <p:spPr>
          <a:xfrm>
            <a:off x="6887180" y="2059569"/>
            <a:ext cx="93292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 eaLnBrk="1" hangingPunct="1"/>
            <a:r>
              <a:rPr lang="en-US" altLang="zh-CN" sz="3600" b="1">
                <a:solidFill>
                  <a:srgbClr val="FF0000"/>
                </a:solidFill>
                <a:latin typeface="+mn-lt"/>
                <a:ea typeface="+mj-ea"/>
              </a:rPr>
              <a:t>×</a:t>
            </a:r>
            <a:endParaRPr lang="zh-CN" altLang="en-US" sz="3600" b="1" dirty="0">
              <a:solidFill>
                <a:srgbClr val="FF0000"/>
              </a:solidFill>
              <a:latin typeface="+mn-lt"/>
              <a:ea typeface="+mj-ea"/>
            </a:endParaRPr>
          </a:p>
        </p:txBody>
      </p:sp>
      <p:sp>
        <p:nvSpPr>
          <p:cNvPr id="3" name="椭圆 2">
            <a:extLst>
              <a:ext uri="{FF2B5EF4-FFF2-40B4-BE49-F238E27FC236}">
                <a16:creationId xmlns:a16="http://schemas.microsoft.com/office/drawing/2014/main" id="{F9E2C863-88DB-95F4-FC2E-1694AB0FBB2E}"/>
              </a:ext>
            </a:extLst>
          </p:cNvPr>
          <p:cNvSpPr/>
          <p:nvPr/>
        </p:nvSpPr>
        <p:spPr>
          <a:xfrm>
            <a:off x="4095346" y="2052535"/>
            <a:ext cx="797668" cy="622359"/>
          </a:xfrm>
          <a:prstGeom prst="ellipse">
            <a:avLst/>
          </a:prstGeom>
          <a:noFill/>
          <a:ln w="1905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文本框 3">
            <a:extLst>
              <a:ext uri="{FF2B5EF4-FFF2-40B4-BE49-F238E27FC236}">
                <a16:creationId xmlns:a16="http://schemas.microsoft.com/office/drawing/2014/main" id="{44878F6F-2CA4-A513-CA44-397977DA33D6}"/>
              </a:ext>
            </a:extLst>
          </p:cNvPr>
          <p:cNvSpPr txBox="1"/>
          <p:nvPr/>
        </p:nvSpPr>
        <p:spPr>
          <a:xfrm>
            <a:off x="4669276" y="1520749"/>
            <a:ext cx="102140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 eaLnBrk="1" hangingPunct="1"/>
            <a:r>
              <a:rPr lang="en-US" altLang="zh-CN" sz="3200" b="1" dirty="0">
                <a:solidFill>
                  <a:srgbClr val="FF0000"/>
                </a:solidFill>
                <a:latin typeface="+mn-lt"/>
                <a:ea typeface="+mn-ea"/>
              </a:rPr>
              <a:t>600</a:t>
            </a:r>
            <a:endParaRPr lang="zh-CN" altLang="en-US" sz="3200" b="1" dirty="0">
              <a:solidFill>
                <a:srgbClr val="FF0000"/>
              </a:solidFill>
              <a:latin typeface="+mn-lt"/>
              <a:ea typeface="+mn-ea"/>
            </a:endParaRPr>
          </a:p>
        </p:txBody>
      </p:sp>
      <p:sp>
        <p:nvSpPr>
          <p:cNvPr id="25" name="文本框 24">
            <a:extLst>
              <a:ext uri="{FF2B5EF4-FFF2-40B4-BE49-F238E27FC236}">
                <a16:creationId xmlns:a16="http://schemas.microsoft.com/office/drawing/2014/main" id="{E23DB17E-7FDF-63A4-8613-52EC4B549FC6}"/>
              </a:ext>
            </a:extLst>
          </p:cNvPr>
          <p:cNvSpPr txBox="1"/>
          <p:nvPr/>
        </p:nvSpPr>
        <p:spPr>
          <a:xfrm>
            <a:off x="2915263" y="3668722"/>
            <a:ext cx="93292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 eaLnBrk="1" hangingPunct="1"/>
            <a:r>
              <a:rPr lang="en-US" altLang="zh-CN" sz="3600" b="1" dirty="0">
                <a:solidFill>
                  <a:srgbClr val="FF0000"/>
                </a:solidFill>
                <a:latin typeface="+mn-lt"/>
                <a:ea typeface="+mj-ea"/>
              </a:rPr>
              <a:t>×</a:t>
            </a:r>
            <a:endParaRPr lang="zh-CN" altLang="en-US" sz="3600" b="1" dirty="0">
              <a:solidFill>
                <a:srgbClr val="FF0000"/>
              </a:solidFill>
              <a:latin typeface="+mn-lt"/>
              <a:ea typeface="+mj-ea"/>
            </a:endParaRPr>
          </a:p>
        </p:txBody>
      </p:sp>
      <p:grpSp>
        <p:nvGrpSpPr>
          <p:cNvPr id="44" name="组合 43">
            <a:extLst>
              <a:ext uri="{FF2B5EF4-FFF2-40B4-BE49-F238E27FC236}">
                <a16:creationId xmlns:a16="http://schemas.microsoft.com/office/drawing/2014/main" id="{C1E360F0-0681-C5C6-6B47-7879D0CD11ED}"/>
              </a:ext>
            </a:extLst>
          </p:cNvPr>
          <p:cNvGrpSpPr/>
          <p:nvPr/>
        </p:nvGrpSpPr>
        <p:grpSpPr>
          <a:xfrm>
            <a:off x="6887180" y="3809339"/>
            <a:ext cx="3684976" cy="460622"/>
            <a:chOff x="6989146" y="2166198"/>
            <a:chExt cx="3684976" cy="460622"/>
          </a:xfrm>
        </p:grpSpPr>
        <p:grpSp>
          <p:nvGrpSpPr>
            <p:cNvPr id="27" name="组合 26">
              <a:extLst>
                <a:ext uri="{FF2B5EF4-FFF2-40B4-BE49-F238E27FC236}">
                  <a16:creationId xmlns:a16="http://schemas.microsoft.com/office/drawing/2014/main" id="{85BDC41A-CCFD-9DFB-1622-A4B478550234}"/>
                </a:ext>
              </a:extLst>
            </p:cNvPr>
            <p:cNvGrpSpPr/>
            <p:nvPr/>
          </p:nvGrpSpPr>
          <p:grpSpPr>
            <a:xfrm>
              <a:off x="6989146" y="2166198"/>
              <a:ext cx="1842488" cy="460622"/>
              <a:chOff x="8831634" y="1705576"/>
              <a:chExt cx="1842488" cy="460622"/>
            </a:xfrm>
          </p:grpSpPr>
          <p:sp>
            <p:nvSpPr>
              <p:cNvPr id="5" name="矩形 4">
                <a:extLst>
                  <a:ext uri="{FF2B5EF4-FFF2-40B4-BE49-F238E27FC236}">
                    <a16:creationId xmlns:a16="http://schemas.microsoft.com/office/drawing/2014/main" id="{E04D3CDC-3AF0-10DD-F67B-024F3F99D0F0}"/>
                  </a:ext>
                </a:extLst>
              </p:cNvPr>
              <p:cNvSpPr/>
              <p:nvPr/>
            </p:nvSpPr>
            <p:spPr>
              <a:xfrm>
                <a:off x="8831634" y="1705576"/>
                <a:ext cx="460622" cy="460622"/>
              </a:xfrm>
              <a:prstGeom prst="rect">
                <a:avLst/>
              </a:prstGeom>
              <a:solidFill>
                <a:srgbClr val="FFFDE4"/>
              </a:solidFill>
              <a:ln w="19050">
                <a:solidFill>
                  <a:srgbClr val="FF0000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6" name="矩形 5">
                <a:extLst>
                  <a:ext uri="{FF2B5EF4-FFF2-40B4-BE49-F238E27FC236}">
                    <a16:creationId xmlns:a16="http://schemas.microsoft.com/office/drawing/2014/main" id="{F99E9493-D3A4-11CD-112D-ED4FEFA97C68}"/>
                  </a:ext>
                </a:extLst>
              </p:cNvPr>
              <p:cNvSpPr/>
              <p:nvPr/>
            </p:nvSpPr>
            <p:spPr>
              <a:xfrm>
                <a:off x="9292256" y="1705576"/>
                <a:ext cx="460622" cy="460622"/>
              </a:xfrm>
              <a:prstGeom prst="rect">
                <a:avLst/>
              </a:prstGeom>
              <a:solidFill>
                <a:srgbClr val="FFFDE4"/>
              </a:solidFill>
              <a:ln w="19050">
                <a:solidFill>
                  <a:srgbClr val="FF0000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0" name="矩形 9">
                <a:extLst>
                  <a:ext uri="{FF2B5EF4-FFF2-40B4-BE49-F238E27FC236}">
                    <a16:creationId xmlns:a16="http://schemas.microsoft.com/office/drawing/2014/main" id="{90514027-4545-7000-7750-C08145445ED2}"/>
                  </a:ext>
                </a:extLst>
              </p:cNvPr>
              <p:cNvSpPr/>
              <p:nvPr/>
            </p:nvSpPr>
            <p:spPr>
              <a:xfrm>
                <a:off x="9752878" y="1705576"/>
                <a:ext cx="460622" cy="460622"/>
              </a:xfrm>
              <a:prstGeom prst="rect">
                <a:avLst/>
              </a:prstGeom>
              <a:solidFill>
                <a:srgbClr val="FFFDE4"/>
              </a:solidFill>
              <a:ln w="19050">
                <a:solidFill>
                  <a:srgbClr val="FF0000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1" name="矩形 10">
                <a:extLst>
                  <a:ext uri="{FF2B5EF4-FFF2-40B4-BE49-F238E27FC236}">
                    <a16:creationId xmlns:a16="http://schemas.microsoft.com/office/drawing/2014/main" id="{A47102E9-7DAE-947A-6C82-41D125B4D182}"/>
                  </a:ext>
                </a:extLst>
              </p:cNvPr>
              <p:cNvSpPr/>
              <p:nvPr/>
            </p:nvSpPr>
            <p:spPr>
              <a:xfrm>
                <a:off x="10213500" y="1705576"/>
                <a:ext cx="460622" cy="460622"/>
              </a:xfrm>
              <a:prstGeom prst="rect">
                <a:avLst/>
              </a:prstGeom>
              <a:solidFill>
                <a:srgbClr val="FFFDE4"/>
              </a:solidFill>
              <a:ln w="19050">
                <a:solidFill>
                  <a:srgbClr val="FF0000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grpSp>
          <p:nvGrpSpPr>
            <p:cNvPr id="28" name="组合 27">
              <a:extLst>
                <a:ext uri="{FF2B5EF4-FFF2-40B4-BE49-F238E27FC236}">
                  <a16:creationId xmlns:a16="http://schemas.microsoft.com/office/drawing/2014/main" id="{539FB460-A8A4-DD48-0892-93AC1E015A2B}"/>
                </a:ext>
              </a:extLst>
            </p:cNvPr>
            <p:cNvGrpSpPr/>
            <p:nvPr/>
          </p:nvGrpSpPr>
          <p:grpSpPr>
            <a:xfrm>
              <a:off x="8831634" y="2166198"/>
              <a:ext cx="1842488" cy="460622"/>
              <a:chOff x="8831634" y="1705576"/>
              <a:chExt cx="1842488" cy="460622"/>
            </a:xfrm>
          </p:grpSpPr>
          <p:sp>
            <p:nvSpPr>
              <p:cNvPr id="29" name="矩形 28">
                <a:extLst>
                  <a:ext uri="{FF2B5EF4-FFF2-40B4-BE49-F238E27FC236}">
                    <a16:creationId xmlns:a16="http://schemas.microsoft.com/office/drawing/2014/main" id="{530B33F8-F59B-B76B-7E5F-EC54F662BCF5}"/>
                  </a:ext>
                </a:extLst>
              </p:cNvPr>
              <p:cNvSpPr/>
              <p:nvPr/>
            </p:nvSpPr>
            <p:spPr>
              <a:xfrm>
                <a:off x="8831634" y="1705576"/>
                <a:ext cx="460622" cy="460622"/>
              </a:xfrm>
              <a:prstGeom prst="rect">
                <a:avLst/>
              </a:prstGeom>
              <a:solidFill>
                <a:srgbClr val="FFFDE4"/>
              </a:solidFill>
              <a:ln w="19050">
                <a:solidFill>
                  <a:srgbClr val="FF0000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30" name="矩形 29">
                <a:extLst>
                  <a:ext uri="{FF2B5EF4-FFF2-40B4-BE49-F238E27FC236}">
                    <a16:creationId xmlns:a16="http://schemas.microsoft.com/office/drawing/2014/main" id="{AEEC7BE5-B066-D77B-2D7E-D187BD9B21F1}"/>
                  </a:ext>
                </a:extLst>
              </p:cNvPr>
              <p:cNvSpPr/>
              <p:nvPr/>
            </p:nvSpPr>
            <p:spPr>
              <a:xfrm>
                <a:off x="9292256" y="1705576"/>
                <a:ext cx="460622" cy="460622"/>
              </a:xfrm>
              <a:prstGeom prst="rect">
                <a:avLst/>
              </a:prstGeom>
              <a:solidFill>
                <a:srgbClr val="FFFDE4"/>
              </a:solidFill>
              <a:ln w="19050">
                <a:solidFill>
                  <a:srgbClr val="FF0000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31" name="矩形 30">
                <a:extLst>
                  <a:ext uri="{FF2B5EF4-FFF2-40B4-BE49-F238E27FC236}">
                    <a16:creationId xmlns:a16="http://schemas.microsoft.com/office/drawing/2014/main" id="{CDECDA00-D44F-2A6E-DB7E-B978CF5BF7A6}"/>
                  </a:ext>
                </a:extLst>
              </p:cNvPr>
              <p:cNvSpPr/>
              <p:nvPr/>
            </p:nvSpPr>
            <p:spPr>
              <a:xfrm>
                <a:off x="9752878" y="1705576"/>
                <a:ext cx="460622" cy="460622"/>
              </a:xfrm>
              <a:prstGeom prst="rect">
                <a:avLst/>
              </a:prstGeom>
              <a:solidFill>
                <a:srgbClr val="FFFDE4"/>
              </a:solidFill>
              <a:ln w="19050">
                <a:solidFill>
                  <a:srgbClr val="FF0000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32" name="矩形 31">
                <a:extLst>
                  <a:ext uri="{FF2B5EF4-FFF2-40B4-BE49-F238E27FC236}">
                    <a16:creationId xmlns:a16="http://schemas.microsoft.com/office/drawing/2014/main" id="{0892FD74-E5E2-A06B-2F41-3E9F69E51C5C}"/>
                  </a:ext>
                </a:extLst>
              </p:cNvPr>
              <p:cNvSpPr/>
              <p:nvPr/>
            </p:nvSpPr>
            <p:spPr>
              <a:xfrm>
                <a:off x="10213500" y="1705576"/>
                <a:ext cx="460622" cy="460622"/>
              </a:xfrm>
              <a:prstGeom prst="rect">
                <a:avLst/>
              </a:prstGeom>
              <a:solidFill>
                <a:srgbClr val="FFFDE4"/>
              </a:solidFill>
              <a:ln w="19050">
                <a:solidFill>
                  <a:srgbClr val="FF0000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</p:grpSp>
      <p:grpSp>
        <p:nvGrpSpPr>
          <p:cNvPr id="43" name="组合 42">
            <a:extLst>
              <a:ext uri="{FF2B5EF4-FFF2-40B4-BE49-F238E27FC236}">
                <a16:creationId xmlns:a16="http://schemas.microsoft.com/office/drawing/2014/main" id="{B4CCA2BD-CE49-4CDE-3A7D-5FC981465957}"/>
              </a:ext>
            </a:extLst>
          </p:cNvPr>
          <p:cNvGrpSpPr/>
          <p:nvPr/>
        </p:nvGrpSpPr>
        <p:grpSpPr>
          <a:xfrm>
            <a:off x="4446442" y="3579028"/>
            <a:ext cx="1842488" cy="921244"/>
            <a:chOff x="8984034" y="1857976"/>
            <a:chExt cx="1842488" cy="921244"/>
          </a:xfrm>
        </p:grpSpPr>
        <p:grpSp>
          <p:nvGrpSpPr>
            <p:cNvPr id="33" name="组合 32">
              <a:extLst>
                <a:ext uri="{FF2B5EF4-FFF2-40B4-BE49-F238E27FC236}">
                  <a16:creationId xmlns:a16="http://schemas.microsoft.com/office/drawing/2014/main" id="{AFB05EA1-DF30-CCE5-2E21-170B5BA2C998}"/>
                </a:ext>
              </a:extLst>
            </p:cNvPr>
            <p:cNvGrpSpPr/>
            <p:nvPr/>
          </p:nvGrpSpPr>
          <p:grpSpPr>
            <a:xfrm>
              <a:off x="8984034" y="1857976"/>
              <a:ext cx="1842488" cy="460622"/>
              <a:chOff x="8831634" y="1705576"/>
              <a:chExt cx="1842488" cy="460622"/>
            </a:xfrm>
          </p:grpSpPr>
          <p:sp>
            <p:nvSpPr>
              <p:cNvPr id="34" name="矩形 33">
                <a:extLst>
                  <a:ext uri="{FF2B5EF4-FFF2-40B4-BE49-F238E27FC236}">
                    <a16:creationId xmlns:a16="http://schemas.microsoft.com/office/drawing/2014/main" id="{06FE199F-742D-23D6-E875-D72477581442}"/>
                  </a:ext>
                </a:extLst>
              </p:cNvPr>
              <p:cNvSpPr/>
              <p:nvPr/>
            </p:nvSpPr>
            <p:spPr>
              <a:xfrm>
                <a:off x="8831634" y="1705576"/>
                <a:ext cx="460622" cy="460622"/>
              </a:xfrm>
              <a:prstGeom prst="rect">
                <a:avLst/>
              </a:prstGeom>
              <a:solidFill>
                <a:srgbClr val="FFFDE4"/>
              </a:solidFill>
              <a:ln w="19050">
                <a:solidFill>
                  <a:srgbClr val="FF0000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35" name="矩形 34">
                <a:extLst>
                  <a:ext uri="{FF2B5EF4-FFF2-40B4-BE49-F238E27FC236}">
                    <a16:creationId xmlns:a16="http://schemas.microsoft.com/office/drawing/2014/main" id="{B7F392C9-63FD-00DC-66DD-B96F05AFCA43}"/>
                  </a:ext>
                </a:extLst>
              </p:cNvPr>
              <p:cNvSpPr/>
              <p:nvPr/>
            </p:nvSpPr>
            <p:spPr>
              <a:xfrm>
                <a:off x="9292256" y="1705576"/>
                <a:ext cx="460622" cy="460622"/>
              </a:xfrm>
              <a:prstGeom prst="rect">
                <a:avLst/>
              </a:prstGeom>
              <a:solidFill>
                <a:srgbClr val="FFFDE4"/>
              </a:solidFill>
              <a:ln w="19050">
                <a:solidFill>
                  <a:srgbClr val="FF0000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36" name="矩形 35">
                <a:extLst>
                  <a:ext uri="{FF2B5EF4-FFF2-40B4-BE49-F238E27FC236}">
                    <a16:creationId xmlns:a16="http://schemas.microsoft.com/office/drawing/2014/main" id="{9434C086-FC38-DF32-C020-25BA2B4C70CC}"/>
                  </a:ext>
                </a:extLst>
              </p:cNvPr>
              <p:cNvSpPr/>
              <p:nvPr/>
            </p:nvSpPr>
            <p:spPr>
              <a:xfrm>
                <a:off x="9752878" y="1705576"/>
                <a:ext cx="460622" cy="460622"/>
              </a:xfrm>
              <a:prstGeom prst="rect">
                <a:avLst/>
              </a:prstGeom>
              <a:solidFill>
                <a:srgbClr val="FFFDE4"/>
              </a:solidFill>
              <a:ln w="19050">
                <a:solidFill>
                  <a:srgbClr val="FF0000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37" name="矩形 36">
                <a:extLst>
                  <a:ext uri="{FF2B5EF4-FFF2-40B4-BE49-F238E27FC236}">
                    <a16:creationId xmlns:a16="http://schemas.microsoft.com/office/drawing/2014/main" id="{8EAAD3DD-E85A-0227-01E9-0B06FBEEB976}"/>
                  </a:ext>
                </a:extLst>
              </p:cNvPr>
              <p:cNvSpPr/>
              <p:nvPr/>
            </p:nvSpPr>
            <p:spPr>
              <a:xfrm>
                <a:off x="10213500" y="1705576"/>
                <a:ext cx="460622" cy="460622"/>
              </a:xfrm>
              <a:prstGeom prst="rect">
                <a:avLst/>
              </a:prstGeom>
              <a:solidFill>
                <a:srgbClr val="FFFDE4"/>
              </a:solidFill>
              <a:ln w="19050">
                <a:solidFill>
                  <a:srgbClr val="FF0000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grpSp>
          <p:nvGrpSpPr>
            <p:cNvPr id="38" name="组合 37">
              <a:extLst>
                <a:ext uri="{FF2B5EF4-FFF2-40B4-BE49-F238E27FC236}">
                  <a16:creationId xmlns:a16="http://schemas.microsoft.com/office/drawing/2014/main" id="{0BCBA1E6-8411-4C41-E067-C0761AD1F5B7}"/>
                </a:ext>
              </a:extLst>
            </p:cNvPr>
            <p:cNvGrpSpPr/>
            <p:nvPr/>
          </p:nvGrpSpPr>
          <p:grpSpPr>
            <a:xfrm>
              <a:off x="8984034" y="2318598"/>
              <a:ext cx="1842488" cy="460622"/>
              <a:chOff x="8831634" y="1705576"/>
              <a:chExt cx="1842488" cy="460622"/>
            </a:xfrm>
          </p:grpSpPr>
          <p:sp>
            <p:nvSpPr>
              <p:cNvPr id="39" name="矩形 38">
                <a:extLst>
                  <a:ext uri="{FF2B5EF4-FFF2-40B4-BE49-F238E27FC236}">
                    <a16:creationId xmlns:a16="http://schemas.microsoft.com/office/drawing/2014/main" id="{15EBC815-6A13-0C9F-72CA-941E3F327E94}"/>
                  </a:ext>
                </a:extLst>
              </p:cNvPr>
              <p:cNvSpPr/>
              <p:nvPr/>
            </p:nvSpPr>
            <p:spPr>
              <a:xfrm>
                <a:off x="8831634" y="1705576"/>
                <a:ext cx="460622" cy="460622"/>
              </a:xfrm>
              <a:prstGeom prst="rect">
                <a:avLst/>
              </a:prstGeom>
              <a:solidFill>
                <a:srgbClr val="FFFDE4"/>
              </a:solidFill>
              <a:ln w="19050">
                <a:solidFill>
                  <a:srgbClr val="FF0000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40" name="矩形 39">
                <a:extLst>
                  <a:ext uri="{FF2B5EF4-FFF2-40B4-BE49-F238E27FC236}">
                    <a16:creationId xmlns:a16="http://schemas.microsoft.com/office/drawing/2014/main" id="{0C62000E-EB8B-5905-BC5F-0C5E0C74F82D}"/>
                  </a:ext>
                </a:extLst>
              </p:cNvPr>
              <p:cNvSpPr/>
              <p:nvPr/>
            </p:nvSpPr>
            <p:spPr>
              <a:xfrm>
                <a:off x="9292256" y="1705576"/>
                <a:ext cx="460622" cy="460622"/>
              </a:xfrm>
              <a:prstGeom prst="rect">
                <a:avLst/>
              </a:prstGeom>
              <a:solidFill>
                <a:srgbClr val="FFFDE4"/>
              </a:solidFill>
              <a:ln w="19050">
                <a:solidFill>
                  <a:srgbClr val="FF0000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41" name="矩形 40">
                <a:extLst>
                  <a:ext uri="{FF2B5EF4-FFF2-40B4-BE49-F238E27FC236}">
                    <a16:creationId xmlns:a16="http://schemas.microsoft.com/office/drawing/2014/main" id="{82ECBFBE-63C3-49C6-B9DA-812C7EF55C4B}"/>
                  </a:ext>
                </a:extLst>
              </p:cNvPr>
              <p:cNvSpPr/>
              <p:nvPr/>
            </p:nvSpPr>
            <p:spPr>
              <a:xfrm>
                <a:off x="9752878" y="1705576"/>
                <a:ext cx="460622" cy="460622"/>
              </a:xfrm>
              <a:prstGeom prst="rect">
                <a:avLst/>
              </a:prstGeom>
              <a:solidFill>
                <a:srgbClr val="FFFDE4"/>
              </a:solidFill>
              <a:ln w="19050">
                <a:solidFill>
                  <a:srgbClr val="FF0000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42" name="矩形 41">
                <a:extLst>
                  <a:ext uri="{FF2B5EF4-FFF2-40B4-BE49-F238E27FC236}">
                    <a16:creationId xmlns:a16="http://schemas.microsoft.com/office/drawing/2014/main" id="{ECB31B2E-9379-54B2-E095-DB9B28210E45}"/>
                  </a:ext>
                </a:extLst>
              </p:cNvPr>
              <p:cNvSpPr/>
              <p:nvPr/>
            </p:nvSpPr>
            <p:spPr>
              <a:xfrm>
                <a:off x="10213500" y="1705576"/>
                <a:ext cx="460622" cy="460622"/>
              </a:xfrm>
              <a:prstGeom prst="rect">
                <a:avLst/>
              </a:prstGeom>
              <a:solidFill>
                <a:srgbClr val="FFFDE4"/>
              </a:solidFill>
              <a:ln w="19050">
                <a:solidFill>
                  <a:srgbClr val="FF0000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</p:grpSp>
      <p:sp>
        <p:nvSpPr>
          <p:cNvPr id="45" name="文本框 44">
            <a:extLst>
              <a:ext uri="{FF2B5EF4-FFF2-40B4-BE49-F238E27FC236}">
                <a16:creationId xmlns:a16="http://schemas.microsoft.com/office/drawing/2014/main" id="{61D43EBA-0D1C-B626-0937-0DDC45208BB1}"/>
              </a:ext>
            </a:extLst>
          </p:cNvPr>
          <p:cNvSpPr txBox="1"/>
          <p:nvPr/>
        </p:nvSpPr>
        <p:spPr>
          <a:xfrm>
            <a:off x="5629535" y="5499864"/>
            <a:ext cx="93292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 eaLnBrk="1" hangingPunct="1"/>
            <a:r>
              <a:rPr lang="zh-CN" altLang="en-US" sz="3600" b="1" dirty="0">
                <a:solidFill>
                  <a:srgbClr val="FF0000"/>
                </a:solidFill>
                <a:latin typeface="+mn-lt"/>
                <a:ea typeface="+mj-ea"/>
              </a:rPr>
              <a:t>√</a:t>
            </a:r>
          </a:p>
        </p:txBody>
      </p:sp>
    </p:spTree>
    <p:extLst>
      <p:ext uri="{BB962C8B-B14F-4D97-AF65-F5344CB8AC3E}">
        <p14:creationId xmlns:p14="http://schemas.microsoft.com/office/powerpoint/2010/main" val="3702916827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500"/>
                            </p:stCondLst>
                            <p:childTnLst>
                              <p:par>
                                <p:cTn id="1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4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animBg="1"/>
      <p:bldP spid="4" grpId="0"/>
      <p:bldP spid="25" grpId="0"/>
      <p:bldP spid="45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椭圆 8">
            <a:extLst>
              <a:ext uri="{FF2B5EF4-FFF2-40B4-BE49-F238E27FC236}">
                <a16:creationId xmlns:a16="http://schemas.microsoft.com/office/drawing/2014/main" id="{51686BAA-5AC5-2521-E8CD-74C11CB25727}"/>
              </a:ext>
            </a:extLst>
          </p:cNvPr>
          <p:cNvSpPr/>
          <p:nvPr/>
        </p:nvSpPr>
        <p:spPr>
          <a:xfrm>
            <a:off x="500743" y="926919"/>
            <a:ext cx="587829" cy="587829"/>
          </a:xfrm>
          <a:prstGeom prst="ellipse">
            <a:avLst/>
          </a:prstGeom>
          <a:solidFill>
            <a:srgbClr val="037FB7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36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4</a:t>
            </a:r>
            <a:endParaRPr lang="zh-CN" altLang="en-US" sz="36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" name="文本框 9">
            <a:extLst>
              <a:ext uri="{FF2B5EF4-FFF2-40B4-BE49-F238E27FC236}">
                <a16:creationId xmlns:a16="http://schemas.microsoft.com/office/drawing/2014/main" id="{E09E0173-0CAE-21D5-8F13-6F6DFD691898}"/>
              </a:ext>
            </a:extLst>
          </p:cNvPr>
          <p:cNvSpPr txBox="1"/>
          <p:nvPr/>
        </p:nvSpPr>
        <p:spPr>
          <a:xfrm>
            <a:off x="1176121" y="874072"/>
            <a:ext cx="10515136" cy="202311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楷体" panose="02010609060101010101" pitchFamily="49" charset="-122"/>
                <a:cs typeface="Arial" panose="020B0604020202020204" pitchFamily="34" charset="0"/>
                <a:sym typeface="Times New Roman" panose="02020603050405020304" pitchFamily="18" charset="0"/>
              </a:rPr>
              <a:t>某种扫地机器人每分钟能打扫</a:t>
            </a:r>
            <a:r>
              <a:rPr kumimoji="0" lang="en-US" altLang="zh-CN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楷体" panose="02010609060101010101" pitchFamily="49" charset="-122"/>
                <a:cs typeface="Arial" panose="020B0604020202020204" pitchFamily="34" charset="0"/>
                <a:sym typeface="Times New Roman" panose="02020603050405020304" pitchFamily="18" charset="0"/>
              </a:rPr>
              <a:t>3</a:t>
            </a:r>
            <a:r>
              <a: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楷体" panose="02010609060101010101" pitchFamily="49" charset="-122"/>
                <a:cs typeface="Arial" panose="020B0604020202020204" pitchFamily="34" charset="0"/>
                <a:sym typeface="Times New Roman" panose="02020603050405020304" pitchFamily="18" charset="0"/>
              </a:rPr>
              <a:t>平方米的地面。一个房间长</a:t>
            </a:r>
            <a:r>
              <a:rPr kumimoji="0" lang="en-US" altLang="zh-CN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楷体" panose="02010609060101010101" pitchFamily="49" charset="-122"/>
                <a:cs typeface="Arial" panose="020B0604020202020204" pitchFamily="34" charset="0"/>
                <a:sym typeface="Times New Roman" panose="02020603050405020304" pitchFamily="18" charset="0"/>
              </a:rPr>
              <a:t>6</a:t>
            </a:r>
            <a:r>
              <a: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楷体" panose="02010609060101010101" pitchFamily="49" charset="-122"/>
                <a:cs typeface="Arial" panose="020B0604020202020204" pitchFamily="34" charset="0"/>
                <a:sym typeface="Times New Roman" panose="02020603050405020304" pitchFamily="18" charset="0"/>
              </a:rPr>
              <a:t>米，宽</a:t>
            </a:r>
            <a:r>
              <a:rPr kumimoji="0" lang="en-US" altLang="zh-CN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楷体" panose="02010609060101010101" pitchFamily="49" charset="-122"/>
                <a:cs typeface="Arial" panose="020B0604020202020204" pitchFamily="34" charset="0"/>
                <a:sym typeface="Times New Roman" panose="02020603050405020304" pitchFamily="18" charset="0"/>
              </a:rPr>
              <a:t>4</a:t>
            </a:r>
            <a:r>
              <a: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楷体" panose="02010609060101010101" pitchFamily="49" charset="-122"/>
                <a:cs typeface="Arial" panose="020B0604020202020204" pitchFamily="34" charset="0"/>
                <a:sym typeface="Times New Roman" panose="02020603050405020304" pitchFamily="18" charset="0"/>
              </a:rPr>
              <a:t>米，用这种扫地机器人打扫这个房间需要几分钟？</a:t>
            </a:r>
            <a:endParaRPr kumimoji="0" lang="zh-CN" altLang="zh-CN" sz="36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n-lt"/>
              <a:ea typeface="楷体" panose="02010609060101010101" pitchFamily="49" charset="-122"/>
              <a:cs typeface="Arial" panose="020B0604020202020204" pitchFamily="34" charset="0"/>
              <a:sym typeface="Times New Roman" panose="02020603050405020304" pitchFamily="18" charset="0"/>
            </a:endParaRPr>
          </a:p>
        </p:txBody>
      </p:sp>
      <p:sp>
        <p:nvSpPr>
          <p:cNvPr id="11" name="TextBox 11">
            <a:extLst>
              <a:ext uri="{FF2B5EF4-FFF2-40B4-BE49-F238E27FC236}">
                <a16:creationId xmlns:a16="http://schemas.microsoft.com/office/drawing/2014/main" id="{86A41202-FA99-B5FC-10D6-770EBEE425F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357065" y="2435502"/>
            <a:ext cx="3723742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defRPr sz="2800" b="1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9pPr>
          </a:lstStyle>
          <a:p>
            <a:pPr eaLnBrk="1" hangingPunct="1">
              <a:spcBef>
                <a:spcPct val="0"/>
              </a:spcBef>
            </a:pPr>
            <a:r>
              <a:rPr lang="en-US" altLang="zh-CN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【</a:t>
            </a:r>
            <a:r>
              <a:rPr lang="zh-CN" altLang="en-US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课本</a:t>
            </a:r>
            <a:r>
              <a:rPr lang="en-US" altLang="zh-CN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63</a:t>
            </a:r>
            <a:r>
              <a:rPr lang="zh-CN" altLang="en-US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页 练习十三 第</a:t>
            </a:r>
            <a:r>
              <a:rPr lang="en-US" altLang="zh-CN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3</a:t>
            </a:r>
            <a:r>
              <a:rPr lang="zh-CN" altLang="en-US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题</a:t>
            </a:r>
            <a:r>
              <a:rPr lang="en-US" altLang="zh-CN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】</a:t>
            </a:r>
            <a:endParaRPr lang="zh-CN" altLang="en-US" sz="2000" b="0" dirty="0">
              <a:solidFill>
                <a:srgbClr val="FF0000"/>
              </a:solidFill>
              <a:latin typeface="Times New Roman" panose="02020603050405020304" pitchFamily="18" charset="0"/>
              <a:ea typeface="楷体" panose="02010609060101010101" pitchFamily="49" charset="-122"/>
              <a:cs typeface="+mn-ea"/>
              <a:sym typeface="Times New Roman" panose="02020603050405020304" pitchFamily="18" charset="0"/>
            </a:endParaRPr>
          </a:p>
        </p:txBody>
      </p:sp>
      <p:sp>
        <p:nvSpPr>
          <p:cNvPr id="2" name="文本框 1">
            <a:extLst>
              <a:ext uri="{FF2B5EF4-FFF2-40B4-BE49-F238E27FC236}">
                <a16:creationId xmlns:a16="http://schemas.microsoft.com/office/drawing/2014/main" id="{722F9A0D-0158-DCFE-BD22-09F1104F0D94}"/>
              </a:ext>
            </a:extLst>
          </p:cNvPr>
          <p:cNvSpPr txBox="1"/>
          <p:nvPr/>
        </p:nvSpPr>
        <p:spPr>
          <a:xfrm>
            <a:off x="3142033" y="3105834"/>
            <a:ext cx="432880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 eaLnBrk="1" hangingPunct="1"/>
            <a:r>
              <a:rPr lang="en-US" altLang="zh-CN" sz="3600" b="1" dirty="0">
                <a:solidFill>
                  <a:srgbClr val="FF0000"/>
                </a:solidFill>
                <a:latin typeface="+mn-lt"/>
                <a:ea typeface="+mj-ea"/>
              </a:rPr>
              <a:t>6×4=24</a:t>
            </a:r>
            <a:r>
              <a:rPr lang="zh-CN" altLang="en-US" sz="3600" b="1" dirty="0">
                <a:solidFill>
                  <a:srgbClr val="FF0000"/>
                </a:solidFill>
                <a:latin typeface="+mn-lt"/>
                <a:ea typeface="+mj-ea"/>
              </a:rPr>
              <a:t>（平方米）</a:t>
            </a:r>
          </a:p>
        </p:txBody>
      </p:sp>
      <p:sp>
        <p:nvSpPr>
          <p:cNvPr id="3" name="文本框 2">
            <a:extLst>
              <a:ext uri="{FF2B5EF4-FFF2-40B4-BE49-F238E27FC236}">
                <a16:creationId xmlns:a16="http://schemas.microsoft.com/office/drawing/2014/main" id="{40D648B5-4562-FD7D-AB78-AB04AA920F47}"/>
              </a:ext>
            </a:extLst>
          </p:cNvPr>
          <p:cNvSpPr txBox="1"/>
          <p:nvPr/>
        </p:nvSpPr>
        <p:spPr>
          <a:xfrm>
            <a:off x="3142032" y="3960809"/>
            <a:ext cx="432880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 eaLnBrk="1" hangingPunct="1"/>
            <a:r>
              <a:rPr lang="en-US" altLang="zh-CN" sz="3600" b="1" dirty="0">
                <a:solidFill>
                  <a:srgbClr val="FF0000"/>
                </a:solidFill>
                <a:latin typeface="+mn-lt"/>
                <a:ea typeface="+mj-ea"/>
              </a:rPr>
              <a:t>24÷3=8</a:t>
            </a:r>
            <a:r>
              <a:rPr lang="zh-CN" altLang="en-US" sz="3600" b="1" dirty="0">
                <a:solidFill>
                  <a:srgbClr val="FF0000"/>
                </a:solidFill>
                <a:latin typeface="+mn-lt"/>
                <a:ea typeface="+mj-ea"/>
              </a:rPr>
              <a:t>（分钟）</a:t>
            </a:r>
          </a:p>
        </p:txBody>
      </p:sp>
      <p:sp>
        <p:nvSpPr>
          <p:cNvPr id="4" name="文本框 3">
            <a:extLst>
              <a:ext uri="{FF2B5EF4-FFF2-40B4-BE49-F238E27FC236}">
                <a16:creationId xmlns:a16="http://schemas.microsoft.com/office/drawing/2014/main" id="{389D706C-AE83-EF77-4B82-8A29F07C347A}"/>
              </a:ext>
            </a:extLst>
          </p:cNvPr>
          <p:cNvSpPr txBox="1"/>
          <p:nvPr/>
        </p:nvSpPr>
        <p:spPr>
          <a:xfrm>
            <a:off x="1262692" y="4815784"/>
            <a:ext cx="1051513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eaLnBrk="1" hangingPunct="1"/>
            <a:r>
              <a:rPr lang="zh-CN" altLang="en-US" sz="3600" b="1" dirty="0">
                <a:solidFill>
                  <a:srgbClr val="FF0000"/>
                </a:solidFill>
                <a:latin typeface="+mn-lt"/>
                <a:ea typeface="+mj-ea"/>
              </a:rPr>
              <a:t>答：用这种扫地机器人打扫这个房间需要</a:t>
            </a:r>
            <a:r>
              <a:rPr lang="en-US" altLang="zh-CN" sz="3600" b="1" dirty="0">
                <a:solidFill>
                  <a:srgbClr val="FF0000"/>
                </a:solidFill>
                <a:latin typeface="+mn-lt"/>
                <a:ea typeface="+mj-ea"/>
              </a:rPr>
              <a:t>8</a:t>
            </a:r>
            <a:r>
              <a:rPr lang="zh-CN" altLang="en-US" sz="3600" b="1" dirty="0">
                <a:solidFill>
                  <a:srgbClr val="FF0000"/>
                </a:solidFill>
                <a:latin typeface="+mn-lt"/>
                <a:ea typeface="+mj-ea"/>
              </a:rPr>
              <a:t>分钟。</a:t>
            </a:r>
          </a:p>
        </p:txBody>
      </p:sp>
    </p:spTree>
    <p:extLst>
      <p:ext uri="{BB962C8B-B14F-4D97-AF65-F5344CB8AC3E}">
        <p14:creationId xmlns:p14="http://schemas.microsoft.com/office/powerpoint/2010/main" val="174263520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  <p:bldP spid="4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椭圆 20">
            <a:extLst>
              <a:ext uri="{FF2B5EF4-FFF2-40B4-BE49-F238E27FC236}">
                <a16:creationId xmlns:a16="http://schemas.microsoft.com/office/drawing/2014/main" id="{7089BDF2-9E89-D701-4589-1672109BA3DC}"/>
              </a:ext>
            </a:extLst>
          </p:cNvPr>
          <p:cNvSpPr/>
          <p:nvPr/>
        </p:nvSpPr>
        <p:spPr>
          <a:xfrm>
            <a:off x="500743" y="732364"/>
            <a:ext cx="587829" cy="587829"/>
          </a:xfrm>
          <a:prstGeom prst="ellipse">
            <a:avLst/>
          </a:prstGeom>
          <a:solidFill>
            <a:srgbClr val="037FB7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36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5</a:t>
            </a:r>
            <a:endParaRPr lang="zh-CN" altLang="en-US" sz="36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2" name="文本框 21">
            <a:extLst>
              <a:ext uri="{FF2B5EF4-FFF2-40B4-BE49-F238E27FC236}">
                <a16:creationId xmlns:a16="http://schemas.microsoft.com/office/drawing/2014/main" id="{36305CEE-08ED-3C89-EFAD-3115BBDFA6BF}"/>
              </a:ext>
            </a:extLst>
          </p:cNvPr>
          <p:cNvSpPr txBox="1"/>
          <p:nvPr/>
        </p:nvSpPr>
        <p:spPr>
          <a:xfrm>
            <a:off x="1176121" y="679517"/>
            <a:ext cx="10515136" cy="202311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楷体" panose="02010609060101010101" pitchFamily="49" charset="-122"/>
                <a:cs typeface="Arial" panose="020B0604020202020204" pitchFamily="34" charset="0"/>
                <a:sym typeface="Times New Roman" panose="02020603050405020304" pitchFamily="18" charset="0"/>
              </a:rPr>
              <a:t>街心花园有一块长 </a:t>
            </a:r>
            <a:r>
              <a:rPr kumimoji="0" lang="en-US" altLang="zh-CN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楷体" panose="02010609060101010101" pitchFamily="49" charset="-122"/>
                <a:cs typeface="Arial" panose="020B0604020202020204" pitchFamily="34" charset="0"/>
                <a:sym typeface="Times New Roman" panose="02020603050405020304" pitchFamily="18" charset="0"/>
              </a:rPr>
              <a:t>15 </a:t>
            </a:r>
            <a:r>
              <a: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楷体" panose="02010609060101010101" pitchFamily="49" charset="-122"/>
                <a:cs typeface="Arial" panose="020B0604020202020204" pitchFamily="34" charset="0"/>
                <a:sym typeface="Times New Roman" panose="02020603050405020304" pitchFamily="18" charset="0"/>
              </a:rPr>
              <a:t>米、宽 </a:t>
            </a:r>
            <a:r>
              <a:rPr kumimoji="0" lang="en-US" altLang="zh-CN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楷体" panose="02010609060101010101" pitchFamily="49" charset="-122"/>
                <a:cs typeface="Arial" panose="020B0604020202020204" pitchFamily="34" charset="0"/>
                <a:sym typeface="Times New Roman" panose="02020603050405020304" pitchFamily="18" charset="0"/>
              </a:rPr>
              <a:t>6 </a:t>
            </a:r>
            <a:r>
              <a: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楷体" panose="02010609060101010101" pitchFamily="49" charset="-122"/>
                <a:cs typeface="Arial" panose="020B0604020202020204" pitchFamily="34" charset="0"/>
                <a:sym typeface="Times New Roman" panose="02020603050405020304" pitchFamily="18" charset="0"/>
              </a:rPr>
              <a:t>米的长方形空地。用边长 </a:t>
            </a:r>
            <a:r>
              <a:rPr kumimoji="0" lang="en-US" altLang="zh-CN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楷体" panose="02010609060101010101" pitchFamily="49" charset="-122"/>
                <a:cs typeface="Arial" panose="020B0604020202020204" pitchFamily="34" charset="0"/>
                <a:sym typeface="Times New Roman" panose="02020603050405020304" pitchFamily="18" charset="0"/>
              </a:rPr>
              <a:t>3 </a:t>
            </a:r>
            <a:r>
              <a: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楷体" panose="02010609060101010101" pitchFamily="49" charset="-122"/>
                <a:cs typeface="Arial" panose="020B0604020202020204" pitchFamily="34" charset="0"/>
                <a:sym typeface="Times New Roman" panose="02020603050405020304" pitchFamily="18" charset="0"/>
              </a:rPr>
              <a:t>分米的正方形地砖铺满这块空地，需要多少块地砖？</a:t>
            </a:r>
            <a:endParaRPr kumimoji="0" lang="zh-CN" altLang="zh-CN" sz="36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n-lt"/>
              <a:ea typeface="楷体" panose="02010609060101010101" pitchFamily="49" charset="-122"/>
              <a:cs typeface="Arial" panose="020B0604020202020204" pitchFamily="34" charset="0"/>
              <a:sym typeface="Times New Roman" panose="02020603050405020304" pitchFamily="18" charset="0"/>
            </a:endParaRPr>
          </a:p>
        </p:txBody>
      </p:sp>
      <p:sp>
        <p:nvSpPr>
          <p:cNvPr id="23" name="TextBox 11">
            <a:extLst>
              <a:ext uri="{FF2B5EF4-FFF2-40B4-BE49-F238E27FC236}">
                <a16:creationId xmlns:a16="http://schemas.microsoft.com/office/drawing/2014/main" id="{E9FBA143-9DEA-FBCC-01F4-EA83C933105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829823" y="2240947"/>
            <a:ext cx="3723742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defRPr sz="2800" b="1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9pPr>
          </a:lstStyle>
          <a:p>
            <a:pPr eaLnBrk="1" hangingPunct="1">
              <a:spcBef>
                <a:spcPct val="0"/>
              </a:spcBef>
            </a:pPr>
            <a:r>
              <a:rPr lang="en-US" altLang="zh-CN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【</a:t>
            </a:r>
            <a:r>
              <a:rPr lang="zh-CN" altLang="en-US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课本</a:t>
            </a:r>
            <a:r>
              <a:rPr lang="en-US" altLang="zh-CN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63</a:t>
            </a:r>
            <a:r>
              <a:rPr lang="zh-CN" altLang="en-US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页 练习十三 第</a:t>
            </a:r>
            <a:r>
              <a:rPr lang="en-US" altLang="zh-CN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4</a:t>
            </a:r>
            <a:r>
              <a:rPr lang="zh-CN" altLang="en-US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题</a:t>
            </a:r>
            <a:r>
              <a:rPr lang="en-US" altLang="zh-CN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】</a:t>
            </a:r>
            <a:endParaRPr lang="zh-CN" altLang="en-US" sz="2000" b="0" dirty="0">
              <a:solidFill>
                <a:srgbClr val="FF0000"/>
              </a:solidFill>
              <a:latin typeface="Times New Roman" panose="02020603050405020304" pitchFamily="18" charset="0"/>
              <a:ea typeface="楷体" panose="02010609060101010101" pitchFamily="49" charset="-122"/>
              <a:cs typeface="+mn-ea"/>
              <a:sym typeface="Times New Roman" panose="02020603050405020304" pitchFamily="18" charset="0"/>
            </a:endParaRPr>
          </a:p>
        </p:txBody>
      </p:sp>
      <p:sp>
        <p:nvSpPr>
          <p:cNvPr id="2" name="文本框 1">
            <a:extLst>
              <a:ext uri="{FF2B5EF4-FFF2-40B4-BE49-F238E27FC236}">
                <a16:creationId xmlns:a16="http://schemas.microsoft.com/office/drawing/2014/main" id="{7FD1B013-6A71-BC78-0E67-EC5DDF25113A}"/>
              </a:ext>
            </a:extLst>
          </p:cNvPr>
          <p:cNvSpPr txBox="1"/>
          <p:nvPr/>
        </p:nvSpPr>
        <p:spPr>
          <a:xfrm>
            <a:off x="3190671" y="2794547"/>
            <a:ext cx="486383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 eaLnBrk="1" hangingPunct="1"/>
            <a:r>
              <a:rPr lang="en-US" altLang="zh-CN" sz="3600" b="1" dirty="0">
                <a:solidFill>
                  <a:srgbClr val="FF0000"/>
                </a:solidFill>
                <a:latin typeface="+mn-lt"/>
                <a:ea typeface="+mj-ea"/>
              </a:rPr>
              <a:t>15×6=90</a:t>
            </a:r>
            <a:r>
              <a:rPr lang="zh-CN" altLang="en-US" sz="3600" b="1" dirty="0">
                <a:solidFill>
                  <a:srgbClr val="FF0000"/>
                </a:solidFill>
                <a:latin typeface="+mn-lt"/>
                <a:ea typeface="+mj-ea"/>
              </a:rPr>
              <a:t>（平方米）</a:t>
            </a:r>
          </a:p>
        </p:txBody>
      </p:sp>
      <p:sp>
        <p:nvSpPr>
          <p:cNvPr id="3" name="文本框 2">
            <a:extLst>
              <a:ext uri="{FF2B5EF4-FFF2-40B4-BE49-F238E27FC236}">
                <a16:creationId xmlns:a16="http://schemas.microsoft.com/office/drawing/2014/main" id="{93F073A7-CDBB-95F0-8878-78CF34E9B120}"/>
              </a:ext>
            </a:extLst>
          </p:cNvPr>
          <p:cNvSpPr txBox="1"/>
          <p:nvPr/>
        </p:nvSpPr>
        <p:spPr>
          <a:xfrm>
            <a:off x="3190671" y="3529306"/>
            <a:ext cx="513620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 eaLnBrk="1" hangingPunct="1"/>
            <a:r>
              <a:rPr lang="en-US" altLang="zh-CN" sz="3600" b="1" dirty="0">
                <a:solidFill>
                  <a:srgbClr val="FF0000"/>
                </a:solidFill>
                <a:latin typeface="+mn-lt"/>
                <a:ea typeface="+mj-ea"/>
              </a:rPr>
              <a:t>3×3=9</a:t>
            </a:r>
            <a:r>
              <a:rPr lang="zh-CN" altLang="en-US" sz="3600" b="1" dirty="0">
                <a:solidFill>
                  <a:srgbClr val="FF0000"/>
                </a:solidFill>
                <a:latin typeface="+mn-lt"/>
                <a:ea typeface="+mj-ea"/>
              </a:rPr>
              <a:t>（平方分米）</a:t>
            </a:r>
          </a:p>
        </p:txBody>
      </p:sp>
      <p:sp>
        <p:nvSpPr>
          <p:cNvPr id="4" name="文本框 3">
            <a:extLst>
              <a:ext uri="{FF2B5EF4-FFF2-40B4-BE49-F238E27FC236}">
                <a16:creationId xmlns:a16="http://schemas.microsoft.com/office/drawing/2014/main" id="{D85DC5E0-CE28-3D1A-96C2-80B06D41DEC8}"/>
              </a:ext>
            </a:extLst>
          </p:cNvPr>
          <p:cNvSpPr txBox="1"/>
          <p:nvPr/>
        </p:nvSpPr>
        <p:spPr>
          <a:xfrm>
            <a:off x="3190670" y="4264065"/>
            <a:ext cx="607978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 eaLnBrk="1" hangingPunct="1"/>
            <a:r>
              <a:rPr lang="en-US" altLang="zh-CN" sz="3600" b="1" dirty="0">
                <a:solidFill>
                  <a:srgbClr val="FF0000"/>
                </a:solidFill>
                <a:latin typeface="+mn-lt"/>
                <a:ea typeface="+mj-ea"/>
              </a:rPr>
              <a:t>90</a:t>
            </a:r>
            <a:r>
              <a:rPr lang="zh-CN" altLang="en-US" sz="3600" b="1" dirty="0">
                <a:solidFill>
                  <a:srgbClr val="FF0000"/>
                </a:solidFill>
                <a:latin typeface="+mn-lt"/>
                <a:ea typeface="+mj-ea"/>
              </a:rPr>
              <a:t>平方米</a:t>
            </a:r>
            <a:r>
              <a:rPr lang="en-US" altLang="zh-CN" sz="3600" b="1" dirty="0">
                <a:solidFill>
                  <a:srgbClr val="FF0000"/>
                </a:solidFill>
                <a:latin typeface="+mn-lt"/>
                <a:ea typeface="+mj-ea"/>
              </a:rPr>
              <a:t>=9000</a:t>
            </a:r>
            <a:r>
              <a:rPr lang="zh-CN" altLang="en-US" sz="3600" b="1" dirty="0">
                <a:solidFill>
                  <a:srgbClr val="FF0000"/>
                </a:solidFill>
                <a:latin typeface="+mn-lt"/>
                <a:ea typeface="+mj-ea"/>
              </a:rPr>
              <a:t>平方分米</a:t>
            </a:r>
          </a:p>
        </p:txBody>
      </p:sp>
      <p:sp>
        <p:nvSpPr>
          <p:cNvPr id="5" name="文本框 4">
            <a:extLst>
              <a:ext uri="{FF2B5EF4-FFF2-40B4-BE49-F238E27FC236}">
                <a16:creationId xmlns:a16="http://schemas.microsoft.com/office/drawing/2014/main" id="{3E8687E4-0508-51DB-BCA5-7D14348CECE8}"/>
              </a:ext>
            </a:extLst>
          </p:cNvPr>
          <p:cNvSpPr txBox="1"/>
          <p:nvPr/>
        </p:nvSpPr>
        <p:spPr>
          <a:xfrm>
            <a:off x="3190671" y="4998824"/>
            <a:ext cx="513620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 eaLnBrk="1" hangingPunct="1"/>
            <a:r>
              <a:rPr lang="en-US" altLang="zh-CN" sz="3600" b="1" dirty="0">
                <a:solidFill>
                  <a:srgbClr val="FF0000"/>
                </a:solidFill>
                <a:latin typeface="+mn-lt"/>
                <a:ea typeface="+mj-ea"/>
              </a:rPr>
              <a:t>9000÷9=1000</a:t>
            </a:r>
            <a:r>
              <a:rPr lang="zh-CN" altLang="en-US" sz="3600" b="1" dirty="0">
                <a:solidFill>
                  <a:srgbClr val="FF0000"/>
                </a:solidFill>
                <a:latin typeface="+mn-lt"/>
                <a:ea typeface="+mj-ea"/>
              </a:rPr>
              <a:t>（块）</a:t>
            </a:r>
          </a:p>
        </p:txBody>
      </p:sp>
      <p:sp>
        <p:nvSpPr>
          <p:cNvPr id="6" name="文本框 5">
            <a:extLst>
              <a:ext uri="{FF2B5EF4-FFF2-40B4-BE49-F238E27FC236}">
                <a16:creationId xmlns:a16="http://schemas.microsoft.com/office/drawing/2014/main" id="{CBCF2812-63A7-DCCF-A61F-6587A44F0C4A}"/>
              </a:ext>
            </a:extLst>
          </p:cNvPr>
          <p:cNvSpPr txBox="1"/>
          <p:nvPr/>
        </p:nvSpPr>
        <p:spPr>
          <a:xfrm>
            <a:off x="3190670" y="5733583"/>
            <a:ext cx="557585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eaLnBrk="1" hangingPunct="1"/>
            <a:r>
              <a:rPr lang="zh-CN" altLang="en-US" sz="3600" b="1" dirty="0">
                <a:solidFill>
                  <a:srgbClr val="FF0000"/>
                </a:solidFill>
                <a:latin typeface="+mn-lt"/>
                <a:ea typeface="+mj-ea"/>
              </a:rPr>
              <a:t>答：需要</a:t>
            </a:r>
            <a:r>
              <a:rPr lang="en-US" altLang="zh-CN" sz="3600" b="1" dirty="0">
                <a:solidFill>
                  <a:srgbClr val="FF0000"/>
                </a:solidFill>
                <a:latin typeface="+mn-lt"/>
                <a:ea typeface="+mj-ea"/>
              </a:rPr>
              <a:t>1000</a:t>
            </a:r>
            <a:r>
              <a:rPr lang="zh-CN" altLang="en-US" sz="3600" b="1" dirty="0">
                <a:solidFill>
                  <a:srgbClr val="FF0000"/>
                </a:solidFill>
                <a:latin typeface="+mn-lt"/>
                <a:ea typeface="+mj-ea"/>
              </a:rPr>
              <a:t>块地砖。</a:t>
            </a:r>
          </a:p>
        </p:txBody>
      </p:sp>
    </p:spTree>
    <p:extLst>
      <p:ext uri="{BB962C8B-B14F-4D97-AF65-F5344CB8AC3E}">
        <p14:creationId xmlns:p14="http://schemas.microsoft.com/office/powerpoint/2010/main" val="322945407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  <p:bldP spid="4" grpId="0"/>
      <p:bldP spid="5" grpId="0"/>
      <p:bldP spid="6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椭圆 20">
            <a:extLst>
              <a:ext uri="{FF2B5EF4-FFF2-40B4-BE49-F238E27FC236}">
                <a16:creationId xmlns:a16="http://schemas.microsoft.com/office/drawing/2014/main" id="{A226546E-8390-B5F7-CA77-52B2E84909CE}"/>
              </a:ext>
            </a:extLst>
          </p:cNvPr>
          <p:cNvSpPr/>
          <p:nvPr/>
        </p:nvSpPr>
        <p:spPr>
          <a:xfrm>
            <a:off x="500743" y="868552"/>
            <a:ext cx="587829" cy="587829"/>
          </a:xfrm>
          <a:prstGeom prst="ellipse">
            <a:avLst/>
          </a:prstGeom>
          <a:solidFill>
            <a:srgbClr val="037FB7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36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6</a:t>
            </a:r>
            <a:endParaRPr lang="zh-CN" altLang="en-US" sz="36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2" name="文本框 21">
            <a:extLst>
              <a:ext uri="{FF2B5EF4-FFF2-40B4-BE49-F238E27FC236}">
                <a16:creationId xmlns:a16="http://schemas.microsoft.com/office/drawing/2014/main" id="{F1B0052F-C2CB-5B3C-B47A-B05DEAD30BA6}"/>
              </a:ext>
            </a:extLst>
          </p:cNvPr>
          <p:cNvSpPr txBox="1"/>
          <p:nvPr/>
        </p:nvSpPr>
        <p:spPr>
          <a:xfrm>
            <a:off x="1176121" y="786521"/>
            <a:ext cx="10515136" cy="135832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楷体" panose="02010609060101010101" pitchFamily="49" charset="-122"/>
                <a:cs typeface="Arial" panose="020B0604020202020204" pitchFamily="34" charset="0"/>
                <a:sym typeface="Times New Roman" panose="02020603050405020304" pitchFamily="18" charset="0"/>
              </a:rPr>
              <a:t>一辆洒水车每分钟行驶</a:t>
            </a:r>
            <a:r>
              <a:rPr kumimoji="0" lang="en-US" altLang="zh-CN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楷体" panose="02010609060101010101" pitchFamily="49" charset="-122"/>
                <a:cs typeface="Arial" panose="020B0604020202020204" pitchFamily="34" charset="0"/>
                <a:sym typeface="Times New Roman" panose="02020603050405020304" pitchFamily="18" charset="0"/>
              </a:rPr>
              <a:t>200</a:t>
            </a:r>
            <a:r>
              <a: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楷体" panose="02010609060101010101" pitchFamily="49" charset="-122"/>
                <a:cs typeface="Arial" panose="020B0604020202020204" pitchFamily="34" charset="0"/>
                <a:sym typeface="Times New Roman" panose="02020603050405020304" pitchFamily="18" charset="0"/>
              </a:rPr>
              <a:t>米，洒水的宽度是</a:t>
            </a:r>
            <a:r>
              <a:rPr kumimoji="0" lang="en-US" altLang="zh-CN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楷体" panose="02010609060101010101" pitchFamily="49" charset="-122"/>
                <a:cs typeface="Arial" panose="020B0604020202020204" pitchFamily="34" charset="0"/>
                <a:sym typeface="Times New Roman" panose="02020603050405020304" pitchFamily="18" charset="0"/>
              </a:rPr>
              <a:t>8</a:t>
            </a:r>
            <a:r>
              <a: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楷体" panose="02010609060101010101" pitchFamily="49" charset="-122"/>
                <a:cs typeface="Arial" panose="020B0604020202020204" pitchFamily="34" charset="0"/>
                <a:sym typeface="Times New Roman" panose="02020603050405020304" pitchFamily="18" charset="0"/>
              </a:rPr>
              <a:t>米。洒水车</a:t>
            </a:r>
            <a:r>
              <a:rPr kumimoji="0" lang="en-US" altLang="zh-CN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楷体" panose="02010609060101010101" pitchFamily="49" charset="-122"/>
                <a:cs typeface="Arial" panose="020B0604020202020204" pitchFamily="34" charset="0"/>
                <a:sym typeface="Times New Roman" panose="02020603050405020304" pitchFamily="18" charset="0"/>
              </a:rPr>
              <a:t>5</a:t>
            </a:r>
            <a:r>
              <a: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楷体" panose="02010609060101010101" pitchFamily="49" charset="-122"/>
                <a:cs typeface="Arial" panose="020B0604020202020204" pitchFamily="34" charset="0"/>
                <a:sym typeface="Times New Roman" panose="02020603050405020304" pitchFamily="18" charset="0"/>
              </a:rPr>
              <a:t>分钟能给多大面积的地面洒上水？</a:t>
            </a:r>
            <a:endParaRPr kumimoji="0" lang="zh-CN" altLang="zh-CN" sz="36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n-lt"/>
              <a:ea typeface="楷体" panose="02010609060101010101" pitchFamily="49" charset="-122"/>
              <a:cs typeface="Arial" panose="020B0604020202020204" pitchFamily="34" charset="0"/>
              <a:sym typeface="Times New Roman" panose="02020603050405020304" pitchFamily="18" charset="0"/>
            </a:endParaRPr>
          </a:p>
        </p:txBody>
      </p:sp>
      <p:sp>
        <p:nvSpPr>
          <p:cNvPr id="23" name="TextBox 11">
            <a:extLst>
              <a:ext uri="{FF2B5EF4-FFF2-40B4-BE49-F238E27FC236}">
                <a16:creationId xmlns:a16="http://schemas.microsoft.com/office/drawing/2014/main" id="{DEE92A7D-880E-9F69-ADFA-6D0510418B4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176121" y="2192309"/>
            <a:ext cx="3723742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defRPr sz="2800" b="1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9pPr>
          </a:lstStyle>
          <a:p>
            <a:pPr eaLnBrk="1" hangingPunct="1">
              <a:spcBef>
                <a:spcPct val="0"/>
              </a:spcBef>
            </a:pPr>
            <a:r>
              <a:rPr lang="en-US" altLang="zh-CN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【</a:t>
            </a:r>
            <a:r>
              <a:rPr lang="zh-CN" altLang="en-US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课本</a:t>
            </a:r>
            <a:r>
              <a:rPr lang="en-US" altLang="zh-CN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63</a:t>
            </a:r>
            <a:r>
              <a:rPr lang="zh-CN" altLang="en-US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页 练习十三 第</a:t>
            </a:r>
            <a:r>
              <a:rPr lang="en-US" altLang="zh-CN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5</a:t>
            </a:r>
            <a:r>
              <a:rPr lang="zh-CN" altLang="en-US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题</a:t>
            </a:r>
            <a:r>
              <a:rPr lang="en-US" altLang="zh-CN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】</a:t>
            </a:r>
            <a:endParaRPr lang="zh-CN" altLang="en-US" sz="2000" b="0" dirty="0">
              <a:solidFill>
                <a:srgbClr val="FF0000"/>
              </a:solidFill>
              <a:latin typeface="Times New Roman" panose="02020603050405020304" pitchFamily="18" charset="0"/>
              <a:ea typeface="楷体" panose="02010609060101010101" pitchFamily="49" charset="-122"/>
              <a:cs typeface="+mn-ea"/>
              <a:sym typeface="Times New Roman" panose="02020603050405020304" pitchFamily="18" charset="0"/>
            </a:endParaRPr>
          </a:p>
        </p:txBody>
      </p:sp>
      <p:pic>
        <p:nvPicPr>
          <p:cNvPr id="25" name="图片 24">
            <a:extLst>
              <a:ext uri="{FF2B5EF4-FFF2-40B4-BE49-F238E27FC236}">
                <a16:creationId xmlns:a16="http://schemas.microsoft.com/office/drawing/2014/main" id="{EE69FD9C-D5E5-D2CF-62EF-6AE0092B1406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54453" y="2392364"/>
            <a:ext cx="3224186" cy="2333812"/>
          </a:xfrm>
          <a:prstGeom prst="rect">
            <a:avLst/>
          </a:prstGeom>
        </p:spPr>
      </p:pic>
      <p:sp>
        <p:nvSpPr>
          <p:cNvPr id="2" name="文本框 1">
            <a:extLst>
              <a:ext uri="{FF2B5EF4-FFF2-40B4-BE49-F238E27FC236}">
                <a16:creationId xmlns:a16="http://schemas.microsoft.com/office/drawing/2014/main" id="{C7EED5AC-2B2A-C7E2-6098-A3FB932C9B95}"/>
              </a:ext>
            </a:extLst>
          </p:cNvPr>
          <p:cNvSpPr txBox="1"/>
          <p:nvPr/>
        </p:nvSpPr>
        <p:spPr>
          <a:xfrm>
            <a:off x="1789888" y="3105834"/>
            <a:ext cx="486383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 eaLnBrk="1" hangingPunct="1"/>
            <a:r>
              <a:rPr lang="en-US" altLang="zh-CN" sz="3600" b="1" dirty="0">
                <a:solidFill>
                  <a:srgbClr val="FF0000"/>
                </a:solidFill>
                <a:latin typeface="+mn-lt"/>
                <a:ea typeface="+mj-ea"/>
              </a:rPr>
              <a:t>200×5=1000</a:t>
            </a:r>
            <a:r>
              <a:rPr lang="zh-CN" altLang="en-US" sz="3600" b="1" dirty="0">
                <a:solidFill>
                  <a:srgbClr val="FF0000"/>
                </a:solidFill>
                <a:latin typeface="+mn-lt"/>
                <a:ea typeface="+mj-ea"/>
              </a:rPr>
              <a:t>（米）</a:t>
            </a:r>
          </a:p>
        </p:txBody>
      </p:sp>
      <p:sp>
        <p:nvSpPr>
          <p:cNvPr id="3" name="文本框 2">
            <a:extLst>
              <a:ext uri="{FF2B5EF4-FFF2-40B4-BE49-F238E27FC236}">
                <a16:creationId xmlns:a16="http://schemas.microsoft.com/office/drawing/2014/main" id="{9396DA8F-8E57-11EA-FF7D-80D64E1FC832}"/>
              </a:ext>
            </a:extLst>
          </p:cNvPr>
          <p:cNvSpPr txBox="1"/>
          <p:nvPr/>
        </p:nvSpPr>
        <p:spPr>
          <a:xfrm>
            <a:off x="1789888" y="3877353"/>
            <a:ext cx="547667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 eaLnBrk="1" hangingPunct="1"/>
            <a:r>
              <a:rPr lang="en-US" altLang="zh-CN" sz="3600" b="1" dirty="0">
                <a:solidFill>
                  <a:srgbClr val="FF0000"/>
                </a:solidFill>
                <a:latin typeface="+mn-lt"/>
                <a:ea typeface="+mj-ea"/>
              </a:rPr>
              <a:t>1000×8=8000</a:t>
            </a:r>
            <a:r>
              <a:rPr lang="zh-CN" altLang="en-US" sz="3600" b="1" dirty="0">
                <a:solidFill>
                  <a:srgbClr val="FF0000"/>
                </a:solidFill>
                <a:latin typeface="+mn-lt"/>
                <a:ea typeface="+mj-ea"/>
              </a:rPr>
              <a:t>（平方米）</a:t>
            </a:r>
          </a:p>
        </p:txBody>
      </p:sp>
      <p:sp>
        <p:nvSpPr>
          <p:cNvPr id="4" name="文本框 3">
            <a:extLst>
              <a:ext uri="{FF2B5EF4-FFF2-40B4-BE49-F238E27FC236}">
                <a16:creationId xmlns:a16="http://schemas.microsoft.com/office/drawing/2014/main" id="{7DBEC17C-8F19-376F-5492-258C1FC35B8A}"/>
              </a:ext>
            </a:extLst>
          </p:cNvPr>
          <p:cNvSpPr txBox="1"/>
          <p:nvPr/>
        </p:nvSpPr>
        <p:spPr>
          <a:xfrm>
            <a:off x="1176121" y="4916425"/>
            <a:ext cx="1051513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eaLnBrk="1" hangingPunct="1"/>
            <a:r>
              <a:rPr lang="zh-CN" altLang="en-US" sz="3600" b="1" dirty="0">
                <a:solidFill>
                  <a:srgbClr val="FF0000"/>
                </a:solidFill>
                <a:latin typeface="+mn-lt"/>
                <a:ea typeface="+mj-ea"/>
              </a:rPr>
              <a:t>答：洒水车</a:t>
            </a:r>
            <a:r>
              <a:rPr lang="en-US" altLang="zh-CN" sz="3600" b="1" dirty="0">
                <a:solidFill>
                  <a:srgbClr val="FF0000"/>
                </a:solidFill>
                <a:latin typeface="+mn-lt"/>
                <a:ea typeface="+mj-ea"/>
              </a:rPr>
              <a:t>5</a:t>
            </a:r>
            <a:r>
              <a:rPr lang="zh-CN" altLang="en-US" sz="3600" b="1" dirty="0">
                <a:solidFill>
                  <a:srgbClr val="FF0000"/>
                </a:solidFill>
                <a:latin typeface="+mn-lt"/>
                <a:ea typeface="+mj-ea"/>
              </a:rPr>
              <a:t>分钟能给</a:t>
            </a:r>
            <a:r>
              <a:rPr lang="en-US" altLang="zh-CN" sz="3600" b="1" dirty="0">
                <a:solidFill>
                  <a:srgbClr val="FF0000"/>
                </a:solidFill>
                <a:latin typeface="+mn-lt"/>
                <a:ea typeface="+mj-ea"/>
              </a:rPr>
              <a:t>8000</a:t>
            </a:r>
            <a:r>
              <a:rPr lang="zh-CN" altLang="en-US" sz="3600" b="1" dirty="0">
                <a:solidFill>
                  <a:srgbClr val="FF0000"/>
                </a:solidFill>
                <a:latin typeface="+mn-lt"/>
                <a:ea typeface="+mj-ea"/>
              </a:rPr>
              <a:t>平方米的地面洒上水。</a:t>
            </a:r>
          </a:p>
        </p:txBody>
      </p:sp>
    </p:spTree>
    <p:extLst>
      <p:ext uri="{BB962C8B-B14F-4D97-AF65-F5344CB8AC3E}">
        <p14:creationId xmlns:p14="http://schemas.microsoft.com/office/powerpoint/2010/main" val="118941760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  <p:bldP spid="4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椭圆 29">
            <a:extLst>
              <a:ext uri="{FF2B5EF4-FFF2-40B4-BE49-F238E27FC236}">
                <a16:creationId xmlns:a16="http://schemas.microsoft.com/office/drawing/2014/main" id="{CF053071-6872-5595-50A8-B30B8119AC59}"/>
              </a:ext>
            </a:extLst>
          </p:cNvPr>
          <p:cNvSpPr/>
          <p:nvPr/>
        </p:nvSpPr>
        <p:spPr>
          <a:xfrm>
            <a:off x="500743" y="732364"/>
            <a:ext cx="587829" cy="587829"/>
          </a:xfrm>
          <a:prstGeom prst="ellipse">
            <a:avLst/>
          </a:prstGeom>
          <a:solidFill>
            <a:srgbClr val="037FB7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36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7</a:t>
            </a:r>
            <a:endParaRPr lang="zh-CN" altLang="en-US" sz="36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1" name="文本框 30">
            <a:extLst>
              <a:ext uri="{FF2B5EF4-FFF2-40B4-BE49-F238E27FC236}">
                <a16:creationId xmlns:a16="http://schemas.microsoft.com/office/drawing/2014/main" id="{4A14DCFE-B048-F5B9-E874-5BC0D22D8C4C}"/>
              </a:ext>
            </a:extLst>
          </p:cNvPr>
          <p:cNvSpPr txBox="1"/>
          <p:nvPr/>
        </p:nvSpPr>
        <p:spPr>
          <a:xfrm>
            <a:off x="1176121" y="650333"/>
            <a:ext cx="10515136" cy="202311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楷体" panose="02010609060101010101" pitchFamily="49" charset="-122"/>
                <a:cs typeface="Arial" panose="020B0604020202020204" pitchFamily="34" charset="0"/>
                <a:sym typeface="Times New Roman" panose="02020603050405020304" pitchFamily="18" charset="0"/>
              </a:rPr>
              <a:t>街心花园中一个正方形的花坛四周有</a:t>
            </a:r>
            <a:r>
              <a:rPr kumimoji="0" lang="en-US" altLang="zh-CN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楷体" panose="02010609060101010101" pitchFamily="49" charset="-122"/>
                <a:cs typeface="Arial" panose="020B0604020202020204" pitchFamily="34" charset="0"/>
                <a:sym typeface="Times New Roman" panose="02020603050405020304" pitchFamily="18" charset="0"/>
              </a:rPr>
              <a:t>1</a:t>
            </a:r>
            <a:r>
              <a: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楷体" panose="02010609060101010101" pitchFamily="49" charset="-122"/>
                <a:cs typeface="Arial" panose="020B0604020202020204" pitchFamily="34" charset="0"/>
                <a:sym typeface="Times New Roman" panose="02020603050405020304" pitchFamily="18" charset="0"/>
              </a:rPr>
              <a:t>米宽的水泥路。如果水泥路的总面积是</a:t>
            </a:r>
            <a:r>
              <a:rPr kumimoji="0" lang="en-US" altLang="zh-CN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楷体" panose="02010609060101010101" pitchFamily="49" charset="-122"/>
                <a:cs typeface="Arial" panose="020B0604020202020204" pitchFamily="34" charset="0"/>
                <a:sym typeface="Times New Roman" panose="02020603050405020304" pitchFamily="18" charset="0"/>
              </a:rPr>
              <a:t>16</a:t>
            </a:r>
            <a:r>
              <a: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楷体" panose="02010609060101010101" pitchFamily="49" charset="-122"/>
                <a:cs typeface="Arial" panose="020B0604020202020204" pitchFamily="34" charset="0"/>
                <a:sym typeface="Times New Roman" panose="02020603050405020304" pitchFamily="18" charset="0"/>
              </a:rPr>
              <a:t>平方米，花坛的面积是多少平方米？</a:t>
            </a:r>
            <a:endParaRPr kumimoji="0" lang="zh-CN" altLang="zh-CN" sz="36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n-lt"/>
              <a:ea typeface="楷体" panose="02010609060101010101" pitchFamily="49" charset="-122"/>
              <a:cs typeface="Arial" panose="020B0604020202020204" pitchFamily="34" charset="0"/>
              <a:sym typeface="Times New Roman" panose="02020603050405020304" pitchFamily="18" charset="0"/>
            </a:endParaRPr>
          </a:p>
        </p:txBody>
      </p:sp>
      <p:sp>
        <p:nvSpPr>
          <p:cNvPr id="2" name="矩形 1">
            <a:extLst>
              <a:ext uri="{FF2B5EF4-FFF2-40B4-BE49-F238E27FC236}">
                <a16:creationId xmlns:a16="http://schemas.microsoft.com/office/drawing/2014/main" id="{D6E87615-C338-4BAD-E7B7-4A8024F92652}"/>
              </a:ext>
            </a:extLst>
          </p:cNvPr>
          <p:cNvSpPr/>
          <p:nvPr/>
        </p:nvSpPr>
        <p:spPr>
          <a:xfrm>
            <a:off x="8608978" y="2451368"/>
            <a:ext cx="2520000" cy="2520000"/>
          </a:xfrm>
          <a:prstGeom prst="rect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" name="矩形 2">
            <a:extLst>
              <a:ext uri="{FF2B5EF4-FFF2-40B4-BE49-F238E27FC236}">
                <a16:creationId xmlns:a16="http://schemas.microsoft.com/office/drawing/2014/main" id="{CA13265F-1350-8D80-DC88-3ED3ABB70CBC}"/>
              </a:ext>
            </a:extLst>
          </p:cNvPr>
          <p:cNvSpPr/>
          <p:nvPr/>
        </p:nvSpPr>
        <p:spPr>
          <a:xfrm>
            <a:off x="8968978" y="2811368"/>
            <a:ext cx="1800000" cy="1800000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楷体" panose="02010609060101010101" pitchFamily="49" charset="-122"/>
                <a:cs typeface="Arial" panose="020B0604020202020204" pitchFamily="34" charset="0"/>
                <a:sym typeface="Times New Roman" panose="02020603050405020304" pitchFamily="18" charset="0"/>
              </a:rPr>
              <a:t>花坛</a:t>
            </a:r>
            <a:endParaRPr lang="zh-CN" altLang="en-US" sz="3600" dirty="0"/>
          </a:p>
        </p:txBody>
      </p:sp>
      <p:cxnSp>
        <p:nvCxnSpPr>
          <p:cNvPr id="5" name="直接箭头连接符 4">
            <a:extLst>
              <a:ext uri="{FF2B5EF4-FFF2-40B4-BE49-F238E27FC236}">
                <a16:creationId xmlns:a16="http://schemas.microsoft.com/office/drawing/2014/main" id="{B14F6BCA-2955-1BC6-128C-6BAB42028D76}"/>
              </a:ext>
            </a:extLst>
          </p:cNvPr>
          <p:cNvCxnSpPr>
            <a:endCxn id="2" idx="3"/>
          </p:cNvCxnSpPr>
          <p:nvPr/>
        </p:nvCxnSpPr>
        <p:spPr>
          <a:xfrm>
            <a:off x="10782138" y="3711368"/>
            <a:ext cx="346840" cy="0"/>
          </a:xfrm>
          <a:prstGeom prst="straightConnector1">
            <a:avLst/>
          </a:prstGeom>
          <a:ln w="19050">
            <a:solidFill>
              <a:schemeClr val="tx1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文本框 6">
            <a:extLst>
              <a:ext uri="{FF2B5EF4-FFF2-40B4-BE49-F238E27FC236}">
                <a16:creationId xmlns:a16="http://schemas.microsoft.com/office/drawing/2014/main" id="{C8A3E67B-48D8-3C11-3EFC-A55C6840ECAB}"/>
              </a:ext>
            </a:extLst>
          </p:cNvPr>
          <p:cNvSpPr txBox="1"/>
          <p:nvPr/>
        </p:nvSpPr>
        <p:spPr>
          <a:xfrm>
            <a:off x="10809931" y="3141538"/>
            <a:ext cx="1092395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0" lang="en-US" altLang="zh-CN" sz="2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/>
                <a:ea typeface="楷体" panose="02010609060101010101" pitchFamily="49" charset="-122"/>
                <a:cs typeface="Arial" panose="020B0604020202020204" pitchFamily="34" charset="0"/>
                <a:sym typeface="Times New Roman" panose="02020603050405020304" pitchFamily="18" charset="0"/>
              </a:rPr>
              <a:t>1</a:t>
            </a:r>
            <a:r>
              <a:rPr kumimoji="0" lang="zh-CN" altLang="en-US" sz="2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/>
                <a:ea typeface="楷体" panose="02010609060101010101" pitchFamily="49" charset="-122"/>
                <a:cs typeface="Arial" panose="020B0604020202020204" pitchFamily="34" charset="0"/>
                <a:sym typeface="Times New Roman" panose="02020603050405020304" pitchFamily="18" charset="0"/>
              </a:rPr>
              <a:t>米</a:t>
            </a:r>
            <a:endParaRPr lang="zh-CN" altLang="en-US" sz="1400" dirty="0"/>
          </a:p>
        </p:txBody>
      </p:sp>
      <p:grpSp>
        <p:nvGrpSpPr>
          <p:cNvPr id="23" name="组合 22">
            <a:extLst>
              <a:ext uri="{FF2B5EF4-FFF2-40B4-BE49-F238E27FC236}">
                <a16:creationId xmlns:a16="http://schemas.microsoft.com/office/drawing/2014/main" id="{8ADB546C-006E-5528-B18C-8711ABFD9F9A}"/>
              </a:ext>
            </a:extLst>
          </p:cNvPr>
          <p:cNvGrpSpPr/>
          <p:nvPr/>
        </p:nvGrpSpPr>
        <p:grpSpPr>
          <a:xfrm>
            <a:off x="8608978" y="2451368"/>
            <a:ext cx="2520000" cy="2520000"/>
            <a:chOff x="8608978" y="2451368"/>
            <a:chExt cx="2520000" cy="2520000"/>
          </a:xfrm>
        </p:grpSpPr>
        <p:grpSp>
          <p:nvGrpSpPr>
            <p:cNvPr id="22" name="组合 21">
              <a:extLst>
                <a:ext uri="{FF2B5EF4-FFF2-40B4-BE49-F238E27FC236}">
                  <a16:creationId xmlns:a16="http://schemas.microsoft.com/office/drawing/2014/main" id="{E8C3930F-AEE4-BECC-C8E4-1E64261C09D5}"/>
                </a:ext>
              </a:extLst>
            </p:cNvPr>
            <p:cNvGrpSpPr/>
            <p:nvPr/>
          </p:nvGrpSpPr>
          <p:grpSpPr>
            <a:xfrm>
              <a:off x="8608978" y="2451368"/>
              <a:ext cx="360000" cy="360000"/>
              <a:chOff x="8608978" y="2451368"/>
              <a:chExt cx="360000" cy="360000"/>
            </a:xfrm>
          </p:grpSpPr>
          <p:cxnSp>
            <p:nvCxnSpPr>
              <p:cNvPr id="9" name="直接连接符 8">
                <a:extLst>
                  <a:ext uri="{FF2B5EF4-FFF2-40B4-BE49-F238E27FC236}">
                    <a16:creationId xmlns:a16="http://schemas.microsoft.com/office/drawing/2014/main" id="{36AB407F-F6EF-39C5-DF85-588933B24F1A}"/>
                  </a:ext>
                </a:extLst>
              </p:cNvPr>
              <p:cNvCxnSpPr/>
              <p:nvPr/>
            </p:nvCxnSpPr>
            <p:spPr>
              <a:xfrm flipV="1">
                <a:off x="8968978" y="2451368"/>
                <a:ext cx="0" cy="360000"/>
              </a:xfrm>
              <a:prstGeom prst="line">
                <a:avLst/>
              </a:prstGeom>
              <a:ln w="19050">
                <a:solidFill>
                  <a:srgbClr val="E60013"/>
                </a:solidFill>
                <a:prstDash val="sysDash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0" name="直接连接符 9">
                <a:extLst>
                  <a:ext uri="{FF2B5EF4-FFF2-40B4-BE49-F238E27FC236}">
                    <a16:creationId xmlns:a16="http://schemas.microsoft.com/office/drawing/2014/main" id="{E839AB0C-B022-F764-03E6-5E9F913E48C7}"/>
                  </a:ext>
                </a:extLst>
              </p:cNvPr>
              <p:cNvCxnSpPr>
                <a:cxnSpLocks/>
              </p:cNvCxnSpPr>
              <p:nvPr/>
            </p:nvCxnSpPr>
            <p:spPr>
              <a:xfrm rot="16200000" flipV="1">
                <a:off x="8788978" y="2630959"/>
                <a:ext cx="0" cy="360000"/>
              </a:xfrm>
              <a:prstGeom prst="line">
                <a:avLst/>
              </a:prstGeom>
              <a:ln w="19050">
                <a:solidFill>
                  <a:srgbClr val="E60013"/>
                </a:solidFill>
                <a:prstDash val="sysDash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21" name="组合 20">
              <a:extLst>
                <a:ext uri="{FF2B5EF4-FFF2-40B4-BE49-F238E27FC236}">
                  <a16:creationId xmlns:a16="http://schemas.microsoft.com/office/drawing/2014/main" id="{10DDF443-1C81-971E-6039-98ACE408A23D}"/>
                </a:ext>
              </a:extLst>
            </p:cNvPr>
            <p:cNvGrpSpPr/>
            <p:nvPr/>
          </p:nvGrpSpPr>
          <p:grpSpPr>
            <a:xfrm>
              <a:off x="8608978" y="4611368"/>
              <a:ext cx="360000" cy="360000"/>
              <a:chOff x="8608978" y="4611368"/>
              <a:chExt cx="360000" cy="360000"/>
            </a:xfrm>
          </p:grpSpPr>
          <p:cxnSp>
            <p:nvCxnSpPr>
              <p:cNvPr id="11" name="直接连接符 10">
                <a:extLst>
                  <a:ext uri="{FF2B5EF4-FFF2-40B4-BE49-F238E27FC236}">
                    <a16:creationId xmlns:a16="http://schemas.microsoft.com/office/drawing/2014/main" id="{EE7CD64C-C685-D8A7-95C1-85FD7E983276}"/>
                  </a:ext>
                </a:extLst>
              </p:cNvPr>
              <p:cNvCxnSpPr/>
              <p:nvPr/>
            </p:nvCxnSpPr>
            <p:spPr>
              <a:xfrm flipV="1">
                <a:off x="8968978" y="4611368"/>
                <a:ext cx="0" cy="360000"/>
              </a:xfrm>
              <a:prstGeom prst="line">
                <a:avLst/>
              </a:prstGeom>
              <a:ln w="19050">
                <a:solidFill>
                  <a:srgbClr val="E60013"/>
                </a:solidFill>
                <a:prstDash val="sysDash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2" name="直接连接符 11">
                <a:extLst>
                  <a:ext uri="{FF2B5EF4-FFF2-40B4-BE49-F238E27FC236}">
                    <a16:creationId xmlns:a16="http://schemas.microsoft.com/office/drawing/2014/main" id="{F0F69C02-41F2-6201-79FA-7EE4BED477AA}"/>
                  </a:ext>
                </a:extLst>
              </p:cNvPr>
              <p:cNvCxnSpPr>
                <a:cxnSpLocks/>
              </p:cNvCxnSpPr>
              <p:nvPr/>
            </p:nvCxnSpPr>
            <p:spPr>
              <a:xfrm rot="16200000" flipV="1">
                <a:off x="8788978" y="4431368"/>
                <a:ext cx="0" cy="360000"/>
              </a:xfrm>
              <a:prstGeom prst="line">
                <a:avLst/>
              </a:prstGeom>
              <a:ln w="19050">
                <a:solidFill>
                  <a:srgbClr val="E60013"/>
                </a:solidFill>
                <a:prstDash val="sysDash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20" name="组合 19">
              <a:extLst>
                <a:ext uri="{FF2B5EF4-FFF2-40B4-BE49-F238E27FC236}">
                  <a16:creationId xmlns:a16="http://schemas.microsoft.com/office/drawing/2014/main" id="{45FB93AF-7FE6-5493-DBAD-DFF07660AC65}"/>
                </a:ext>
              </a:extLst>
            </p:cNvPr>
            <p:cNvGrpSpPr/>
            <p:nvPr/>
          </p:nvGrpSpPr>
          <p:grpSpPr>
            <a:xfrm>
              <a:off x="10768978" y="4611368"/>
              <a:ext cx="360000" cy="360000"/>
              <a:chOff x="10768978" y="4611368"/>
              <a:chExt cx="360000" cy="360000"/>
            </a:xfrm>
          </p:grpSpPr>
          <p:cxnSp>
            <p:nvCxnSpPr>
              <p:cNvPr id="13" name="直接连接符 12">
                <a:extLst>
                  <a:ext uri="{FF2B5EF4-FFF2-40B4-BE49-F238E27FC236}">
                    <a16:creationId xmlns:a16="http://schemas.microsoft.com/office/drawing/2014/main" id="{69322C24-1F2E-C5DF-B091-96925A040CB0}"/>
                  </a:ext>
                </a:extLst>
              </p:cNvPr>
              <p:cNvCxnSpPr>
                <a:cxnSpLocks/>
              </p:cNvCxnSpPr>
              <p:nvPr/>
            </p:nvCxnSpPr>
            <p:spPr>
              <a:xfrm rot="16200000" flipV="1">
                <a:off x="10948978" y="4431368"/>
                <a:ext cx="0" cy="360000"/>
              </a:xfrm>
              <a:prstGeom prst="line">
                <a:avLst/>
              </a:prstGeom>
              <a:ln w="19050">
                <a:solidFill>
                  <a:srgbClr val="E60013"/>
                </a:solidFill>
                <a:prstDash val="sysDash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4" name="直接连接符 13">
                <a:extLst>
                  <a:ext uri="{FF2B5EF4-FFF2-40B4-BE49-F238E27FC236}">
                    <a16:creationId xmlns:a16="http://schemas.microsoft.com/office/drawing/2014/main" id="{DCA9C539-119F-7505-9E32-68BFBA42AB4D}"/>
                  </a:ext>
                </a:extLst>
              </p:cNvPr>
              <p:cNvCxnSpPr/>
              <p:nvPr/>
            </p:nvCxnSpPr>
            <p:spPr>
              <a:xfrm flipV="1">
                <a:off x="10768978" y="4611368"/>
                <a:ext cx="0" cy="360000"/>
              </a:xfrm>
              <a:prstGeom prst="line">
                <a:avLst/>
              </a:prstGeom>
              <a:ln w="19050">
                <a:solidFill>
                  <a:srgbClr val="E60013"/>
                </a:solidFill>
                <a:prstDash val="sysDash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19" name="组合 18">
              <a:extLst>
                <a:ext uri="{FF2B5EF4-FFF2-40B4-BE49-F238E27FC236}">
                  <a16:creationId xmlns:a16="http://schemas.microsoft.com/office/drawing/2014/main" id="{67C1DCFE-96E8-4066-F7B9-6BA1F7C58A74}"/>
                </a:ext>
              </a:extLst>
            </p:cNvPr>
            <p:cNvGrpSpPr/>
            <p:nvPr/>
          </p:nvGrpSpPr>
          <p:grpSpPr>
            <a:xfrm>
              <a:off x="10768978" y="2451368"/>
              <a:ext cx="360000" cy="360000"/>
              <a:chOff x="10768978" y="2451368"/>
              <a:chExt cx="360000" cy="360000"/>
            </a:xfrm>
          </p:grpSpPr>
          <p:cxnSp>
            <p:nvCxnSpPr>
              <p:cNvPr id="15" name="直接连接符 14">
                <a:extLst>
                  <a:ext uri="{FF2B5EF4-FFF2-40B4-BE49-F238E27FC236}">
                    <a16:creationId xmlns:a16="http://schemas.microsoft.com/office/drawing/2014/main" id="{E0683C73-C751-A064-5C8F-DDB2D3690C5A}"/>
                  </a:ext>
                </a:extLst>
              </p:cNvPr>
              <p:cNvCxnSpPr>
                <a:cxnSpLocks/>
              </p:cNvCxnSpPr>
              <p:nvPr/>
            </p:nvCxnSpPr>
            <p:spPr>
              <a:xfrm rot="16200000" flipV="1">
                <a:off x="10948978" y="2630959"/>
                <a:ext cx="0" cy="360000"/>
              </a:xfrm>
              <a:prstGeom prst="line">
                <a:avLst/>
              </a:prstGeom>
              <a:ln w="19050">
                <a:solidFill>
                  <a:srgbClr val="E60013"/>
                </a:solidFill>
                <a:prstDash val="sysDash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6" name="直接连接符 15">
                <a:extLst>
                  <a:ext uri="{FF2B5EF4-FFF2-40B4-BE49-F238E27FC236}">
                    <a16:creationId xmlns:a16="http://schemas.microsoft.com/office/drawing/2014/main" id="{CF5D2F40-43D3-D168-2CB4-E573314913FD}"/>
                  </a:ext>
                </a:extLst>
              </p:cNvPr>
              <p:cNvCxnSpPr/>
              <p:nvPr/>
            </p:nvCxnSpPr>
            <p:spPr>
              <a:xfrm flipV="1">
                <a:off x="10768978" y="2451368"/>
                <a:ext cx="0" cy="360000"/>
              </a:xfrm>
              <a:prstGeom prst="line">
                <a:avLst/>
              </a:prstGeom>
              <a:ln w="19050">
                <a:solidFill>
                  <a:srgbClr val="E60013"/>
                </a:solidFill>
                <a:prstDash val="sysDash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sp>
        <p:nvSpPr>
          <p:cNvPr id="24" name="文本框 23">
            <a:extLst>
              <a:ext uri="{FF2B5EF4-FFF2-40B4-BE49-F238E27FC236}">
                <a16:creationId xmlns:a16="http://schemas.microsoft.com/office/drawing/2014/main" id="{0E82306E-8578-9BAA-0749-3F6706072A74}"/>
              </a:ext>
            </a:extLst>
          </p:cNvPr>
          <p:cNvSpPr txBox="1"/>
          <p:nvPr/>
        </p:nvSpPr>
        <p:spPr>
          <a:xfrm>
            <a:off x="1629493" y="2728060"/>
            <a:ext cx="486383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 eaLnBrk="1" hangingPunct="1"/>
            <a:r>
              <a:rPr lang="en-US" altLang="zh-CN" sz="3600" b="1" dirty="0">
                <a:solidFill>
                  <a:srgbClr val="FF0000"/>
                </a:solidFill>
                <a:latin typeface="+mn-lt"/>
                <a:ea typeface="+mj-ea"/>
              </a:rPr>
              <a:t>1×1=1</a:t>
            </a:r>
            <a:r>
              <a:rPr lang="zh-CN" altLang="en-US" sz="3600" b="1" dirty="0">
                <a:solidFill>
                  <a:srgbClr val="FF0000"/>
                </a:solidFill>
                <a:latin typeface="+mn-lt"/>
                <a:ea typeface="+mj-ea"/>
              </a:rPr>
              <a:t>（平方米）</a:t>
            </a:r>
          </a:p>
        </p:txBody>
      </p:sp>
      <p:sp>
        <p:nvSpPr>
          <p:cNvPr id="25" name="文本框 24">
            <a:extLst>
              <a:ext uri="{FF2B5EF4-FFF2-40B4-BE49-F238E27FC236}">
                <a16:creationId xmlns:a16="http://schemas.microsoft.com/office/drawing/2014/main" id="{95097CDE-75CA-CF9E-687D-7DF235FF7CBC}"/>
              </a:ext>
            </a:extLst>
          </p:cNvPr>
          <p:cNvSpPr txBox="1"/>
          <p:nvPr/>
        </p:nvSpPr>
        <p:spPr>
          <a:xfrm>
            <a:off x="1629493" y="3429000"/>
            <a:ext cx="486383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 eaLnBrk="1" hangingPunct="1"/>
            <a:r>
              <a:rPr lang="en-US" altLang="zh-CN" sz="3600" b="1" dirty="0">
                <a:solidFill>
                  <a:srgbClr val="FF0000"/>
                </a:solidFill>
                <a:latin typeface="+mn-lt"/>
                <a:ea typeface="+mj-ea"/>
              </a:rPr>
              <a:t>16</a:t>
            </a:r>
            <a:r>
              <a:rPr lang="en-US" altLang="zh-CN" sz="3600" b="1" dirty="0">
                <a:solidFill>
                  <a:srgbClr val="FF0000"/>
                </a:solidFill>
                <a:latin typeface="+mj-ea"/>
                <a:ea typeface="+mj-ea"/>
              </a:rPr>
              <a:t>-</a:t>
            </a:r>
            <a:r>
              <a:rPr lang="en-US" altLang="zh-CN" sz="3600" b="1" dirty="0">
                <a:solidFill>
                  <a:srgbClr val="FF0000"/>
                </a:solidFill>
                <a:latin typeface="+mn-lt"/>
                <a:ea typeface="+mj-ea"/>
              </a:rPr>
              <a:t>1×4=12</a:t>
            </a:r>
            <a:r>
              <a:rPr lang="zh-CN" altLang="en-US" sz="3600" b="1" dirty="0">
                <a:solidFill>
                  <a:srgbClr val="FF0000"/>
                </a:solidFill>
                <a:latin typeface="+mn-lt"/>
                <a:ea typeface="+mj-ea"/>
              </a:rPr>
              <a:t>（平方米）</a:t>
            </a:r>
          </a:p>
        </p:txBody>
      </p:sp>
      <p:sp>
        <p:nvSpPr>
          <p:cNvPr id="26" name="文本框 25">
            <a:extLst>
              <a:ext uri="{FF2B5EF4-FFF2-40B4-BE49-F238E27FC236}">
                <a16:creationId xmlns:a16="http://schemas.microsoft.com/office/drawing/2014/main" id="{40BE92F2-492B-039B-B5A9-D479C5D6B835}"/>
              </a:ext>
            </a:extLst>
          </p:cNvPr>
          <p:cNvSpPr txBox="1"/>
          <p:nvPr/>
        </p:nvSpPr>
        <p:spPr>
          <a:xfrm>
            <a:off x="1629493" y="4129940"/>
            <a:ext cx="437247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 eaLnBrk="1" hangingPunct="1"/>
            <a:r>
              <a:rPr lang="en-US" altLang="zh-CN" sz="3600" b="1" dirty="0">
                <a:solidFill>
                  <a:srgbClr val="FF0000"/>
                </a:solidFill>
                <a:latin typeface="+mn-lt"/>
                <a:ea typeface="+mj-ea"/>
              </a:rPr>
              <a:t>12÷4=3</a:t>
            </a:r>
            <a:r>
              <a:rPr lang="zh-CN" altLang="en-US" sz="3600" b="1" dirty="0">
                <a:solidFill>
                  <a:srgbClr val="FF0000"/>
                </a:solidFill>
                <a:latin typeface="+mn-lt"/>
                <a:ea typeface="+mj-ea"/>
              </a:rPr>
              <a:t>（平方米）</a:t>
            </a:r>
          </a:p>
        </p:txBody>
      </p:sp>
      <p:sp>
        <p:nvSpPr>
          <p:cNvPr id="27" name="文本框 26">
            <a:extLst>
              <a:ext uri="{FF2B5EF4-FFF2-40B4-BE49-F238E27FC236}">
                <a16:creationId xmlns:a16="http://schemas.microsoft.com/office/drawing/2014/main" id="{E19D4994-1919-9AC1-35FC-EA639FCC9033}"/>
              </a:ext>
            </a:extLst>
          </p:cNvPr>
          <p:cNvSpPr txBox="1"/>
          <p:nvPr/>
        </p:nvSpPr>
        <p:spPr>
          <a:xfrm>
            <a:off x="1629493" y="4830880"/>
            <a:ext cx="317596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 eaLnBrk="1" hangingPunct="1"/>
            <a:r>
              <a:rPr lang="en-US" altLang="zh-CN" sz="3600" b="1" dirty="0">
                <a:solidFill>
                  <a:srgbClr val="FF0000"/>
                </a:solidFill>
                <a:latin typeface="+mn-lt"/>
                <a:ea typeface="+mj-ea"/>
              </a:rPr>
              <a:t>3÷1=3</a:t>
            </a:r>
            <a:r>
              <a:rPr lang="zh-CN" altLang="en-US" sz="3600" b="1" dirty="0">
                <a:solidFill>
                  <a:srgbClr val="FF0000"/>
                </a:solidFill>
                <a:latin typeface="+mn-lt"/>
                <a:ea typeface="+mj-ea"/>
              </a:rPr>
              <a:t>（米）</a:t>
            </a:r>
          </a:p>
        </p:txBody>
      </p:sp>
      <p:sp>
        <p:nvSpPr>
          <p:cNvPr id="28" name="文本框 27">
            <a:extLst>
              <a:ext uri="{FF2B5EF4-FFF2-40B4-BE49-F238E27FC236}">
                <a16:creationId xmlns:a16="http://schemas.microsoft.com/office/drawing/2014/main" id="{830BEDFC-6D78-AD44-4B8C-F2FB80518A89}"/>
              </a:ext>
            </a:extLst>
          </p:cNvPr>
          <p:cNvSpPr txBox="1"/>
          <p:nvPr/>
        </p:nvSpPr>
        <p:spPr>
          <a:xfrm>
            <a:off x="4599210" y="4830880"/>
            <a:ext cx="422180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 eaLnBrk="1" hangingPunct="1"/>
            <a:r>
              <a:rPr lang="en-US" altLang="zh-CN" sz="3600" b="1" dirty="0">
                <a:solidFill>
                  <a:srgbClr val="FF0000"/>
                </a:solidFill>
                <a:latin typeface="+mn-lt"/>
                <a:ea typeface="+mj-ea"/>
              </a:rPr>
              <a:t>3×3=9</a:t>
            </a:r>
            <a:r>
              <a:rPr lang="zh-CN" altLang="en-US" sz="3600" b="1" dirty="0">
                <a:solidFill>
                  <a:srgbClr val="FF0000"/>
                </a:solidFill>
                <a:latin typeface="+mn-lt"/>
                <a:ea typeface="+mj-ea"/>
              </a:rPr>
              <a:t>（平方米）</a:t>
            </a:r>
          </a:p>
        </p:txBody>
      </p:sp>
      <p:sp>
        <p:nvSpPr>
          <p:cNvPr id="29" name="文本框 28">
            <a:extLst>
              <a:ext uri="{FF2B5EF4-FFF2-40B4-BE49-F238E27FC236}">
                <a16:creationId xmlns:a16="http://schemas.microsoft.com/office/drawing/2014/main" id="{598C7E84-9AAF-2FC2-9B7F-B9E5BFD5203D}"/>
              </a:ext>
            </a:extLst>
          </p:cNvPr>
          <p:cNvSpPr txBox="1"/>
          <p:nvPr/>
        </p:nvSpPr>
        <p:spPr>
          <a:xfrm>
            <a:off x="1629493" y="5531820"/>
            <a:ext cx="649310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eaLnBrk="1" hangingPunct="1"/>
            <a:r>
              <a:rPr lang="zh-CN" altLang="en-US" sz="3600" b="1" dirty="0">
                <a:solidFill>
                  <a:srgbClr val="FF0000"/>
                </a:solidFill>
                <a:latin typeface="+mn-lt"/>
                <a:ea typeface="+mj-ea"/>
              </a:rPr>
              <a:t>答：花坛的面积是</a:t>
            </a:r>
            <a:r>
              <a:rPr lang="en-US" altLang="zh-CN" sz="3600" b="1" dirty="0">
                <a:solidFill>
                  <a:srgbClr val="FF0000"/>
                </a:solidFill>
                <a:latin typeface="+mn-lt"/>
                <a:ea typeface="+mj-ea"/>
              </a:rPr>
              <a:t>9</a:t>
            </a:r>
            <a:r>
              <a:rPr lang="zh-CN" altLang="en-US" sz="3600" b="1" dirty="0">
                <a:solidFill>
                  <a:srgbClr val="FF0000"/>
                </a:solidFill>
                <a:latin typeface="+mn-lt"/>
                <a:ea typeface="+mj-ea"/>
              </a:rPr>
              <a:t>平方米。</a:t>
            </a:r>
          </a:p>
        </p:txBody>
      </p:sp>
      <p:sp>
        <p:nvSpPr>
          <p:cNvPr id="32" name="TextBox 11">
            <a:extLst>
              <a:ext uri="{FF2B5EF4-FFF2-40B4-BE49-F238E27FC236}">
                <a16:creationId xmlns:a16="http://schemas.microsoft.com/office/drawing/2014/main" id="{ABED590F-C5DC-6E4A-5643-2845E72C207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359047" y="2218985"/>
            <a:ext cx="3723742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defRPr sz="2800" b="1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9pPr>
          </a:lstStyle>
          <a:p>
            <a:pPr eaLnBrk="1" hangingPunct="1">
              <a:spcBef>
                <a:spcPct val="0"/>
              </a:spcBef>
            </a:pPr>
            <a:r>
              <a:rPr lang="en-US" altLang="zh-CN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【</a:t>
            </a:r>
            <a:r>
              <a:rPr lang="zh-CN" altLang="en-US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课本</a:t>
            </a:r>
            <a:r>
              <a:rPr lang="en-US" altLang="zh-CN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64</a:t>
            </a:r>
            <a:r>
              <a:rPr lang="zh-CN" altLang="en-US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页 练习十三 第</a:t>
            </a:r>
            <a:r>
              <a:rPr lang="en-US" altLang="zh-CN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8</a:t>
            </a:r>
            <a:r>
              <a:rPr lang="zh-CN" altLang="en-US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题</a:t>
            </a:r>
            <a:r>
              <a:rPr lang="en-US" altLang="zh-CN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】</a:t>
            </a:r>
            <a:endParaRPr lang="zh-CN" altLang="en-US" sz="2000" b="0" dirty="0">
              <a:solidFill>
                <a:srgbClr val="FF0000"/>
              </a:solidFill>
              <a:latin typeface="Times New Roman" panose="02020603050405020304" pitchFamily="18" charset="0"/>
              <a:ea typeface="楷体" panose="02010609060101010101" pitchFamily="49" charset="-122"/>
              <a:cs typeface="+mn-ea"/>
              <a:sym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2930959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4" grpId="0"/>
      <p:bldP spid="25" grpId="0"/>
      <p:bldP spid="26" grpId="0"/>
      <p:bldP spid="27" grpId="0"/>
      <p:bldP spid="28" grpId="0"/>
      <p:bldP spid="29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>
            <a:extLst>
              <a:ext uri="{FF2B5EF4-FFF2-40B4-BE49-F238E27FC236}">
                <a16:creationId xmlns:a16="http://schemas.microsoft.com/office/drawing/2014/main" id="{61C54C5A-4E62-CD4B-B5F1-E4EE6304E52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984463" y="3592333"/>
            <a:ext cx="8223074" cy="3032202"/>
          </a:xfrm>
          <a:prstGeom prst="rect">
            <a:avLst/>
          </a:prstGeom>
        </p:spPr>
      </p:pic>
      <p:pic>
        <p:nvPicPr>
          <p:cNvPr id="20482" name="图片 5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4"/>
          <a:stretch>
            <a:fillRect/>
          </a:stretch>
        </p:blipFill>
        <p:spPr>
          <a:xfrm>
            <a:off x="11980333" y="124885"/>
            <a:ext cx="186267" cy="59267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2" name="文本框 1">
            <a:extLst>
              <a:ext uri="{FF2B5EF4-FFF2-40B4-BE49-F238E27FC236}">
                <a16:creationId xmlns:a16="http://schemas.microsoft.com/office/drawing/2014/main" id="{79EEAB45-53F3-284A-3E39-A4AEB80690E4}"/>
              </a:ext>
            </a:extLst>
          </p:cNvPr>
          <p:cNvSpPr txBox="1"/>
          <p:nvPr/>
        </p:nvSpPr>
        <p:spPr>
          <a:xfrm>
            <a:off x="982493" y="233465"/>
            <a:ext cx="2295728" cy="7423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 eaLnBrk="1" hangingPunct="1">
              <a:lnSpc>
                <a:spcPct val="130000"/>
              </a:lnSpc>
            </a:pPr>
            <a:r>
              <a:rPr lang="zh-CN" altLang="en-US" sz="36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课堂小结</a:t>
            </a:r>
          </a:p>
        </p:txBody>
      </p:sp>
      <p:sp>
        <p:nvSpPr>
          <p:cNvPr id="60" name="文本框 59">
            <a:extLst>
              <a:ext uri="{FF2B5EF4-FFF2-40B4-BE49-F238E27FC236}">
                <a16:creationId xmlns:a16="http://schemas.microsoft.com/office/drawing/2014/main" id="{A9A3724F-C08F-8D43-CCB3-CFD0557B47E9}"/>
              </a:ext>
            </a:extLst>
          </p:cNvPr>
          <p:cNvSpPr txBox="1"/>
          <p:nvPr/>
        </p:nvSpPr>
        <p:spPr>
          <a:xfrm>
            <a:off x="2043045" y="1178540"/>
            <a:ext cx="209144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 eaLnBrk="1" hangingPunct="1"/>
            <a:r>
              <a:rPr lang="zh-CN" altLang="en-US" sz="3200" dirty="0">
                <a:latin typeface="+mn-lt"/>
                <a:ea typeface="+mn-ea"/>
              </a:rPr>
              <a:t>标准单位</a:t>
            </a:r>
          </a:p>
        </p:txBody>
      </p:sp>
      <p:sp>
        <p:nvSpPr>
          <p:cNvPr id="61" name="文本框 60">
            <a:extLst>
              <a:ext uri="{FF2B5EF4-FFF2-40B4-BE49-F238E27FC236}">
                <a16:creationId xmlns:a16="http://schemas.microsoft.com/office/drawing/2014/main" id="{7718C5F1-1B6A-B629-FCCB-FA20F9AC5E42}"/>
              </a:ext>
            </a:extLst>
          </p:cNvPr>
          <p:cNvSpPr txBox="1"/>
          <p:nvPr/>
        </p:nvSpPr>
        <p:spPr>
          <a:xfrm>
            <a:off x="5787958" y="1178540"/>
            <a:ext cx="209144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 eaLnBrk="1" hangingPunct="1"/>
            <a:r>
              <a:rPr lang="zh-CN" altLang="en-US" sz="3200" dirty="0">
                <a:latin typeface="+mn-lt"/>
                <a:ea typeface="+mn-ea"/>
              </a:rPr>
              <a:t>面积</a:t>
            </a:r>
          </a:p>
        </p:txBody>
      </p:sp>
      <p:sp>
        <p:nvSpPr>
          <p:cNvPr id="20481" name="文本框 20480">
            <a:extLst>
              <a:ext uri="{FF2B5EF4-FFF2-40B4-BE49-F238E27FC236}">
                <a16:creationId xmlns:a16="http://schemas.microsoft.com/office/drawing/2014/main" id="{F3ECD935-3535-B77E-9532-6F41D708916C}"/>
              </a:ext>
            </a:extLst>
          </p:cNvPr>
          <p:cNvSpPr txBox="1"/>
          <p:nvPr/>
        </p:nvSpPr>
        <p:spPr>
          <a:xfrm>
            <a:off x="2043046" y="1788699"/>
            <a:ext cx="2052298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en-US" sz="3200" b="1" dirty="0">
                <a:solidFill>
                  <a:srgbClr val="231F20"/>
                </a:solidFill>
                <a:effectLst/>
                <a:latin typeface="楷体" panose="02010609060101010101" pitchFamily="49" charset="-122"/>
                <a:ea typeface="楷体" panose="02010609060101010101" pitchFamily="49" charset="-122"/>
              </a:rPr>
              <a:t>平方厘米</a:t>
            </a:r>
            <a:endParaRPr lang="zh-CN" altLang="en-US" sz="4400" b="1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20483" name="文本框 20482">
            <a:extLst>
              <a:ext uri="{FF2B5EF4-FFF2-40B4-BE49-F238E27FC236}">
                <a16:creationId xmlns:a16="http://schemas.microsoft.com/office/drawing/2014/main" id="{735A2021-7F5F-CFDC-8546-A38819ED3FF2}"/>
              </a:ext>
            </a:extLst>
          </p:cNvPr>
          <p:cNvSpPr txBox="1"/>
          <p:nvPr/>
        </p:nvSpPr>
        <p:spPr>
          <a:xfrm>
            <a:off x="2043045" y="2398858"/>
            <a:ext cx="2052299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en-US" sz="3200" b="1" dirty="0">
                <a:solidFill>
                  <a:srgbClr val="231F20"/>
                </a:solidFill>
                <a:effectLst/>
                <a:latin typeface="楷体" panose="02010609060101010101" pitchFamily="49" charset="-122"/>
                <a:ea typeface="楷体" panose="02010609060101010101" pitchFamily="49" charset="-122"/>
              </a:rPr>
              <a:t>平方分米</a:t>
            </a:r>
            <a:endParaRPr lang="zh-CN" altLang="en-US" sz="4400" b="1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20484" name="文本框 20483">
            <a:extLst>
              <a:ext uri="{FF2B5EF4-FFF2-40B4-BE49-F238E27FC236}">
                <a16:creationId xmlns:a16="http://schemas.microsoft.com/office/drawing/2014/main" id="{159B8E82-DD87-7C65-76FE-B70D3FED92BE}"/>
              </a:ext>
            </a:extLst>
          </p:cNvPr>
          <p:cNvSpPr txBox="1"/>
          <p:nvPr/>
        </p:nvSpPr>
        <p:spPr>
          <a:xfrm>
            <a:off x="2043046" y="3009017"/>
            <a:ext cx="2052298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en-US" sz="3200" b="1" dirty="0">
                <a:solidFill>
                  <a:srgbClr val="231F20"/>
                </a:solidFill>
                <a:effectLst/>
                <a:latin typeface="楷体" panose="02010609060101010101" pitchFamily="49" charset="-122"/>
                <a:ea typeface="楷体" panose="02010609060101010101" pitchFamily="49" charset="-122"/>
              </a:rPr>
              <a:t>平方米</a:t>
            </a:r>
            <a:endParaRPr lang="zh-CN" altLang="en-US" sz="4400" b="1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cxnSp>
        <p:nvCxnSpPr>
          <p:cNvPr id="20485" name="连接符: 曲线 20484">
            <a:extLst>
              <a:ext uri="{FF2B5EF4-FFF2-40B4-BE49-F238E27FC236}">
                <a16:creationId xmlns:a16="http://schemas.microsoft.com/office/drawing/2014/main" id="{5A9A1E25-70B4-7390-52D2-5415130F9E69}"/>
              </a:ext>
            </a:extLst>
          </p:cNvPr>
          <p:cNvCxnSpPr>
            <a:cxnSpLocks/>
            <a:stCxn id="20483" idx="3"/>
            <a:endCxn id="20481" idx="3"/>
          </p:cNvCxnSpPr>
          <p:nvPr/>
        </p:nvCxnSpPr>
        <p:spPr>
          <a:xfrm flipV="1">
            <a:off x="4095344" y="2081087"/>
            <a:ext cx="12700" cy="610159"/>
          </a:xfrm>
          <a:prstGeom prst="curvedConnector3">
            <a:avLst>
              <a:gd name="adj1" fmla="val 1800000"/>
            </a:avLst>
          </a:prstGeom>
          <a:ln w="19050">
            <a:solidFill>
              <a:schemeClr val="accent2"/>
            </a:solidFill>
            <a:headEnd type="triangl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486" name="连接符: 曲线 20485">
            <a:extLst>
              <a:ext uri="{FF2B5EF4-FFF2-40B4-BE49-F238E27FC236}">
                <a16:creationId xmlns:a16="http://schemas.microsoft.com/office/drawing/2014/main" id="{C82D488E-3B34-D5F3-3AEF-785F04A950FF}"/>
              </a:ext>
            </a:extLst>
          </p:cNvPr>
          <p:cNvCxnSpPr>
            <a:cxnSpLocks/>
            <a:stCxn id="20484" idx="3"/>
            <a:endCxn id="20483" idx="3"/>
          </p:cNvCxnSpPr>
          <p:nvPr/>
        </p:nvCxnSpPr>
        <p:spPr>
          <a:xfrm flipV="1">
            <a:off x="4095344" y="2691246"/>
            <a:ext cx="12700" cy="610159"/>
          </a:xfrm>
          <a:prstGeom prst="curvedConnector3">
            <a:avLst>
              <a:gd name="adj1" fmla="val 1800000"/>
            </a:avLst>
          </a:prstGeom>
          <a:ln w="19050">
            <a:solidFill>
              <a:schemeClr val="accent2"/>
            </a:solidFill>
            <a:headEnd type="triangl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487" name="文本框 20486">
            <a:extLst>
              <a:ext uri="{FF2B5EF4-FFF2-40B4-BE49-F238E27FC236}">
                <a16:creationId xmlns:a16="http://schemas.microsoft.com/office/drawing/2014/main" id="{83093B24-3D9D-896A-AAAF-7CEC10FAE3C7}"/>
              </a:ext>
            </a:extLst>
          </p:cNvPr>
          <p:cNvSpPr txBox="1"/>
          <p:nvPr/>
        </p:nvSpPr>
        <p:spPr>
          <a:xfrm>
            <a:off x="4450089" y="2094848"/>
            <a:ext cx="106031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 eaLnBrk="1" hangingPunct="1"/>
            <a:r>
              <a:rPr lang="en-US" altLang="zh-CN" sz="3200" b="1" dirty="0">
                <a:solidFill>
                  <a:srgbClr val="E60013"/>
                </a:solidFill>
                <a:latin typeface="+mn-lt"/>
                <a:ea typeface="+mn-ea"/>
              </a:rPr>
              <a:t>100</a:t>
            </a:r>
            <a:endParaRPr lang="zh-CN" altLang="en-US" sz="3200" b="1" dirty="0">
              <a:solidFill>
                <a:srgbClr val="E60013"/>
              </a:solidFill>
              <a:latin typeface="+mn-lt"/>
              <a:ea typeface="+mn-ea"/>
            </a:endParaRPr>
          </a:p>
        </p:txBody>
      </p:sp>
      <p:sp>
        <p:nvSpPr>
          <p:cNvPr id="20488" name="文本框 20487">
            <a:extLst>
              <a:ext uri="{FF2B5EF4-FFF2-40B4-BE49-F238E27FC236}">
                <a16:creationId xmlns:a16="http://schemas.microsoft.com/office/drawing/2014/main" id="{64C7BB43-4EC4-97B6-F4A2-B4CBAE17BB00}"/>
              </a:ext>
            </a:extLst>
          </p:cNvPr>
          <p:cNvSpPr txBox="1"/>
          <p:nvPr/>
        </p:nvSpPr>
        <p:spPr>
          <a:xfrm>
            <a:off x="4450089" y="2701379"/>
            <a:ext cx="106031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 eaLnBrk="1" hangingPunct="1"/>
            <a:r>
              <a:rPr lang="en-US" altLang="zh-CN" sz="3200" b="1" dirty="0">
                <a:solidFill>
                  <a:srgbClr val="E60013"/>
                </a:solidFill>
                <a:latin typeface="+mn-lt"/>
                <a:ea typeface="+mn-ea"/>
              </a:rPr>
              <a:t>100</a:t>
            </a:r>
            <a:endParaRPr lang="zh-CN" altLang="en-US" sz="3200" b="1" dirty="0">
              <a:solidFill>
                <a:srgbClr val="E60013"/>
              </a:solidFill>
              <a:latin typeface="+mn-lt"/>
              <a:ea typeface="+mn-ea"/>
            </a:endParaRPr>
          </a:p>
        </p:txBody>
      </p:sp>
      <p:sp>
        <p:nvSpPr>
          <p:cNvPr id="20496" name="文本框 20495">
            <a:extLst>
              <a:ext uri="{FF2B5EF4-FFF2-40B4-BE49-F238E27FC236}">
                <a16:creationId xmlns:a16="http://schemas.microsoft.com/office/drawing/2014/main" id="{8CBE15B4-545C-12EC-E875-588C3271E62A}"/>
              </a:ext>
            </a:extLst>
          </p:cNvPr>
          <p:cNvSpPr txBox="1"/>
          <p:nvPr/>
        </p:nvSpPr>
        <p:spPr>
          <a:xfrm>
            <a:off x="5787958" y="1926727"/>
            <a:ext cx="4504536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en-US" sz="3200" b="1" dirty="0">
                <a:solidFill>
                  <a:srgbClr val="231F20"/>
                </a:solidFill>
                <a:effectLst/>
                <a:latin typeface="+mn-lt"/>
                <a:ea typeface="楷体" panose="02010609060101010101" pitchFamily="49" charset="-122"/>
              </a:rPr>
              <a:t>长方形的面积</a:t>
            </a:r>
            <a:r>
              <a:rPr lang="en-US" altLang="zh-CN" sz="3200" b="1" dirty="0">
                <a:solidFill>
                  <a:srgbClr val="231F20"/>
                </a:solidFill>
                <a:effectLst/>
                <a:latin typeface="+mn-lt"/>
                <a:ea typeface="楷体" panose="02010609060101010101" pitchFamily="49" charset="-122"/>
              </a:rPr>
              <a:t>=</a:t>
            </a:r>
            <a:r>
              <a:rPr lang="zh-CN" altLang="en-US" sz="3200" b="1" dirty="0">
                <a:solidFill>
                  <a:srgbClr val="231F20"/>
                </a:solidFill>
                <a:effectLst/>
                <a:latin typeface="+mn-lt"/>
                <a:ea typeface="楷体" panose="02010609060101010101" pitchFamily="49" charset="-122"/>
              </a:rPr>
              <a:t>长</a:t>
            </a:r>
            <a:r>
              <a:rPr lang="en-US" altLang="zh-CN" sz="3200" b="1" dirty="0">
                <a:solidFill>
                  <a:srgbClr val="231F20"/>
                </a:solidFill>
                <a:effectLst/>
                <a:latin typeface="+mn-lt"/>
                <a:ea typeface="楷体" panose="02010609060101010101" pitchFamily="49" charset="-122"/>
              </a:rPr>
              <a:t>×</a:t>
            </a:r>
            <a:r>
              <a:rPr lang="zh-CN" altLang="en-US" sz="3200" b="1" dirty="0">
                <a:solidFill>
                  <a:srgbClr val="231F20"/>
                </a:solidFill>
                <a:effectLst/>
                <a:latin typeface="+mn-lt"/>
                <a:ea typeface="楷体" panose="02010609060101010101" pitchFamily="49" charset="-122"/>
              </a:rPr>
              <a:t>宽</a:t>
            </a:r>
            <a:endParaRPr lang="zh-CN" altLang="en-US" sz="4400" b="1" dirty="0">
              <a:latin typeface="+mn-lt"/>
              <a:ea typeface="楷体" panose="02010609060101010101" pitchFamily="49" charset="-122"/>
            </a:endParaRPr>
          </a:p>
        </p:txBody>
      </p:sp>
      <p:sp>
        <p:nvSpPr>
          <p:cNvPr id="20497" name="文本框 20496">
            <a:extLst>
              <a:ext uri="{FF2B5EF4-FFF2-40B4-BE49-F238E27FC236}">
                <a16:creationId xmlns:a16="http://schemas.microsoft.com/office/drawing/2014/main" id="{730F8834-A889-C9D1-DABD-11902893ACE7}"/>
              </a:ext>
            </a:extLst>
          </p:cNvPr>
          <p:cNvSpPr txBox="1"/>
          <p:nvPr/>
        </p:nvSpPr>
        <p:spPr>
          <a:xfrm>
            <a:off x="5787958" y="2674915"/>
            <a:ext cx="5256538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en-US" sz="3200" b="1" dirty="0">
                <a:solidFill>
                  <a:srgbClr val="231F20"/>
                </a:solidFill>
                <a:effectLst/>
                <a:latin typeface="+mn-lt"/>
                <a:ea typeface="楷体" panose="02010609060101010101" pitchFamily="49" charset="-122"/>
              </a:rPr>
              <a:t>正方形的面积</a:t>
            </a:r>
            <a:r>
              <a:rPr lang="en-US" altLang="zh-CN" sz="3200" b="1" dirty="0">
                <a:solidFill>
                  <a:srgbClr val="231F20"/>
                </a:solidFill>
                <a:effectLst/>
                <a:latin typeface="+mn-lt"/>
                <a:ea typeface="楷体" panose="02010609060101010101" pitchFamily="49" charset="-122"/>
              </a:rPr>
              <a:t>=</a:t>
            </a:r>
            <a:r>
              <a:rPr lang="zh-CN" altLang="en-US" sz="3200" b="1" dirty="0">
                <a:solidFill>
                  <a:srgbClr val="231F20"/>
                </a:solidFill>
                <a:effectLst/>
                <a:latin typeface="+mn-lt"/>
                <a:ea typeface="楷体" panose="02010609060101010101" pitchFamily="49" charset="-122"/>
              </a:rPr>
              <a:t>边长</a:t>
            </a:r>
            <a:r>
              <a:rPr lang="en-US" altLang="zh-CN" sz="3200" b="1" dirty="0">
                <a:solidFill>
                  <a:srgbClr val="231F20"/>
                </a:solidFill>
                <a:effectLst/>
                <a:latin typeface="+mn-lt"/>
                <a:ea typeface="楷体" panose="02010609060101010101" pitchFamily="49" charset="-122"/>
              </a:rPr>
              <a:t>×</a:t>
            </a:r>
            <a:r>
              <a:rPr lang="zh-CN" altLang="en-US" sz="3200" b="1" dirty="0">
                <a:solidFill>
                  <a:srgbClr val="231F20"/>
                </a:solidFill>
                <a:effectLst/>
                <a:latin typeface="+mn-lt"/>
                <a:ea typeface="楷体" panose="02010609060101010101" pitchFamily="49" charset="-122"/>
              </a:rPr>
              <a:t>边长</a:t>
            </a:r>
            <a:endParaRPr lang="zh-CN" altLang="en-US" sz="4400" b="1" dirty="0">
              <a:latin typeface="+mn-lt"/>
              <a:ea typeface="楷体" panose="02010609060101010101" pitchFamily="49" charset="-122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>
            <a:extLst>
              <a:ext uri="{FF2B5EF4-FFF2-40B4-BE49-F238E27FC236}">
                <a16:creationId xmlns:a16="http://schemas.microsoft.com/office/drawing/2014/main" id="{F5932CA9-013F-22E1-0DE2-96F20BFF8F8E}"/>
              </a:ext>
            </a:extLst>
          </p:cNvPr>
          <p:cNvSpPr txBox="1"/>
          <p:nvPr/>
        </p:nvSpPr>
        <p:spPr>
          <a:xfrm>
            <a:off x="982493" y="233465"/>
            <a:ext cx="2295728" cy="7423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 eaLnBrk="1" hangingPunct="1">
              <a:lnSpc>
                <a:spcPct val="130000"/>
              </a:lnSpc>
            </a:pPr>
            <a:r>
              <a:rPr lang="zh-CN" altLang="en-US" sz="36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课后作业</a:t>
            </a:r>
          </a:p>
        </p:txBody>
      </p:sp>
      <p:sp>
        <p:nvSpPr>
          <p:cNvPr id="3" name="文本框 2">
            <a:extLst>
              <a:ext uri="{FF2B5EF4-FFF2-40B4-BE49-F238E27FC236}">
                <a16:creationId xmlns:a16="http://schemas.microsoft.com/office/drawing/2014/main" id="{5A9BBE69-5443-1BB6-4FD0-F205005B6AE3}"/>
              </a:ext>
            </a:extLst>
          </p:cNvPr>
          <p:cNvSpPr txBox="1"/>
          <p:nvPr/>
        </p:nvSpPr>
        <p:spPr>
          <a:xfrm>
            <a:off x="1425963" y="3021132"/>
            <a:ext cx="9340074" cy="81573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defTabSz="914400" eaLnBrk="1" fontAlgn="auto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zh-CN" altLang="en-US" sz="3600" b="1" dirty="0">
                <a:solidFill>
                  <a:srgbClr val="000000"/>
                </a:solidFill>
                <a:ea typeface="楷体" panose="02010609060101010101" pitchFamily="49" charset="-122"/>
                <a:cs typeface="Arial" panose="020B0604020202020204" pitchFamily="34" charset="0"/>
              </a:rPr>
              <a:t>见“状元成才路”系列丛书对应课时作业。</a:t>
            </a:r>
            <a:endParaRPr lang="zh-CN" altLang="en-US" sz="7200" b="1" dirty="0">
              <a:solidFill>
                <a:prstClr val="black"/>
              </a:solidFill>
              <a:ea typeface="楷体" panose="02010609060101010101" pitchFamily="49" charset="-122"/>
              <a:cs typeface="Arial" panose="020B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LIDE.ADDREMOVEWATERMARK" val="vQPnBbQyLF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LIDE.ADDREMOVEWATERMARK" val="vQPnBbQyLF"/>
</p:tagLst>
</file>

<file path=ppt/theme/theme1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11.25 微课">
      <a:majorFont>
        <a:latin typeface="Times New Roman"/>
        <a:ea typeface="楷体"/>
        <a:cs typeface=""/>
      </a:majorFont>
      <a:minorFont>
        <a:latin typeface="Times New Roman"/>
        <a:ea typeface="黑体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txDef>
      <a:spPr>
        <a:noFill/>
      </a:spPr>
      <a:bodyPr wrap="square" rtlCol="0">
        <a:spAutoFit/>
      </a:bodyPr>
      <a:lstStyle>
        <a:defPPr algn="l" eaLnBrk="1" hangingPunct="1">
          <a:lnSpc>
            <a:spcPct val="130000"/>
          </a:lnSpc>
          <a:defRPr sz="3200" b="1" dirty="0">
            <a:latin typeface="+mn-lt"/>
            <a:ea typeface="+mn-ea"/>
          </a:defRPr>
        </a:defPPr>
      </a:lstStyle>
    </a:txDef>
  </a:objectDefaults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4586</TotalTime>
  <Words>795</Words>
  <Application>Microsoft Office PowerPoint</Application>
  <PresentationFormat>宽屏</PresentationFormat>
  <Paragraphs>151</Paragraphs>
  <Slides>19</Slides>
  <Notes>1</Notes>
  <HiddenSlides>0</HiddenSlides>
  <MMClips>0</MMClips>
  <ScaleCrop>false</ScaleCrop>
  <HeadingPairs>
    <vt:vector size="6" baseType="variant">
      <vt:variant>
        <vt:lpstr>已用的字体</vt:lpstr>
      </vt:variant>
      <vt:variant>
        <vt:i4>9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19</vt:i4>
      </vt:variant>
    </vt:vector>
  </HeadingPairs>
  <TitlesOfParts>
    <vt:vector size="29" baseType="lpstr">
      <vt:lpstr>等线</vt:lpstr>
      <vt:lpstr>黑体</vt:lpstr>
      <vt:lpstr>华文细黑</vt:lpstr>
      <vt:lpstr>楷体</vt:lpstr>
      <vt:lpstr>宋体</vt:lpstr>
      <vt:lpstr>微软雅黑</vt:lpstr>
      <vt:lpstr>Arial</vt:lpstr>
      <vt:lpstr>Times New Roman</vt:lpstr>
      <vt:lpstr>Wingdings</vt:lpstr>
      <vt:lpstr>Office 主题​​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状元成才路</dc:title>
  <dc:creator>状元成才路</dc:creator>
  <cp:lastModifiedBy>Admin</cp:lastModifiedBy>
  <cp:revision>750</cp:revision>
  <dcterms:created xsi:type="dcterms:W3CDTF">2016-01-14T07:05:12Z</dcterms:created>
  <dcterms:modified xsi:type="dcterms:W3CDTF">2026-02-28T08:21:57Z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2052-11.8.2.8411</vt:lpwstr>
  </property>
</Properties>
</file>