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3"/>
  </p:notesMasterIdLst>
  <p:sldIdLst>
    <p:sldId id="326" r:id="rId2"/>
    <p:sldId id="377" r:id="rId3"/>
    <p:sldId id="396" r:id="rId4"/>
    <p:sldId id="392" r:id="rId5"/>
    <p:sldId id="391" r:id="rId6"/>
    <p:sldId id="397" r:id="rId7"/>
    <p:sldId id="378" r:id="rId8"/>
    <p:sldId id="389" r:id="rId9"/>
    <p:sldId id="380" r:id="rId10"/>
    <p:sldId id="386" r:id="rId11"/>
    <p:sldId id="394" r:id="rId12"/>
    <p:sldId id="395" r:id="rId13"/>
    <p:sldId id="264" r:id="rId14"/>
    <p:sldId id="387" r:id="rId15"/>
    <p:sldId id="398" r:id="rId16"/>
    <p:sldId id="399" r:id="rId17"/>
    <p:sldId id="400" r:id="rId18"/>
    <p:sldId id="265" r:id="rId19"/>
    <p:sldId id="331" r:id="rId20"/>
  </p:sldIdLst>
  <p:sldSz cx="12192000" cy="6858000"/>
  <p:notesSz cx="6858000" cy="9144000"/>
  <p:defaultTextStyle>
    <a:defPPr>
      <a:defRPr lang="zh-CN"/>
    </a:defPPr>
    <a:lvl1pPr marL="0" lvl="0" indent="0" algn="l" defTabSz="121914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607875" lvl="1" indent="-150699" algn="l" defTabSz="121914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1217446" lvl="2" indent="-303091" algn="l" defTabSz="121914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827016" lvl="3" indent="-455483" algn="l" defTabSz="121914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2436586" lvl="4" indent="-607875" algn="l" defTabSz="121914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3047848" lvl="5" indent="-607875" algn="l" defTabSz="121914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3657418" lvl="6" indent="-607875" algn="l" defTabSz="121914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4266987" lvl="7" indent="-607875" algn="l" defTabSz="121914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4876557" lvl="8" indent="-607875" algn="l" defTabSz="121914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17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200"/>
    <a:srgbClr val="E0FAF7"/>
    <a:srgbClr val="E60013"/>
    <a:srgbClr val="0000FF"/>
    <a:srgbClr val="FFCCFF"/>
    <a:srgbClr val="3F91C9"/>
    <a:srgbClr val="8EC0B9"/>
    <a:srgbClr val="FAE4C6"/>
    <a:srgbClr val="9FB890"/>
    <a:srgbClr val="FF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427" autoAdjust="0"/>
    <p:restoredTop sz="95995" autoAdjust="0"/>
  </p:normalViewPr>
  <p:slideViewPr>
    <p:cSldViewPr snapToGrid="0" showGuides="1">
      <p:cViewPr varScale="1">
        <p:scale>
          <a:sx n="63" d="100"/>
          <a:sy n="63" d="100"/>
        </p:scale>
        <p:origin x="72" y="1194"/>
      </p:cViewPr>
      <p:guideLst>
        <p:guide orient="horz" pos="2160"/>
        <p:guide pos="3817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 showFormatting="0">
    <p:cViewPr varScale="1">
      <p:scale>
        <a:sx n="100" d="100"/>
        <a:sy n="100" d="100"/>
      </p:scale>
      <p:origin x="0" y="0"/>
    </p:cViewPr>
  </p:sorterViewPr>
  <p:gridSpacing cx="36004" cy="36004"/>
</p:viewPr>
</file>

<file path=ppt/_rels/presentation.xml.rels><?xml version='1.0' encoding='UTF-8' standalone='yes'?>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00EFD8F5-B2C0-4A15-AE24-C643F9DA7504}" type="datetimeFigureOut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2025/11/8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编辑母版文本样式</a:t>
            </a:r>
          </a:p>
          <a:p>
            <a:pPr marL="455930" marR="0" lvl="1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第二级</a:t>
            </a:r>
          </a:p>
          <a:p>
            <a:pPr marL="913130" marR="0" lvl="2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第三级</a:t>
            </a:r>
          </a:p>
          <a:p>
            <a:pPr marL="1370330" marR="0" lvl="3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第四级</a:t>
            </a:r>
          </a:p>
          <a:p>
            <a:pPr marL="1827530" marR="0" lvl="4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8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/>
          <a:p>
            <a:pPr lvl="0" algn="r">
              <a:buNone/>
            </a:pPr>
            <a:fld id="{9A0DB2DC-4C9A-4742-B13C-FB6460FD3503}" type="slidenum">
              <a:rPr lang="zh-CN" altLang="en-US" sz="1200" dirty="0"/>
              <a:t>‹#›</a:t>
            </a:fld>
            <a:endParaRPr lang="zh-CN" altLang="en-US" sz="1200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1pPr>
    <a:lvl2pPr marL="607875"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2pPr>
    <a:lvl3pPr marL="1217446"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3pPr>
    <a:lvl4pPr marL="1827016"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4pPr>
    <a:lvl5pPr marL="2436586"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5pPr>
    <a:lvl6pPr marL="3047848" algn="l" defTabSz="121914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6pPr>
    <a:lvl7pPr marL="3657418" algn="l" defTabSz="121914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7pPr>
    <a:lvl8pPr marL="4266987" algn="l" defTabSz="121914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8pPr>
    <a:lvl9pPr marL="4876557" algn="l" defTabSz="121914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>
                <a:alpha val="100000"/>
              </a:srgbClr>
            </a:solidFill>
            <a:miter lim="800000"/>
          </a:ln>
        </p:spPr>
      </p:sp>
      <p:sp>
        <p:nvSpPr>
          <p:cNvPr id="14339" name="备注占位符 2"/>
          <p:cNvSpPr>
            <a:spLocks noGrp="1"/>
          </p:cNvSpPr>
          <p:nvPr>
            <p:ph type="body" idx="1"/>
          </p:nvPr>
        </p:nvSpPr>
        <p:spPr>
          <a:noFill/>
          <a:ln>
            <a:noFill/>
          </a:ln>
        </p:spPr>
        <p:txBody>
          <a:bodyPr wrap="square" lIns="91440" tIns="45720" rIns="91440" bIns="45720" anchor="t" anchorCtr="0"/>
          <a:lstStyle/>
          <a:p>
            <a:pPr lvl="0"/>
            <a:endParaRPr lang="zh-CN" altLang="en-US" dirty="0"/>
          </a:p>
        </p:txBody>
      </p:sp>
      <p:sp>
        <p:nvSpPr>
          <p:cNvPr id="14340" name="灯片编号占位符 3"/>
          <p:cNvSpPr txBox="1"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 w="9525">
            <a:noFill/>
          </a:ln>
        </p:spPr>
        <p:txBody>
          <a:bodyPr anchor="b" anchorCtr="0"/>
          <a:lstStyle/>
          <a:p>
            <a:pPr lvl="0" algn="r"/>
            <a:fld id="{9A0DB2DC-4C9A-4742-B13C-FB6460FD3503}" type="slidenum">
              <a:rPr lang="zh-CN" altLang="en-US" sz="1200" dirty="0"/>
              <a:t>1</a:t>
            </a:fld>
            <a:endParaRPr lang="zh-CN" altLang="en-US" sz="1200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节标题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图片 19">
            <a:extLst>
              <a:ext uri="{FF2B5EF4-FFF2-40B4-BE49-F238E27FC236}">
                <a16:creationId xmlns:a16="http://schemas.microsoft.com/office/drawing/2014/main" id="{B1568D65-F29F-4941-8609-C220DFAFB91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3" name="图片 22">
            <a:extLst>
              <a:ext uri="{FF2B5EF4-FFF2-40B4-BE49-F238E27FC236}">
                <a16:creationId xmlns:a16="http://schemas.microsoft.com/office/drawing/2014/main" id="{9B09B6A6-F22B-C1F8-B687-209CAD1E70F4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>
            <a:extLst>
              <a:ext uri="{FF2B5EF4-FFF2-40B4-BE49-F238E27FC236}">
                <a16:creationId xmlns:a16="http://schemas.microsoft.com/office/drawing/2014/main" id="{8ED0F8AF-A09C-0A56-5258-1EDBBED2234A}"/>
              </a:ext>
            </a:extLst>
          </p:cNvPr>
          <p:cNvGrpSpPr/>
          <p:nvPr userDrawn="1"/>
        </p:nvGrpSpPr>
        <p:grpSpPr>
          <a:xfrm>
            <a:off x="321626" y="379951"/>
            <a:ext cx="2755222" cy="690552"/>
            <a:chOff x="321626" y="379951"/>
            <a:chExt cx="2755222" cy="690552"/>
          </a:xfrm>
        </p:grpSpPr>
        <p:sp>
          <p:nvSpPr>
            <p:cNvPr id="8" name="Block Arc 15">
              <a:extLst>
                <a:ext uri="{FF2B5EF4-FFF2-40B4-BE49-F238E27FC236}">
                  <a16:creationId xmlns:a16="http://schemas.microsoft.com/office/drawing/2014/main" id="{E76514EF-6F8F-A973-5A48-369B13E485B5}"/>
                </a:ext>
              </a:extLst>
            </p:cNvPr>
            <p:cNvSpPr/>
            <p:nvPr/>
          </p:nvSpPr>
          <p:spPr>
            <a:xfrm>
              <a:off x="373026" y="379951"/>
              <a:ext cx="573411" cy="537578"/>
            </a:xfrm>
            <a:custGeom>
              <a:avLst/>
              <a:gdLst>
                <a:gd name="T0" fmla="*/ 11200 w 12800"/>
                <a:gd name="T1" fmla="*/ 0 h 12000"/>
                <a:gd name="T2" fmla="*/ 6606 w 12800"/>
                <a:gd name="T3" fmla="*/ 1715 h 12000"/>
                <a:gd name="T4" fmla="*/ 6194 w 12800"/>
                <a:gd name="T5" fmla="*/ 1715 h 12000"/>
                <a:gd name="T6" fmla="*/ 1600 w 12800"/>
                <a:gd name="T7" fmla="*/ 0 h 12000"/>
                <a:gd name="T8" fmla="*/ 0 w 12800"/>
                <a:gd name="T9" fmla="*/ 8800 h 12000"/>
                <a:gd name="T10" fmla="*/ 5006 w 12800"/>
                <a:gd name="T11" fmla="*/ 11886 h 12000"/>
                <a:gd name="T12" fmla="*/ 6400 w 12800"/>
                <a:gd name="T13" fmla="*/ 11771 h 12000"/>
                <a:gd name="T14" fmla="*/ 7794 w 12800"/>
                <a:gd name="T15" fmla="*/ 11886 h 12000"/>
                <a:gd name="T16" fmla="*/ 12800 w 12800"/>
                <a:gd name="T17" fmla="*/ 8800 h 12000"/>
                <a:gd name="T18" fmla="*/ 12097 w 12800"/>
                <a:gd name="T19" fmla="*/ 275 h 12000"/>
                <a:gd name="T20" fmla="*/ 1600 w 12800"/>
                <a:gd name="T21" fmla="*/ 8800 h 12000"/>
                <a:gd name="T22" fmla="*/ 5600 w 12800"/>
                <a:gd name="T23" fmla="*/ 3200 h 12000"/>
                <a:gd name="T24" fmla="*/ 11200 w 12800"/>
                <a:gd name="T25" fmla="*/ 8800 h 12000"/>
                <a:gd name="T26" fmla="*/ 7200 w 12800"/>
                <a:gd name="T27" fmla="*/ 3200 h 12000"/>
                <a:gd name="T28" fmla="*/ 11200 w 12800"/>
                <a:gd name="T29" fmla="*/ 8800 h 12000"/>
                <a:gd name="T30" fmla="*/ 2400 w 12800"/>
                <a:gd name="T31" fmla="*/ 2720 h 12000"/>
                <a:gd name="T32" fmla="*/ 4800 w 12800"/>
                <a:gd name="T33" fmla="*/ 4480 h 12000"/>
                <a:gd name="T34" fmla="*/ 4800 w 12800"/>
                <a:gd name="T35" fmla="*/ 5280 h 12000"/>
                <a:gd name="T36" fmla="*/ 2400 w 12800"/>
                <a:gd name="T37" fmla="*/ 5120 h 12000"/>
                <a:gd name="T38" fmla="*/ 4800 w 12800"/>
                <a:gd name="T39" fmla="*/ 5280 h 12000"/>
                <a:gd name="T40" fmla="*/ 2400 w 12800"/>
                <a:gd name="T41" fmla="*/ 5920 h 12000"/>
                <a:gd name="T42" fmla="*/ 4800 w 12800"/>
                <a:gd name="T43" fmla="*/ 7680 h 12000"/>
                <a:gd name="T44" fmla="*/ 4800 w 12800"/>
                <a:gd name="T45" fmla="*/ 8480 h 12000"/>
                <a:gd name="T46" fmla="*/ 2400 w 12800"/>
                <a:gd name="T47" fmla="*/ 8320 h 12000"/>
                <a:gd name="T48" fmla="*/ 4800 w 12800"/>
                <a:gd name="T49" fmla="*/ 8480 h 12000"/>
                <a:gd name="T50" fmla="*/ 8000 w 12800"/>
                <a:gd name="T51" fmla="*/ 8480 h 12000"/>
                <a:gd name="T52" fmla="*/ 10400 w 12800"/>
                <a:gd name="T53" fmla="*/ 8321 h 12000"/>
                <a:gd name="T54" fmla="*/ 10400 w 12800"/>
                <a:gd name="T55" fmla="*/ 5920 h 12000"/>
                <a:gd name="T56" fmla="*/ 8000 w 12800"/>
                <a:gd name="T57" fmla="*/ 7680 h 12000"/>
                <a:gd name="T58" fmla="*/ 10400 w 12800"/>
                <a:gd name="T59" fmla="*/ 5920 h 12000"/>
                <a:gd name="T60" fmla="*/ 8000 w 12800"/>
                <a:gd name="T61" fmla="*/ 5280 h 12000"/>
                <a:gd name="T62" fmla="*/ 10400 w 12800"/>
                <a:gd name="T63" fmla="*/ 5120 h 12000"/>
                <a:gd name="T64" fmla="*/ 10400 w 12800"/>
                <a:gd name="T65" fmla="*/ 2720 h 12000"/>
                <a:gd name="T66" fmla="*/ 8000 w 12800"/>
                <a:gd name="T67" fmla="*/ 4480 h 12000"/>
                <a:gd name="T68" fmla="*/ 10400 w 12800"/>
                <a:gd name="T69" fmla="*/ 2720 h 12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2800" h="12000">
                  <a:moveTo>
                    <a:pt x="12097" y="275"/>
                  </a:moveTo>
                  <a:cubicBezTo>
                    <a:pt x="11832" y="96"/>
                    <a:pt x="11520" y="0"/>
                    <a:pt x="11200" y="0"/>
                  </a:cubicBezTo>
                  <a:cubicBezTo>
                    <a:pt x="10996" y="0"/>
                    <a:pt x="10795" y="39"/>
                    <a:pt x="10606" y="115"/>
                  </a:cubicBezTo>
                  <a:lnTo>
                    <a:pt x="6606" y="1715"/>
                  </a:lnTo>
                  <a:cubicBezTo>
                    <a:pt x="6530" y="1745"/>
                    <a:pt x="6469" y="1794"/>
                    <a:pt x="6400" y="1835"/>
                  </a:cubicBezTo>
                  <a:cubicBezTo>
                    <a:pt x="6331" y="1794"/>
                    <a:pt x="6270" y="1745"/>
                    <a:pt x="6194" y="1715"/>
                  </a:cubicBezTo>
                  <a:lnTo>
                    <a:pt x="2194" y="115"/>
                  </a:lnTo>
                  <a:cubicBezTo>
                    <a:pt x="2005" y="39"/>
                    <a:pt x="1804" y="0"/>
                    <a:pt x="1600" y="0"/>
                  </a:cubicBezTo>
                  <a:cubicBezTo>
                    <a:pt x="716" y="0"/>
                    <a:pt x="0" y="716"/>
                    <a:pt x="0" y="1600"/>
                  </a:cubicBezTo>
                  <a:lnTo>
                    <a:pt x="0" y="8800"/>
                  </a:lnTo>
                  <a:cubicBezTo>
                    <a:pt x="0" y="9454"/>
                    <a:pt x="398" y="10042"/>
                    <a:pt x="1006" y="10286"/>
                  </a:cubicBezTo>
                  <a:lnTo>
                    <a:pt x="5006" y="11886"/>
                  </a:lnTo>
                  <a:cubicBezTo>
                    <a:pt x="5198" y="11962"/>
                    <a:pt x="5399" y="12000"/>
                    <a:pt x="5600" y="12000"/>
                  </a:cubicBezTo>
                  <a:cubicBezTo>
                    <a:pt x="5880" y="12000"/>
                    <a:pt x="6153" y="11915"/>
                    <a:pt x="6400" y="11771"/>
                  </a:cubicBezTo>
                  <a:cubicBezTo>
                    <a:pt x="6647" y="11915"/>
                    <a:pt x="6920" y="12000"/>
                    <a:pt x="7200" y="12000"/>
                  </a:cubicBezTo>
                  <a:cubicBezTo>
                    <a:pt x="7401" y="12000"/>
                    <a:pt x="7602" y="11962"/>
                    <a:pt x="7794" y="11886"/>
                  </a:cubicBezTo>
                  <a:lnTo>
                    <a:pt x="11794" y="10286"/>
                  </a:lnTo>
                  <a:cubicBezTo>
                    <a:pt x="12402" y="10042"/>
                    <a:pt x="12800" y="9454"/>
                    <a:pt x="12800" y="8800"/>
                  </a:cubicBezTo>
                  <a:lnTo>
                    <a:pt x="12800" y="1600"/>
                  </a:lnTo>
                  <a:cubicBezTo>
                    <a:pt x="12800" y="1069"/>
                    <a:pt x="12537" y="573"/>
                    <a:pt x="12097" y="275"/>
                  </a:cubicBezTo>
                  <a:close/>
                  <a:moveTo>
                    <a:pt x="5600" y="10400"/>
                  </a:moveTo>
                  <a:lnTo>
                    <a:pt x="1600" y="8800"/>
                  </a:lnTo>
                  <a:lnTo>
                    <a:pt x="1600" y="1600"/>
                  </a:lnTo>
                  <a:lnTo>
                    <a:pt x="5600" y="3200"/>
                  </a:lnTo>
                  <a:lnTo>
                    <a:pt x="5600" y="10400"/>
                  </a:lnTo>
                  <a:close/>
                  <a:moveTo>
                    <a:pt x="11200" y="8800"/>
                  </a:moveTo>
                  <a:lnTo>
                    <a:pt x="7200" y="10400"/>
                  </a:lnTo>
                  <a:lnTo>
                    <a:pt x="7200" y="3200"/>
                  </a:lnTo>
                  <a:lnTo>
                    <a:pt x="11200" y="1600"/>
                  </a:lnTo>
                  <a:lnTo>
                    <a:pt x="11200" y="8800"/>
                  </a:lnTo>
                  <a:close/>
                  <a:moveTo>
                    <a:pt x="4800" y="3680"/>
                  </a:moveTo>
                  <a:lnTo>
                    <a:pt x="2400" y="2720"/>
                  </a:lnTo>
                  <a:lnTo>
                    <a:pt x="2400" y="3520"/>
                  </a:lnTo>
                  <a:lnTo>
                    <a:pt x="4800" y="4480"/>
                  </a:lnTo>
                  <a:lnTo>
                    <a:pt x="4800" y="3680"/>
                  </a:lnTo>
                  <a:close/>
                  <a:moveTo>
                    <a:pt x="4800" y="5280"/>
                  </a:moveTo>
                  <a:lnTo>
                    <a:pt x="2400" y="4320"/>
                  </a:lnTo>
                  <a:lnTo>
                    <a:pt x="2400" y="5120"/>
                  </a:lnTo>
                  <a:lnTo>
                    <a:pt x="4800" y="6080"/>
                  </a:lnTo>
                  <a:lnTo>
                    <a:pt x="4800" y="5280"/>
                  </a:lnTo>
                  <a:close/>
                  <a:moveTo>
                    <a:pt x="4800" y="6880"/>
                  </a:moveTo>
                  <a:lnTo>
                    <a:pt x="2400" y="5920"/>
                  </a:lnTo>
                  <a:lnTo>
                    <a:pt x="2400" y="6720"/>
                  </a:lnTo>
                  <a:lnTo>
                    <a:pt x="4800" y="7680"/>
                  </a:lnTo>
                  <a:lnTo>
                    <a:pt x="4800" y="6880"/>
                  </a:lnTo>
                  <a:close/>
                  <a:moveTo>
                    <a:pt x="4800" y="8480"/>
                  </a:moveTo>
                  <a:lnTo>
                    <a:pt x="2400" y="7520"/>
                  </a:lnTo>
                  <a:lnTo>
                    <a:pt x="2400" y="8320"/>
                  </a:lnTo>
                  <a:lnTo>
                    <a:pt x="4800" y="9280"/>
                  </a:lnTo>
                  <a:lnTo>
                    <a:pt x="4800" y="8480"/>
                  </a:lnTo>
                  <a:close/>
                  <a:moveTo>
                    <a:pt x="10400" y="7520"/>
                  </a:moveTo>
                  <a:lnTo>
                    <a:pt x="8000" y="8480"/>
                  </a:lnTo>
                  <a:lnTo>
                    <a:pt x="8000" y="9280"/>
                  </a:lnTo>
                  <a:lnTo>
                    <a:pt x="10400" y="8321"/>
                  </a:lnTo>
                  <a:lnTo>
                    <a:pt x="10400" y="7520"/>
                  </a:lnTo>
                  <a:close/>
                  <a:moveTo>
                    <a:pt x="10400" y="5920"/>
                  </a:moveTo>
                  <a:lnTo>
                    <a:pt x="8000" y="6880"/>
                  </a:lnTo>
                  <a:lnTo>
                    <a:pt x="8000" y="7680"/>
                  </a:lnTo>
                  <a:lnTo>
                    <a:pt x="10400" y="6720"/>
                  </a:lnTo>
                  <a:lnTo>
                    <a:pt x="10400" y="5920"/>
                  </a:lnTo>
                  <a:close/>
                  <a:moveTo>
                    <a:pt x="10400" y="4320"/>
                  </a:moveTo>
                  <a:lnTo>
                    <a:pt x="8000" y="5280"/>
                  </a:lnTo>
                  <a:lnTo>
                    <a:pt x="8000" y="6080"/>
                  </a:lnTo>
                  <a:lnTo>
                    <a:pt x="10400" y="5120"/>
                  </a:lnTo>
                  <a:lnTo>
                    <a:pt x="10400" y="4320"/>
                  </a:lnTo>
                  <a:close/>
                  <a:moveTo>
                    <a:pt x="10400" y="2720"/>
                  </a:moveTo>
                  <a:lnTo>
                    <a:pt x="8000" y="3680"/>
                  </a:lnTo>
                  <a:lnTo>
                    <a:pt x="8000" y="4480"/>
                  </a:lnTo>
                  <a:lnTo>
                    <a:pt x="10400" y="3520"/>
                  </a:lnTo>
                  <a:lnTo>
                    <a:pt x="10400" y="2720"/>
                  </a:lnTo>
                  <a:close/>
                </a:path>
              </a:pathLst>
            </a:custGeom>
            <a:solidFill>
              <a:srgbClr val="F7D5A7">
                <a:lumMod val="65000"/>
                <a:lumOff val="35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华文细黑"/>
                <a:ea typeface="字魂70号-灵悦黑体"/>
                <a:cs typeface="+mn-cs"/>
                <a:sym typeface="华文细黑"/>
              </a:endParaRPr>
            </a:p>
          </p:txBody>
        </p:sp>
        <p:cxnSp>
          <p:nvCxnSpPr>
            <p:cNvPr id="10" name="直接连接符 9">
              <a:extLst>
                <a:ext uri="{FF2B5EF4-FFF2-40B4-BE49-F238E27FC236}">
                  <a16:creationId xmlns:a16="http://schemas.microsoft.com/office/drawing/2014/main" id="{4156DE84-A4B6-CA45-C389-D15FC0C11986}"/>
                </a:ext>
              </a:extLst>
            </p:cNvPr>
            <p:cNvCxnSpPr>
              <a:cxnSpLocks/>
            </p:cNvCxnSpPr>
            <p:nvPr/>
          </p:nvCxnSpPr>
          <p:spPr>
            <a:xfrm>
              <a:off x="321626" y="1041147"/>
              <a:ext cx="2656392" cy="0"/>
            </a:xfrm>
            <a:prstGeom prst="line">
              <a:avLst/>
            </a:prstGeom>
            <a:noFill/>
            <a:ln w="38100" cap="rnd" cmpd="sng" algn="ctr">
              <a:solidFill>
                <a:srgbClr val="F7D5A7">
                  <a:lumMod val="50000"/>
                  <a:lumOff val="50000"/>
                </a:srgbClr>
              </a:solidFill>
              <a:prstDash val="solid"/>
              <a:round/>
            </a:ln>
            <a:effectLst/>
          </p:spPr>
        </p:cxnSp>
        <p:sp>
          <p:nvSpPr>
            <p:cNvPr id="11" name="任意多边形: 形状 10">
              <a:extLst>
                <a:ext uri="{FF2B5EF4-FFF2-40B4-BE49-F238E27FC236}">
                  <a16:creationId xmlns:a16="http://schemas.microsoft.com/office/drawing/2014/main" id="{5084B81C-1F4D-6F69-852B-AD2D5B4A656B}"/>
                </a:ext>
              </a:extLst>
            </p:cNvPr>
            <p:cNvSpPr/>
            <p:nvPr/>
          </p:nvSpPr>
          <p:spPr>
            <a:xfrm>
              <a:off x="2978018" y="971673"/>
              <a:ext cx="98830" cy="98830"/>
            </a:xfrm>
            <a:custGeom>
              <a:avLst/>
              <a:gdLst>
                <a:gd name="connsiteX0" fmla="*/ 361345 w 361344"/>
                <a:gd name="connsiteY0" fmla="*/ 180672 h 361344"/>
                <a:gd name="connsiteX1" fmla="*/ 180672 w 361344"/>
                <a:gd name="connsiteY1" fmla="*/ 361345 h 361344"/>
                <a:gd name="connsiteX2" fmla="*/ 0 w 361344"/>
                <a:gd name="connsiteY2" fmla="*/ 180672 h 361344"/>
                <a:gd name="connsiteX3" fmla="*/ 180672 w 361344"/>
                <a:gd name="connsiteY3" fmla="*/ 0 h 361344"/>
                <a:gd name="connsiteX4" fmla="*/ 361345 w 361344"/>
                <a:gd name="connsiteY4" fmla="*/ 180672 h 3613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1344" h="361344">
                  <a:moveTo>
                    <a:pt x="361345" y="180672"/>
                  </a:moveTo>
                  <a:cubicBezTo>
                    <a:pt x="361345" y="280455"/>
                    <a:pt x="280455" y="361345"/>
                    <a:pt x="180672" y="361345"/>
                  </a:cubicBezTo>
                  <a:cubicBezTo>
                    <a:pt x="80890" y="361345"/>
                    <a:pt x="0" y="280455"/>
                    <a:pt x="0" y="180672"/>
                  </a:cubicBezTo>
                  <a:cubicBezTo>
                    <a:pt x="0" y="80890"/>
                    <a:pt x="80890" y="0"/>
                    <a:pt x="180672" y="0"/>
                  </a:cubicBezTo>
                  <a:cubicBezTo>
                    <a:pt x="280455" y="0"/>
                    <a:pt x="361345" y="80890"/>
                    <a:pt x="361345" y="180672"/>
                  </a:cubicBezTo>
                  <a:close/>
                </a:path>
              </a:pathLst>
            </a:custGeom>
            <a:solidFill>
              <a:srgbClr val="8EC0B9">
                <a:lumMod val="100000"/>
              </a:srgbClr>
            </a:solidFill>
            <a:ln w="79602" cap="rnd">
              <a:solidFill>
                <a:srgbClr val="8EC0B9">
                  <a:lumMod val="100000"/>
                </a:srgbClr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华文细黑"/>
                <a:ea typeface="字魂70号-灵悦黑体"/>
                <a:sym typeface="华文细黑"/>
              </a:endParaRPr>
            </a:p>
          </p:txBody>
        </p:sp>
      </p:grpSp>
      <p:pic>
        <p:nvPicPr>
          <p:cNvPr id="13" name="图片 12">
            <a:extLst>
              <a:ext uri="{FF2B5EF4-FFF2-40B4-BE49-F238E27FC236}">
                <a16:creationId xmlns:a16="http://schemas.microsoft.com/office/drawing/2014/main" id="{909CE5AD-C381-A9CB-75A2-6861F57FCF0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  <p:sp>
        <p:nvSpPr>
          <p:cNvPr id="16" name="ïṥlíḋe">
            <a:extLst>
              <a:ext uri="{FF2B5EF4-FFF2-40B4-BE49-F238E27FC236}">
                <a16:creationId xmlns:a16="http://schemas.microsoft.com/office/drawing/2014/main" id="{48505660-5945-EF3D-6925-FD9A00B613BE}"/>
              </a:ext>
            </a:extLst>
          </p:cNvPr>
          <p:cNvSpPr/>
          <p:nvPr userDrawn="1"/>
        </p:nvSpPr>
        <p:spPr>
          <a:xfrm>
            <a:off x="0" y="6759170"/>
            <a:ext cx="12192000" cy="98830"/>
          </a:xfrm>
          <a:prstGeom prst="rect">
            <a:avLst/>
          </a:prstGeom>
          <a:solidFill>
            <a:srgbClr val="8EC0B9">
              <a:lumMod val="100000"/>
            </a:srgbClr>
          </a:solidFill>
          <a:ln w="12700" cap="rnd" cmpd="sng" algn="ctr">
            <a:noFill/>
            <a:prstDash val="solid"/>
            <a:round/>
            <a:headEnd/>
            <a:tailEnd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rmAutofit fontScale="25000" lnSpcReduction="20000"/>
          </a:bodyPr>
          <a:lstStyle/>
          <a:p>
            <a:pPr marL="0" marR="0" lvl="0" indent="0" algn="ctr" defTabSz="914354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0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华文细黑"/>
              <a:ea typeface="字魂70号-灵悦黑体"/>
              <a:cs typeface="+mn-cs"/>
              <a:sym typeface="华文细黑"/>
            </a:endParaRPr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幻灯片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91935456-3E05-6C96-3905-32CDB420582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  <p:sp>
        <p:nvSpPr>
          <p:cNvPr id="4" name="ïṥlíḋe">
            <a:extLst>
              <a:ext uri="{FF2B5EF4-FFF2-40B4-BE49-F238E27FC236}">
                <a16:creationId xmlns:a16="http://schemas.microsoft.com/office/drawing/2014/main" id="{93FBCAA6-7074-6A62-23C0-93190B6BCD64}"/>
              </a:ext>
            </a:extLst>
          </p:cNvPr>
          <p:cNvSpPr/>
          <p:nvPr userDrawn="1"/>
        </p:nvSpPr>
        <p:spPr>
          <a:xfrm>
            <a:off x="0" y="6759170"/>
            <a:ext cx="12192000" cy="98830"/>
          </a:xfrm>
          <a:prstGeom prst="rect">
            <a:avLst/>
          </a:prstGeom>
          <a:solidFill>
            <a:srgbClr val="8EC0B9">
              <a:lumMod val="100000"/>
            </a:srgbClr>
          </a:solidFill>
          <a:ln w="12700" cap="rnd" cmpd="sng" algn="ctr">
            <a:noFill/>
            <a:prstDash val="solid"/>
            <a:round/>
            <a:headEnd/>
            <a:tailEnd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rmAutofit fontScale="25000" lnSpcReduction="20000"/>
          </a:bodyPr>
          <a:lstStyle/>
          <a:p>
            <a:pPr marL="0" marR="0" lvl="0" indent="0" algn="ctr" defTabSz="914354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0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华文细黑"/>
              <a:ea typeface="字魂70号-灵悦黑体"/>
              <a:cs typeface="+mn-cs"/>
              <a:sym typeface="华文细黑"/>
            </a:endParaRPr>
          </a:p>
        </p:txBody>
      </p:sp>
    </p:spTree>
    <p:extLst>
      <p:ext uri="{BB962C8B-B14F-4D97-AF65-F5344CB8AC3E}">
        <p14:creationId xmlns:p14="http://schemas.microsoft.com/office/powerpoint/2010/main" val="23140243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3" r:id="rId2"/>
    <p:sldLayoutId id="2147483668" r:id="rId3"/>
  </p:sldLayoutIdLst>
  <p:transition/>
  <p:hf sldNum="0" hdr="0" ftr="0" dt="0"/>
  <p:txStyles>
    <p:titleStyle>
      <a:lvl1pPr algn="l" defTabSz="912661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defTabSz="912661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2pPr>
      <a:lvl3pPr algn="l" defTabSz="912661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3pPr>
      <a:lvl4pPr algn="l" defTabSz="912661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4pPr>
      <a:lvl5pPr algn="l" defTabSz="912661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5pPr>
      <a:lvl6pPr marL="457178" algn="l" defTabSz="912661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6pPr>
      <a:lvl7pPr marL="914354" algn="l" defTabSz="912661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7pPr>
      <a:lvl8pPr marL="1371532" algn="l" defTabSz="912661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8pPr>
      <a:lvl9pPr marL="1828709" algn="l" defTabSz="912661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9pPr>
    </p:titleStyle>
    <p:bodyStyle>
      <a:lvl1pPr marL="226896" indent="-226896" algn="l" defTabSz="912661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4074" indent="-226896" algn="l" defTabSz="912661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2pPr>
      <a:lvl3pPr marL="1141250" indent="-226896" algn="l" defTabSz="912661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598427" indent="-226896" algn="l" defTabSz="912661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5603" indent="-226896" algn="l" defTabSz="912661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474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652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829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006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78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54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32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09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86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62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40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18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直接连接符 5">
            <a:extLst>
              <a:ext uri="{FF2B5EF4-FFF2-40B4-BE49-F238E27FC236}">
                <a16:creationId xmlns:a16="http://schemas.microsoft.com/office/drawing/2014/main" id="{07A700E6-026E-8A2F-CC2F-A03B4936E654}"/>
              </a:ext>
            </a:extLst>
          </p:cNvPr>
          <p:cNvCxnSpPr>
            <a:cxnSpLocks/>
          </p:cNvCxnSpPr>
          <p:nvPr/>
        </p:nvCxnSpPr>
        <p:spPr>
          <a:xfrm>
            <a:off x="4241590" y="4166541"/>
            <a:ext cx="3631096" cy="0"/>
          </a:xfrm>
          <a:prstGeom prst="line">
            <a:avLst/>
          </a:prstGeom>
          <a:noFill/>
          <a:ln w="38100" cap="flat" cmpd="sng" algn="ctr">
            <a:solidFill>
              <a:srgbClr val="8EC0B9">
                <a:alpha val="65000"/>
              </a:srgbClr>
            </a:solidFill>
            <a:prstDash val="solid"/>
            <a:miter lim="800000"/>
          </a:ln>
          <a:effectLst/>
        </p:spPr>
      </p:cxnSp>
      <p:sp>
        <p:nvSpPr>
          <p:cNvPr id="9" name="矩形 259">
            <a:extLst>
              <a:ext uri="{FF2B5EF4-FFF2-40B4-BE49-F238E27FC236}">
                <a16:creationId xmlns:a16="http://schemas.microsoft.com/office/drawing/2014/main" id="{4683061D-36F8-D8A0-A7DE-041C242694E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57196" y="2690176"/>
            <a:ext cx="8877608" cy="11079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buNone/>
            </a:pPr>
            <a:r>
              <a:rPr lang="zh-CN" altLang="en-US" sz="7200" b="1" spc="600" dirty="0">
                <a:solidFill>
                  <a:schemeClr val="accent2"/>
                </a:solidFill>
                <a:cs typeface="+mn-ea"/>
                <a:sym typeface="华文细黑"/>
              </a:rPr>
              <a:t>常用的面积单位</a:t>
            </a:r>
            <a:endParaRPr lang="en-US" altLang="zh-CN" sz="7200" b="1" spc="600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华文细黑"/>
            </a:endParaRPr>
          </a:p>
        </p:txBody>
      </p:sp>
      <p:sp>
        <p:nvSpPr>
          <p:cNvPr id="10" name="矩形 259">
            <a:extLst>
              <a:ext uri="{FF2B5EF4-FFF2-40B4-BE49-F238E27FC236}">
                <a16:creationId xmlns:a16="http://schemas.microsoft.com/office/drawing/2014/main" id="{A1325A73-2ADA-E437-8699-092972357FB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44378" y="4411800"/>
            <a:ext cx="3703244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marL="285750" indent="-285750" algn="ctr" defTabSz="457200" eaLnBrk="1" fontAlgn="auto" hangingPunct="1">
              <a:spcAft>
                <a:spcPts val="0"/>
              </a:spcAft>
              <a:buFont typeface="Wingdings" pitchFamily="2" charset="2"/>
              <a:buChar char="u"/>
            </a:pPr>
            <a:r>
              <a:rPr lang="en-US" altLang="zh-CN" sz="1800" dirty="0">
                <a:solidFill>
                  <a:srgbClr val="8EC0B9">
                    <a:lumMod val="5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+mn-ea"/>
                <a:sym typeface="华文细黑"/>
              </a:rPr>
              <a:t>R·</a:t>
            </a:r>
            <a:r>
              <a:rPr lang="zh-CN" altLang="en-US" sz="1800" dirty="0">
                <a:solidFill>
                  <a:srgbClr val="8EC0B9">
                    <a:lumMod val="5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+mn-ea"/>
                <a:sym typeface="华文细黑"/>
              </a:rPr>
              <a:t>三</a:t>
            </a:r>
            <a:r>
              <a:rPr lang="zh-CN" altLang="en-US" sz="1800">
                <a:solidFill>
                  <a:srgbClr val="8EC0B9">
                    <a:lumMod val="5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+mn-ea"/>
                <a:sym typeface="华文细黑"/>
              </a:rPr>
              <a:t>年级数学下册</a:t>
            </a:r>
            <a:endParaRPr lang="zh-CN" altLang="en-US" sz="1800" dirty="0">
              <a:solidFill>
                <a:srgbClr val="8EC0B9">
                  <a:lumMod val="50000"/>
                </a:srgbClr>
              </a:solidFill>
              <a:latin typeface="宋体" panose="02010600030101010101" pitchFamily="2" charset="-122"/>
              <a:ea typeface="宋体" panose="02010600030101010101" pitchFamily="2" charset="-122"/>
              <a:cs typeface="+mn-ea"/>
              <a:sym typeface="华文细黑"/>
            </a:endParaRPr>
          </a:p>
        </p:txBody>
      </p:sp>
      <p:grpSp>
        <p:nvGrpSpPr>
          <p:cNvPr id="3" name="组合 2">
            <a:extLst>
              <a:ext uri="{FF2B5EF4-FFF2-40B4-BE49-F238E27FC236}">
                <a16:creationId xmlns:a16="http://schemas.microsoft.com/office/drawing/2014/main" id="{72ECFB2E-24A9-42E8-8885-F6E248195040}"/>
              </a:ext>
            </a:extLst>
          </p:cNvPr>
          <p:cNvGrpSpPr/>
          <p:nvPr/>
        </p:nvGrpSpPr>
        <p:grpSpPr>
          <a:xfrm>
            <a:off x="2765358" y="1267362"/>
            <a:ext cx="6661285" cy="1116000"/>
            <a:chOff x="3319498" y="1313251"/>
            <a:chExt cx="6661285" cy="1116000"/>
          </a:xfrm>
        </p:grpSpPr>
        <p:sp>
          <p:nvSpPr>
            <p:cNvPr id="4" name="文本框 3">
              <a:extLst>
                <a:ext uri="{FF2B5EF4-FFF2-40B4-BE49-F238E27FC236}">
                  <a16:creationId xmlns:a16="http://schemas.microsoft.com/office/drawing/2014/main" id="{31CF5A36-9F0F-4E53-ACB0-42316F9A702D}"/>
                </a:ext>
              </a:extLst>
            </p:cNvPr>
            <p:cNvSpPr txBox="1"/>
            <p:nvPr/>
          </p:nvSpPr>
          <p:spPr>
            <a:xfrm>
              <a:off x="3645847" y="1409586"/>
              <a:ext cx="6334936" cy="92333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defTabSz="914377"/>
              <a:r>
                <a:rPr lang="zh-CN" altLang="en-US" sz="5400" b="1" dirty="0">
                  <a:latin typeface="宋体" panose="02010600030101010101" pitchFamily="2" charset="-122"/>
                  <a:ea typeface="宋体" panose="02010600030101010101" pitchFamily="2" charset="-122"/>
                </a:rPr>
                <a:t>图形的面积</a:t>
              </a:r>
              <a:endParaRPr lang="zh-CN" altLang="en-US" sz="4400" b="1" dirty="0"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sp>
          <p:nvSpPr>
            <p:cNvPr id="5" name="椭圆 4">
              <a:extLst>
                <a:ext uri="{FF2B5EF4-FFF2-40B4-BE49-F238E27FC236}">
                  <a16:creationId xmlns:a16="http://schemas.microsoft.com/office/drawing/2014/main" id="{10DD8F6C-E02F-64E5-2BCE-C92338AEF297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319498" y="1313251"/>
              <a:ext cx="1116000" cy="1116000"/>
            </a:xfrm>
            <a:prstGeom prst="ellipse">
              <a:avLst/>
            </a:prstGeom>
            <a:solidFill>
              <a:srgbClr val="0079AD"/>
            </a:solidFill>
            <a:ln w="12700" cap="flat" cmpd="sng" algn="ctr">
              <a:noFill/>
              <a:prstDash val="solid"/>
              <a:miter lim="800000"/>
            </a:ln>
            <a:effectLst>
              <a:outerShdw dist="63500" dir="2700000" algn="tl" rotWithShape="0">
                <a:prstClr val="black">
                  <a:alpha val="40000"/>
                </a:prstClr>
              </a:outerShdw>
            </a:effectLst>
          </p:spPr>
          <p:txBody>
            <a:bodyPr rtlCol="0" anchor="ctr"/>
            <a:lstStyle/>
            <a:p>
              <a:pPr marL="0" marR="0" lvl="0" indent="0" algn="ctr" defTabSz="914377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60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宋体" panose="02010600030101010101" pitchFamily="2" charset="-122"/>
                  <a:ea typeface="宋体" panose="02010600030101010101" pitchFamily="2" charset="-122"/>
                  <a:cs typeface="+mn-cs"/>
                </a:rPr>
                <a:t>四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>
            <a:extLst>
              <a:ext uri="{FF2B5EF4-FFF2-40B4-BE49-F238E27FC236}">
                <a16:creationId xmlns:a16="http://schemas.microsoft.com/office/drawing/2014/main" id="{B4671E1B-06ED-02BE-C608-B34F46C93882}"/>
              </a:ext>
            </a:extLst>
          </p:cNvPr>
          <p:cNvSpPr txBox="1"/>
          <p:nvPr/>
        </p:nvSpPr>
        <p:spPr>
          <a:xfrm>
            <a:off x="982493" y="233465"/>
            <a:ext cx="2295728" cy="742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eaLnBrk="1" hangingPunct="1">
              <a:lnSpc>
                <a:spcPct val="130000"/>
              </a:lnSpc>
            </a:pPr>
            <a:r>
              <a:rPr lang="zh-CN" altLang="en-US" sz="3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情境导入</a:t>
            </a:r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F62781B8-772A-2785-C55C-C2ABF4D7F372}"/>
              </a:ext>
            </a:extLst>
          </p:cNvPr>
          <p:cNvSpPr/>
          <p:nvPr/>
        </p:nvSpPr>
        <p:spPr>
          <a:xfrm>
            <a:off x="472350" y="1169964"/>
            <a:ext cx="11247300" cy="12277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3200" dirty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    这是一面破损的墙，墙上有两个洞，比一比，这两个墙洞哪个的面积大？</a:t>
            </a:r>
            <a:endParaRPr lang="zh-CN" altLang="en-US" dirty="0"/>
          </a:p>
        </p:txBody>
      </p:sp>
      <p:pic>
        <p:nvPicPr>
          <p:cNvPr id="11" name="图片 10">
            <a:extLst>
              <a:ext uri="{FF2B5EF4-FFF2-40B4-BE49-F238E27FC236}">
                <a16:creationId xmlns:a16="http://schemas.microsoft.com/office/drawing/2014/main" id="{D61B34C7-5FC2-EAF1-03A1-C48E9A0AD93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5981" y="2203181"/>
            <a:ext cx="5782700" cy="4073069"/>
          </a:xfrm>
          <a:prstGeom prst="rect">
            <a:avLst/>
          </a:prstGeom>
        </p:spPr>
      </p:pic>
      <p:sp>
        <p:nvSpPr>
          <p:cNvPr id="14" name="矩形 13">
            <a:extLst>
              <a:ext uri="{FF2B5EF4-FFF2-40B4-BE49-F238E27FC236}">
                <a16:creationId xmlns:a16="http://schemas.microsoft.com/office/drawing/2014/main" id="{678CCA58-1D5C-95B9-F2A7-1A5C0419B3B8}"/>
              </a:ext>
            </a:extLst>
          </p:cNvPr>
          <p:cNvSpPr/>
          <p:nvPr/>
        </p:nvSpPr>
        <p:spPr>
          <a:xfrm>
            <a:off x="5454221" y="2995633"/>
            <a:ext cx="891540" cy="40005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2857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id="{CCDF4E43-4F97-2E92-CB37-02DAC2A91814}"/>
              </a:ext>
            </a:extLst>
          </p:cNvPr>
          <p:cNvSpPr/>
          <p:nvPr/>
        </p:nvSpPr>
        <p:spPr>
          <a:xfrm>
            <a:off x="5869511" y="3408326"/>
            <a:ext cx="891540" cy="40005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2857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5EE72866-BE6A-FC15-4C53-288C7E8994CB}"/>
              </a:ext>
            </a:extLst>
          </p:cNvPr>
          <p:cNvSpPr/>
          <p:nvPr/>
        </p:nvSpPr>
        <p:spPr>
          <a:xfrm>
            <a:off x="5469461" y="3821019"/>
            <a:ext cx="891540" cy="40005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2857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id="{126339A5-201A-7A23-3385-12659916156E}"/>
              </a:ext>
            </a:extLst>
          </p:cNvPr>
          <p:cNvSpPr/>
          <p:nvPr/>
        </p:nvSpPr>
        <p:spPr>
          <a:xfrm>
            <a:off x="5020643" y="4233712"/>
            <a:ext cx="891540" cy="40005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2857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id="{7E62F176-DD77-0C05-F3A8-38DB0026C29C}"/>
              </a:ext>
            </a:extLst>
          </p:cNvPr>
          <p:cNvSpPr/>
          <p:nvPr/>
        </p:nvSpPr>
        <p:spPr>
          <a:xfrm>
            <a:off x="5454221" y="4646405"/>
            <a:ext cx="891540" cy="40005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2857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id="{BF408C7B-2A1E-D839-C04A-95FF66C44F13}"/>
              </a:ext>
            </a:extLst>
          </p:cNvPr>
          <p:cNvSpPr/>
          <p:nvPr/>
        </p:nvSpPr>
        <p:spPr>
          <a:xfrm>
            <a:off x="5869511" y="5059099"/>
            <a:ext cx="891540" cy="40005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2857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B3749E75-BFD5-8FBB-2647-B1F8FFAD4D8D}"/>
              </a:ext>
            </a:extLst>
          </p:cNvPr>
          <p:cNvSpPr/>
          <p:nvPr/>
        </p:nvSpPr>
        <p:spPr>
          <a:xfrm>
            <a:off x="8130746" y="2995633"/>
            <a:ext cx="891540" cy="40005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2857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矩形 20">
            <a:extLst>
              <a:ext uri="{FF2B5EF4-FFF2-40B4-BE49-F238E27FC236}">
                <a16:creationId xmlns:a16="http://schemas.microsoft.com/office/drawing/2014/main" id="{73329515-7E3C-C1AF-CC28-6486CCE79B7D}"/>
              </a:ext>
            </a:extLst>
          </p:cNvPr>
          <p:cNvSpPr/>
          <p:nvPr/>
        </p:nvSpPr>
        <p:spPr>
          <a:xfrm>
            <a:off x="8553656" y="3412540"/>
            <a:ext cx="891540" cy="40005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2857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矩形 21">
            <a:extLst>
              <a:ext uri="{FF2B5EF4-FFF2-40B4-BE49-F238E27FC236}">
                <a16:creationId xmlns:a16="http://schemas.microsoft.com/office/drawing/2014/main" id="{BE7FABAB-5158-8A6F-BDDA-7BCA0F54E726}"/>
              </a:ext>
            </a:extLst>
          </p:cNvPr>
          <p:cNvSpPr/>
          <p:nvPr/>
        </p:nvSpPr>
        <p:spPr>
          <a:xfrm>
            <a:off x="8130746" y="3829447"/>
            <a:ext cx="891540" cy="40005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2857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矩形 22">
            <a:extLst>
              <a:ext uri="{FF2B5EF4-FFF2-40B4-BE49-F238E27FC236}">
                <a16:creationId xmlns:a16="http://schemas.microsoft.com/office/drawing/2014/main" id="{20EE3E99-AC20-B92E-8761-E339E8EBB321}"/>
              </a:ext>
            </a:extLst>
          </p:cNvPr>
          <p:cNvSpPr/>
          <p:nvPr/>
        </p:nvSpPr>
        <p:spPr>
          <a:xfrm>
            <a:off x="7662116" y="4246355"/>
            <a:ext cx="891540" cy="40005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2857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矩形 23">
            <a:extLst>
              <a:ext uri="{FF2B5EF4-FFF2-40B4-BE49-F238E27FC236}">
                <a16:creationId xmlns:a16="http://schemas.microsoft.com/office/drawing/2014/main" id="{EC9A76EB-D568-3CE7-E867-7E77AEFACDD4}"/>
              </a:ext>
            </a:extLst>
          </p:cNvPr>
          <p:cNvSpPr/>
          <p:nvPr/>
        </p:nvSpPr>
        <p:spPr>
          <a:xfrm>
            <a:off x="8553656" y="4246355"/>
            <a:ext cx="891540" cy="40005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2857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文本框 28">
            <a:extLst>
              <a:ext uri="{FF2B5EF4-FFF2-40B4-BE49-F238E27FC236}">
                <a16:creationId xmlns:a16="http://schemas.microsoft.com/office/drawing/2014/main" id="{B0691221-7EA7-12B9-C09C-5DD6A4B39DC4}"/>
              </a:ext>
            </a:extLst>
          </p:cNvPr>
          <p:cNvSpPr txBox="1"/>
          <p:nvPr/>
        </p:nvSpPr>
        <p:spPr>
          <a:xfrm>
            <a:off x="6443038" y="5059099"/>
            <a:ext cx="131635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eaLnBrk="1" hangingPunct="1"/>
            <a:r>
              <a:rPr lang="zh-CN" altLang="en-US" sz="6000" b="1" dirty="0">
                <a:solidFill>
                  <a:srgbClr val="FF0000"/>
                </a:solidFill>
                <a:latin typeface="+mn-ea"/>
                <a:ea typeface="+mn-ea"/>
              </a:rPr>
              <a:t>√</a:t>
            </a:r>
          </a:p>
        </p:txBody>
      </p:sp>
      <p:sp>
        <p:nvSpPr>
          <p:cNvPr id="30" name="矩形 29">
            <a:extLst>
              <a:ext uri="{FF2B5EF4-FFF2-40B4-BE49-F238E27FC236}">
                <a16:creationId xmlns:a16="http://schemas.microsoft.com/office/drawing/2014/main" id="{6FE88F5A-C844-47B9-ED6F-A38F2BA1FDC6}"/>
              </a:ext>
            </a:extLst>
          </p:cNvPr>
          <p:cNvSpPr/>
          <p:nvPr/>
        </p:nvSpPr>
        <p:spPr>
          <a:xfrm>
            <a:off x="1134485" y="3190691"/>
            <a:ext cx="3289612" cy="2266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4400" eaLnBrk="1" fontAlgn="auto" hangingPunct="1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zh-CN" sz="3200" dirty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比较两个图形面积的大小，要用</a:t>
            </a:r>
            <a:r>
              <a:rPr lang="zh-CN" altLang="zh-CN" sz="3200" kern="100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统一的面积单位</a:t>
            </a:r>
            <a:r>
              <a:rPr lang="zh-CN" altLang="zh-CN" sz="3200" dirty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来测量。</a:t>
            </a:r>
            <a:endParaRPr lang="zh-CN" altLang="en-US" sz="3200" dirty="0">
              <a:solidFill>
                <a:prstClr val="black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8551238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9" grpId="0"/>
      <p:bldP spid="30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27B005C9-C7C0-BF12-3445-E2047700F49B}"/>
              </a:ext>
            </a:extLst>
          </p:cNvPr>
          <p:cNvSpPr txBox="1"/>
          <p:nvPr/>
        </p:nvSpPr>
        <p:spPr>
          <a:xfrm>
            <a:off x="982493" y="233465"/>
            <a:ext cx="2295728" cy="742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eaLnBrk="1" hangingPunct="1">
              <a:lnSpc>
                <a:spcPct val="130000"/>
              </a:lnSpc>
            </a:pPr>
            <a:r>
              <a:rPr lang="zh-CN" altLang="en-US" sz="3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探索新知</a:t>
            </a: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AA3B93C0-4861-B41B-AD01-0D97A6E917E3}"/>
              </a:ext>
            </a:extLst>
          </p:cNvPr>
          <p:cNvSpPr txBox="1"/>
          <p:nvPr/>
        </p:nvSpPr>
        <p:spPr>
          <a:xfrm>
            <a:off x="1675590" y="2681255"/>
            <a:ext cx="10046241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3200" dirty="0">
                <a:solidFill>
                  <a:srgbClr val="FF0000"/>
                </a:solidFill>
                <a:latin typeface="+mn-lt"/>
                <a:ea typeface="+mn-ea"/>
              </a:rPr>
              <a:t>边长</a:t>
            </a:r>
            <a:r>
              <a:rPr lang="en-US" altLang="zh-CN" sz="3200" b="1" dirty="0">
                <a:solidFill>
                  <a:srgbClr val="FF0000"/>
                </a:solidFill>
                <a:latin typeface="+mn-lt"/>
                <a:ea typeface="+mn-ea"/>
              </a:rPr>
              <a:t>1</a:t>
            </a:r>
            <a:r>
              <a:rPr lang="zh-CN" altLang="en-US" sz="3200" dirty="0">
                <a:solidFill>
                  <a:srgbClr val="FF0000"/>
                </a:solidFill>
                <a:latin typeface="+mn-lt"/>
                <a:ea typeface="+mn-ea"/>
              </a:rPr>
              <a:t>厘米</a:t>
            </a:r>
            <a:r>
              <a:rPr lang="zh-CN" altLang="en-US" sz="3200" dirty="0">
                <a:latin typeface="+mn-lt"/>
                <a:ea typeface="+mn-ea"/>
              </a:rPr>
              <a:t>的正方形，面积是</a:t>
            </a:r>
            <a:r>
              <a:rPr lang="en-US" altLang="zh-CN" sz="3200" b="1" dirty="0">
                <a:solidFill>
                  <a:srgbClr val="FF0000"/>
                </a:solidFill>
                <a:latin typeface="+mn-lt"/>
                <a:ea typeface="+mn-ea"/>
              </a:rPr>
              <a:t>1</a:t>
            </a:r>
            <a:r>
              <a:rPr lang="zh-CN" altLang="en-US" sz="3200" dirty="0">
                <a:solidFill>
                  <a:srgbClr val="FF0000"/>
                </a:solidFill>
                <a:latin typeface="+mn-lt"/>
                <a:ea typeface="+mn-ea"/>
              </a:rPr>
              <a:t>平方厘米</a:t>
            </a:r>
            <a:r>
              <a:rPr lang="zh-CN" altLang="en-US" sz="3200" dirty="0">
                <a:latin typeface="+mn-lt"/>
                <a:ea typeface="+mn-ea"/>
              </a:rPr>
              <a:t>。</a:t>
            </a:r>
          </a:p>
        </p:txBody>
      </p:sp>
      <p:grpSp>
        <p:nvGrpSpPr>
          <p:cNvPr id="15" name="组合 14">
            <a:extLst>
              <a:ext uri="{FF2B5EF4-FFF2-40B4-BE49-F238E27FC236}">
                <a16:creationId xmlns:a16="http://schemas.microsoft.com/office/drawing/2014/main" id="{67AC75AF-71BD-D945-1FCD-944F60E9C595}"/>
              </a:ext>
            </a:extLst>
          </p:cNvPr>
          <p:cNvGrpSpPr/>
          <p:nvPr/>
        </p:nvGrpSpPr>
        <p:grpSpPr>
          <a:xfrm>
            <a:off x="7794287" y="1109852"/>
            <a:ext cx="2368686" cy="1130667"/>
            <a:chOff x="5518015" y="1960355"/>
            <a:chExt cx="2368686" cy="1130667"/>
          </a:xfrm>
        </p:grpSpPr>
        <p:sp>
          <p:nvSpPr>
            <p:cNvPr id="11" name="矩形 10">
              <a:extLst>
                <a:ext uri="{FF2B5EF4-FFF2-40B4-BE49-F238E27FC236}">
                  <a16:creationId xmlns:a16="http://schemas.microsoft.com/office/drawing/2014/main" id="{31B467D4-BE22-ABAE-DC0B-2F5368011BC9}"/>
                </a:ext>
              </a:extLst>
            </p:cNvPr>
            <p:cNvSpPr/>
            <p:nvPr/>
          </p:nvSpPr>
          <p:spPr>
            <a:xfrm>
              <a:off x="5826000" y="2551022"/>
              <a:ext cx="540000" cy="540000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文本框 12">
              <a:extLst>
                <a:ext uri="{FF2B5EF4-FFF2-40B4-BE49-F238E27FC236}">
                  <a16:creationId xmlns:a16="http://schemas.microsoft.com/office/drawing/2014/main" id="{8E70BFA3-E1F3-B24D-D36D-E8B150EC4882}"/>
                </a:ext>
              </a:extLst>
            </p:cNvPr>
            <p:cNvSpPr txBox="1"/>
            <p:nvPr/>
          </p:nvSpPr>
          <p:spPr>
            <a:xfrm>
              <a:off x="5518015" y="1960355"/>
              <a:ext cx="1417807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0" lang="en-US" altLang="zh-CN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/>
                  <a:ea typeface="黑体"/>
                  <a:cs typeface="+mn-cs"/>
                </a:rPr>
                <a:t>1</a:t>
              </a:r>
              <a:r>
                <a:rPr kumimoji="0" lang="zh-CN" alt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/>
                  <a:ea typeface="黑体"/>
                  <a:cs typeface="+mn-cs"/>
                </a:rPr>
                <a:t>厘米</a:t>
              </a:r>
              <a:endParaRPr lang="zh-CN" altLang="en-US" sz="1600" dirty="0"/>
            </a:p>
          </p:txBody>
        </p:sp>
        <p:sp>
          <p:nvSpPr>
            <p:cNvPr id="14" name="文本框 13">
              <a:extLst>
                <a:ext uri="{FF2B5EF4-FFF2-40B4-BE49-F238E27FC236}">
                  <a16:creationId xmlns:a16="http://schemas.microsoft.com/office/drawing/2014/main" id="{9664B938-6DA4-FCE6-7A5E-F712131D7771}"/>
                </a:ext>
              </a:extLst>
            </p:cNvPr>
            <p:cNvSpPr txBox="1"/>
            <p:nvPr/>
          </p:nvSpPr>
          <p:spPr>
            <a:xfrm>
              <a:off x="6468894" y="2559412"/>
              <a:ext cx="1417807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0" lang="en-US" altLang="zh-CN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/>
                  <a:ea typeface="黑体"/>
                  <a:cs typeface="+mn-cs"/>
                </a:rPr>
                <a:t>1</a:t>
              </a:r>
              <a:r>
                <a:rPr kumimoji="0" lang="zh-CN" alt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/>
                  <a:ea typeface="黑体"/>
                  <a:cs typeface="+mn-cs"/>
                </a:rPr>
                <a:t>厘米</a:t>
              </a:r>
              <a:endParaRPr lang="zh-CN" altLang="en-US" sz="1600" dirty="0"/>
            </a:p>
          </p:txBody>
        </p:sp>
      </p:grpSp>
      <p:sp>
        <p:nvSpPr>
          <p:cNvPr id="16" name="文本框 15">
            <a:extLst>
              <a:ext uri="{FF2B5EF4-FFF2-40B4-BE49-F238E27FC236}">
                <a16:creationId xmlns:a16="http://schemas.microsoft.com/office/drawing/2014/main" id="{78C751C0-B7C5-9B5B-D7CE-95FF637DAE0C}"/>
              </a:ext>
            </a:extLst>
          </p:cNvPr>
          <p:cNvSpPr txBox="1"/>
          <p:nvPr/>
        </p:nvSpPr>
        <p:spPr>
          <a:xfrm>
            <a:off x="537453" y="1382799"/>
            <a:ext cx="1004624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3600" dirty="0">
                <a:latin typeface="+mn-lt"/>
                <a:ea typeface="+mn-ea"/>
              </a:rPr>
              <a:t>请你拿出准备的这样的正方形。</a:t>
            </a:r>
          </a:p>
        </p:txBody>
      </p:sp>
      <p:pic>
        <p:nvPicPr>
          <p:cNvPr id="21" name="Picture 22" descr="指甲">
            <a:extLst>
              <a:ext uri="{FF2B5EF4-FFF2-40B4-BE49-F238E27FC236}">
                <a16:creationId xmlns:a16="http://schemas.microsoft.com/office/drawing/2014/main" id="{22B927BF-FCD2-36FA-FC8F-6DD47F73D13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7864" y="3715156"/>
            <a:ext cx="5602029" cy="24181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" name="图片 23">
            <a:extLst>
              <a:ext uri="{FF2B5EF4-FFF2-40B4-BE49-F238E27FC236}">
                <a16:creationId xmlns:a16="http://schemas.microsoft.com/office/drawing/2014/main" id="{9EE7C578-5DA1-A624-77EE-C97DD6D84DB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8349" y="4176325"/>
            <a:ext cx="1865787" cy="2101174"/>
          </a:xfrm>
          <a:prstGeom prst="rect">
            <a:avLst/>
          </a:prstGeom>
        </p:spPr>
      </p:pic>
      <p:sp>
        <p:nvSpPr>
          <p:cNvPr id="25" name="圆角矩形标注 12">
            <a:extLst>
              <a:ext uri="{FF2B5EF4-FFF2-40B4-BE49-F238E27FC236}">
                <a16:creationId xmlns:a16="http://schemas.microsoft.com/office/drawing/2014/main" id="{55CEB691-0C5F-C3EE-0676-06C3B8BC1EE6}"/>
              </a:ext>
            </a:extLst>
          </p:cNvPr>
          <p:cNvSpPr/>
          <p:nvPr/>
        </p:nvSpPr>
        <p:spPr>
          <a:xfrm>
            <a:off x="6346680" y="3663703"/>
            <a:ext cx="3234882" cy="1260524"/>
          </a:xfrm>
          <a:prstGeom prst="wedgeRoundRectCallout">
            <a:avLst>
              <a:gd name="adj1" fmla="val 61650"/>
              <a:gd name="adj2" fmla="val 35360"/>
              <a:gd name="adj3" fmla="val 16667"/>
            </a:avLst>
          </a:prstGeom>
          <a:solidFill>
            <a:srgbClr val="FFFFFF"/>
          </a:solidFill>
          <a:ln w="19050">
            <a:solidFill>
              <a:srgbClr val="2D83C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3200" b="1" dirty="0">
                <a:solidFill>
                  <a:prstClr val="black"/>
                </a:solidFill>
                <a:ea typeface="楷体" panose="02010609060101010101" pitchFamily="49" charset="-122"/>
              </a:rPr>
              <a:t>手指甲的面积接近</a:t>
            </a:r>
            <a:r>
              <a:rPr lang="en-US" altLang="zh-CN" sz="3200" b="1" dirty="0">
                <a:solidFill>
                  <a:prstClr val="black"/>
                </a:solidFill>
                <a:ea typeface="楷体" panose="02010609060101010101" pitchFamily="49" charset="-122"/>
              </a:rPr>
              <a:t>1</a:t>
            </a:r>
            <a:r>
              <a:rPr lang="zh-CN" altLang="en-US" sz="3200" b="1" dirty="0">
                <a:solidFill>
                  <a:prstClr val="black"/>
                </a:solidFill>
                <a:ea typeface="楷体" panose="02010609060101010101" pitchFamily="49" charset="-122"/>
              </a:rPr>
              <a:t>平方厘米。</a:t>
            </a:r>
          </a:p>
        </p:txBody>
      </p:sp>
    </p:spTree>
    <p:extLst>
      <p:ext uri="{BB962C8B-B14F-4D97-AF65-F5344CB8AC3E}">
        <p14:creationId xmlns:p14="http://schemas.microsoft.com/office/powerpoint/2010/main" val="30467655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25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10037B0E-1702-7206-1A20-5692266B340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16641" y="2290528"/>
            <a:ext cx="2276939" cy="22769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文本框 9">
            <a:extLst>
              <a:ext uri="{FF2B5EF4-FFF2-40B4-BE49-F238E27FC236}">
                <a16:creationId xmlns:a16="http://schemas.microsoft.com/office/drawing/2014/main" id="{4F48986F-53A0-0BDD-01CA-D1B670019C44}"/>
              </a:ext>
            </a:extLst>
          </p:cNvPr>
          <p:cNvSpPr txBox="1"/>
          <p:nvPr/>
        </p:nvSpPr>
        <p:spPr>
          <a:xfrm>
            <a:off x="377352" y="722558"/>
            <a:ext cx="11437297" cy="60458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4000"/>
              </a:lnSpc>
            </a:pPr>
            <a:r>
              <a:rPr lang="zh-CN" altLang="en-US" sz="3200" b="1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找一找：</a:t>
            </a:r>
            <a:r>
              <a:rPr lang="zh-CN" altLang="en-US" sz="3200" dirty="0">
                <a:latin typeface="+mn-lt"/>
                <a:ea typeface="+mn-ea"/>
              </a:rPr>
              <a:t>生活中有哪些物体的一个面的面积大约是</a:t>
            </a:r>
            <a:r>
              <a:rPr lang="en-US" altLang="zh-CN" sz="3200" b="1" dirty="0">
                <a:latin typeface="+mn-lt"/>
                <a:ea typeface="+mn-ea"/>
              </a:rPr>
              <a:t>1</a:t>
            </a:r>
            <a:r>
              <a:rPr lang="zh-CN" altLang="en-US" sz="3200" dirty="0">
                <a:latin typeface="+mn-lt"/>
                <a:ea typeface="+mn-ea"/>
              </a:rPr>
              <a:t>平方厘米。</a:t>
            </a:r>
          </a:p>
        </p:txBody>
      </p:sp>
      <p:pic>
        <p:nvPicPr>
          <p:cNvPr id="11" name="图片 10">
            <a:extLst>
              <a:ext uri="{FF2B5EF4-FFF2-40B4-BE49-F238E27FC236}">
                <a16:creationId xmlns:a16="http://schemas.microsoft.com/office/drawing/2014/main" id="{F8D3ACF1-1BCB-2324-2F39-CA6A1AE3F0A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5075" b="3204"/>
          <a:stretch/>
        </p:blipFill>
        <p:spPr>
          <a:xfrm>
            <a:off x="1023670" y="1670323"/>
            <a:ext cx="5145896" cy="3517353"/>
          </a:xfrm>
          <a:prstGeom prst="rect">
            <a:avLst/>
          </a:prstGeom>
        </p:spPr>
      </p:pic>
      <p:sp>
        <p:nvSpPr>
          <p:cNvPr id="12" name="矩形 11">
            <a:extLst>
              <a:ext uri="{FF2B5EF4-FFF2-40B4-BE49-F238E27FC236}">
                <a16:creationId xmlns:a16="http://schemas.microsoft.com/office/drawing/2014/main" id="{3CF729D3-6DA4-31F6-D2CB-D7934F5D41F4}"/>
              </a:ext>
            </a:extLst>
          </p:cNvPr>
          <p:cNvSpPr/>
          <p:nvPr/>
        </p:nvSpPr>
        <p:spPr>
          <a:xfrm rot="239990">
            <a:off x="2563775" y="3360399"/>
            <a:ext cx="594000" cy="594809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90000"/>
              </a:lnSpc>
            </a:pPr>
            <a:endParaRPr lang="zh-CN" altLang="en-US" sz="2800" b="1" spc="-250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095E2391-D675-E397-F359-B5292011501E}"/>
              </a:ext>
            </a:extLst>
          </p:cNvPr>
          <p:cNvSpPr txBox="1"/>
          <p:nvPr/>
        </p:nvSpPr>
        <p:spPr>
          <a:xfrm>
            <a:off x="2020737" y="5352896"/>
            <a:ext cx="315176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/>
            <a:r>
              <a:rPr lang="zh-CN" altLang="en-US" sz="3200" dirty="0">
                <a:solidFill>
                  <a:srgbClr val="FF0000"/>
                </a:solidFill>
                <a:latin typeface="+mn-lt"/>
                <a:ea typeface="+mn-ea"/>
              </a:rPr>
              <a:t>键盘上的按键</a:t>
            </a: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56DC6B66-0C6C-7219-93CD-9FE82A03360A}"/>
              </a:ext>
            </a:extLst>
          </p:cNvPr>
          <p:cNvSpPr txBox="1"/>
          <p:nvPr/>
        </p:nvSpPr>
        <p:spPr>
          <a:xfrm>
            <a:off x="7658764" y="4275079"/>
            <a:ext cx="16076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/>
            <a:r>
              <a:rPr lang="zh-CN" altLang="en-US" sz="3200" dirty="0">
                <a:solidFill>
                  <a:srgbClr val="FF0000"/>
                </a:solidFill>
                <a:latin typeface="+mn-lt"/>
                <a:ea typeface="+mn-ea"/>
              </a:rPr>
              <a:t>纽扣</a:t>
            </a:r>
          </a:p>
        </p:txBody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id="{0ECC18CE-EFF2-8CF6-7DE3-ED95176D5842}"/>
              </a:ext>
            </a:extLst>
          </p:cNvPr>
          <p:cNvSpPr/>
          <p:nvPr/>
        </p:nvSpPr>
        <p:spPr>
          <a:xfrm>
            <a:off x="8150364" y="3428998"/>
            <a:ext cx="594000" cy="594809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90000"/>
              </a:lnSpc>
            </a:pPr>
            <a:endParaRPr lang="zh-CN" altLang="en-US" sz="2800" b="1" spc="-250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1123580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5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8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/>
      <p:bldP spid="16" grpId="0"/>
      <p:bldP spid="17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31782B84-3389-A371-52D1-8A4B2D3E43A8}"/>
              </a:ext>
            </a:extLst>
          </p:cNvPr>
          <p:cNvSpPr txBox="1"/>
          <p:nvPr/>
        </p:nvSpPr>
        <p:spPr>
          <a:xfrm>
            <a:off x="469579" y="396307"/>
            <a:ext cx="278699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200"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zh-CN" altLang="en-US" sz="3600" b="1" dirty="0"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活动要求：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3180D91E-9B59-20BC-B0FE-3B9CD3FA13AF}"/>
              </a:ext>
            </a:extLst>
          </p:cNvPr>
          <p:cNvSpPr txBox="1"/>
          <p:nvPr/>
        </p:nvSpPr>
        <p:spPr>
          <a:xfrm>
            <a:off x="469579" y="1169630"/>
            <a:ext cx="8246404" cy="13583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3600" dirty="0">
                <a:latin typeface="+mn-lt"/>
                <a:ea typeface="+mn-ea"/>
              </a:rPr>
              <a:t>        用</a:t>
            </a:r>
            <a:r>
              <a:rPr lang="en-US" altLang="zh-CN" sz="3600" b="1" dirty="0">
                <a:latin typeface="+mn-lt"/>
                <a:ea typeface="+mn-ea"/>
              </a:rPr>
              <a:t>1</a:t>
            </a:r>
            <a:r>
              <a:rPr lang="zh-CN" altLang="en-US" sz="3600" dirty="0">
                <a:latin typeface="+mn-lt"/>
                <a:ea typeface="+mn-ea"/>
              </a:rPr>
              <a:t>平方厘米的正方形测量一下橡皮表面的面积有多大。</a:t>
            </a: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7F9FB2F7-C8D6-99EA-8146-2E65D488698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150744">
            <a:off x="8621954" y="869565"/>
            <a:ext cx="2701390" cy="1917530"/>
          </a:xfrm>
          <a:prstGeom prst="rect">
            <a:avLst/>
          </a:prstGeom>
        </p:spPr>
      </p:pic>
      <p:sp>
        <p:nvSpPr>
          <p:cNvPr id="19" name="矩形 18">
            <a:extLst>
              <a:ext uri="{FF2B5EF4-FFF2-40B4-BE49-F238E27FC236}">
                <a16:creationId xmlns:a16="http://schemas.microsoft.com/office/drawing/2014/main" id="{5F796887-14E0-929F-19B1-D1522A27676F}"/>
              </a:ext>
            </a:extLst>
          </p:cNvPr>
          <p:cNvSpPr/>
          <p:nvPr/>
        </p:nvSpPr>
        <p:spPr>
          <a:xfrm>
            <a:off x="469579" y="2755034"/>
            <a:ext cx="11398166" cy="670440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3600" dirty="0">
                <a:latin typeface="+mn-ea"/>
                <a:ea typeface="+mn-ea"/>
              </a:rPr>
              <a:t>测量课桌表面的面积还可以用</a:t>
            </a:r>
            <a:r>
              <a:rPr lang="en-US" altLang="zh-CN" sz="3600" b="1" dirty="0">
                <a:latin typeface="+mn-lt"/>
                <a:ea typeface="+mn-ea"/>
              </a:rPr>
              <a:t>1</a:t>
            </a:r>
            <a:r>
              <a:rPr lang="zh-CN" altLang="en-US" sz="3600" dirty="0">
                <a:latin typeface="+mn-ea"/>
                <a:ea typeface="+mn-ea"/>
              </a:rPr>
              <a:t>平方厘米的正方形吗？</a:t>
            </a:r>
          </a:p>
        </p:txBody>
      </p:sp>
      <p:pic>
        <p:nvPicPr>
          <p:cNvPr id="22" name="图片 21">
            <a:extLst>
              <a:ext uri="{FF2B5EF4-FFF2-40B4-BE49-F238E27FC236}">
                <a16:creationId xmlns:a16="http://schemas.microsoft.com/office/drawing/2014/main" id="{836498D5-EEA9-F8E1-F4A4-CC13243C4F2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857272" y="3425474"/>
            <a:ext cx="4594190" cy="28455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71642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1C955613-D31C-47FA-1815-EC89BF813B9C}"/>
              </a:ext>
            </a:extLst>
          </p:cNvPr>
          <p:cNvSpPr txBox="1"/>
          <p:nvPr/>
        </p:nvSpPr>
        <p:spPr>
          <a:xfrm>
            <a:off x="537453" y="382821"/>
            <a:ext cx="1004624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3600" dirty="0">
                <a:latin typeface="+mn-lt"/>
                <a:ea typeface="+mn-ea"/>
              </a:rPr>
              <a:t>请你拿出面积约是</a:t>
            </a:r>
            <a:r>
              <a:rPr lang="en-US" altLang="zh-CN" sz="3600" b="1" dirty="0">
                <a:solidFill>
                  <a:srgbClr val="FF0000"/>
                </a:solidFill>
                <a:latin typeface="+mn-lt"/>
                <a:ea typeface="+mn-ea"/>
              </a:rPr>
              <a:t>1</a:t>
            </a:r>
            <a:r>
              <a:rPr lang="zh-CN" altLang="en-US" sz="3600" dirty="0">
                <a:solidFill>
                  <a:srgbClr val="FF0000"/>
                </a:solidFill>
                <a:latin typeface="+mn-lt"/>
                <a:ea typeface="+mn-ea"/>
              </a:rPr>
              <a:t>平方分米</a:t>
            </a:r>
            <a:r>
              <a:rPr lang="zh-CN" altLang="en-US" sz="3600" dirty="0">
                <a:latin typeface="+mn-lt"/>
                <a:ea typeface="+mn-ea"/>
              </a:rPr>
              <a:t>的正方形。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202AF26A-132D-5A3E-69EE-B638D50F157C}"/>
              </a:ext>
            </a:extLst>
          </p:cNvPr>
          <p:cNvSpPr txBox="1"/>
          <p:nvPr/>
        </p:nvSpPr>
        <p:spPr>
          <a:xfrm>
            <a:off x="1826773" y="1141408"/>
            <a:ext cx="853845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3200" dirty="0">
                <a:solidFill>
                  <a:srgbClr val="FF0000"/>
                </a:solidFill>
                <a:latin typeface="+mn-lt"/>
                <a:ea typeface="+mn-ea"/>
              </a:rPr>
              <a:t>边长</a:t>
            </a:r>
            <a:r>
              <a:rPr lang="en-US" altLang="zh-CN" sz="3200" b="1" dirty="0">
                <a:solidFill>
                  <a:srgbClr val="FF0000"/>
                </a:solidFill>
                <a:latin typeface="+mn-lt"/>
                <a:ea typeface="+mn-ea"/>
              </a:rPr>
              <a:t>1</a:t>
            </a:r>
            <a:r>
              <a:rPr lang="zh-CN" altLang="en-US" sz="3200" dirty="0">
                <a:solidFill>
                  <a:srgbClr val="FF0000"/>
                </a:solidFill>
                <a:latin typeface="+mn-lt"/>
                <a:ea typeface="+mn-ea"/>
              </a:rPr>
              <a:t>分米</a:t>
            </a:r>
            <a:r>
              <a:rPr lang="zh-CN" altLang="en-US" sz="3200" dirty="0">
                <a:latin typeface="+mn-lt"/>
                <a:ea typeface="+mn-ea"/>
              </a:rPr>
              <a:t>的正方形，面积是</a:t>
            </a:r>
            <a:r>
              <a:rPr lang="en-US" altLang="zh-CN" sz="3200" b="1" dirty="0">
                <a:solidFill>
                  <a:srgbClr val="FF0000"/>
                </a:solidFill>
                <a:latin typeface="+mn-lt"/>
                <a:ea typeface="+mn-ea"/>
              </a:rPr>
              <a:t>1</a:t>
            </a:r>
            <a:r>
              <a:rPr lang="zh-CN" altLang="en-US" sz="3200" dirty="0">
                <a:solidFill>
                  <a:srgbClr val="FF0000"/>
                </a:solidFill>
                <a:latin typeface="+mn-lt"/>
                <a:ea typeface="+mn-ea"/>
              </a:rPr>
              <a:t>平方分米</a:t>
            </a:r>
            <a:r>
              <a:rPr lang="zh-CN" altLang="en-US" sz="3200" dirty="0">
                <a:latin typeface="+mn-lt"/>
                <a:ea typeface="+mn-ea"/>
              </a:rPr>
              <a:t>。</a:t>
            </a:r>
          </a:p>
        </p:txBody>
      </p:sp>
      <p:pic>
        <p:nvPicPr>
          <p:cNvPr id="10" name="Picture 19" descr="图片5">
            <a:extLst>
              <a:ext uri="{FF2B5EF4-FFF2-40B4-BE49-F238E27FC236}">
                <a16:creationId xmlns:a16="http://schemas.microsoft.com/office/drawing/2014/main" id="{44C6DC37-34A5-2796-E5CA-F02CE1642F3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5447" y="1987950"/>
            <a:ext cx="6462695" cy="35745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" name="图片 26">
            <a:extLst>
              <a:ext uri="{FF2B5EF4-FFF2-40B4-BE49-F238E27FC236}">
                <a16:creationId xmlns:a16="http://schemas.microsoft.com/office/drawing/2014/main" id="{3D567C38-A4EA-1D9D-7535-37EFA174961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24138" y="2816425"/>
            <a:ext cx="1865787" cy="2699679"/>
          </a:xfrm>
          <a:prstGeom prst="rect">
            <a:avLst/>
          </a:prstGeom>
        </p:spPr>
      </p:pic>
      <p:sp>
        <p:nvSpPr>
          <p:cNvPr id="12" name="圆角矩形标注 12">
            <a:extLst>
              <a:ext uri="{FF2B5EF4-FFF2-40B4-BE49-F238E27FC236}">
                <a16:creationId xmlns:a16="http://schemas.microsoft.com/office/drawing/2014/main" id="{50A6EC5A-93BF-19CB-6310-0278A7564491}"/>
              </a:ext>
            </a:extLst>
          </p:cNvPr>
          <p:cNvSpPr/>
          <p:nvPr/>
        </p:nvSpPr>
        <p:spPr>
          <a:xfrm>
            <a:off x="7029542" y="2995393"/>
            <a:ext cx="2690316" cy="1260524"/>
          </a:xfrm>
          <a:prstGeom prst="wedgeRoundRectCallout">
            <a:avLst>
              <a:gd name="adj1" fmla="val 61650"/>
              <a:gd name="adj2" fmla="val 35360"/>
              <a:gd name="adj3" fmla="val 16667"/>
            </a:avLst>
          </a:prstGeom>
          <a:solidFill>
            <a:srgbClr val="FFFFFF"/>
          </a:solidFill>
          <a:ln w="19050">
            <a:solidFill>
              <a:srgbClr val="2D83C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3200" b="1" dirty="0">
                <a:solidFill>
                  <a:prstClr val="black"/>
                </a:solidFill>
                <a:ea typeface="楷体" panose="02010609060101010101" pitchFamily="49" charset="-122"/>
              </a:rPr>
              <a:t>1</a:t>
            </a:r>
            <a:r>
              <a:rPr lang="zh-CN" altLang="en-US" sz="3200" b="1" dirty="0">
                <a:solidFill>
                  <a:prstClr val="black"/>
                </a:solidFill>
                <a:ea typeface="楷体" panose="02010609060101010101" pitchFamily="49" charset="-122"/>
              </a:rPr>
              <a:t>平方分米大约这么大。</a:t>
            </a:r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9E4F0DE3-A1AA-9DE8-5767-2E533FF817B3}"/>
              </a:ext>
            </a:extLst>
          </p:cNvPr>
          <p:cNvSpPr/>
          <p:nvPr/>
        </p:nvSpPr>
        <p:spPr>
          <a:xfrm>
            <a:off x="2684780" y="1992160"/>
            <a:ext cx="2352040" cy="2350800"/>
          </a:xfrm>
          <a:prstGeom prst="rect">
            <a:avLst/>
          </a:prstGeom>
          <a:noFill/>
          <a:ln w="28575">
            <a:solidFill>
              <a:srgbClr val="E6001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TextBox 15">
            <a:extLst>
              <a:ext uri="{FF2B5EF4-FFF2-40B4-BE49-F238E27FC236}">
                <a16:creationId xmlns:a16="http://schemas.microsoft.com/office/drawing/2014/main" id="{BBFDEF08-911E-FFE1-494D-D7C0777E260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7035" y="5824263"/>
            <a:ext cx="10957930" cy="589777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txBody>
          <a:bodyPr wrap="square" lIns="68580" tIns="34290" rIns="68580" bIns="34290">
            <a:spAutoFit/>
          </a:bodyPr>
          <a:lstStyle>
            <a:defPPr>
              <a:defRPr lang="zh-CN"/>
            </a:defPPr>
            <a:lvl1pPr eaLnBrk="1" hangingPunct="1">
              <a:lnSpc>
                <a:spcPct val="114000"/>
              </a:lnSpc>
              <a:defRPr sz="3200" b="1">
                <a:latin typeface="+mn-lt"/>
                <a:ea typeface="楷体" panose="02010609060101010101" pitchFamily="49" charset="-122"/>
              </a:defRPr>
            </a:lvl1pPr>
            <a:lvl2pPr marL="742950" indent="-285750">
              <a:defRPr sz="2000" b="1">
                <a:latin typeface="楷体_GB2312" pitchFamily="49" charset="-122"/>
                <a:ea typeface="楷体_GB2312" pitchFamily="49" charset="-122"/>
              </a:defRPr>
            </a:lvl2pPr>
            <a:lvl3pPr marL="1143000" indent="-228600">
              <a:defRPr sz="2000" b="1">
                <a:latin typeface="楷体_GB2312" pitchFamily="49" charset="-122"/>
                <a:ea typeface="楷体_GB2312" pitchFamily="49" charset="-122"/>
              </a:defRPr>
            </a:lvl3pPr>
            <a:lvl4pPr marL="1600200" indent="-228600">
              <a:defRPr sz="2000" b="1">
                <a:latin typeface="楷体_GB2312" pitchFamily="49" charset="-122"/>
                <a:ea typeface="楷体_GB2312" pitchFamily="49" charset="-122"/>
              </a:defRPr>
            </a:lvl4pPr>
            <a:lvl5pPr marL="2057400" indent="-228600">
              <a:defRPr sz="2000" b="1">
                <a:latin typeface="楷体_GB2312" pitchFamily="49" charset="-122"/>
                <a:ea typeface="楷体_GB2312" pitchFamily="49" charset="-122"/>
              </a:defRPr>
            </a:lvl5pPr>
            <a:lvl6pPr marL="2514600" indent="-228600">
              <a:lnSpc>
                <a:spcPct val="120000"/>
              </a:lnSpc>
              <a:defRPr sz="2000" b="1">
                <a:latin typeface="楷体_GB2312" pitchFamily="49" charset="-122"/>
                <a:ea typeface="楷体_GB2312" pitchFamily="49" charset="-122"/>
              </a:defRPr>
            </a:lvl6pPr>
            <a:lvl7pPr marL="2971800" indent="-228600">
              <a:lnSpc>
                <a:spcPct val="120000"/>
              </a:lnSpc>
              <a:defRPr sz="2000" b="1">
                <a:latin typeface="楷体_GB2312" pitchFamily="49" charset="-122"/>
                <a:ea typeface="楷体_GB2312" pitchFamily="49" charset="-122"/>
              </a:defRPr>
            </a:lvl7pPr>
            <a:lvl8pPr marL="3429000" indent="-228600">
              <a:lnSpc>
                <a:spcPct val="120000"/>
              </a:lnSpc>
              <a:defRPr sz="2000" b="1">
                <a:latin typeface="楷体_GB2312" pitchFamily="49" charset="-122"/>
                <a:ea typeface="楷体_GB2312" pitchFamily="49" charset="-122"/>
              </a:defRPr>
            </a:lvl8pPr>
            <a:lvl9pPr marL="3886200" indent="-228600">
              <a:lnSpc>
                <a:spcPct val="120000"/>
              </a:lnSpc>
              <a:defRPr sz="2000" b="1">
                <a:latin typeface="楷体_GB2312" pitchFamily="49" charset="-122"/>
                <a:ea typeface="楷体_GB2312" pitchFamily="49" charset="-122"/>
              </a:defRPr>
            </a:lvl9pPr>
          </a:lstStyle>
          <a:p>
            <a:r>
              <a:rPr lang="zh-CN" altLang="en-US" dirty="0"/>
              <a:t>找一找，我们身边哪些物体一个面的面积大约是</a:t>
            </a:r>
            <a:r>
              <a:rPr lang="en-US" altLang="zh-CN" dirty="0"/>
              <a:t>1</a:t>
            </a:r>
            <a:r>
              <a:rPr lang="zh-CN" altLang="en-US" dirty="0"/>
              <a:t>平方分米？</a:t>
            </a:r>
          </a:p>
        </p:txBody>
      </p:sp>
    </p:spTree>
    <p:extLst>
      <p:ext uri="{BB962C8B-B14F-4D97-AF65-F5344CB8AC3E}">
        <p14:creationId xmlns:p14="http://schemas.microsoft.com/office/powerpoint/2010/main" val="32481032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3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2" grpId="0" animBg="1"/>
      <p:bldP spid="14" grpId="0" animBg="1"/>
      <p:bldP spid="15" grpId="0" bldLvl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:a16="http://schemas.microsoft.com/office/drawing/2014/main" id="{969FC0F5-E478-078C-202B-FE58770050D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4638" y="329334"/>
            <a:ext cx="3527644" cy="3527644"/>
          </a:xfrm>
          <a:prstGeom prst="rect">
            <a:avLst/>
          </a:prstGeom>
        </p:spPr>
      </p:pic>
      <p:sp>
        <p:nvSpPr>
          <p:cNvPr id="2" name="文本框 1">
            <a:extLst>
              <a:ext uri="{FF2B5EF4-FFF2-40B4-BE49-F238E27FC236}">
                <a16:creationId xmlns:a16="http://schemas.microsoft.com/office/drawing/2014/main" id="{E1D0A986-14C4-37EC-0306-1E3D3D0E5329}"/>
              </a:ext>
            </a:extLst>
          </p:cNvPr>
          <p:cNvSpPr txBox="1"/>
          <p:nvPr/>
        </p:nvSpPr>
        <p:spPr>
          <a:xfrm>
            <a:off x="763342" y="296136"/>
            <a:ext cx="223277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茶杯盖</a:t>
            </a:r>
            <a:endParaRPr lang="zh-CN" altLang="en-US" sz="1600" dirty="0"/>
          </a:p>
        </p:txBody>
      </p:sp>
      <p:pic>
        <p:nvPicPr>
          <p:cNvPr id="12" name="图片 11">
            <a:extLst>
              <a:ext uri="{FF2B5EF4-FFF2-40B4-BE49-F238E27FC236}">
                <a16:creationId xmlns:a16="http://schemas.microsoft.com/office/drawing/2014/main" id="{EB157401-E80C-8E19-CE16-0641A2138494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638829" y="463146"/>
            <a:ext cx="3077760" cy="2994212"/>
          </a:xfrm>
          <a:prstGeom prst="rect">
            <a:avLst/>
          </a:prstGeom>
        </p:spPr>
      </p:pic>
      <p:sp>
        <p:nvSpPr>
          <p:cNvPr id="13" name="文本框 12">
            <a:extLst>
              <a:ext uri="{FF2B5EF4-FFF2-40B4-BE49-F238E27FC236}">
                <a16:creationId xmlns:a16="http://schemas.microsoft.com/office/drawing/2014/main" id="{A223F883-2FD3-9EA3-2DCE-60231D030911}"/>
              </a:ext>
            </a:extLst>
          </p:cNvPr>
          <p:cNvSpPr txBox="1"/>
          <p:nvPr/>
        </p:nvSpPr>
        <p:spPr>
          <a:xfrm>
            <a:off x="3145735" y="1022935"/>
            <a:ext cx="194107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开关盒</a:t>
            </a:r>
            <a:endParaRPr lang="zh-CN" altLang="en-US" sz="1600" dirty="0"/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E031C9BB-2B5E-EE1F-85BA-9B4777900F6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50522" y="494645"/>
            <a:ext cx="3578136" cy="3578136"/>
          </a:xfrm>
          <a:prstGeom prst="rect">
            <a:avLst/>
          </a:prstGeom>
        </p:spPr>
      </p:pic>
      <p:sp>
        <p:nvSpPr>
          <p:cNvPr id="7" name="文本框 6">
            <a:extLst>
              <a:ext uri="{FF2B5EF4-FFF2-40B4-BE49-F238E27FC236}">
                <a16:creationId xmlns:a16="http://schemas.microsoft.com/office/drawing/2014/main" id="{22CA5FCA-CEA7-CC85-EDCC-22A779770C6E}"/>
              </a:ext>
            </a:extLst>
          </p:cNvPr>
          <p:cNvSpPr txBox="1"/>
          <p:nvPr/>
        </p:nvSpPr>
        <p:spPr>
          <a:xfrm>
            <a:off x="8669053" y="296136"/>
            <a:ext cx="194107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粉笔盒</a:t>
            </a:r>
            <a:endParaRPr lang="zh-CN" altLang="en-US" sz="1600" dirty="0"/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40C78D6A-8E07-A553-A0B0-B737C548B97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26676" y="3489100"/>
            <a:ext cx="3077760" cy="3072764"/>
          </a:xfrm>
          <a:prstGeom prst="rect">
            <a:avLst/>
          </a:prstGeom>
        </p:spPr>
      </p:pic>
      <p:sp>
        <p:nvSpPr>
          <p:cNvPr id="9" name="文本框 8">
            <a:extLst>
              <a:ext uri="{FF2B5EF4-FFF2-40B4-BE49-F238E27FC236}">
                <a16:creationId xmlns:a16="http://schemas.microsoft.com/office/drawing/2014/main" id="{858603EB-1CD0-3DA8-AA35-FD1653D8A87F}"/>
              </a:ext>
            </a:extLst>
          </p:cNvPr>
          <p:cNvSpPr txBox="1"/>
          <p:nvPr/>
        </p:nvSpPr>
        <p:spPr>
          <a:xfrm>
            <a:off x="184472" y="6070386"/>
            <a:ext cx="272779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成年人手掌</a:t>
            </a:r>
            <a:endParaRPr lang="zh-CN" altLang="en-US" sz="1600" dirty="0"/>
          </a:p>
        </p:txBody>
      </p:sp>
      <p:pic>
        <p:nvPicPr>
          <p:cNvPr id="10" name="图片 9">
            <a:extLst>
              <a:ext uri="{FF2B5EF4-FFF2-40B4-BE49-F238E27FC236}">
                <a16:creationId xmlns:a16="http://schemas.microsoft.com/office/drawing/2014/main" id="{C1A47BD7-9E51-FA46-D37F-D7100AA82A3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77709" y="3333089"/>
            <a:ext cx="3701745" cy="3252852"/>
          </a:xfrm>
          <a:prstGeom prst="rect">
            <a:avLst/>
          </a:prstGeom>
        </p:spPr>
      </p:pic>
      <p:sp>
        <p:nvSpPr>
          <p:cNvPr id="11" name="文本框 10">
            <a:extLst>
              <a:ext uri="{FF2B5EF4-FFF2-40B4-BE49-F238E27FC236}">
                <a16:creationId xmlns:a16="http://schemas.microsoft.com/office/drawing/2014/main" id="{52BF1505-E6CC-C11F-C6BB-2EDB5160AFCE}"/>
              </a:ext>
            </a:extLst>
          </p:cNvPr>
          <p:cNvSpPr txBox="1"/>
          <p:nvPr/>
        </p:nvSpPr>
        <p:spPr>
          <a:xfrm>
            <a:off x="8908917" y="5793627"/>
            <a:ext cx="194107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魔方</a:t>
            </a:r>
            <a:endParaRPr lang="zh-CN" altLang="en-US" sz="1600" dirty="0"/>
          </a:p>
        </p:txBody>
      </p:sp>
    </p:spTree>
    <p:extLst>
      <p:ext uri="{BB962C8B-B14F-4D97-AF65-F5344CB8AC3E}">
        <p14:creationId xmlns:p14="http://schemas.microsoft.com/office/powerpoint/2010/main" val="19641279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3" grpId="0"/>
      <p:bldP spid="7" grpId="0"/>
      <p:bldP spid="9" grpId="0"/>
      <p:bldP spid="11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>
            <a:extLst>
              <a:ext uri="{FF2B5EF4-FFF2-40B4-BE49-F238E27FC236}">
                <a16:creationId xmlns:a16="http://schemas.microsoft.com/office/drawing/2014/main" id="{0AF0B25C-8682-6C94-E2AD-C172CA9D2B3D}"/>
              </a:ext>
            </a:extLst>
          </p:cNvPr>
          <p:cNvSpPr txBox="1"/>
          <p:nvPr/>
        </p:nvSpPr>
        <p:spPr>
          <a:xfrm>
            <a:off x="469579" y="1038334"/>
            <a:ext cx="278699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200"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zh-CN" altLang="en-US" sz="3600" b="1" dirty="0"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活动要求：</a:t>
            </a: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2A5AF4B4-84D4-8200-DCF6-6A410ED5CFB9}"/>
              </a:ext>
            </a:extLst>
          </p:cNvPr>
          <p:cNvSpPr txBox="1"/>
          <p:nvPr/>
        </p:nvSpPr>
        <p:spPr>
          <a:xfrm>
            <a:off x="469579" y="1811657"/>
            <a:ext cx="8479868" cy="13583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3600" dirty="0">
                <a:latin typeface="+mn-lt"/>
                <a:ea typeface="+mn-ea"/>
              </a:rPr>
              <a:t>        用</a:t>
            </a:r>
            <a:r>
              <a:rPr lang="en-US" altLang="zh-CN" sz="3600" b="1" dirty="0">
                <a:latin typeface="+mn-lt"/>
                <a:ea typeface="+mn-ea"/>
              </a:rPr>
              <a:t>1</a:t>
            </a:r>
            <a:r>
              <a:rPr lang="zh-CN" altLang="en-US" sz="3600" dirty="0">
                <a:latin typeface="+mn-lt"/>
                <a:ea typeface="+mn-ea"/>
              </a:rPr>
              <a:t>平方分米的正方形测量一下数学书表面的面积有多大。</a:t>
            </a:r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B1AB8FB8-CFB9-48CA-222C-9DFBEB9869E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0876" y="1038334"/>
            <a:ext cx="2323103" cy="3282544"/>
          </a:xfrm>
          <a:prstGeom prst="rect">
            <a:avLst/>
          </a:prstGeom>
          <a:effectLst>
            <a:outerShdw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0" name="矩形 9">
            <a:extLst>
              <a:ext uri="{FF2B5EF4-FFF2-40B4-BE49-F238E27FC236}">
                <a16:creationId xmlns:a16="http://schemas.microsoft.com/office/drawing/2014/main" id="{CA156FE6-24C9-572C-CA35-4971516D831E}"/>
              </a:ext>
            </a:extLst>
          </p:cNvPr>
          <p:cNvSpPr/>
          <p:nvPr/>
        </p:nvSpPr>
        <p:spPr>
          <a:xfrm>
            <a:off x="469579" y="4884269"/>
            <a:ext cx="11144654" cy="670440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3600" dirty="0">
                <a:latin typeface="+mn-ea"/>
                <a:ea typeface="+mn-ea"/>
              </a:rPr>
              <a:t>测量教室地面的面积还可以用</a:t>
            </a:r>
            <a:r>
              <a:rPr lang="en-US" altLang="zh-CN" sz="3600" b="1" dirty="0">
                <a:latin typeface="+mn-lt"/>
                <a:ea typeface="+mn-ea"/>
              </a:rPr>
              <a:t>1</a:t>
            </a:r>
            <a:r>
              <a:rPr lang="zh-CN" altLang="en-US" sz="3600" dirty="0">
                <a:latin typeface="+mn-ea"/>
                <a:ea typeface="+mn-ea"/>
              </a:rPr>
              <a:t>平方分米的正方形吗？</a:t>
            </a:r>
          </a:p>
        </p:txBody>
      </p:sp>
    </p:spTree>
    <p:extLst>
      <p:ext uri="{BB962C8B-B14F-4D97-AF65-F5344CB8AC3E}">
        <p14:creationId xmlns:p14="http://schemas.microsoft.com/office/powerpoint/2010/main" val="13029732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>
            <a:extLst>
              <a:ext uri="{FF2B5EF4-FFF2-40B4-BE49-F238E27FC236}">
                <a16:creationId xmlns:a16="http://schemas.microsoft.com/office/drawing/2014/main" id="{1A2BE27D-702C-E3BE-BFF7-CAD758710824}"/>
              </a:ext>
            </a:extLst>
          </p:cNvPr>
          <p:cNvSpPr txBox="1"/>
          <p:nvPr/>
        </p:nvSpPr>
        <p:spPr>
          <a:xfrm>
            <a:off x="1826773" y="1141408"/>
            <a:ext cx="853845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3200" dirty="0">
                <a:solidFill>
                  <a:srgbClr val="FF0000"/>
                </a:solidFill>
                <a:latin typeface="+mn-lt"/>
                <a:ea typeface="+mn-ea"/>
              </a:rPr>
              <a:t>边长</a:t>
            </a:r>
            <a:r>
              <a:rPr lang="en-US" altLang="zh-CN" sz="3200" b="1" dirty="0">
                <a:solidFill>
                  <a:srgbClr val="FF0000"/>
                </a:solidFill>
                <a:latin typeface="+mn-lt"/>
                <a:ea typeface="+mn-ea"/>
              </a:rPr>
              <a:t>1</a:t>
            </a:r>
            <a:r>
              <a:rPr lang="zh-CN" altLang="en-US" sz="3200" dirty="0">
                <a:solidFill>
                  <a:srgbClr val="FF0000"/>
                </a:solidFill>
                <a:latin typeface="+mn-lt"/>
                <a:ea typeface="+mn-ea"/>
              </a:rPr>
              <a:t>米</a:t>
            </a:r>
            <a:r>
              <a:rPr lang="zh-CN" altLang="en-US" sz="3200" dirty="0">
                <a:latin typeface="+mn-lt"/>
                <a:ea typeface="+mn-ea"/>
              </a:rPr>
              <a:t>的正方形，面积是</a:t>
            </a:r>
            <a:r>
              <a:rPr lang="en-US" altLang="zh-CN" sz="3200" b="1" dirty="0">
                <a:solidFill>
                  <a:srgbClr val="FF0000"/>
                </a:solidFill>
                <a:latin typeface="+mn-lt"/>
                <a:ea typeface="+mn-ea"/>
              </a:rPr>
              <a:t>1</a:t>
            </a:r>
            <a:r>
              <a:rPr lang="zh-CN" altLang="en-US" sz="3200" dirty="0">
                <a:solidFill>
                  <a:srgbClr val="FF0000"/>
                </a:solidFill>
                <a:latin typeface="+mn-lt"/>
                <a:ea typeface="+mn-ea"/>
              </a:rPr>
              <a:t>平方米</a:t>
            </a:r>
            <a:r>
              <a:rPr lang="zh-CN" altLang="en-US" sz="3200" dirty="0">
                <a:latin typeface="+mn-lt"/>
                <a:ea typeface="+mn-ea"/>
              </a:rPr>
              <a:t>。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C4821357-10DD-BAE4-8541-DFA8458C6E6E}"/>
              </a:ext>
            </a:extLst>
          </p:cNvPr>
          <p:cNvSpPr txBox="1"/>
          <p:nvPr/>
        </p:nvSpPr>
        <p:spPr>
          <a:xfrm>
            <a:off x="537454" y="382821"/>
            <a:ext cx="515322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3600" b="1" dirty="0">
                <a:latin typeface="+mn-lt"/>
                <a:ea typeface="+mn-ea"/>
              </a:rPr>
              <a:t>1</a:t>
            </a:r>
            <a:r>
              <a:rPr lang="zh-CN" altLang="en-US" sz="3600" dirty="0">
                <a:latin typeface="+mn-lt"/>
                <a:ea typeface="+mn-ea"/>
              </a:rPr>
              <a:t>平方米有多大呢？</a:t>
            </a:r>
          </a:p>
        </p:txBody>
      </p:sp>
      <p:pic>
        <p:nvPicPr>
          <p:cNvPr id="8" name="Picture 27">
            <a:extLst>
              <a:ext uri="{FF2B5EF4-FFF2-40B4-BE49-F238E27FC236}">
                <a16:creationId xmlns:a16="http://schemas.microsoft.com/office/drawing/2014/main" id="{AB8F438B-4F81-C270-9359-1915426C56B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41515" y="2623400"/>
            <a:ext cx="1306195" cy="13945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圆角矩形标注 12">
            <a:extLst>
              <a:ext uri="{FF2B5EF4-FFF2-40B4-BE49-F238E27FC236}">
                <a16:creationId xmlns:a16="http://schemas.microsoft.com/office/drawing/2014/main" id="{8C8A5070-6807-976E-C634-0B5706F57830}"/>
              </a:ext>
            </a:extLst>
          </p:cNvPr>
          <p:cNvSpPr/>
          <p:nvPr/>
        </p:nvSpPr>
        <p:spPr>
          <a:xfrm>
            <a:off x="4873557" y="2168476"/>
            <a:ext cx="4737370" cy="1260524"/>
          </a:xfrm>
          <a:prstGeom prst="wedgeRoundRectCallout">
            <a:avLst>
              <a:gd name="adj1" fmla="val 61650"/>
              <a:gd name="adj2" fmla="val 35360"/>
              <a:gd name="adj3" fmla="val 16667"/>
            </a:avLst>
          </a:prstGeom>
          <a:solidFill>
            <a:srgbClr val="FFFFFF"/>
          </a:solidFill>
          <a:ln w="19050">
            <a:solidFill>
              <a:srgbClr val="2D83C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3200" b="1" dirty="0">
                <a:solidFill>
                  <a:prstClr val="black"/>
                </a:solidFill>
                <a:ea typeface="楷体" panose="02010609060101010101" pitchFamily="49" charset="-122"/>
              </a:rPr>
              <a:t>用报纸拼一个边长</a:t>
            </a:r>
            <a:r>
              <a:rPr lang="en-US" altLang="zh-CN" sz="3200" b="1" dirty="0">
                <a:solidFill>
                  <a:prstClr val="black"/>
                </a:solidFill>
                <a:ea typeface="楷体" panose="02010609060101010101" pitchFamily="49" charset="-122"/>
              </a:rPr>
              <a:t>1</a:t>
            </a:r>
            <a:r>
              <a:rPr lang="zh-CN" altLang="en-US" sz="3200" b="1" dirty="0">
                <a:solidFill>
                  <a:prstClr val="black"/>
                </a:solidFill>
                <a:ea typeface="楷体" panose="02010609060101010101" pitchFamily="49" charset="-122"/>
              </a:rPr>
              <a:t>米的正方形，看看有多大。</a:t>
            </a:r>
          </a:p>
        </p:txBody>
      </p:sp>
      <p:pic>
        <p:nvPicPr>
          <p:cNvPr id="10" name="Picture 18" descr="男孩16">
            <a:extLst>
              <a:ext uri="{FF2B5EF4-FFF2-40B4-BE49-F238E27FC236}">
                <a16:creationId xmlns:a16="http://schemas.microsoft.com/office/drawing/2014/main" id="{51E16BE1-F072-931C-3520-E25F920294A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1238" y="1831824"/>
            <a:ext cx="3137050" cy="46378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TextBox 22">
            <a:extLst>
              <a:ext uri="{FF2B5EF4-FFF2-40B4-BE49-F238E27FC236}">
                <a16:creationId xmlns:a16="http://schemas.microsoft.com/office/drawing/2014/main" id="{322C5890-5B67-B3F8-EE02-277874C8446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73557" y="4628809"/>
            <a:ext cx="6454161" cy="1142877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txBody>
          <a:bodyPr wrap="square" lIns="68580" tIns="34290" rIns="68580" bIns="34290"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5pPr>
            <a:lvl6pPr marL="25146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6pPr>
            <a:lvl7pPr marL="29718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7pPr>
            <a:lvl8pPr marL="34290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8pPr>
            <a:lvl9pPr marL="38862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9pPr>
          </a:lstStyle>
          <a:p>
            <a:pPr eaLnBrk="1" hangingPunct="1">
              <a:lnSpc>
                <a:spcPct val="114000"/>
              </a:lnSpc>
              <a:defRPr/>
            </a:pPr>
            <a:r>
              <a:rPr lang="zh-CN" altLang="en-US" sz="3200" dirty="0">
                <a:latin typeface="+mn-lt"/>
                <a:ea typeface="楷体" panose="02010609060101010101" pitchFamily="49" charset="-122"/>
              </a:rPr>
              <a:t>找一找，我们身边哪些物体一个面的面积大约是</a:t>
            </a:r>
            <a:r>
              <a:rPr lang="en-US" altLang="zh-CN" sz="3200" dirty="0"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en-US" sz="3200" dirty="0">
                <a:latin typeface="+mn-lt"/>
                <a:ea typeface="楷体" panose="02010609060101010101" pitchFamily="49" charset="-122"/>
              </a:rPr>
              <a:t>平方米？</a:t>
            </a:r>
          </a:p>
        </p:txBody>
      </p:sp>
    </p:spTree>
    <p:extLst>
      <p:ext uri="{BB962C8B-B14F-4D97-AF65-F5344CB8AC3E}">
        <p14:creationId xmlns:p14="http://schemas.microsoft.com/office/powerpoint/2010/main" val="12450506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9" grpId="0" animBg="1"/>
      <p:bldP spid="11" grpId="0" bldLvl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D08AF3AF-E981-71DB-26C8-8708B6D0C5B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8295" y="1202585"/>
            <a:ext cx="5677705" cy="4258277"/>
          </a:xfrm>
          <a:prstGeom prst="rect">
            <a:avLst/>
          </a:prstGeom>
        </p:spPr>
      </p:pic>
      <p:sp>
        <p:nvSpPr>
          <p:cNvPr id="4" name="文本框 3">
            <a:extLst>
              <a:ext uri="{FF2B5EF4-FFF2-40B4-BE49-F238E27FC236}">
                <a16:creationId xmlns:a16="http://schemas.microsoft.com/office/drawing/2014/main" id="{C69CAE87-9B34-0D48-B92C-6D350E776923}"/>
              </a:ext>
            </a:extLst>
          </p:cNvPr>
          <p:cNvSpPr txBox="1"/>
          <p:nvPr/>
        </p:nvSpPr>
        <p:spPr>
          <a:xfrm>
            <a:off x="2246686" y="5199251"/>
            <a:ext cx="202092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algn="ctr">
              <a:defRPr kumimoji="0" sz="2800" strike="noStrike" cap="none" spc="0" normalizeH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</a:defRPr>
            </a:lvl1pPr>
          </a:lstStyle>
          <a:p>
            <a:r>
              <a:rPr lang="zh-CN" altLang="en-US" dirty="0"/>
              <a:t>电视屏幕</a:t>
            </a: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1A372DD3-6766-8657-CB03-57C05CB5D75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34500" y="595116"/>
            <a:ext cx="5667768" cy="5667768"/>
          </a:xfrm>
          <a:prstGeom prst="rect">
            <a:avLst/>
          </a:prstGeom>
        </p:spPr>
      </p:pic>
      <p:sp>
        <p:nvSpPr>
          <p:cNvPr id="6" name="文本框 5">
            <a:extLst>
              <a:ext uri="{FF2B5EF4-FFF2-40B4-BE49-F238E27FC236}">
                <a16:creationId xmlns:a16="http://schemas.microsoft.com/office/drawing/2014/main" id="{124E222B-9491-4389-BBB7-18CA4CCB952C}"/>
              </a:ext>
            </a:extLst>
          </p:cNvPr>
          <p:cNvSpPr txBox="1"/>
          <p:nvPr/>
        </p:nvSpPr>
        <p:spPr>
          <a:xfrm>
            <a:off x="7606627" y="940975"/>
            <a:ext cx="202092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algn="ctr">
              <a:defRPr kumimoji="0" sz="2800" strike="noStrike" cap="none" spc="0" normalizeH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</a:defRPr>
            </a:lvl1pPr>
          </a:lstStyle>
          <a:p>
            <a:r>
              <a:rPr lang="zh-CN" altLang="en-US" dirty="0"/>
              <a:t>方桌</a:t>
            </a:r>
          </a:p>
        </p:txBody>
      </p:sp>
    </p:spTree>
    <p:extLst>
      <p:ext uri="{BB962C8B-B14F-4D97-AF65-F5344CB8AC3E}">
        <p14:creationId xmlns:p14="http://schemas.microsoft.com/office/powerpoint/2010/main" val="17587712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>
            <a:extLst>
              <a:ext uri="{FF2B5EF4-FFF2-40B4-BE49-F238E27FC236}">
                <a16:creationId xmlns:a16="http://schemas.microsoft.com/office/drawing/2014/main" id="{07C8FE0B-FF89-F2B5-2E18-8D1623FE12A8}"/>
              </a:ext>
            </a:extLst>
          </p:cNvPr>
          <p:cNvSpPr txBox="1"/>
          <p:nvPr/>
        </p:nvSpPr>
        <p:spPr>
          <a:xfrm>
            <a:off x="961012" y="1189487"/>
            <a:ext cx="10269976" cy="121764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>
                <a:latin typeface="+mn-lt"/>
                <a:ea typeface="+mn-ea"/>
              </a:defRPr>
            </a:lvl1pPr>
          </a:lstStyle>
          <a:p>
            <a:r>
              <a:rPr lang="zh-CN" altLang="en-US" sz="3200" dirty="0"/>
              <a:t>        把这张</a:t>
            </a:r>
            <a:r>
              <a:rPr lang="en-US" altLang="zh-CN" sz="3200" b="1" dirty="0"/>
              <a:t>1</a:t>
            </a:r>
            <a:r>
              <a:rPr lang="zh-CN" altLang="en-US" sz="3200" dirty="0"/>
              <a:t>平方米的正方形纸铺在地上，请大家估一估</a:t>
            </a:r>
            <a:r>
              <a:rPr lang="en-US" altLang="zh-CN" sz="3200" b="1" dirty="0"/>
              <a:t>1</a:t>
            </a:r>
            <a:r>
              <a:rPr lang="zh-CN" altLang="en-US" sz="3200" dirty="0"/>
              <a:t>平方米的正方形内大约能站多少名同学。</a:t>
            </a: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456EAE93-56BA-68A8-FF7D-9F26E106F686}"/>
              </a:ext>
            </a:extLst>
          </p:cNvPr>
          <p:cNvSpPr txBox="1"/>
          <p:nvPr/>
        </p:nvSpPr>
        <p:spPr>
          <a:xfrm>
            <a:off x="469579" y="386581"/>
            <a:ext cx="278699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200"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zh-CN" altLang="en-US" sz="3600" b="1" dirty="0"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试一试：</a:t>
            </a: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262A5DB3-6852-2A86-CBA8-06AE440D38A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73449" y="2563703"/>
            <a:ext cx="6445101" cy="38711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776157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2" descr="指甲">
            <a:extLst>
              <a:ext uri="{FF2B5EF4-FFF2-40B4-BE49-F238E27FC236}">
                <a16:creationId xmlns:a16="http://schemas.microsoft.com/office/drawing/2014/main" id="{53CBEF71-1C30-ABE6-CC6F-6FED61BE269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3456" y="3470040"/>
            <a:ext cx="2874726" cy="12408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19" descr="图片5">
            <a:extLst>
              <a:ext uri="{FF2B5EF4-FFF2-40B4-BE49-F238E27FC236}">
                <a16:creationId xmlns:a16="http://schemas.microsoft.com/office/drawing/2014/main" id="{3446D3A8-E77F-8FF4-4242-A909F5F307A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8426" y="2980728"/>
            <a:ext cx="4012825" cy="2219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18" descr="男孩16">
            <a:extLst>
              <a:ext uri="{FF2B5EF4-FFF2-40B4-BE49-F238E27FC236}">
                <a16:creationId xmlns:a16="http://schemas.microsoft.com/office/drawing/2014/main" id="{D82E8F77-26D2-7BC8-450F-228633B2BA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01494" y="1771570"/>
            <a:ext cx="3137050" cy="46378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文本框 4">
            <a:extLst>
              <a:ext uri="{FF2B5EF4-FFF2-40B4-BE49-F238E27FC236}">
                <a16:creationId xmlns:a16="http://schemas.microsoft.com/office/drawing/2014/main" id="{45555D26-A169-CBAA-7FBF-A7A130052A12}"/>
              </a:ext>
            </a:extLst>
          </p:cNvPr>
          <p:cNvSpPr txBox="1"/>
          <p:nvPr/>
        </p:nvSpPr>
        <p:spPr>
          <a:xfrm>
            <a:off x="770102" y="4907851"/>
            <a:ext cx="236382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1" hangingPunct="1"/>
            <a:r>
              <a:rPr lang="en-US" altLang="zh-CN" sz="2800" b="1" dirty="0">
                <a:solidFill>
                  <a:srgbClr val="FF0000"/>
                </a:solidFill>
                <a:latin typeface="+mn-lt"/>
                <a:ea typeface="+mn-ea"/>
              </a:rPr>
              <a:t>1</a:t>
            </a:r>
            <a:r>
              <a:rPr lang="zh-CN" altLang="en-US" sz="2800" dirty="0">
                <a:solidFill>
                  <a:srgbClr val="FF0000"/>
                </a:solidFill>
                <a:latin typeface="+mn-lt"/>
                <a:ea typeface="+mn-ea"/>
              </a:rPr>
              <a:t>平方厘米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593F63D8-15A4-65A9-371C-A1334337ED52}"/>
              </a:ext>
            </a:extLst>
          </p:cNvPr>
          <p:cNvSpPr txBox="1"/>
          <p:nvPr/>
        </p:nvSpPr>
        <p:spPr>
          <a:xfrm>
            <a:off x="4782927" y="4907851"/>
            <a:ext cx="236382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1" hangingPunct="1"/>
            <a:r>
              <a:rPr lang="en-US" altLang="zh-CN" sz="2800" b="1" dirty="0">
                <a:solidFill>
                  <a:srgbClr val="FF0000"/>
                </a:solidFill>
                <a:latin typeface="+mn-lt"/>
                <a:ea typeface="+mn-ea"/>
              </a:rPr>
              <a:t>1</a:t>
            </a:r>
            <a:r>
              <a:rPr lang="zh-CN" altLang="en-US" sz="2800" dirty="0">
                <a:solidFill>
                  <a:srgbClr val="FF0000"/>
                </a:solidFill>
                <a:latin typeface="+mn-lt"/>
                <a:ea typeface="+mn-ea"/>
              </a:rPr>
              <a:t>平方分米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5973C90E-F448-7B0C-2A2D-69655E194158}"/>
              </a:ext>
            </a:extLst>
          </p:cNvPr>
          <p:cNvSpPr txBox="1"/>
          <p:nvPr/>
        </p:nvSpPr>
        <p:spPr>
          <a:xfrm>
            <a:off x="8360296" y="2447779"/>
            <a:ext cx="236382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1" hangingPunct="1"/>
            <a:r>
              <a:rPr lang="en-US" altLang="zh-CN" sz="2800" b="1" dirty="0">
                <a:solidFill>
                  <a:srgbClr val="FF0000"/>
                </a:solidFill>
                <a:latin typeface="+mn-lt"/>
                <a:ea typeface="+mn-ea"/>
              </a:rPr>
              <a:t>1</a:t>
            </a:r>
            <a:r>
              <a:rPr lang="zh-CN" altLang="en-US" sz="2800" dirty="0">
                <a:solidFill>
                  <a:srgbClr val="FF0000"/>
                </a:solidFill>
                <a:latin typeface="+mn-lt"/>
                <a:ea typeface="+mn-ea"/>
              </a:rPr>
              <a:t>平方米</a:t>
            </a:r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DCAAFD28-4642-79DB-FE9B-D0B8BA4E5CBD}"/>
              </a:ext>
            </a:extLst>
          </p:cNvPr>
          <p:cNvSpPr/>
          <p:nvPr/>
        </p:nvSpPr>
        <p:spPr>
          <a:xfrm>
            <a:off x="4974833" y="2980727"/>
            <a:ext cx="1460257" cy="1461600"/>
          </a:xfrm>
          <a:prstGeom prst="rect">
            <a:avLst/>
          </a:prstGeom>
          <a:solidFill>
            <a:srgbClr val="FFF2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866816EA-C848-CA2F-13F0-343F7FA7132E}"/>
              </a:ext>
            </a:extLst>
          </p:cNvPr>
          <p:cNvSpPr/>
          <p:nvPr/>
        </p:nvSpPr>
        <p:spPr>
          <a:xfrm>
            <a:off x="8739861" y="3052344"/>
            <a:ext cx="2844000" cy="2844000"/>
          </a:xfrm>
          <a:prstGeom prst="rect">
            <a:avLst/>
          </a:prstGeom>
          <a:solidFill>
            <a:srgbClr val="FFF2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E30FBD4C-E48F-712C-E606-D3CC6ACF9E49}"/>
              </a:ext>
            </a:extLst>
          </p:cNvPr>
          <p:cNvSpPr txBox="1"/>
          <p:nvPr/>
        </p:nvSpPr>
        <p:spPr>
          <a:xfrm>
            <a:off x="435315" y="2319010"/>
            <a:ext cx="3664245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/>
            <a:r>
              <a:rPr lang="zh-CN" altLang="en-US" sz="3000" dirty="0">
                <a:latin typeface="黑体" panose="02010609060101010101" pitchFamily="49" charset="-122"/>
                <a:ea typeface="黑体" panose="02010609060101010101" pitchFamily="49" charset="-122"/>
              </a:rPr>
              <a:t>测量</a:t>
            </a:r>
            <a:r>
              <a:rPr lang="zh-CN" altLang="en-US" sz="3000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小</a:t>
            </a:r>
            <a:r>
              <a:rPr lang="zh-CN" altLang="en-US" sz="3000" dirty="0">
                <a:latin typeface="黑体" panose="02010609060101010101" pitchFamily="49" charset="-122"/>
                <a:ea typeface="黑体" panose="02010609060101010101" pitchFamily="49" charset="-122"/>
              </a:rPr>
              <a:t>的物体面积时，用平方厘米表示</a:t>
            </a: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70447137-F71B-B12B-61DE-A81691A88F37}"/>
              </a:ext>
            </a:extLst>
          </p:cNvPr>
          <p:cNvSpPr txBox="1"/>
          <p:nvPr/>
        </p:nvSpPr>
        <p:spPr>
          <a:xfrm>
            <a:off x="4536893" y="1411068"/>
            <a:ext cx="3118216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/>
            <a:r>
              <a:rPr lang="zh-CN" altLang="en-US" sz="3000" dirty="0">
                <a:latin typeface="黑体" panose="02010609060101010101" pitchFamily="49" charset="-122"/>
                <a:ea typeface="黑体" panose="02010609060101010101" pitchFamily="49" charset="-122"/>
              </a:rPr>
              <a:t>测量</a:t>
            </a:r>
            <a:r>
              <a:rPr lang="zh-CN" altLang="en-US" sz="3000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一般</a:t>
            </a:r>
            <a:r>
              <a:rPr lang="zh-CN" altLang="en-US" sz="3000" dirty="0">
                <a:latin typeface="黑体" panose="02010609060101010101" pitchFamily="49" charset="-122"/>
                <a:ea typeface="黑体" panose="02010609060101010101" pitchFamily="49" charset="-122"/>
              </a:rPr>
              <a:t>的物体面积时，用平方分米表示</a:t>
            </a: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3D01DF1B-17A9-8110-695D-7B46E5327BD3}"/>
              </a:ext>
            </a:extLst>
          </p:cNvPr>
          <p:cNvSpPr txBox="1"/>
          <p:nvPr/>
        </p:nvSpPr>
        <p:spPr>
          <a:xfrm>
            <a:off x="7971251" y="746179"/>
            <a:ext cx="3785436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/>
            <a:r>
              <a:rPr lang="zh-CN" altLang="en-US" sz="3000" dirty="0">
                <a:latin typeface="黑体" panose="02010609060101010101" pitchFamily="49" charset="-122"/>
                <a:ea typeface="黑体" panose="02010609060101010101" pitchFamily="49" charset="-122"/>
              </a:rPr>
              <a:t>测量</a:t>
            </a:r>
            <a:r>
              <a:rPr lang="zh-CN" altLang="en-US" sz="3000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比较大</a:t>
            </a:r>
            <a:r>
              <a:rPr lang="zh-CN" altLang="en-US" sz="3000" dirty="0">
                <a:latin typeface="黑体" panose="02010609060101010101" pitchFamily="49" charset="-122"/>
                <a:ea typeface="黑体" panose="02010609060101010101" pitchFamily="49" charset="-122"/>
              </a:rPr>
              <a:t>的物体面积时，用平方米表示</a:t>
            </a:r>
          </a:p>
        </p:txBody>
      </p:sp>
    </p:spTree>
    <p:extLst>
      <p:ext uri="{BB962C8B-B14F-4D97-AF65-F5344CB8AC3E}">
        <p14:creationId xmlns:p14="http://schemas.microsoft.com/office/powerpoint/2010/main" val="27702395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5" name="图片 6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11980333" y="124885"/>
            <a:ext cx="186267" cy="59267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文本框 1">
            <a:extLst>
              <a:ext uri="{FF2B5EF4-FFF2-40B4-BE49-F238E27FC236}">
                <a16:creationId xmlns:a16="http://schemas.microsoft.com/office/drawing/2014/main" id="{F9B8C2E2-2ADB-FF74-0A43-1CB1CE5D8947}"/>
              </a:ext>
            </a:extLst>
          </p:cNvPr>
          <p:cNvSpPr txBox="1"/>
          <p:nvPr/>
        </p:nvSpPr>
        <p:spPr>
          <a:xfrm>
            <a:off x="982493" y="233465"/>
            <a:ext cx="2295728" cy="742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eaLnBrk="1" hangingPunct="1">
              <a:lnSpc>
                <a:spcPct val="130000"/>
              </a:lnSpc>
            </a:pPr>
            <a:r>
              <a:rPr lang="zh-CN" altLang="en-US" sz="3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达标检测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16BDE026-4E00-88BB-7675-FF5E5E4FAF92}"/>
              </a:ext>
            </a:extLst>
          </p:cNvPr>
          <p:cNvSpPr txBox="1"/>
          <p:nvPr/>
        </p:nvSpPr>
        <p:spPr>
          <a:xfrm>
            <a:off x="1176121" y="1269539"/>
            <a:ext cx="10515136" cy="13583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先估计下面长方形的面积大约是多少平方厘米，再用 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1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平方厘米的正方形量一量。</a:t>
            </a:r>
            <a:endParaRPr kumimoji="0" lang="zh-CN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4" name="椭圆 3">
            <a:extLst>
              <a:ext uri="{FF2B5EF4-FFF2-40B4-BE49-F238E27FC236}">
                <a16:creationId xmlns:a16="http://schemas.microsoft.com/office/drawing/2014/main" id="{2EB7CC0D-B30D-9017-3769-2A520A4F1D53}"/>
              </a:ext>
            </a:extLst>
          </p:cNvPr>
          <p:cNvSpPr/>
          <p:nvPr/>
        </p:nvSpPr>
        <p:spPr>
          <a:xfrm>
            <a:off x="500743" y="1352434"/>
            <a:ext cx="587829" cy="587829"/>
          </a:xfrm>
          <a:prstGeom prst="ellipse">
            <a:avLst/>
          </a:prstGeom>
          <a:solidFill>
            <a:srgbClr val="FCD4B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>
                <a:solidFill>
                  <a:srgbClr val="037F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endParaRPr lang="zh-CN" altLang="en-US" sz="3600" b="1" dirty="0">
              <a:solidFill>
                <a:srgbClr val="037FB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Box 11">
            <a:extLst>
              <a:ext uri="{FF2B5EF4-FFF2-40B4-BE49-F238E27FC236}">
                <a16:creationId xmlns:a16="http://schemas.microsoft.com/office/drawing/2014/main" id="{D5CA5F67-2B12-A7FC-23BD-ACC89D92245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50462" y="2227750"/>
            <a:ext cx="372374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【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课本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54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页 做一做 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2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题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】</a:t>
            </a:r>
            <a:endParaRPr lang="zh-CN" altLang="en-US" sz="2000" b="0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65800EEE-C06D-F9A0-2DEC-3C9572167E93}"/>
              </a:ext>
            </a:extLst>
          </p:cNvPr>
          <p:cNvSpPr/>
          <p:nvPr/>
        </p:nvSpPr>
        <p:spPr>
          <a:xfrm>
            <a:off x="4194336" y="3071023"/>
            <a:ext cx="3803327" cy="2009545"/>
          </a:xfrm>
          <a:prstGeom prst="rect">
            <a:avLst/>
          </a:prstGeom>
          <a:solidFill>
            <a:srgbClr val="E0FAF7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53692B3F-AB9C-96F0-FFCC-E2BCA00CAF68}"/>
              </a:ext>
            </a:extLst>
          </p:cNvPr>
          <p:cNvSpPr txBox="1"/>
          <p:nvPr/>
        </p:nvSpPr>
        <p:spPr>
          <a:xfrm>
            <a:off x="1176121" y="646967"/>
            <a:ext cx="10515136" cy="13583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下面三个图形中，哪个图形的面积最大？哪个图形的面积最小？（每个       代表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1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平方厘米。）</a:t>
            </a:r>
          </a:p>
        </p:txBody>
      </p:sp>
      <p:sp>
        <p:nvSpPr>
          <p:cNvPr id="3" name="椭圆 2">
            <a:extLst>
              <a:ext uri="{FF2B5EF4-FFF2-40B4-BE49-F238E27FC236}">
                <a16:creationId xmlns:a16="http://schemas.microsoft.com/office/drawing/2014/main" id="{9EB19E83-5733-8D25-134D-AE2FEACC1D0F}"/>
              </a:ext>
            </a:extLst>
          </p:cNvPr>
          <p:cNvSpPr/>
          <p:nvPr/>
        </p:nvSpPr>
        <p:spPr>
          <a:xfrm>
            <a:off x="500743" y="699814"/>
            <a:ext cx="587829" cy="587829"/>
          </a:xfrm>
          <a:prstGeom prst="ellipse">
            <a:avLst/>
          </a:prstGeom>
          <a:solidFill>
            <a:srgbClr val="FCD4B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>
                <a:solidFill>
                  <a:srgbClr val="037F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endParaRPr lang="zh-CN" altLang="en-US" sz="3600" b="1" dirty="0">
              <a:solidFill>
                <a:srgbClr val="037FB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147FA734-52FA-0A4C-DEB1-CEB595233CD6}"/>
              </a:ext>
            </a:extLst>
          </p:cNvPr>
          <p:cNvSpPr/>
          <p:nvPr/>
        </p:nvSpPr>
        <p:spPr>
          <a:xfrm>
            <a:off x="5514027" y="1372990"/>
            <a:ext cx="622570" cy="622570"/>
          </a:xfrm>
          <a:prstGeom prst="rect">
            <a:avLst/>
          </a:prstGeom>
          <a:solidFill>
            <a:schemeClr val="bg1"/>
          </a:solidFill>
          <a:ln w="190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TextBox 11">
            <a:extLst>
              <a:ext uri="{FF2B5EF4-FFF2-40B4-BE49-F238E27FC236}">
                <a16:creationId xmlns:a16="http://schemas.microsoft.com/office/drawing/2014/main" id="{96488A49-EACB-99CB-E943-650101C55E6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76121" y="2049579"/>
            <a:ext cx="372374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【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课本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55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页 练习十一 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2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题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】</a:t>
            </a:r>
            <a:endParaRPr lang="zh-CN" altLang="en-US" sz="2000" b="0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15F707E5-FA95-2B83-8DC0-8E82C21E0189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54182" y="2498283"/>
            <a:ext cx="11083636" cy="2261473"/>
          </a:xfrm>
          <a:prstGeom prst="rect">
            <a:avLst/>
          </a:prstGeom>
        </p:spPr>
      </p:pic>
      <p:grpSp>
        <p:nvGrpSpPr>
          <p:cNvPr id="7" name="组合 6">
            <a:extLst>
              <a:ext uri="{FF2B5EF4-FFF2-40B4-BE49-F238E27FC236}">
                <a16:creationId xmlns:a16="http://schemas.microsoft.com/office/drawing/2014/main" id="{4D077312-6F8C-5F40-D7F4-6237FFECF4E5}"/>
              </a:ext>
            </a:extLst>
          </p:cNvPr>
          <p:cNvGrpSpPr/>
          <p:nvPr/>
        </p:nvGrpSpPr>
        <p:grpSpPr>
          <a:xfrm>
            <a:off x="1088572" y="4876182"/>
            <a:ext cx="1424394" cy="622570"/>
            <a:chOff x="2607012" y="5311842"/>
            <a:chExt cx="1424394" cy="622570"/>
          </a:xfrm>
        </p:grpSpPr>
        <p:sp>
          <p:nvSpPr>
            <p:cNvPr id="8" name="文本框 7">
              <a:extLst>
                <a:ext uri="{FF2B5EF4-FFF2-40B4-BE49-F238E27FC236}">
                  <a16:creationId xmlns:a16="http://schemas.microsoft.com/office/drawing/2014/main" id="{EB76F555-231C-FEFB-6FEB-7C5B369648B1}"/>
                </a:ext>
              </a:extLst>
            </p:cNvPr>
            <p:cNvSpPr txBox="1"/>
            <p:nvPr/>
          </p:nvSpPr>
          <p:spPr>
            <a:xfrm>
              <a:off x="2607012" y="5330740"/>
              <a:ext cx="1177047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 eaLnBrk="1" hangingPunct="1"/>
              <a:r>
                <a:rPr lang="en-US" altLang="zh-CN" sz="3200" b="1" dirty="0">
                  <a:solidFill>
                    <a:srgbClr val="FF0000"/>
                  </a:solidFill>
                  <a:latin typeface="+mn-lt"/>
                  <a:ea typeface="+mj-ea"/>
                </a:rPr>
                <a:t>8</a:t>
              </a:r>
              <a:r>
                <a:rPr lang="zh-CN" altLang="en-US" sz="3200" b="1" dirty="0">
                  <a:solidFill>
                    <a:srgbClr val="FF0000"/>
                  </a:solidFill>
                  <a:latin typeface="+mn-lt"/>
                  <a:ea typeface="+mj-ea"/>
                </a:rPr>
                <a:t>个</a:t>
              </a:r>
            </a:p>
          </p:txBody>
        </p:sp>
        <p:sp>
          <p:nvSpPr>
            <p:cNvPr id="9" name="矩形 8">
              <a:extLst>
                <a:ext uri="{FF2B5EF4-FFF2-40B4-BE49-F238E27FC236}">
                  <a16:creationId xmlns:a16="http://schemas.microsoft.com/office/drawing/2014/main" id="{72913CB0-A0C2-B0B2-A8C0-D434007E1AE5}"/>
                </a:ext>
              </a:extLst>
            </p:cNvPr>
            <p:cNvSpPr/>
            <p:nvPr/>
          </p:nvSpPr>
          <p:spPr>
            <a:xfrm>
              <a:off x="3408836" y="5311842"/>
              <a:ext cx="622570" cy="622570"/>
            </a:xfrm>
            <a:prstGeom prst="rect">
              <a:avLst/>
            </a:prstGeom>
            <a:solidFill>
              <a:schemeClr val="bg1"/>
            </a:solidFill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0" name="组合 9">
            <a:extLst>
              <a:ext uri="{FF2B5EF4-FFF2-40B4-BE49-F238E27FC236}">
                <a16:creationId xmlns:a16="http://schemas.microsoft.com/office/drawing/2014/main" id="{EA8C7209-EF99-05A6-219B-7DD3729519DF}"/>
              </a:ext>
            </a:extLst>
          </p:cNvPr>
          <p:cNvGrpSpPr/>
          <p:nvPr/>
        </p:nvGrpSpPr>
        <p:grpSpPr>
          <a:xfrm>
            <a:off x="5179524" y="4876182"/>
            <a:ext cx="1628673" cy="622570"/>
            <a:chOff x="2402733" y="5311842"/>
            <a:chExt cx="1628673" cy="622570"/>
          </a:xfrm>
        </p:grpSpPr>
        <p:sp>
          <p:nvSpPr>
            <p:cNvPr id="11" name="文本框 10">
              <a:extLst>
                <a:ext uri="{FF2B5EF4-FFF2-40B4-BE49-F238E27FC236}">
                  <a16:creationId xmlns:a16="http://schemas.microsoft.com/office/drawing/2014/main" id="{8C8B6DD0-189B-4B36-A70C-028412035B30}"/>
                </a:ext>
              </a:extLst>
            </p:cNvPr>
            <p:cNvSpPr txBox="1"/>
            <p:nvPr/>
          </p:nvSpPr>
          <p:spPr>
            <a:xfrm>
              <a:off x="2402733" y="5330740"/>
              <a:ext cx="1240731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 eaLnBrk="1" hangingPunct="1"/>
              <a:r>
                <a:rPr lang="en-US" altLang="zh-CN" sz="3200" b="1" dirty="0">
                  <a:solidFill>
                    <a:srgbClr val="FF0000"/>
                  </a:solidFill>
                  <a:latin typeface="+mn-lt"/>
                  <a:ea typeface="+mj-ea"/>
                </a:rPr>
                <a:t>10</a:t>
              </a:r>
              <a:r>
                <a:rPr lang="zh-CN" altLang="en-US" sz="3200" b="1" dirty="0">
                  <a:solidFill>
                    <a:srgbClr val="FF0000"/>
                  </a:solidFill>
                  <a:latin typeface="+mn-lt"/>
                  <a:ea typeface="+mj-ea"/>
                </a:rPr>
                <a:t>个</a:t>
              </a:r>
            </a:p>
          </p:txBody>
        </p:sp>
        <p:sp>
          <p:nvSpPr>
            <p:cNvPr id="12" name="矩形 11">
              <a:extLst>
                <a:ext uri="{FF2B5EF4-FFF2-40B4-BE49-F238E27FC236}">
                  <a16:creationId xmlns:a16="http://schemas.microsoft.com/office/drawing/2014/main" id="{BD3460B3-B84D-7845-380C-2DE440A1CC96}"/>
                </a:ext>
              </a:extLst>
            </p:cNvPr>
            <p:cNvSpPr/>
            <p:nvPr/>
          </p:nvSpPr>
          <p:spPr>
            <a:xfrm>
              <a:off x="3408836" y="5311842"/>
              <a:ext cx="622570" cy="622570"/>
            </a:xfrm>
            <a:prstGeom prst="rect">
              <a:avLst/>
            </a:prstGeom>
            <a:solidFill>
              <a:schemeClr val="bg1"/>
            </a:solidFill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3" name="组合 12">
            <a:extLst>
              <a:ext uri="{FF2B5EF4-FFF2-40B4-BE49-F238E27FC236}">
                <a16:creationId xmlns:a16="http://schemas.microsoft.com/office/drawing/2014/main" id="{2838F834-B049-ED27-3230-ACA9753522FB}"/>
              </a:ext>
            </a:extLst>
          </p:cNvPr>
          <p:cNvGrpSpPr/>
          <p:nvPr/>
        </p:nvGrpSpPr>
        <p:grpSpPr>
          <a:xfrm>
            <a:off x="9629457" y="4876182"/>
            <a:ext cx="1424394" cy="622570"/>
            <a:chOff x="2607012" y="5311842"/>
            <a:chExt cx="1424394" cy="622570"/>
          </a:xfrm>
        </p:grpSpPr>
        <p:sp>
          <p:nvSpPr>
            <p:cNvPr id="14" name="文本框 13">
              <a:extLst>
                <a:ext uri="{FF2B5EF4-FFF2-40B4-BE49-F238E27FC236}">
                  <a16:creationId xmlns:a16="http://schemas.microsoft.com/office/drawing/2014/main" id="{9FD04DF0-5591-27CF-F137-503CEE6E28D0}"/>
                </a:ext>
              </a:extLst>
            </p:cNvPr>
            <p:cNvSpPr txBox="1"/>
            <p:nvPr/>
          </p:nvSpPr>
          <p:spPr>
            <a:xfrm>
              <a:off x="2607012" y="5330740"/>
              <a:ext cx="1177047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 eaLnBrk="1" hangingPunct="1"/>
              <a:r>
                <a:rPr lang="en-US" altLang="zh-CN" sz="3200" b="1" dirty="0">
                  <a:solidFill>
                    <a:srgbClr val="FF0000"/>
                  </a:solidFill>
                  <a:latin typeface="+mn-lt"/>
                  <a:ea typeface="+mj-ea"/>
                </a:rPr>
                <a:t>9</a:t>
              </a:r>
              <a:r>
                <a:rPr lang="zh-CN" altLang="en-US" sz="3200" b="1" dirty="0">
                  <a:solidFill>
                    <a:srgbClr val="FF0000"/>
                  </a:solidFill>
                  <a:latin typeface="+mn-lt"/>
                  <a:ea typeface="+mj-ea"/>
                </a:rPr>
                <a:t>个</a:t>
              </a:r>
            </a:p>
          </p:txBody>
        </p:sp>
        <p:sp>
          <p:nvSpPr>
            <p:cNvPr id="15" name="矩形 14">
              <a:extLst>
                <a:ext uri="{FF2B5EF4-FFF2-40B4-BE49-F238E27FC236}">
                  <a16:creationId xmlns:a16="http://schemas.microsoft.com/office/drawing/2014/main" id="{463DE501-4A30-8475-C358-B5F4437BC86D}"/>
                </a:ext>
              </a:extLst>
            </p:cNvPr>
            <p:cNvSpPr/>
            <p:nvPr/>
          </p:nvSpPr>
          <p:spPr>
            <a:xfrm>
              <a:off x="3408836" y="5311842"/>
              <a:ext cx="622570" cy="622570"/>
            </a:xfrm>
            <a:prstGeom prst="rect">
              <a:avLst/>
            </a:prstGeom>
            <a:solidFill>
              <a:schemeClr val="bg1"/>
            </a:solidFill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6" name="文本框 15">
            <a:extLst>
              <a:ext uri="{FF2B5EF4-FFF2-40B4-BE49-F238E27FC236}">
                <a16:creationId xmlns:a16="http://schemas.microsoft.com/office/drawing/2014/main" id="{B565E32F-8702-D8DC-C29D-2F9E2C8B5D02}"/>
              </a:ext>
            </a:extLst>
          </p:cNvPr>
          <p:cNvSpPr txBox="1"/>
          <p:nvPr/>
        </p:nvSpPr>
        <p:spPr>
          <a:xfrm>
            <a:off x="838432" y="5724201"/>
            <a:ext cx="10515136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32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第二个图形的面积最大，第一个图形的面积最小。</a:t>
            </a:r>
          </a:p>
        </p:txBody>
      </p:sp>
    </p:spTree>
    <p:extLst>
      <p:ext uri="{BB962C8B-B14F-4D97-AF65-F5344CB8AC3E}">
        <p14:creationId xmlns:p14="http://schemas.microsoft.com/office/powerpoint/2010/main" val="7678833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907519DA-E707-DA07-F95B-FDFBCDD9BAD3}"/>
              </a:ext>
            </a:extLst>
          </p:cNvPr>
          <p:cNvSpPr txBox="1"/>
          <p:nvPr/>
        </p:nvSpPr>
        <p:spPr>
          <a:xfrm>
            <a:off x="1176121" y="938799"/>
            <a:ext cx="10515136" cy="13583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测量身份证、课桌面、教室和操场的面积，分别选用哪个面积单位比较合适？</a:t>
            </a:r>
          </a:p>
        </p:txBody>
      </p:sp>
      <p:sp>
        <p:nvSpPr>
          <p:cNvPr id="3" name="椭圆 2">
            <a:extLst>
              <a:ext uri="{FF2B5EF4-FFF2-40B4-BE49-F238E27FC236}">
                <a16:creationId xmlns:a16="http://schemas.microsoft.com/office/drawing/2014/main" id="{507484A2-7996-BEB9-E692-1AA234A2B2D8}"/>
              </a:ext>
            </a:extLst>
          </p:cNvPr>
          <p:cNvSpPr/>
          <p:nvPr/>
        </p:nvSpPr>
        <p:spPr>
          <a:xfrm>
            <a:off x="500743" y="991646"/>
            <a:ext cx="587829" cy="587829"/>
          </a:xfrm>
          <a:prstGeom prst="ellipse">
            <a:avLst/>
          </a:prstGeom>
          <a:solidFill>
            <a:srgbClr val="FCD4B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>
                <a:solidFill>
                  <a:srgbClr val="037F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endParaRPr lang="zh-CN" altLang="en-US" sz="3600" b="1" dirty="0">
              <a:solidFill>
                <a:srgbClr val="037FB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11">
            <a:extLst>
              <a:ext uri="{FF2B5EF4-FFF2-40B4-BE49-F238E27FC236}">
                <a16:creationId xmlns:a16="http://schemas.microsoft.com/office/drawing/2014/main" id="{E0510CFD-7E56-5EF8-2315-D792BF90527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09559" y="1820059"/>
            <a:ext cx="372374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【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课本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55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页 练习十一 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3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题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】</a:t>
            </a:r>
            <a:endParaRPr lang="zh-CN" altLang="en-US" sz="2000" b="0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3D06C6F4-AD34-679A-F7D4-4CB1A7C7E39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835653" y="3552673"/>
            <a:ext cx="1621095" cy="10000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矩形 5">
            <a:extLst>
              <a:ext uri="{FF2B5EF4-FFF2-40B4-BE49-F238E27FC236}">
                <a16:creationId xmlns:a16="http://schemas.microsoft.com/office/drawing/2014/main" id="{8274E09D-47CD-8DF1-E4F2-1C99491BD4BD}"/>
              </a:ext>
            </a:extLst>
          </p:cNvPr>
          <p:cNvSpPr/>
          <p:nvPr/>
        </p:nvSpPr>
        <p:spPr>
          <a:xfrm>
            <a:off x="650099" y="4764780"/>
            <a:ext cx="199220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0" hangingPunct="0">
              <a:defRPr/>
            </a:pPr>
            <a:r>
              <a:rPr lang="zh-CN" altLang="en-US" sz="3200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平方厘米</a:t>
            </a:r>
            <a:endParaRPr lang="en-US" altLang="zh-CN" sz="3200" dirty="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B0CD8069-18B0-9D6F-8CA2-3269C1B6246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761143" y="2785802"/>
            <a:ext cx="2852631" cy="1766872"/>
          </a:xfrm>
          <a:prstGeom prst="rect">
            <a:avLst/>
          </a:prstGeom>
        </p:spPr>
      </p:pic>
      <p:sp>
        <p:nvSpPr>
          <p:cNvPr id="8" name="矩形 7">
            <a:extLst>
              <a:ext uri="{FF2B5EF4-FFF2-40B4-BE49-F238E27FC236}">
                <a16:creationId xmlns:a16="http://schemas.microsoft.com/office/drawing/2014/main" id="{2F74B784-89AD-EEF6-82A6-0FF1A391D92C}"/>
              </a:ext>
            </a:extLst>
          </p:cNvPr>
          <p:cNvSpPr/>
          <p:nvPr/>
        </p:nvSpPr>
        <p:spPr>
          <a:xfrm>
            <a:off x="3235110" y="4764780"/>
            <a:ext cx="199220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0" hangingPunct="0">
              <a:defRPr/>
            </a:pPr>
            <a:r>
              <a:rPr lang="zh-CN" altLang="en-US" sz="3200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平方分米</a:t>
            </a:r>
            <a:endParaRPr lang="en-US" altLang="zh-CN" sz="3200" dirty="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AA73E104-3A78-9152-E238-15819D6151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18169" y="2849625"/>
            <a:ext cx="2455263" cy="17030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矩形 9">
            <a:extLst>
              <a:ext uri="{FF2B5EF4-FFF2-40B4-BE49-F238E27FC236}">
                <a16:creationId xmlns:a16="http://schemas.microsoft.com/office/drawing/2014/main" id="{80F73E02-05BF-1182-7D4A-EDF465354E40}"/>
              </a:ext>
            </a:extLst>
          </p:cNvPr>
          <p:cNvSpPr/>
          <p:nvPr/>
        </p:nvSpPr>
        <p:spPr>
          <a:xfrm>
            <a:off x="6149699" y="4764780"/>
            <a:ext cx="199220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0" hangingPunct="0">
              <a:defRPr/>
            </a:pPr>
            <a:r>
              <a:rPr lang="zh-CN" altLang="en-US" sz="3200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平方米</a:t>
            </a:r>
            <a:endParaRPr lang="en-US" altLang="zh-CN" sz="3200" dirty="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11" name="图片 10">
            <a:extLst>
              <a:ext uri="{FF2B5EF4-FFF2-40B4-BE49-F238E27FC236}">
                <a16:creationId xmlns:a16="http://schemas.microsoft.com/office/drawing/2014/main" id="{E101A50B-85EF-595D-1854-706CC643E9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77826" y="3135037"/>
            <a:ext cx="2805112" cy="1417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矩形 11">
            <a:extLst>
              <a:ext uri="{FF2B5EF4-FFF2-40B4-BE49-F238E27FC236}">
                <a16:creationId xmlns:a16="http://schemas.microsoft.com/office/drawing/2014/main" id="{6A1659EE-D2E9-07E6-4E3E-543976C247DC}"/>
              </a:ext>
            </a:extLst>
          </p:cNvPr>
          <p:cNvSpPr/>
          <p:nvPr/>
        </p:nvSpPr>
        <p:spPr>
          <a:xfrm>
            <a:off x="9084281" y="4764780"/>
            <a:ext cx="199220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0" hangingPunct="0">
              <a:defRPr/>
            </a:pPr>
            <a:r>
              <a:rPr lang="zh-CN" altLang="en-US" sz="3200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平方米</a:t>
            </a:r>
            <a:endParaRPr lang="en-US" altLang="zh-CN" sz="3200" dirty="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7426352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  <p:bldP spid="10" grpId="0"/>
      <p:bldP spid="1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D6B05628-9683-9F11-D873-F1EBE7D93BFF}"/>
              </a:ext>
            </a:extLst>
          </p:cNvPr>
          <p:cNvSpPr txBox="1"/>
          <p:nvPr/>
        </p:nvSpPr>
        <p:spPr>
          <a:xfrm>
            <a:off x="1176121" y="938799"/>
            <a:ext cx="10515136" cy="6935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在横线上填写合适的单位名称。</a:t>
            </a:r>
          </a:p>
        </p:txBody>
      </p:sp>
      <p:sp>
        <p:nvSpPr>
          <p:cNvPr id="3" name="椭圆 2">
            <a:extLst>
              <a:ext uri="{FF2B5EF4-FFF2-40B4-BE49-F238E27FC236}">
                <a16:creationId xmlns:a16="http://schemas.microsoft.com/office/drawing/2014/main" id="{75596947-824A-D6A8-B154-210A3ACAB568}"/>
              </a:ext>
            </a:extLst>
          </p:cNvPr>
          <p:cNvSpPr/>
          <p:nvPr/>
        </p:nvSpPr>
        <p:spPr>
          <a:xfrm>
            <a:off x="500743" y="991646"/>
            <a:ext cx="587829" cy="587829"/>
          </a:xfrm>
          <a:prstGeom prst="ellipse">
            <a:avLst/>
          </a:prstGeom>
          <a:solidFill>
            <a:srgbClr val="FCD4B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>
                <a:solidFill>
                  <a:srgbClr val="037F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endParaRPr lang="zh-CN" altLang="en-US" sz="3600" b="1" dirty="0">
              <a:solidFill>
                <a:srgbClr val="037FB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11">
            <a:extLst>
              <a:ext uri="{FF2B5EF4-FFF2-40B4-BE49-F238E27FC236}">
                <a16:creationId xmlns:a16="http://schemas.microsoft.com/office/drawing/2014/main" id="{A42D3A00-F31D-6307-182A-14375060793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23956" y="1169639"/>
            <a:ext cx="372374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【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课本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55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页 练习十一 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4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题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】</a:t>
            </a:r>
            <a:endParaRPr lang="zh-CN" altLang="en-US" sz="2000" b="0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69826A80-FE19-34EA-867D-6F82E21BA587}"/>
              </a:ext>
            </a:extLst>
          </p:cNvPr>
          <p:cNvSpPr txBox="1"/>
          <p:nvPr/>
        </p:nvSpPr>
        <p:spPr>
          <a:xfrm>
            <a:off x="637655" y="2035882"/>
            <a:ext cx="11344708" cy="24801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一块黑板的长是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4_____</a:t>
            </a:r>
            <a:r>
              <a:rPr kumimoji="0" lang="en-US" altLang="zh-CN" sz="36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    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一枚邮票的面积是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4_______</a:t>
            </a: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小明的身高是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128_____</a:t>
            </a:r>
            <a:r>
              <a:rPr kumimoji="0" lang="en-US" altLang="zh-CN" sz="36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    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一块手帕的面积是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4_______</a:t>
            </a: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小华的腰围是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6_____</a:t>
            </a:r>
            <a:r>
              <a:rPr kumimoji="0" lang="en-US" altLang="zh-CN" sz="36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        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一块黑板的面积是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4_______</a:t>
            </a:r>
            <a:endParaRPr kumimoji="0" lang="zh-CN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9E865606-179F-26EE-5344-5DD44FABF79F}"/>
              </a:ext>
            </a:extLst>
          </p:cNvPr>
          <p:cNvSpPr txBox="1"/>
          <p:nvPr/>
        </p:nvSpPr>
        <p:spPr>
          <a:xfrm>
            <a:off x="4364377" y="2147096"/>
            <a:ext cx="8569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eaLnBrk="1" hangingPunct="1"/>
            <a:r>
              <a:rPr lang="zh-CN" altLang="en-US" sz="3600" b="1" dirty="0">
                <a:solidFill>
                  <a:srgbClr val="FF0000"/>
                </a:solidFill>
                <a:latin typeface="+mn-lt"/>
                <a:ea typeface="+mj-ea"/>
              </a:rPr>
              <a:t>米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90B85EB2-A8C7-1423-09C6-F9C1302C6A56}"/>
              </a:ext>
            </a:extLst>
          </p:cNvPr>
          <p:cNvSpPr txBox="1"/>
          <p:nvPr/>
        </p:nvSpPr>
        <p:spPr>
          <a:xfrm>
            <a:off x="9805018" y="2147096"/>
            <a:ext cx="23869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eaLnBrk="1" hangingPunct="1"/>
            <a:r>
              <a:rPr lang="zh-CN" altLang="en-US" sz="3600" b="1" dirty="0">
                <a:solidFill>
                  <a:srgbClr val="FF0000"/>
                </a:solidFill>
                <a:latin typeface="+mn-lt"/>
                <a:ea typeface="+mj-ea"/>
              </a:rPr>
              <a:t>平方厘米</a:t>
            </a: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69CAD931-9ABE-2102-52A9-81ED297B8758}"/>
              </a:ext>
            </a:extLst>
          </p:cNvPr>
          <p:cNvSpPr txBox="1"/>
          <p:nvPr/>
        </p:nvSpPr>
        <p:spPr>
          <a:xfrm>
            <a:off x="4208732" y="3008406"/>
            <a:ext cx="134575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eaLnBrk="1" hangingPunct="1"/>
            <a:r>
              <a:rPr lang="zh-CN" altLang="en-US" sz="3600" b="1" dirty="0">
                <a:solidFill>
                  <a:srgbClr val="FF0000"/>
                </a:solidFill>
                <a:latin typeface="+mn-lt"/>
                <a:ea typeface="+mj-ea"/>
              </a:rPr>
              <a:t>厘米</a:t>
            </a: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F8BBF2D2-AF4E-9F66-38EC-2D0C508C7433}"/>
              </a:ext>
            </a:extLst>
          </p:cNvPr>
          <p:cNvSpPr txBox="1"/>
          <p:nvPr/>
        </p:nvSpPr>
        <p:spPr>
          <a:xfrm>
            <a:off x="9805018" y="3008406"/>
            <a:ext cx="23869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eaLnBrk="1" hangingPunct="1"/>
            <a:r>
              <a:rPr lang="zh-CN" altLang="en-US" sz="3600" b="1" dirty="0">
                <a:solidFill>
                  <a:srgbClr val="FF0000"/>
                </a:solidFill>
                <a:latin typeface="+mn-lt"/>
                <a:ea typeface="+mj-ea"/>
              </a:rPr>
              <a:t>平方分米</a:t>
            </a: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AC6E85D2-D0B7-E14A-7FA1-36500F7EFCD5}"/>
              </a:ext>
            </a:extLst>
          </p:cNvPr>
          <p:cNvSpPr txBox="1"/>
          <p:nvPr/>
        </p:nvSpPr>
        <p:spPr>
          <a:xfrm>
            <a:off x="3749118" y="3830804"/>
            <a:ext cx="134575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eaLnBrk="1" hangingPunct="1"/>
            <a:r>
              <a:rPr lang="zh-CN" altLang="en-US" sz="3600" b="1" dirty="0">
                <a:solidFill>
                  <a:srgbClr val="FF0000"/>
                </a:solidFill>
                <a:latin typeface="+mn-lt"/>
                <a:ea typeface="+mj-ea"/>
              </a:rPr>
              <a:t>分米</a:t>
            </a: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28209B25-2A67-8D37-64FC-88911E1AAEBD}"/>
              </a:ext>
            </a:extLst>
          </p:cNvPr>
          <p:cNvSpPr txBox="1"/>
          <p:nvPr/>
        </p:nvSpPr>
        <p:spPr>
          <a:xfrm>
            <a:off x="9805018" y="3830803"/>
            <a:ext cx="217734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eaLnBrk="1" hangingPunct="1"/>
            <a:r>
              <a:rPr lang="zh-CN" altLang="en-US" sz="3600" b="1" dirty="0">
                <a:solidFill>
                  <a:srgbClr val="FF0000"/>
                </a:solidFill>
                <a:latin typeface="+mn-lt"/>
                <a:ea typeface="+mj-ea"/>
              </a:rPr>
              <a:t>平方米</a:t>
            </a:r>
          </a:p>
        </p:txBody>
      </p:sp>
    </p:spTree>
    <p:extLst>
      <p:ext uri="{BB962C8B-B14F-4D97-AF65-F5344CB8AC3E}">
        <p14:creationId xmlns:p14="http://schemas.microsoft.com/office/powerpoint/2010/main" val="21581872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  <p:bldP spid="10" grpId="0"/>
      <p:bldP spid="11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F5D82C43-14AA-E70C-3CB2-F4782E461699}"/>
              </a:ext>
            </a:extLst>
          </p:cNvPr>
          <p:cNvSpPr txBox="1"/>
          <p:nvPr/>
        </p:nvSpPr>
        <p:spPr>
          <a:xfrm>
            <a:off x="1176121" y="685879"/>
            <a:ext cx="10515136" cy="13583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用四个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1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平方厘米的正方形拼成下面的图形。它们的面积各是多少？它们的周长呢？</a:t>
            </a:r>
          </a:p>
        </p:txBody>
      </p:sp>
      <p:sp>
        <p:nvSpPr>
          <p:cNvPr id="3" name="椭圆 2">
            <a:extLst>
              <a:ext uri="{FF2B5EF4-FFF2-40B4-BE49-F238E27FC236}">
                <a16:creationId xmlns:a16="http://schemas.microsoft.com/office/drawing/2014/main" id="{F93F698A-50AC-2DDA-2804-F0113AD7AA87}"/>
              </a:ext>
            </a:extLst>
          </p:cNvPr>
          <p:cNvSpPr/>
          <p:nvPr/>
        </p:nvSpPr>
        <p:spPr>
          <a:xfrm>
            <a:off x="500743" y="738726"/>
            <a:ext cx="587829" cy="587829"/>
          </a:xfrm>
          <a:prstGeom prst="ellipse">
            <a:avLst/>
          </a:prstGeom>
          <a:solidFill>
            <a:srgbClr val="FCD4B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>
                <a:solidFill>
                  <a:srgbClr val="037F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  <a:endParaRPr lang="zh-CN" altLang="en-US" sz="3600" b="1" dirty="0">
              <a:solidFill>
                <a:srgbClr val="037FB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11">
            <a:extLst>
              <a:ext uri="{FF2B5EF4-FFF2-40B4-BE49-F238E27FC236}">
                <a16:creationId xmlns:a16="http://schemas.microsoft.com/office/drawing/2014/main" id="{35E674B4-83FC-B219-DA46-E6F72895C83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45575" y="1570593"/>
            <a:ext cx="372374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【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课本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55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页 练习十一 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5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题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】</a:t>
            </a:r>
            <a:endParaRPr lang="zh-CN" altLang="en-US" sz="2000" b="0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grpSp>
        <p:nvGrpSpPr>
          <p:cNvPr id="5" name="组合 4">
            <a:extLst>
              <a:ext uri="{FF2B5EF4-FFF2-40B4-BE49-F238E27FC236}">
                <a16:creationId xmlns:a16="http://schemas.microsoft.com/office/drawing/2014/main" id="{8163F2DC-8119-94F1-A32B-C9B3F8715156}"/>
              </a:ext>
            </a:extLst>
          </p:cNvPr>
          <p:cNvGrpSpPr/>
          <p:nvPr/>
        </p:nvGrpSpPr>
        <p:grpSpPr>
          <a:xfrm>
            <a:off x="1220590" y="2324153"/>
            <a:ext cx="2159541" cy="1439694"/>
            <a:chOff x="1088572" y="2480553"/>
            <a:chExt cx="2159541" cy="1439694"/>
          </a:xfrm>
        </p:grpSpPr>
        <p:sp>
          <p:nvSpPr>
            <p:cNvPr id="6" name="矩形 5">
              <a:extLst>
                <a:ext uri="{FF2B5EF4-FFF2-40B4-BE49-F238E27FC236}">
                  <a16:creationId xmlns:a16="http://schemas.microsoft.com/office/drawing/2014/main" id="{9F4D49C5-CED9-927C-AF61-608365340B8A}"/>
                </a:ext>
              </a:extLst>
            </p:cNvPr>
            <p:cNvSpPr/>
            <p:nvPr/>
          </p:nvSpPr>
          <p:spPr>
            <a:xfrm>
              <a:off x="1088572" y="3200400"/>
              <a:ext cx="719847" cy="719847"/>
            </a:xfrm>
            <a:prstGeom prst="rect">
              <a:avLst/>
            </a:prstGeom>
            <a:solidFill>
              <a:srgbClr val="E0FAF7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" name="矩形 6">
              <a:extLst>
                <a:ext uri="{FF2B5EF4-FFF2-40B4-BE49-F238E27FC236}">
                  <a16:creationId xmlns:a16="http://schemas.microsoft.com/office/drawing/2014/main" id="{ADF7F693-CE01-9CDA-400D-801FECF6C240}"/>
                </a:ext>
              </a:extLst>
            </p:cNvPr>
            <p:cNvSpPr/>
            <p:nvPr/>
          </p:nvSpPr>
          <p:spPr>
            <a:xfrm>
              <a:off x="1808419" y="3200400"/>
              <a:ext cx="719847" cy="719847"/>
            </a:xfrm>
            <a:prstGeom prst="rect">
              <a:avLst/>
            </a:prstGeom>
            <a:solidFill>
              <a:srgbClr val="E0FAF7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矩形 7">
              <a:extLst>
                <a:ext uri="{FF2B5EF4-FFF2-40B4-BE49-F238E27FC236}">
                  <a16:creationId xmlns:a16="http://schemas.microsoft.com/office/drawing/2014/main" id="{92B206B9-0E79-CEB8-CB7E-F373D9E93F6E}"/>
                </a:ext>
              </a:extLst>
            </p:cNvPr>
            <p:cNvSpPr/>
            <p:nvPr/>
          </p:nvSpPr>
          <p:spPr>
            <a:xfrm>
              <a:off x="2528266" y="3200400"/>
              <a:ext cx="719847" cy="719847"/>
            </a:xfrm>
            <a:prstGeom prst="rect">
              <a:avLst/>
            </a:prstGeom>
            <a:solidFill>
              <a:srgbClr val="E0FAF7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矩形 8">
              <a:extLst>
                <a:ext uri="{FF2B5EF4-FFF2-40B4-BE49-F238E27FC236}">
                  <a16:creationId xmlns:a16="http://schemas.microsoft.com/office/drawing/2014/main" id="{70F3F9D5-2442-C4D1-1939-1D500185AE2B}"/>
                </a:ext>
              </a:extLst>
            </p:cNvPr>
            <p:cNvSpPr/>
            <p:nvPr/>
          </p:nvSpPr>
          <p:spPr>
            <a:xfrm>
              <a:off x="1808419" y="2480553"/>
              <a:ext cx="719847" cy="719847"/>
            </a:xfrm>
            <a:prstGeom prst="rect">
              <a:avLst/>
            </a:prstGeom>
            <a:solidFill>
              <a:srgbClr val="E0FAF7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0" name="组合 9">
            <a:extLst>
              <a:ext uri="{FF2B5EF4-FFF2-40B4-BE49-F238E27FC236}">
                <a16:creationId xmlns:a16="http://schemas.microsoft.com/office/drawing/2014/main" id="{641665A7-420F-710F-55C7-4F36305D3FE2}"/>
              </a:ext>
            </a:extLst>
          </p:cNvPr>
          <p:cNvGrpSpPr/>
          <p:nvPr/>
        </p:nvGrpSpPr>
        <p:grpSpPr>
          <a:xfrm>
            <a:off x="3990965" y="3043999"/>
            <a:ext cx="2879388" cy="719848"/>
            <a:chOff x="1088572" y="3200399"/>
            <a:chExt cx="2879388" cy="719848"/>
          </a:xfrm>
        </p:grpSpPr>
        <p:sp>
          <p:nvSpPr>
            <p:cNvPr id="11" name="矩形 10">
              <a:extLst>
                <a:ext uri="{FF2B5EF4-FFF2-40B4-BE49-F238E27FC236}">
                  <a16:creationId xmlns:a16="http://schemas.microsoft.com/office/drawing/2014/main" id="{E8CDCD58-D37A-EC45-792A-38F93C6961B4}"/>
                </a:ext>
              </a:extLst>
            </p:cNvPr>
            <p:cNvSpPr/>
            <p:nvPr/>
          </p:nvSpPr>
          <p:spPr>
            <a:xfrm>
              <a:off x="1088572" y="3200400"/>
              <a:ext cx="719847" cy="719847"/>
            </a:xfrm>
            <a:prstGeom prst="rect">
              <a:avLst/>
            </a:prstGeom>
            <a:solidFill>
              <a:srgbClr val="E0FAF7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" name="矩形 11">
              <a:extLst>
                <a:ext uri="{FF2B5EF4-FFF2-40B4-BE49-F238E27FC236}">
                  <a16:creationId xmlns:a16="http://schemas.microsoft.com/office/drawing/2014/main" id="{DB37D7C9-3EB8-04E1-D0A3-FD0C6D50C1D6}"/>
                </a:ext>
              </a:extLst>
            </p:cNvPr>
            <p:cNvSpPr/>
            <p:nvPr/>
          </p:nvSpPr>
          <p:spPr>
            <a:xfrm>
              <a:off x="1808419" y="3200400"/>
              <a:ext cx="719847" cy="719847"/>
            </a:xfrm>
            <a:prstGeom prst="rect">
              <a:avLst/>
            </a:prstGeom>
            <a:solidFill>
              <a:srgbClr val="E0FAF7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矩形 12">
              <a:extLst>
                <a:ext uri="{FF2B5EF4-FFF2-40B4-BE49-F238E27FC236}">
                  <a16:creationId xmlns:a16="http://schemas.microsoft.com/office/drawing/2014/main" id="{BCB958C0-841D-D52D-6D01-5B2A831C5357}"/>
                </a:ext>
              </a:extLst>
            </p:cNvPr>
            <p:cNvSpPr/>
            <p:nvPr/>
          </p:nvSpPr>
          <p:spPr>
            <a:xfrm>
              <a:off x="2528266" y="3200400"/>
              <a:ext cx="719847" cy="719847"/>
            </a:xfrm>
            <a:prstGeom prst="rect">
              <a:avLst/>
            </a:prstGeom>
            <a:solidFill>
              <a:srgbClr val="E0FAF7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矩形 13">
              <a:extLst>
                <a:ext uri="{FF2B5EF4-FFF2-40B4-BE49-F238E27FC236}">
                  <a16:creationId xmlns:a16="http://schemas.microsoft.com/office/drawing/2014/main" id="{BD8752C2-CF07-E4FB-44A2-916A6A291028}"/>
                </a:ext>
              </a:extLst>
            </p:cNvPr>
            <p:cNvSpPr/>
            <p:nvPr/>
          </p:nvSpPr>
          <p:spPr>
            <a:xfrm>
              <a:off x="3248113" y="3200399"/>
              <a:ext cx="719847" cy="719847"/>
            </a:xfrm>
            <a:prstGeom prst="rect">
              <a:avLst/>
            </a:prstGeom>
            <a:solidFill>
              <a:srgbClr val="E0FAF7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5" name="组合 14">
            <a:extLst>
              <a:ext uri="{FF2B5EF4-FFF2-40B4-BE49-F238E27FC236}">
                <a16:creationId xmlns:a16="http://schemas.microsoft.com/office/drawing/2014/main" id="{FA7F0242-379C-B058-0C5F-2D0F19A035E1}"/>
              </a:ext>
            </a:extLst>
          </p:cNvPr>
          <p:cNvGrpSpPr/>
          <p:nvPr/>
        </p:nvGrpSpPr>
        <p:grpSpPr>
          <a:xfrm>
            <a:off x="7481187" y="2324152"/>
            <a:ext cx="1439694" cy="1439695"/>
            <a:chOff x="1088572" y="2480552"/>
            <a:chExt cx="1439694" cy="1439695"/>
          </a:xfrm>
        </p:grpSpPr>
        <p:sp>
          <p:nvSpPr>
            <p:cNvPr id="16" name="矩形 15">
              <a:extLst>
                <a:ext uri="{FF2B5EF4-FFF2-40B4-BE49-F238E27FC236}">
                  <a16:creationId xmlns:a16="http://schemas.microsoft.com/office/drawing/2014/main" id="{2B5B8F73-3672-7A17-0C94-EF0EF360C85D}"/>
                </a:ext>
              </a:extLst>
            </p:cNvPr>
            <p:cNvSpPr/>
            <p:nvPr/>
          </p:nvSpPr>
          <p:spPr>
            <a:xfrm>
              <a:off x="1088572" y="3200400"/>
              <a:ext cx="719847" cy="719847"/>
            </a:xfrm>
            <a:prstGeom prst="rect">
              <a:avLst/>
            </a:prstGeom>
            <a:solidFill>
              <a:srgbClr val="E0FAF7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矩形 16">
              <a:extLst>
                <a:ext uri="{FF2B5EF4-FFF2-40B4-BE49-F238E27FC236}">
                  <a16:creationId xmlns:a16="http://schemas.microsoft.com/office/drawing/2014/main" id="{C3694131-A8F0-EB9F-C4ED-4A567F6B4C17}"/>
                </a:ext>
              </a:extLst>
            </p:cNvPr>
            <p:cNvSpPr/>
            <p:nvPr/>
          </p:nvSpPr>
          <p:spPr>
            <a:xfrm>
              <a:off x="1808419" y="3200400"/>
              <a:ext cx="719847" cy="719847"/>
            </a:xfrm>
            <a:prstGeom prst="rect">
              <a:avLst/>
            </a:prstGeom>
            <a:solidFill>
              <a:srgbClr val="E0FAF7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" name="矩形 17">
              <a:extLst>
                <a:ext uri="{FF2B5EF4-FFF2-40B4-BE49-F238E27FC236}">
                  <a16:creationId xmlns:a16="http://schemas.microsoft.com/office/drawing/2014/main" id="{6359F918-1867-4213-1E86-D6AA4FA8FAE0}"/>
                </a:ext>
              </a:extLst>
            </p:cNvPr>
            <p:cNvSpPr/>
            <p:nvPr/>
          </p:nvSpPr>
          <p:spPr>
            <a:xfrm>
              <a:off x="1088572" y="2480553"/>
              <a:ext cx="719847" cy="719847"/>
            </a:xfrm>
            <a:prstGeom prst="rect">
              <a:avLst/>
            </a:prstGeom>
            <a:solidFill>
              <a:srgbClr val="E0FAF7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" name="矩形 18">
              <a:extLst>
                <a:ext uri="{FF2B5EF4-FFF2-40B4-BE49-F238E27FC236}">
                  <a16:creationId xmlns:a16="http://schemas.microsoft.com/office/drawing/2014/main" id="{0F245410-D6F3-51FE-EB5A-F57FEF916B48}"/>
                </a:ext>
              </a:extLst>
            </p:cNvPr>
            <p:cNvSpPr/>
            <p:nvPr/>
          </p:nvSpPr>
          <p:spPr>
            <a:xfrm>
              <a:off x="1808419" y="2480552"/>
              <a:ext cx="719847" cy="719847"/>
            </a:xfrm>
            <a:prstGeom prst="rect">
              <a:avLst/>
            </a:prstGeom>
            <a:solidFill>
              <a:srgbClr val="E0FAF7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0" name="组合 19">
            <a:extLst>
              <a:ext uri="{FF2B5EF4-FFF2-40B4-BE49-F238E27FC236}">
                <a16:creationId xmlns:a16="http://schemas.microsoft.com/office/drawing/2014/main" id="{D5A69CF5-329E-D319-3BFF-D4A5C648E0F7}"/>
              </a:ext>
            </a:extLst>
          </p:cNvPr>
          <p:cNvGrpSpPr/>
          <p:nvPr/>
        </p:nvGrpSpPr>
        <p:grpSpPr>
          <a:xfrm>
            <a:off x="9531716" y="2324154"/>
            <a:ext cx="2159541" cy="1439693"/>
            <a:chOff x="1088572" y="3200400"/>
            <a:chExt cx="2159541" cy="1439693"/>
          </a:xfrm>
        </p:grpSpPr>
        <p:sp>
          <p:nvSpPr>
            <p:cNvPr id="21" name="矩形 20">
              <a:extLst>
                <a:ext uri="{FF2B5EF4-FFF2-40B4-BE49-F238E27FC236}">
                  <a16:creationId xmlns:a16="http://schemas.microsoft.com/office/drawing/2014/main" id="{C05B7912-9DC6-6B8F-3F5C-E6571535C2C5}"/>
                </a:ext>
              </a:extLst>
            </p:cNvPr>
            <p:cNvSpPr/>
            <p:nvPr/>
          </p:nvSpPr>
          <p:spPr>
            <a:xfrm>
              <a:off x="1088572" y="3200400"/>
              <a:ext cx="719847" cy="719847"/>
            </a:xfrm>
            <a:prstGeom prst="rect">
              <a:avLst/>
            </a:prstGeom>
            <a:solidFill>
              <a:srgbClr val="E0FAF7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" name="矩形 21">
              <a:extLst>
                <a:ext uri="{FF2B5EF4-FFF2-40B4-BE49-F238E27FC236}">
                  <a16:creationId xmlns:a16="http://schemas.microsoft.com/office/drawing/2014/main" id="{3F62EAA9-96A0-D7CC-E4CE-855B0F44F71E}"/>
                </a:ext>
              </a:extLst>
            </p:cNvPr>
            <p:cNvSpPr/>
            <p:nvPr/>
          </p:nvSpPr>
          <p:spPr>
            <a:xfrm>
              <a:off x="1808419" y="3200400"/>
              <a:ext cx="719847" cy="719847"/>
            </a:xfrm>
            <a:prstGeom prst="rect">
              <a:avLst/>
            </a:prstGeom>
            <a:solidFill>
              <a:srgbClr val="E0FAF7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" name="矩形 22">
              <a:extLst>
                <a:ext uri="{FF2B5EF4-FFF2-40B4-BE49-F238E27FC236}">
                  <a16:creationId xmlns:a16="http://schemas.microsoft.com/office/drawing/2014/main" id="{99504330-23CE-0D33-814D-FD1BE5FF0CCE}"/>
                </a:ext>
              </a:extLst>
            </p:cNvPr>
            <p:cNvSpPr/>
            <p:nvPr/>
          </p:nvSpPr>
          <p:spPr>
            <a:xfrm>
              <a:off x="2528266" y="3200400"/>
              <a:ext cx="719847" cy="719847"/>
            </a:xfrm>
            <a:prstGeom prst="rect">
              <a:avLst/>
            </a:prstGeom>
            <a:solidFill>
              <a:srgbClr val="E0FAF7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" name="矩形 23">
              <a:extLst>
                <a:ext uri="{FF2B5EF4-FFF2-40B4-BE49-F238E27FC236}">
                  <a16:creationId xmlns:a16="http://schemas.microsoft.com/office/drawing/2014/main" id="{0E06CE91-FD45-C957-72DE-4255C6B691AB}"/>
                </a:ext>
              </a:extLst>
            </p:cNvPr>
            <p:cNvSpPr/>
            <p:nvPr/>
          </p:nvSpPr>
          <p:spPr>
            <a:xfrm>
              <a:off x="1088572" y="3920246"/>
              <a:ext cx="719847" cy="719847"/>
            </a:xfrm>
            <a:prstGeom prst="rect">
              <a:avLst/>
            </a:prstGeom>
            <a:solidFill>
              <a:srgbClr val="E0FAF7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5" name="文本框 24">
            <a:extLst>
              <a:ext uri="{FF2B5EF4-FFF2-40B4-BE49-F238E27FC236}">
                <a16:creationId xmlns:a16="http://schemas.microsoft.com/office/drawing/2014/main" id="{DBE34F1B-0FAA-B061-3A2C-20444034BDB5}"/>
              </a:ext>
            </a:extLst>
          </p:cNvPr>
          <p:cNvSpPr txBox="1"/>
          <p:nvPr/>
        </p:nvSpPr>
        <p:spPr>
          <a:xfrm>
            <a:off x="1088572" y="3912535"/>
            <a:ext cx="6437549" cy="7142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</a:pPr>
            <a:r>
              <a:rPr lang="zh-CN" altLang="en-US" sz="36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面积都是</a:t>
            </a:r>
            <a:r>
              <a:rPr lang="en-US" altLang="zh-CN" sz="36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4</a:t>
            </a:r>
            <a:r>
              <a:rPr lang="zh-CN" altLang="en-US" sz="36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平方厘米。</a:t>
            </a:r>
          </a:p>
        </p:txBody>
      </p:sp>
      <p:sp>
        <p:nvSpPr>
          <p:cNvPr id="26" name="文本框 25">
            <a:extLst>
              <a:ext uri="{FF2B5EF4-FFF2-40B4-BE49-F238E27FC236}">
                <a16:creationId xmlns:a16="http://schemas.microsoft.com/office/drawing/2014/main" id="{52301842-83A3-459E-86AE-DC3F0D34AB0A}"/>
              </a:ext>
            </a:extLst>
          </p:cNvPr>
          <p:cNvSpPr txBox="1"/>
          <p:nvPr/>
        </p:nvSpPr>
        <p:spPr>
          <a:xfrm>
            <a:off x="1088572" y="4712437"/>
            <a:ext cx="10161291" cy="7142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</a:pPr>
            <a:r>
              <a:rPr lang="zh-CN" altLang="en-US" sz="36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周长分别是</a:t>
            </a:r>
            <a:r>
              <a:rPr lang="en-US" altLang="zh-CN" sz="36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10</a:t>
            </a:r>
            <a:r>
              <a:rPr lang="zh-CN" altLang="en-US" sz="36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厘米、</a:t>
            </a:r>
            <a:r>
              <a:rPr lang="en-US" altLang="zh-CN" sz="36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10</a:t>
            </a:r>
            <a:r>
              <a:rPr lang="zh-CN" altLang="en-US" sz="36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厘米、</a:t>
            </a:r>
            <a:r>
              <a:rPr lang="en-US" altLang="zh-CN" sz="36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8</a:t>
            </a:r>
            <a:r>
              <a:rPr lang="zh-CN" altLang="en-US" sz="36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厘米、</a:t>
            </a:r>
            <a:r>
              <a:rPr lang="en-US" altLang="zh-CN" sz="36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10</a:t>
            </a:r>
            <a:r>
              <a:rPr lang="zh-CN" altLang="en-US" sz="36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厘米。</a:t>
            </a:r>
          </a:p>
        </p:txBody>
      </p:sp>
      <p:sp>
        <p:nvSpPr>
          <p:cNvPr id="27" name="文本框 26">
            <a:extLst>
              <a:ext uri="{FF2B5EF4-FFF2-40B4-BE49-F238E27FC236}">
                <a16:creationId xmlns:a16="http://schemas.microsoft.com/office/drawing/2014/main" id="{3A5A47AE-4C95-AB8F-BA7B-D9508AF1EE06}"/>
              </a:ext>
            </a:extLst>
          </p:cNvPr>
          <p:cNvSpPr txBox="1"/>
          <p:nvPr/>
        </p:nvSpPr>
        <p:spPr>
          <a:xfrm>
            <a:off x="1908954" y="5512339"/>
            <a:ext cx="8374093" cy="584775"/>
          </a:xfrm>
          <a:prstGeom prst="rect">
            <a:avLst/>
          </a:prstGeom>
          <a:solidFill>
            <a:srgbClr val="FFFBD6"/>
          </a:solidFill>
        </p:spPr>
        <p:txBody>
          <a:bodyPr wrap="square">
            <a:spAutoFit/>
          </a:bodyPr>
          <a:lstStyle/>
          <a:p>
            <a:pPr defTabSz="914400"/>
            <a:r>
              <a:rPr lang="zh-CN" altLang="en-US" sz="3200" b="1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发现：面积相等的图形，周长不一定相等。</a:t>
            </a:r>
          </a:p>
        </p:txBody>
      </p:sp>
    </p:spTree>
    <p:extLst>
      <p:ext uri="{BB962C8B-B14F-4D97-AF65-F5344CB8AC3E}">
        <p14:creationId xmlns:p14="http://schemas.microsoft.com/office/powerpoint/2010/main" val="42766085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26" grpId="0"/>
      <p:bldP spid="27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图片 5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11980333" y="124885"/>
            <a:ext cx="186267" cy="59267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文本框 1">
            <a:extLst>
              <a:ext uri="{FF2B5EF4-FFF2-40B4-BE49-F238E27FC236}">
                <a16:creationId xmlns:a16="http://schemas.microsoft.com/office/drawing/2014/main" id="{79EEAB45-53F3-284A-3E39-A4AEB80690E4}"/>
              </a:ext>
            </a:extLst>
          </p:cNvPr>
          <p:cNvSpPr txBox="1"/>
          <p:nvPr/>
        </p:nvSpPr>
        <p:spPr>
          <a:xfrm>
            <a:off x="982493" y="233465"/>
            <a:ext cx="2295728" cy="742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eaLnBrk="1" hangingPunct="1">
              <a:lnSpc>
                <a:spcPct val="130000"/>
              </a:lnSpc>
            </a:pPr>
            <a:r>
              <a:rPr lang="zh-CN" altLang="en-US" sz="3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课堂小结</a:t>
            </a: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679CDE04-A89D-6B0F-F93A-F6C84F1831B3}"/>
              </a:ext>
            </a:extLst>
          </p:cNvPr>
          <p:cNvSpPr txBox="1"/>
          <p:nvPr/>
        </p:nvSpPr>
        <p:spPr>
          <a:xfrm>
            <a:off x="525293" y="1376624"/>
            <a:ext cx="416100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3600" dirty="0">
                <a:latin typeface="黑体" panose="02010609060101010101" pitchFamily="49" charset="-122"/>
                <a:ea typeface="黑体" panose="02010609060101010101" pitchFamily="49" charset="-122"/>
              </a:rPr>
              <a:t>常用的面积单位：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0BE7B08E-D6A2-2B9F-C3F2-259FAA28CC9A}"/>
              </a:ext>
            </a:extLst>
          </p:cNvPr>
          <p:cNvSpPr txBox="1"/>
          <p:nvPr/>
        </p:nvSpPr>
        <p:spPr>
          <a:xfrm>
            <a:off x="1237034" y="2241886"/>
            <a:ext cx="971793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3200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边长为</a:t>
            </a:r>
            <a:r>
              <a:rPr lang="en-US" altLang="zh-CN" sz="3200" b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1</a:t>
            </a:r>
            <a:r>
              <a:rPr lang="zh-CN" altLang="en-US" sz="3200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厘米</a:t>
            </a:r>
            <a:r>
              <a:rPr lang="zh-CN" altLang="en-US" sz="3200" dirty="0">
                <a:latin typeface="黑体" panose="02010609060101010101" pitchFamily="49" charset="-122"/>
                <a:ea typeface="黑体" panose="02010609060101010101" pitchFamily="49" charset="-122"/>
              </a:rPr>
              <a:t>的正方形的面积是</a:t>
            </a:r>
            <a:r>
              <a:rPr lang="en-US" altLang="zh-CN" sz="3200" b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1</a:t>
            </a:r>
            <a:r>
              <a:rPr lang="zh-CN" altLang="en-US" sz="3200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平方厘米</a:t>
            </a:r>
            <a:r>
              <a:rPr lang="zh-CN" altLang="en-US" sz="3200" dirty="0">
                <a:latin typeface="黑体" panose="02010609060101010101" pitchFamily="49" charset="-122"/>
                <a:ea typeface="黑体" panose="02010609060101010101" pitchFamily="49" charset="-122"/>
              </a:rPr>
              <a:t>（</a:t>
            </a:r>
            <a:r>
              <a:rPr lang="en-US" altLang="zh-CN" sz="3200" b="1" dirty="0">
                <a:latin typeface="+mn-lt"/>
                <a:ea typeface="黑体" panose="02010609060101010101" pitchFamily="49" charset="-122"/>
              </a:rPr>
              <a:t>cm</a:t>
            </a:r>
            <a:r>
              <a:rPr lang="en-US" altLang="zh-CN" sz="3200" b="1" baseline="30000" dirty="0">
                <a:latin typeface="+mn-lt"/>
                <a:ea typeface="黑体" panose="02010609060101010101" pitchFamily="49" charset="-122"/>
              </a:rPr>
              <a:t>2</a:t>
            </a:r>
            <a:r>
              <a:rPr lang="zh-CN" altLang="en-US" sz="3200" dirty="0">
                <a:latin typeface="黑体" panose="02010609060101010101" pitchFamily="49" charset="-122"/>
                <a:ea typeface="黑体" panose="02010609060101010101" pitchFamily="49" charset="-122"/>
              </a:rPr>
              <a:t>）</a:t>
            </a: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AC5EE596-C0EC-C5B8-98CE-75FE4A5FB39F}"/>
              </a:ext>
            </a:extLst>
          </p:cNvPr>
          <p:cNvSpPr txBox="1"/>
          <p:nvPr/>
        </p:nvSpPr>
        <p:spPr>
          <a:xfrm>
            <a:off x="1485089" y="4835045"/>
            <a:ext cx="922182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sz="3600" b="1" dirty="0">
                <a:latin typeface="+mn-lt"/>
                <a:ea typeface="黑体" panose="02010609060101010101" pitchFamily="49" charset="-122"/>
              </a:rPr>
              <a:t>1</a:t>
            </a:r>
            <a:r>
              <a:rPr lang="zh-CN" altLang="en-US" sz="3600" dirty="0">
                <a:latin typeface="黑体" panose="02010609060101010101" pitchFamily="49" charset="-122"/>
                <a:ea typeface="黑体" panose="02010609060101010101" pitchFamily="49" charset="-122"/>
              </a:rPr>
              <a:t>平方米 </a:t>
            </a:r>
            <a:r>
              <a:rPr lang="zh-CN" altLang="en-US" sz="3600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＞ </a:t>
            </a:r>
            <a:r>
              <a:rPr lang="en-US" altLang="zh-CN" sz="3600" b="1" dirty="0">
                <a:latin typeface="+mn-lt"/>
                <a:ea typeface="黑体" panose="02010609060101010101" pitchFamily="49" charset="-122"/>
              </a:rPr>
              <a:t>1</a:t>
            </a:r>
            <a:r>
              <a:rPr lang="zh-CN" altLang="en-US" sz="3600" dirty="0">
                <a:latin typeface="黑体" panose="02010609060101010101" pitchFamily="49" charset="-122"/>
                <a:ea typeface="黑体" panose="02010609060101010101" pitchFamily="49" charset="-122"/>
              </a:rPr>
              <a:t>平方分米 </a:t>
            </a:r>
            <a:r>
              <a:rPr lang="zh-CN" altLang="en-US" sz="3600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＞ </a:t>
            </a:r>
            <a:r>
              <a:rPr lang="en-US" altLang="zh-CN" sz="3600" b="1" dirty="0">
                <a:latin typeface="+mn-lt"/>
                <a:ea typeface="黑体" panose="02010609060101010101" pitchFamily="49" charset="-122"/>
              </a:rPr>
              <a:t>1</a:t>
            </a:r>
            <a:r>
              <a:rPr lang="zh-CN" altLang="en-US" sz="3600" dirty="0">
                <a:latin typeface="黑体" panose="02010609060101010101" pitchFamily="49" charset="-122"/>
                <a:ea typeface="黑体" panose="02010609060101010101" pitchFamily="49" charset="-122"/>
              </a:rPr>
              <a:t>平方厘米</a:t>
            </a: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D7D8EAD9-102E-25E7-752E-27AC3B6BC93E}"/>
              </a:ext>
            </a:extLst>
          </p:cNvPr>
          <p:cNvSpPr txBox="1"/>
          <p:nvPr/>
        </p:nvSpPr>
        <p:spPr>
          <a:xfrm>
            <a:off x="1237034" y="3045592"/>
            <a:ext cx="971793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3200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边长为</a:t>
            </a:r>
            <a:r>
              <a:rPr lang="en-US" altLang="zh-CN" sz="3200" b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1</a:t>
            </a:r>
            <a:r>
              <a:rPr lang="zh-CN" altLang="en-US" sz="32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分</a:t>
            </a:r>
            <a:r>
              <a:rPr lang="zh-CN" altLang="en-US" sz="3200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米</a:t>
            </a:r>
            <a:r>
              <a:rPr lang="zh-CN" altLang="en-US" sz="3200" dirty="0">
                <a:latin typeface="黑体" panose="02010609060101010101" pitchFamily="49" charset="-122"/>
                <a:ea typeface="黑体" panose="02010609060101010101" pitchFamily="49" charset="-122"/>
              </a:rPr>
              <a:t>的正方形的面积是</a:t>
            </a:r>
            <a:r>
              <a:rPr lang="en-US" altLang="zh-CN" sz="3200" b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1</a:t>
            </a:r>
            <a:r>
              <a:rPr lang="zh-CN" altLang="en-US" sz="3200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平方分米</a:t>
            </a:r>
            <a:r>
              <a:rPr lang="zh-CN" altLang="en-US" sz="3200" dirty="0">
                <a:latin typeface="黑体" panose="02010609060101010101" pitchFamily="49" charset="-122"/>
                <a:ea typeface="黑体" panose="02010609060101010101" pitchFamily="49" charset="-122"/>
              </a:rPr>
              <a:t>（</a:t>
            </a:r>
            <a:r>
              <a:rPr lang="en-US" altLang="zh-CN" sz="3200" b="1" dirty="0">
                <a:latin typeface="+mn-lt"/>
                <a:ea typeface="黑体" panose="02010609060101010101" pitchFamily="49" charset="-122"/>
              </a:rPr>
              <a:t>dm</a:t>
            </a:r>
            <a:r>
              <a:rPr lang="en-US" altLang="zh-CN" sz="3200" b="1" baseline="30000" dirty="0">
                <a:latin typeface="+mn-lt"/>
                <a:ea typeface="黑体" panose="02010609060101010101" pitchFamily="49" charset="-122"/>
              </a:rPr>
              <a:t>2</a:t>
            </a:r>
            <a:r>
              <a:rPr lang="zh-CN" altLang="en-US" sz="3200" dirty="0">
                <a:latin typeface="黑体" panose="02010609060101010101" pitchFamily="49" charset="-122"/>
                <a:ea typeface="黑体" panose="02010609060101010101" pitchFamily="49" charset="-122"/>
              </a:rPr>
              <a:t>）</a:t>
            </a: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4200143D-C0B5-5644-0361-910EFBB5D56D}"/>
              </a:ext>
            </a:extLst>
          </p:cNvPr>
          <p:cNvSpPr txBox="1"/>
          <p:nvPr/>
        </p:nvSpPr>
        <p:spPr>
          <a:xfrm>
            <a:off x="1237034" y="3849297"/>
            <a:ext cx="971793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3200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边长为</a:t>
            </a:r>
            <a:r>
              <a:rPr lang="en-US" altLang="zh-CN" sz="3200" b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1</a:t>
            </a:r>
            <a:r>
              <a:rPr lang="zh-CN" altLang="en-US" sz="3200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米</a:t>
            </a:r>
            <a:r>
              <a:rPr lang="zh-CN" altLang="en-US" sz="3200" dirty="0">
                <a:latin typeface="黑体" panose="02010609060101010101" pitchFamily="49" charset="-122"/>
                <a:ea typeface="黑体" panose="02010609060101010101" pitchFamily="49" charset="-122"/>
              </a:rPr>
              <a:t>的正方形的面积是</a:t>
            </a:r>
            <a:r>
              <a:rPr lang="en-US" altLang="zh-CN" sz="3200" b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1</a:t>
            </a:r>
            <a:r>
              <a:rPr lang="zh-CN" altLang="en-US" sz="3200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平方米</a:t>
            </a:r>
            <a:r>
              <a:rPr lang="zh-CN" altLang="en-US" sz="3200" dirty="0">
                <a:latin typeface="黑体" panose="02010609060101010101" pitchFamily="49" charset="-122"/>
                <a:ea typeface="黑体" panose="02010609060101010101" pitchFamily="49" charset="-122"/>
              </a:rPr>
              <a:t>（</a:t>
            </a:r>
            <a:r>
              <a:rPr lang="en-US" altLang="zh-CN" sz="3200" b="1" dirty="0">
                <a:latin typeface="+mn-lt"/>
                <a:ea typeface="黑体" panose="02010609060101010101" pitchFamily="49" charset="-122"/>
              </a:rPr>
              <a:t>m</a:t>
            </a:r>
            <a:r>
              <a:rPr lang="en-US" altLang="zh-CN" sz="3200" b="1" baseline="30000" dirty="0">
                <a:latin typeface="+mn-lt"/>
                <a:ea typeface="黑体" panose="02010609060101010101" pitchFamily="49" charset="-122"/>
              </a:rPr>
              <a:t>2</a:t>
            </a:r>
            <a:r>
              <a:rPr lang="zh-CN" altLang="en-US" sz="3200" dirty="0">
                <a:latin typeface="黑体" panose="02010609060101010101" pitchFamily="49" charset="-122"/>
                <a:ea typeface="黑体" panose="02010609060101010101" pitchFamily="49" charset="-122"/>
              </a:rPr>
              <a:t>）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8" grpId="0"/>
      <p:bldP spid="9" grpId="0"/>
      <p:bldP spid="10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F5932CA9-013F-22E1-0DE2-96F20BFF8F8E}"/>
              </a:ext>
            </a:extLst>
          </p:cNvPr>
          <p:cNvSpPr txBox="1"/>
          <p:nvPr/>
        </p:nvSpPr>
        <p:spPr>
          <a:xfrm>
            <a:off x="982493" y="233465"/>
            <a:ext cx="2295728" cy="742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eaLnBrk="1" hangingPunct="1">
              <a:lnSpc>
                <a:spcPct val="130000"/>
              </a:lnSpc>
            </a:pPr>
            <a:r>
              <a:rPr lang="zh-CN" altLang="en-US" sz="3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课后作业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5A9BBE69-5443-1BB6-4FD0-F205005B6AE3}"/>
              </a:ext>
            </a:extLst>
          </p:cNvPr>
          <p:cNvSpPr txBox="1"/>
          <p:nvPr/>
        </p:nvSpPr>
        <p:spPr>
          <a:xfrm>
            <a:off x="1425963" y="3021132"/>
            <a:ext cx="9340074" cy="81573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914400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3600" b="1" dirty="0">
                <a:solidFill>
                  <a:srgbClr val="000000"/>
                </a:solidFill>
                <a:ea typeface="楷体" panose="02010609060101010101" pitchFamily="49" charset="-122"/>
                <a:cs typeface="Arial" panose="020B0604020202020204" pitchFamily="34" charset="0"/>
              </a:rPr>
              <a:t>见“状元成才路”系列丛书对应课时作业。</a:t>
            </a:r>
            <a:endParaRPr lang="zh-CN" altLang="en-US" sz="7200" b="1" dirty="0">
              <a:solidFill>
                <a:prstClr val="black"/>
              </a:solidFill>
              <a:ea typeface="楷体" panose="02010609060101010101" pitchFamily="49" charset="-122"/>
              <a:cs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ADDREMOVEWATERMARK" val="vQPnBbQyLF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ADDREMOVEWATERMARK" val="vQPnBbQyLF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11.25 微课">
      <a:majorFont>
        <a:latin typeface="Times New Roman"/>
        <a:ea typeface="楷体"/>
        <a:cs typeface=""/>
      </a:majorFont>
      <a:minorFont>
        <a:latin typeface="Times New Roman"/>
        <a:ea typeface="黑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 algn="l" eaLnBrk="1" hangingPunct="1">
          <a:lnSpc>
            <a:spcPct val="130000"/>
          </a:lnSpc>
          <a:defRPr sz="3200" b="1" dirty="0">
            <a:latin typeface="+mn-lt"/>
            <a:ea typeface="+mn-ea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3773</TotalTime>
  <Words>698</Words>
  <Application>Microsoft Office PowerPoint</Application>
  <PresentationFormat>宽屏</PresentationFormat>
  <Paragraphs>91</Paragraphs>
  <Slides>21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21</vt:i4>
      </vt:variant>
    </vt:vector>
  </HeadingPairs>
  <TitlesOfParts>
    <vt:vector size="31" baseType="lpstr">
      <vt:lpstr>等线</vt:lpstr>
      <vt:lpstr>黑体</vt:lpstr>
      <vt:lpstr>华文细黑</vt:lpstr>
      <vt:lpstr>楷体</vt:lpstr>
      <vt:lpstr>宋体</vt:lpstr>
      <vt:lpstr>微软雅黑</vt:lpstr>
      <vt:lpstr>Arial</vt:lpstr>
      <vt:lpstr>Times New Roman</vt:lpstr>
      <vt:lpstr>Wingdings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状元成才路</dc:title>
  <dc:creator>状元成才路</dc:creator>
  <cp:lastModifiedBy>Administrator</cp:lastModifiedBy>
  <cp:revision>709</cp:revision>
  <dcterms:created xsi:type="dcterms:W3CDTF">2016-01-14T07:05:12Z</dcterms:created>
  <dcterms:modified xsi:type="dcterms:W3CDTF">2025-11-08T05:58:44Z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2052-11.8.2.8411</vt:lpwstr>
  </property>
</Properties>
</file>