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326" r:id="rId2"/>
    <p:sldId id="377" r:id="rId3"/>
    <p:sldId id="392" r:id="rId4"/>
    <p:sldId id="396" r:id="rId5"/>
    <p:sldId id="391" r:id="rId6"/>
    <p:sldId id="397" r:id="rId7"/>
    <p:sldId id="378" r:id="rId8"/>
    <p:sldId id="389" r:id="rId9"/>
    <p:sldId id="380" r:id="rId10"/>
    <p:sldId id="386" r:id="rId11"/>
    <p:sldId id="264" r:id="rId12"/>
    <p:sldId id="401" r:id="rId13"/>
    <p:sldId id="387" r:id="rId14"/>
    <p:sldId id="398" r:id="rId15"/>
    <p:sldId id="406" r:id="rId16"/>
    <p:sldId id="265" r:id="rId17"/>
    <p:sldId id="331" r:id="rId18"/>
  </p:sldIdLst>
  <p:sldSz cx="12192000" cy="6858000"/>
  <p:notesSz cx="6858000" cy="9144000"/>
  <p:defaultTextStyle>
    <a:defPPr>
      <a:defRPr lang="zh-CN"/>
    </a:defPPr>
    <a:lvl1pPr marL="0" lvl="0" indent="0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875" lvl="1" indent="-150699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446" lvl="2" indent="-303091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7016" lvl="3" indent="-455483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586" lvl="4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848" lvl="5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418" lvl="6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6987" lvl="7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557" lvl="8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DE4"/>
    <a:srgbClr val="E60013"/>
    <a:srgbClr val="E0FAF7"/>
    <a:srgbClr val="FF7C80"/>
    <a:srgbClr val="FF3300"/>
    <a:srgbClr val="FFF200"/>
    <a:srgbClr val="0000FF"/>
    <a:srgbClr val="FFCCFF"/>
    <a:srgbClr val="3F91C9"/>
    <a:srgbClr val="8EC0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7" autoAdjust="0"/>
    <p:restoredTop sz="95995" autoAdjust="0"/>
  </p:normalViewPr>
  <p:slideViewPr>
    <p:cSldViewPr snapToGrid="0" showGuides="1">
      <p:cViewPr varScale="1">
        <p:scale>
          <a:sx n="63" d="100"/>
          <a:sy n="63" d="100"/>
        </p:scale>
        <p:origin x="72" y="1194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2025/11/8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87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44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701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58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84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B1568D65-F29F-4941-8609-C220DFAFB9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9B09B6A6-F22B-C1F8-B687-209CAD1E7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8ED0F8AF-A09C-0A56-5258-1EDBBED2234A}"/>
              </a:ext>
            </a:extLst>
          </p:cNvPr>
          <p:cNvGrpSpPr/>
          <p:nvPr userDrawn="1"/>
        </p:nvGrpSpPr>
        <p:grpSpPr>
          <a:xfrm>
            <a:off x="321626" y="379951"/>
            <a:ext cx="2755222" cy="690552"/>
            <a:chOff x="321626" y="379951"/>
            <a:chExt cx="2755222" cy="690552"/>
          </a:xfrm>
        </p:grpSpPr>
        <p:sp>
          <p:nvSpPr>
            <p:cNvPr id="8" name="Block Arc 15">
              <a:extLst>
                <a:ext uri="{FF2B5EF4-FFF2-40B4-BE49-F238E27FC236}">
                  <a16:creationId xmlns:a16="http://schemas.microsoft.com/office/drawing/2014/main" id="{E76514EF-6F8F-A973-5A48-369B13E485B5}"/>
                </a:ext>
              </a:extLst>
            </p:cNvPr>
            <p:cNvSpPr/>
            <p:nvPr/>
          </p:nvSpPr>
          <p:spPr>
            <a:xfrm>
              <a:off x="373026" y="379951"/>
              <a:ext cx="573411" cy="537578"/>
            </a:xfrm>
            <a:custGeom>
              <a:avLst/>
              <a:gdLst>
                <a:gd name="T0" fmla="*/ 11200 w 12800"/>
                <a:gd name="T1" fmla="*/ 0 h 12000"/>
                <a:gd name="T2" fmla="*/ 6606 w 12800"/>
                <a:gd name="T3" fmla="*/ 1715 h 12000"/>
                <a:gd name="T4" fmla="*/ 6194 w 12800"/>
                <a:gd name="T5" fmla="*/ 1715 h 12000"/>
                <a:gd name="T6" fmla="*/ 1600 w 12800"/>
                <a:gd name="T7" fmla="*/ 0 h 12000"/>
                <a:gd name="T8" fmla="*/ 0 w 12800"/>
                <a:gd name="T9" fmla="*/ 8800 h 12000"/>
                <a:gd name="T10" fmla="*/ 5006 w 12800"/>
                <a:gd name="T11" fmla="*/ 11886 h 12000"/>
                <a:gd name="T12" fmla="*/ 6400 w 12800"/>
                <a:gd name="T13" fmla="*/ 11771 h 12000"/>
                <a:gd name="T14" fmla="*/ 7794 w 12800"/>
                <a:gd name="T15" fmla="*/ 11886 h 12000"/>
                <a:gd name="T16" fmla="*/ 12800 w 12800"/>
                <a:gd name="T17" fmla="*/ 8800 h 12000"/>
                <a:gd name="T18" fmla="*/ 12097 w 12800"/>
                <a:gd name="T19" fmla="*/ 275 h 12000"/>
                <a:gd name="T20" fmla="*/ 1600 w 12800"/>
                <a:gd name="T21" fmla="*/ 8800 h 12000"/>
                <a:gd name="T22" fmla="*/ 5600 w 12800"/>
                <a:gd name="T23" fmla="*/ 3200 h 12000"/>
                <a:gd name="T24" fmla="*/ 11200 w 12800"/>
                <a:gd name="T25" fmla="*/ 8800 h 12000"/>
                <a:gd name="T26" fmla="*/ 7200 w 12800"/>
                <a:gd name="T27" fmla="*/ 3200 h 12000"/>
                <a:gd name="T28" fmla="*/ 11200 w 12800"/>
                <a:gd name="T29" fmla="*/ 8800 h 12000"/>
                <a:gd name="T30" fmla="*/ 2400 w 12800"/>
                <a:gd name="T31" fmla="*/ 2720 h 12000"/>
                <a:gd name="T32" fmla="*/ 4800 w 12800"/>
                <a:gd name="T33" fmla="*/ 4480 h 12000"/>
                <a:gd name="T34" fmla="*/ 4800 w 12800"/>
                <a:gd name="T35" fmla="*/ 5280 h 12000"/>
                <a:gd name="T36" fmla="*/ 2400 w 12800"/>
                <a:gd name="T37" fmla="*/ 5120 h 12000"/>
                <a:gd name="T38" fmla="*/ 4800 w 12800"/>
                <a:gd name="T39" fmla="*/ 5280 h 12000"/>
                <a:gd name="T40" fmla="*/ 2400 w 12800"/>
                <a:gd name="T41" fmla="*/ 5920 h 12000"/>
                <a:gd name="T42" fmla="*/ 4800 w 12800"/>
                <a:gd name="T43" fmla="*/ 7680 h 12000"/>
                <a:gd name="T44" fmla="*/ 4800 w 12800"/>
                <a:gd name="T45" fmla="*/ 8480 h 12000"/>
                <a:gd name="T46" fmla="*/ 2400 w 12800"/>
                <a:gd name="T47" fmla="*/ 8320 h 12000"/>
                <a:gd name="T48" fmla="*/ 4800 w 12800"/>
                <a:gd name="T49" fmla="*/ 8480 h 12000"/>
                <a:gd name="T50" fmla="*/ 8000 w 12800"/>
                <a:gd name="T51" fmla="*/ 8480 h 12000"/>
                <a:gd name="T52" fmla="*/ 10400 w 12800"/>
                <a:gd name="T53" fmla="*/ 8321 h 12000"/>
                <a:gd name="T54" fmla="*/ 10400 w 12800"/>
                <a:gd name="T55" fmla="*/ 5920 h 12000"/>
                <a:gd name="T56" fmla="*/ 8000 w 12800"/>
                <a:gd name="T57" fmla="*/ 7680 h 12000"/>
                <a:gd name="T58" fmla="*/ 10400 w 12800"/>
                <a:gd name="T59" fmla="*/ 5920 h 12000"/>
                <a:gd name="T60" fmla="*/ 8000 w 12800"/>
                <a:gd name="T61" fmla="*/ 5280 h 12000"/>
                <a:gd name="T62" fmla="*/ 10400 w 12800"/>
                <a:gd name="T63" fmla="*/ 5120 h 12000"/>
                <a:gd name="T64" fmla="*/ 10400 w 12800"/>
                <a:gd name="T65" fmla="*/ 2720 h 12000"/>
                <a:gd name="T66" fmla="*/ 8000 w 12800"/>
                <a:gd name="T67" fmla="*/ 4480 h 12000"/>
                <a:gd name="T68" fmla="*/ 10400 w 12800"/>
                <a:gd name="T69" fmla="*/ 2720 h 1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00" h="12000">
                  <a:moveTo>
                    <a:pt x="12097" y="275"/>
                  </a:moveTo>
                  <a:cubicBezTo>
                    <a:pt x="11832" y="96"/>
                    <a:pt x="11520" y="0"/>
                    <a:pt x="11200" y="0"/>
                  </a:cubicBezTo>
                  <a:cubicBezTo>
                    <a:pt x="10996" y="0"/>
                    <a:pt x="10795" y="39"/>
                    <a:pt x="10606" y="115"/>
                  </a:cubicBezTo>
                  <a:lnTo>
                    <a:pt x="6606" y="1715"/>
                  </a:lnTo>
                  <a:cubicBezTo>
                    <a:pt x="6530" y="1745"/>
                    <a:pt x="6469" y="1794"/>
                    <a:pt x="6400" y="1835"/>
                  </a:cubicBezTo>
                  <a:cubicBezTo>
                    <a:pt x="6331" y="1794"/>
                    <a:pt x="6270" y="1745"/>
                    <a:pt x="6194" y="1715"/>
                  </a:cubicBezTo>
                  <a:lnTo>
                    <a:pt x="2194" y="115"/>
                  </a:lnTo>
                  <a:cubicBezTo>
                    <a:pt x="2005" y="39"/>
                    <a:pt x="1804" y="0"/>
                    <a:pt x="1600" y="0"/>
                  </a:cubicBezTo>
                  <a:cubicBezTo>
                    <a:pt x="716" y="0"/>
                    <a:pt x="0" y="716"/>
                    <a:pt x="0" y="1600"/>
                  </a:cubicBezTo>
                  <a:lnTo>
                    <a:pt x="0" y="8800"/>
                  </a:lnTo>
                  <a:cubicBezTo>
                    <a:pt x="0" y="9454"/>
                    <a:pt x="398" y="10042"/>
                    <a:pt x="1006" y="10286"/>
                  </a:cubicBezTo>
                  <a:lnTo>
                    <a:pt x="5006" y="11886"/>
                  </a:lnTo>
                  <a:cubicBezTo>
                    <a:pt x="5198" y="11962"/>
                    <a:pt x="5399" y="12000"/>
                    <a:pt x="5600" y="12000"/>
                  </a:cubicBezTo>
                  <a:cubicBezTo>
                    <a:pt x="5880" y="12000"/>
                    <a:pt x="6153" y="11915"/>
                    <a:pt x="6400" y="11771"/>
                  </a:cubicBezTo>
                  <a:cubicBezTo>
                    <a:pt x="6647" y="11915"/>
                    <a:pt x="6920" y="12000"/>
                    <a:pt x="7200" y="12000"/>
                  </a:cubicBezTo>
                  <a:cubicBezTo>
                    <a:pt x="7401" y="12000"/>
                    <a:pt x="7602" y="11962"/>
                    <a:pt x="7794" y="11886"/>
                  </a:cubicBezTo>
                  <a:lnTo>
                    <a:pt x="11794" y="10286"/>
                  </a:lnTo>
                  <a:cubicBezTo>
                    <a:pt x="12402" y="10042"/>
                    <a:pt x="12800" y="9454"/>
                    <a:pt x="12800" y="8800"/>
                  </a:cubicBezTo>
                  <a:lnTo>
                    <a:pt x="12800" y="1600"/>
                  </a:lnTo>
                  <a:cubicBezTo>
                    <a:pt x="12800" y="1069"/>
                    <a:pt x="12537" y="573"/>
                    <a:pt x="12097" y="275"/>
                  </a:cubicBezTo>
                  <a:close/>
                  <a:moveTo>
                    <a:pt x="5600" y="10400"/>
                  </a:moveTo>
                  <a:lnTo>
                    <a:pt x="1600" y="8800"/>
                  </a:lnTo>
                  <a:lnTo>
                    <a:pt x="1600" y="1600"/>
                  </a:lnTo>
                  <a:lnTo>
                    <a:pt x="5600" y="3200"/>
                  </a:lnTo>
                  <a:lnTo>
                    <a:pt x="5600" y="10400"/>
                  </a:lnTo>
                  <a:close/>
                  <a:moveTo>
                    <a:pt x="11200" y="8800"/>
                  </a:moveTo>
                  <a:lnTo>
                    <a:pt x="7200" y="10400"/>
                  </a:lnTo>
                  <a:lnTo>
                    <a:pt x="7200" y="3200"/>
                  </a:lnTo>
                  <a:lnTo>
                    <a:pt x="11200" y="1600"/>
                  </a:lnTo>
                  <a:lnTo>
                    <a:pt x="11200" y="8800"/>
                  </a:lnTo>
                  <a:close/>
                  <a:moveTo>
                    <a:pt x="4800" y="3680"/>
                  </a:moveTo>
                  <a:lnTo>
                    <a:pt x="2400" y="2720"/>
                  </a:lnTo>
                  <a:lnTo>
                    <a:pt x="2400" y="3520"/>
                  </a:lnTo>
                  <a:lnTo>
                    <a:pt x="4800" y="4480"/>
                  </a:lnTo>
                  <a:lnTo>
                    <a:pt x="4800" y="3680"/>
                  </a:lnTo>
                  <a:close/>
                  <a:moveTo>
                    <a:pt x="4800" y="5280"/>
                  </a:moveTo>
                  <a:lnTo>
                    <a:pt x="2400" y="4320"/>
                  </a:lnTo>
                  <a:lnTo>
                    <a:pt x="2400" y="5120"/>
                  </a:lnTo>
                  <a:lnTo>
                    <a:pt x="4800" y="6080"/>
                  </a:lnTo>
                  <a:lnTo>
                    <a:pt x="4800" y="5280"/>
                  </a:lnTo>
                  <a:close/>
                  <a:moveTo>
                    <a:pt x="4800" y="6880"/>
                  </a:moveTo>
                  <a:lnTo>
                    <a:pt x="2400" y="5920"/>
                  </a:lnTo>
                  <a:lnTo>
                    <a:pt x="2400" y="6720"/>
                  </a:lnTo>
                  <a:lnTo>
                    <a:pt x="4800" y="7680"/>
                  </a:lnTo>
                  <a:lnTo>
                    <a:pt x="4800" y="6880"/>
                  </a:lnTo>
                  <a:close/>
                  <a:moveTo>
                    <a:pt x="4800" y="8480"/>
                  </a:moveTo>
                  <a:lnTo>
                    <a:pt x="2400" y="7520"/>
                  </a:lnTo>
                  <a:lnTo>
                    <a:pt x="2400" y="8320"/>
                  </a:lnTo>
                  <a:lnTo>
                    <a:pt x="4800" y="9280"/>
                  </a:lnTo>
                  <a:lnTo>
                    <a:pt x="4800" y="8480"/>
                  </a:lnTo>
                  <a:close/>
                  <a:moveTo>
                    <a:pt x="10400" y="7520"/>
                  </a:moveTo>
                  <a:lnTo>
                    <a:pt x="8000" y="8480"/>
                  </a:lnTo>
                  <a:lnTo>
                    <a:pt x="8000" y="9280"/>
                  </a:lnTo>
                  <a:lnTo>
                    <a:pt x="10400" y="8321"/>
                  </a:lnTo>
                  <a:lnTo>
                    <a:pt x="10400" y="7520"/>
                  </a:lnTo>
                  <a:close/>
                  <a:moveTo>
                    <a:pt x="10400" y="5920"/>
                  </a:moveTo>
                  <a:lnTo>
                    <a:pt x="8000" y="6880"/>
                  </a:lnTo>
                  <a:lnTo>
                    <a:pt x="8000" y="7680"/>
                  </a:lnTo>
                  <a:lnTo>
                    <a:pt x="10400" y="6720"/>
                  </a:lnTo>
                  <a:lnTo>
                    <a:pt x="10400" y="5920"/>
                  </a:lnTo>
                  <a:close/>
                  <a:moveTo>
                    <a:pt x="10400" y="4320"/>
                  </a:moveTo>
                  <a:lnTo>
                    <a:pt x="8000" y="5280"/>
                  </a:lnTo>
                  <a:lnTo>
                    <a:pt x="8000" y="6080"/>
                  </a:lnTo>
                  <a:lnTo>
                    <a:pt x="10400" y="5120"/>
                  </a:lnTo>
                  <a:lnTo>
                    <a:pt x="10400" y="4320"/>
                  </a:lnTo>
                  <a:close/>
                  <a:moveTo>
                    <a:pt x="10400" y="2720"/>
                  </a:moveTo>
                  <a:lnTo>
                    <a:pt x="8000" y="3680"/>
                  </a:lnTo>
                  <a:lnTo>
                    <a:pt x="8000" y="4480"/>
                  </a:lnTo>
                  <a:lnTo>
                    <a:pt x="10400" y="3520"/>
                  </a:lnTo>
                  <a:lnTo>
                    <a:pt x="10400" y="2720"/>
                  </a:lnTo>
                  <a:close/>
                </a:path>
              </a:pathLst>
            </a:custGeom>
            <a:solidFill>
              <a:srgbClr val="F7D5A7">
                <a:lumMod val="65000"/>
                <a:lumOff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cs typeface="+mn-cs"/>
                <a:sym typeface="华文细黑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4156DE84-A4B6-CA45-C389-D15FC0C11986}"/>
                </a:ext>
              </a:extLst>
            </p:cNvPr>
            <p:cNvCxnSpPr>
              <a:cxnSpLocks/>
            </p:cNvCxnSpPr>
            <p:nvPr/>
          </p:nvCxnSpPr>
          <p:spPr>
            <a:xfrm>
              <a:off x="321626" y="1041147"/>
              <a:ext cx="2656392" cy="0"/>
            </a:xfrm>
            <a:prstGeom prst="line">
              <a:avLst/>
            </a:prstGeom>
            <a:noFill/>
            <a:ln w="38100" cap="rnd" cmpd="sng" algn="ctr">
              <a:solidFill>
                <a:srgbClr val="F7D5A7">
                  <a:lumMod val="50000"/>
                  <a:lumOff val="50000"/>
                </a:srgbClr>
              </a:solidFill>
              <a:prstDash val="solid"/>
              <a:round/>
            </a:ln>
            <a:effectLst/>
          </p:spPr>
        </p:cxn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5084B81C-1F4D-6F69-852B-AD2D5B4A656B}"/>
                </a:ext>
              </a:extLst>
            </p:cNvPr>
            <p:cNvSpPr/>
            <p:nvPr/>
          </p:nvSpPr>
          <p:spPr>
            <a:xfrm>
              <a:off x="2978018" y="971673"/>
              <a:ext cx="98830" cy="98830"/>
            </a:xfrm>
            <a:custGeom>
              <a:avLst/>
              <a:gdLst>
                <a:gd name="connsiteX0" fmla="*/ 361345 w 361344"/>
                <a:gd name="connsiteY0" fmla="*/ 180672 h 361344"/>
                <a:gd name="connsiteX1" fmla="*/ 180672 w 361344"/>
                <a:gd name="connsiteY1" fmla="*/ 361345 h 361344"/>
                <a:gd name="connsiteX2" fmla="*/ 0 w 361344"/>
                <a:gd name="connsiteY2" fmla="*/ 180672 h 361344"/>
                <a:gd name="connsiteX3" fmla="*/ 180672 w 361344"/>
                <a:gd name="connsiteY3" fmla="*/ 0 h 361344"/>
                <a:gd name="connsiteX4" fmla="*/ 361345 w 361344"/>
                <a:gd name="connsiteY4" fmla="*/ 180672 h 36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344" h="361344">
                  <a:moveTo>
                    <a:pt x="361345" y="180672"/>
                  </a:moveTo>
                  <a:cubicBezTo>
                    <a:pt x="361345" y="280455"/>
                    <a:pt x="280455" y="361345"/>
                    <a:pt x="180672" y="361345"/>
                  </a:cubicBezTo>
                  <a:cubicBezTo>
                    <a:pt x="80890" y="361345"/>
                    <a:pt x="0" y="280455"/>
                    <a:pt x="0" y="180672"/>
                  </a:cubicBezTo>
                  <a:cubicBezTo>
                    <a:pt x="0" y="80890"/>
                    <a:pt x="80890" y="0"/>
                    <a:pt x="180672" y="0"/>
                  </a:cubicBezTo>
                  <a:cubicBezTo>
                    <a:pt x="280455" y="0"/>
                    <a:pt x="361345" y="80890"/>
                    <a:pt x="361345" y="180672"/>
                  </a:cubicBezTo>
                  <a:close/>
                </a:path>
              </a:pathLst>
            </a:custGeom>
            <a:solidFill>
              <a:srgbClr val="8EC0B9">
                <a:lumMod val="100000"/>
              </a:srgbClr>
            </a:solidFill>
            <a:ln w="79602" cap="rnd">
              <a:solidFill>
                <a:srgbClr val="8EC0B9">
                  <a:lumMod val="100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sym typeface="华文细黑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909CE5AD-C381-A9CB-75A2-6861F57FCF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6" name="ïṥlíḋe">
            <a:extLst>
              <a:ext uri="{FF2B5EF4-FFF2-40B4-BE49-F238E27FC236}">
                <a16:creationId xmlns:a16="http://schemas.microsoft.com/office/drawing/2014/main" id="{48505660-5945-EF3D-6925-FD9A00B613BE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1935456-3E05-6C96-3905-32CDB42058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>
            <a:extLst>
              <a:ext uri="{FF2B5EF4-FFF2-40B4-BE49-F238E27FC236}">
                <a16:creationId xmlns:a16="http://schemas.microsoft.com/office/drawing/2014/main" id="{93FBCAA6-7074-6A62-23C0-93190B6BCD64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  <p:extLst>
      <p:ext uri="{BB962C8B-B14F-4D97-AF65-F5344CB8AC3E}">
        <p14:creationId xmlns:p14="http://schemas.microsoft.com/office/powerpoint/2010/main" val="2314024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68" r:id="rId3"/>
  </p:sldLayoutIdLst>
  <p:transition/>
  <p:hf sldNum="0" hdr="0" ftr="0" dt="0"/>
  <p:txStyles>
    <p:titleStyle>
      <a:lvl1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178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354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532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709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896" indent="-226896" algn="l" defTabSz="912661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074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250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427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603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07A700E6-026E-8A2F-CC2F-A03B4936E654}"/>
              </a:ext>
            </a:extLst>
          </p:cNvPr>
          <p:cNvCxnSpPr>
            <a:cxnSpLocks/>
          </p:cNvCxnSpPr>
          <p:nvPr/>
        </p:nvCxnSpPr>
        <p:spPr>
          <a:xfrm>
            <a:off x="4241590" y="4166541"/>
            <a:ext cx="3631096" cy="0"/>
          </a:xfrm>
          <a:prstGeom prst="line">
            <a:avLst/>
          </a:prstGeom>
          <a:noFill/>
          <a:ln w="38100" cap="flat" cmpd="sng" algn="ctr">
            <a:solidFill>
              <a:srgbClr val="8EC0B9">
                <a:alpha val="65000"/>
              </a:srgbClr>
            </a:solidFill>
            <a:prstDash val="solid"/>
            <a:miter lim="800000"/>
          </a:ln>
          <a:effectLst/>
        </p:spPr>
      </p:cxnSp>
      <p:sp>
        <p:nvSpPr>
          <p:cNvPr id="9" name="矩形 259">
            <a:extLst>
              <a:ext uri="{FF2B5EF4-FFF2-40B4-BE49-F238E27FC236}">
                <a16:creationId xmlns:a16="http://schemas.microsoft.com/office/drawing/2014/main" id="{4683061D-36F8-D8A0-A7DE-041C24269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8275" y="2842063"/>
            <a:ext cx="10035451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5000" b="1" spc="600" dirty="0">
                <a:solidFill>
                  <a:schemeClr val="accent2"/>
                </a:solidFill>
                <a:cs typeface="+mn-ea"/>
                <a:sym typeface="华文细黑"/>
              </a:rPr>
              <a:t>长方形和正方形的面积（</a:t>
            </a:r>
            <a:r>
              <a:rPr lang="en-US" altLang="zh-CN" sz="5000" b="1" spc="600" dirty="0">
                <a:solidFill>
                  <a:schemeClr val="accent2"/>
                </a:solidFill>
                <a:cs typeface="+mn-ea"/>
                <a:sym typeface="华文细黑"/>
              </a:rPr>
              <a:t>1</a:t>
            </a:r>
            <a:r>
              <a:rPr lang="zh-CN" altLang="en-US" sz="5000" b="1" spc="600" dirty="0">
                <a:solidFill>
                  <a:schemeClr val="accent2"/>
                </a:solidFill>
                <a:cs typeface="+mn-ea"/>
                <a:sym typeface="华文细黑"/>
              </a:rPr>
              <a:t>）</a:t>
            </a:r>
            <a:endParaRPr lang="en-US" altLang="zh-CN" sz="5000" b="1" spc="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华文细黑"/>
            </a:endParaRPr>
          </a:p>
        </p:txBody>
      </p:sp>
      <p:sp>
        <p:nvSpPr>
          <p:cNvPr id="10" name="矩形 259">
            <a:extLst>
              <a:ext uri="{FF2B5EF4-FFF2-40B4-BE49-F238E27FC236}">
                <a16:creationId xmlns:a16="http://schemas.microsoft.com/office/drawing/2014/main" id="{A1325A73-2ADA-E437-8699-092972357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4378" y="4411800"/>
            <a:ext cx="370324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285750" indent="-285750" algn="ctr" defTabSz="457200" eaLnBrk="1" fontAlgn="auto" hangingPunct="1">
              <a:spcAft>
                <a:spcPts val="0"/>
              </a:spcAft>
              <a:buFont typeface="Wingdings" pitchFamily="2" charset="2"/>
              <a:buChar char="u"/>
            </a:pPr>
            <a:r>
              <a:rPr lang="en-US" altLang="zh-CN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R·</a:t>
            </a:r>
            <a:r>
              <a:rPr lang="zh-CN" altLang="en-US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三</a:t>
            </a:r>
            <a:r>
              <a:rPr lang="zh-CN" altLang="en-US" sz="180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年级数学下册</a:t>
            </a:r>
            <a:endParaRPr lang="zh-CN" altLang="en-US" sz="1800" dirty="0">
              <a:solidFill>
                <a:srgbClr val="8EC0B9">
                  <a:lumMod val="5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华文细黑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2ECFB2E-24A9-42E8-8885-F6E248195040}"/>
              </a:ext>
            </a:extLst>
          </p:cNvPr>
          <p:cNvGrpSpPr/>
          <p:nvPr/>
        </p:nvGrpSpPr>
        <p:grpSpPr>
          <a:xfrm>
            <a:off x="2765358" y="1267362"/>
            <a:ext cx="6661285" cy="1116000"/>
            <a:chOff x="3319498" y="1313251"/>
            <a:chExt cx="6661285" cy="1116000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31CF5A36-9F0F-4E53-ACB0-42316F9A702D}"/>
                </a:ext>
              </a:extLst>
            </p:cNvPr>
            <p:cNvSpPr txBox="1"/>
            <p:nvPr/>
          </p:nvSpPr>
          <p:spPr>
            <a:xfrm>
              <a:off x="3645847" y="1409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图形的面积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10DD8F6C-E02F-64E5-2BCE-C92338AEF2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116000" cy="1116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6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四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B4671E1B-06ED-02BE-C608-B34F46C93882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复习回顾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DBE0BF4-5FC2-809E-E129-D791F72DB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2791" y="1665989"/>
            <a:ext cx="2156847" cy="2317917"/>
          </a:xfrm>
          <a:prstGeom prst="rect">
            <a:avLst/>
          </a:prstGeom>
        </p:spPr>
      </p:pic>
      <p:sp>
        <p:nvSpPr>
          <p:cNvPr id="7" name="圆角矩形标注 12">
            <a:extLst>
              <a:ext uri="{FF2B5EF4-FFF2-40B4-BE49-F238E27FC236}">
                <a16:creationId xmlns:a16="http://schemas.microsoft.com/office/drawing/2014/main" id="{064BB3D0-0B3C-3C5B-013B-65FDEF7C1107}"/>
              </a:ext>
            </a:extLst>
          </p:cNvPr>
          <p:cNvSpPr/>
          <p:nvPr/>
        </p:nvSpPr>
        <p:spPr>
          <a:xfrm>
            <a:off x="2420822" y="1220118"/>
            <a:ext cx="6916366" cy="1422270"/>
          </a:xfrm>
          <a:prstGeom prst="wedgeRoundRectCallout">
            <a:avLst>
              <a:gd name="adj1" fmla="val -56775"/>
              <a:gd name="adj2" fmla="val 28521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prstClr val="black"/>
                </a:solidFill>
                <a:ea typeface="楷体" panose="02010609060101010101" pitchFamily="49" charset="-122"/>
              </a:rPr>
              <a:t>想一想，我们学习了哪些面积单位？你能比划一下它们的大小吗？</a:t>
            </a:r>
          </a:p>
        </p:txBody>
      </p:sp>
      <p:pic>
        <p:nvPicPr>
          <p:cNvPr id="8" name="Picture 22" descr="指甲">
            <a:extLst>
              <a:ext uri="{FF2B5EF4-FFF2-40B4-BE49-F238E27FC236}">
                <a16:creationId xmlns:a16="http://schemas.microsoft.com/office/drawing/2014/main" id="{4CD96188-2C28-3287-AAB5-0307FBCF6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727" y="4215613"/>
            <a:ext cx="2874726" cy="1240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33A98FD6-DFC2-4D6A-6C40-2B6C35760028}"/>
              </a:ext>
            </a:extLst>
          </p:cNvPr>
          <p:cNvSpPr txBox="1"/>
          <p:nvPr/>
        </p:nvSpPr>
        <p:spPr>
          <a:xfrm>
            <a:off x="447473" y="5718228"/>
            <a:ext cx="3599234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dirty="0">
                <a:solidFill>
                  <a:srgbClr val="FF0000"/>
                </a:solidFill>
                <a:latin typeface="+mn-lt"/>
                <a:ea typeface="+mn-ea"/>
              </a:rPr>
              <a:t>平方厘米（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E779CBA5-25CC-0037-F9D9-739593D7C441}"/>
              </a:ext>
            </a:extLst>
          </p:cNvPr>
          <p:cNvGrpSpPr/>
          <p:nvPr/>
        </p:nvGrpSpPr>
        <p:grpSpPr>
          <a:xfrm>
            <a:off x="4331844" y="3253106"/>
            <a:ext cx="4012825" cy="2219513"/>
            <a:chOff x="4132470" y="4053442"/>
            <a:chExt cx="4012825" cy="2219513"/>
          </a:xfrm>
        </p:grpSpPr>
        <p:pic>
          <p:nvPicPr>
            <p:cNvPr id="10" name="Picture 19" descr="图片5">
              <a:extLst>
                <a:ext uri="{FF2B5EF4-FFF2-40B4-BE49-F238E27FC236}">
                  <a16:creationId xmlns:a16="http://schemas.microsoft.com/office/drawing/2014/main" id="{DAA3940B-02BA-8186-5A42-F3A39B2021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2470" y="4053443"/>
              <a:ext cx="4012825" cy="2219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7235118-CE79-CD35-D8C9-18248A3C17A4}"/>
                </a:ext>
              </a:extLst>
            </p:cNvPr>
            <p:cNvSpPr/>
            <p:nvPr/>
          </p:nvSpPr>
          <p:spPr>
            <a:xfrm>
              <a:off x="5148877" y="4053442"/>
              <a:ext cx="1460257" cy="1461600"/>
            </a:xfrm>
            <a:prstGeom prst="rect">
              <a:avLst/>
            </a:prstGeom>
            <a:noFill/>
            <a:ln w="19050">
              <a:solidFill>
                <a:srgbClr val="E6001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9938F05A-D21C-7451-A612-CCCF9EF6ADF0}"/>
              </a:ext>
            </a:extLst>
          </p:cNvPr>
          <p:cNvSpPr txBox="1"/>
          <p:nvPr/>
        </p:nvSpPr>
        <p:spPr>
          <a:xfrm>
            <a:off x="4538640" y="5718228"/>
            <a:ext cx="3599234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dirty="0">
                <a:solidFill>
                  <a:srgbClr val="FF0000"/>
                </a:solidFill>
                <a:latin typeface="+mn-lt"/>
                <a:ea typeface="+mn-ea"/>
              </a:rPr>
              <a:t>平方分米（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dm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</a:p>
        </p:txBody>
      </p:sp>
      <p:pic>
        <p:nvPicPr>
          <p:cNvPr id="25" name="Picture 18" descr="男孩16">
            <a:extLst>
              <a:ext uri="{FF2B5EF4-FFF2-40B4-BE49-F238E27FC236}">
                <a16:creationId xmlns:a16="http://schemas.microsoft.com/office/drawing/2014/main" id="{6D27665B-2C15-E8F0-0CF9-F136E01795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3717" y="1804967"/>
            <a:ext cx="2592604" cy="3832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6E3773BC-A9FB-F922-0495-3CEA4C816709}"/>
              </a:ext>
            </a:extLst>
          </p:cNvPr>
          <p:cNvSpPr txBox="1"/>
          <p:nvPr/>
        </p:nvSpPr>
        <p:spPr>
          <a:xfrm>
            <a:off x="8629806" y="5718228"/>
            <a:ext cx="3080426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dirty="0">
                <a:solidFill>
                  <a:srgbClr val="FF0000"/>
                </a:solidFill>
                <a:latin typeface="+mn-lt"/>
                <a:ea typeface="+mn-ea"/>
              </a:rPr>
              <a:t>平方米（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85512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3" grpId="0" animBg="1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4FF4DC00-5A64-FB10-8DE6-974202772BAE}"/>
              </a:ext>
            </a:extLst>
          </p:cNvPr>
          <p:cNvSpPr/>
          <p:nvPr/>
        </p:nvSpPr>
        <p:spPr>
          <a:xfrm>
            <a:off x="3216000" y="1741254"/>
            <a:ext cx="2880000" cy="2861120"/>
          </a:xfrm>
          <a:prstGeom prst="rect">
            <a:avLst/>
          </a:prstGeom>
          <a:solidFill>
            <a:srgbClr val="FF7C8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90000"/>
              </a:lnSpc>
            </a:pPr>
            <a:endParaRPr lang="zh-CN" altLang="en-US" sz="2800" b="1" spc="-25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45041D6-1F68-3AE7-DE42-B2C5490BD7EB}"/>
              </a:ext>
            </a:extLst>
          </p:cNvPr>
          <p:cNvSpPr txBox="1"/>
          <p:nvPr/>
        </p:nvSpPr>
        <p:spPr>
          <a:xfrm>
            <a:off x="702823" y="598410"/>
            <a:ext cx="104742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猜一猜，长方形的面积可能会跟什么有关系呢？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D4918F9-CA0D-9D02-206F-DB94C33D16DB}"/>
              </a:ext>
            </a:extLst>
          </p:cNvPr>
          <p:cNvSpPr/>
          <p:nvPr/>
        </p:nvSpPr>
        <p:spPr>
          <a:xfrm>
            <a:off x="3216000" y="2586374"/>
            <a:ext cx="2880000" cy="2016000"/>
          </a:xfrm>
          <a:prstGeom prst="rect">
            <a:avLst/>
          </a:prstGeom>
          <a:solidFill>
            <a:srgbClr val="FF7C8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90000"/>
              </a:lnSpc>
            </a:pPr>
            <a:endParaRPr lang="zh-CN" altLang="en-US" sz="2800" b="1" spc="-25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B177BAB-1715-ABC8-E838-776FAE8FD25E}"/>
              </a:ext>
            </a:extLst>
          </p:cNvPr>
          <p:cNvSpPr/>
          <p:nvPr/>
        </p:nvSpPr>
        <p:spPr>
          <a:xfrm>
            <a:off x="1212101" y="2597448"/>
            <a:ext cx="4955235" cy="2004926"/>
          </a:xfrm>
          <a:prstGeom prst="rect">
            <a:avLst/>
          </a:prstGeom>
          <a:solidFill>
            <a:srgbClr val="FF7C8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90000"/>
              </a:lnSpc>
            </a:pPr>
            <a:endParaRPr lang="zh-CN" altLang="en-US" sz="2800" b="1" spc="-25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BF25DA8-13B8-F299-9758-2B2B02252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159545"/>
            <a:ext cx="2301600" cy="3142034"/>
          </a:xfrm>
          <a:prstGeom prst="rect">
            <a:avLst/>
          </a:prstGeom>
          <a:ln>
            <a:noFill/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1A2FC18-98F6-4DB2-1416-B1EFB049B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1837" y="1385916"/>
            <a:ext cx="3754877" cy="1211532"/>
          </a:xfrm>
          <a:prstGeom prst="rect">
            <a:avLst/>
          </a:prstGeom>
          <a:ln>
            <a:noFill/>
          </a:ln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17A40FA3-FF0F-B082-CCD4-3AAA66B961A5}"/>
              </a:ext>
            </a:extLst>
          </p:cNvPr>
          <p:cNvSpPr txBox="1"/>
          <p:nvPr/>
        </p:nvSpPr>
        <p:spPr>
          <a:xfrm>
            <a:off x="3482501" y="1870547"/>
            <a:ext cx="1011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600" dirty="0">
                <a:solidFill>
                  <a:srgbClr val="FF0000"/>
                </a:solidFill>
                <a:latin typeface="+mn-lt"/>
                <a:ea typeface="+mn-ea"/>
              </a:rPr>
              <a:t>长</a:t>
            </a: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8A30DDB5-36A5-B0D4-F404-6E1FC37D56C5}"/>
              </a:ext>
            </a:extLst>
          </p:cNvPr>
          <p:cNvCxnSpPr/>
          <p:nvPr/>
        </p:nvCxnSpPr>
        <p:spPr>
          <a:xfrm>
            <a:off x="4241260" y="2130354"/>
            <a:ext cx="1574259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41596AF2-816B-6B25-8579-F4C269D526F4}"/>
              </a:ext>
            </a:extLst>
          </p:cNvPr>
          <p:cNvSpPr txBox="1"/>
          <p:nvPr/>
        </p:nvSpPr>
        <p:spPr>
          <a:xfrm>
            <a:off x="2492296" y="2727549"/>
            <a:ext cx="1011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600" dirty="0">
                <a:solidFill>
                  <a:srgbClr val="FF0000"/>
                </a:solidFill>
                <a:latin typeface="+mn-lt"/>
                <a:ea typeface="+mn-ea"/>
              </a:rPr>
              <a:t>宽</a:t>
            </a: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C9BB2D25-DCA9-3075-A80C-F9CF744345A4}"/>
              </a:ext>
            </a:extLst>
          </p:cNvPr>
          <p:cNvCxnSpPr>
            <a:cxnSpLocks/>
          </p:cNvCxnSpPr>
          <p:nvPr/>
        </p:nvCxnSpPr>
        <p:spPr>
          <a:xfrm>
            <a:off x="2791837" y="3377126"/>
            <a:ext cx="0" cy="105869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235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48148E-6 L 0.25 1.48148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L -1.04167E-6 0.2398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9" grpId="2" animBg="1"/>
      <p:bldP spid="6" grpId="0" animBg="1"/>
      <p:bldP spid="6" grpId="1" animBg="1"/>
      <p:bldP spid="6" grpId="2" animBg="1"/>
      <p:bldP spid="10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7B005C9-C7C0-BF12-3445-E2047700F49B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625766A-63EF-049D-B7F0-D0AB6907A2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516" y="1209315"/>
            <a:ext cx="904663" cy="90466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A10CF67-9EE4-9D82-E8DC-DA87763737F3}"/>
              </a:ext>
            </a:extLst>
          </p:cNvPr>
          <p:cNvSpPr txBox="1"/>
          <p:nvPr/>
        </p:nvSpPr>
        <p:spPr>
          <a:xfrm>
            <a:off x="1558857" y="1338480"/>
            <a:ext cx="100826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3600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600" b="1" dirty="0">
                <a:latin typeface="+mn-lt"/>
                <a:ea typeface="楷体" panose="02010609060101010101" pitchFamily="49" charset="-122"/>
              </a:rPr>
              <a:t>）一个长方形长</a:t>
            </a:r>
            <a:r>
              <a:rPr lang="en-US" altLang="zh-CN" sz="3600" b="1" dirty="0"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3600" b="1" dirty="0">
                <a:latin typeface="+mn-lt"/>
                <a:ea typeface="楷体" panose="02010609060101010101" pitchFamily="49" charset="-122"/>
              </a:rPr>
              <a:t>厘米，宽</a:t>
            </a:r>
            <a:r>
              <a:rPr lang="en-US" altLang="zh-CN" sz="3600" b="1" dirty="0"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3600" b="1" dirty="0">
                <a:latin typeface="+mn-lt"/>
                <a:ea typeface="楷体" panose="02010609060101010101" pitchFamily="49" charset="-122"/>
              </a:rPr>
              <a:t>厘米。你能求出它的面积吗？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EF6B0F9-6694-ADBD-1311-1E9D9D5EF79E}"/>
              </a:ext>
            </a:extLst>
          </p:cNvPr>
          <p:cNvSpPr/>
          <p:nvPr/>
        </p:nvSpPr>
        <p:spPr>
          <a:xfrm>
            <a:off x="4746000" y="2796471"/>
            <a:ext cx="2700000" cy="1620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3DDD765-4BB3-F7A8-1A7B-892C666E34C0}"/>
              </a:ext>
            </a:extLst>
          </p:cNvPr>
          <p:cNvGrpSpPr/>
          <p:nvPr/>
        </p:nvGrpSpPr>
        <p:grpSpPr>
          <a:xfrm>
            <a:off x="1887279" y="3049100"/>
            <a:ext cx="2371518" cy="1114743"/>
            <a:chOff x="1887279" y="2998784"/>
            <a:chExt cx="2371518" cy="1114743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D05CBCE-BE57-936B-6979-E56F737B98D7}"/>
                </a:ext>
              </a:extLst>
            </p:cNvPr>
            <p:cNvSpPr/>
            <p:nvPr/>
          </p:nvSpPr>
          <p:spPr>
            <a:xfrm>
              <a:off x="2120628" y="3568897"/>
              <a:ext cx="540000" cy="540000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CE828C3-FEEE-B8F3-6251-B0F95FF0F07F}"/>
                </a:ext>
              </a:extLst>
            </p:cNvPr>
            <p:cNvSpPr txBox="1"/>
            <p:nvPr/>
          </p:nvSpPr>
          <p:spPr>
            <a:xfrm>
              <a:off x="1887279" y="2998784"/>
              <a:ext cx="15466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2800" b="1" dirty="0">
                  <a:latin typeface="+mn-lt"/>
                  <a:ea typeface="+mn-ea"/>
                </a:rPr>
                <a:t>1</a:t>
              </a:r>
              <a:r>
                <a:rPr lang="zh-CN" altLang="en-US" sz="2800" dirty="0">
                  <a:latin typeface="+mn-lt"/>
                  <a:ea typeface="+mn-ea"/>
                </a:rPr>
                <a:t>厘米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8E9780D1-918F-F76A-7F1E-568840AD811C}"/>
                </a:ext>
              </a:extLst>
            </p:cNvPr>
            <p:cNvSpPr txBox="1"/>
            <p:nvPr/>
          </p:nvSpPr>
          <p:spPr>
            <a:xfrm>
              <a:off x="2712099" y="3590307"/>
              <a:ext cx="15466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2800" b="1" dirty="0">
                  <a:latin typeface="+mn-lt"/>
                  <a:ea typeface="+mn-ea"/>
                </a:rPr>
                <a:t>1</a:t>
              </a:r>
              <a:r>
                <a:rPr lang="zh-CN" altLang="en-US" sz="2800" dirty="0">
                  <a:latin typeface="+mn-lt"/>
                  <a:ea typeface="+mn-ea"/>
                </a:rPr>
                <a:t>厘米</a:t>
              </a: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4D65521B-F614-B472-47AC-3405AFAE1400}"/>
              </a:ext>
            </a:extLst>
          </p:cNvPr>
          <p:cNvSpPr txBox="1"/>
          <p:nvPr/>
        </p:nvSpPr>
        <p:spPr>
          <a:xfrm>
            <a:off x="5544877" y="2178946"/>
            <a:ext cx="1546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2800" b="1" dirty="0">
                <a:latin typeface="+mn-lt"/>
                <a:ea typeface="+mn-ea"/>
              </a:rPr>
              <a:t>5</a:t>
            </a:r>
            <a:r>
              <a:rPr lang="zh-CN" altLang="en-US" sz="2800" dirty="0">
                <a:latin typeface="+mn-lt"/>
                <a:ea typeface="+mn-ea"/>
              </a:rPr>
              <a:t>厘米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7D21C32-4FC6-30A6-7105-0C163C6600E3}"/>
              </a:ext>
            </a:extLst>
          </p:cNvPr>
          <p:cNvSpPr txBox="1"/>
          <p:nvPr/>
        </p:nvSpPr>
        <p:spPr>
          <a:xfrm>
            <a:off x="7539047" y="3344861"/>
            <a:ext cx="1546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2800" b="1" dirty="0">
                <a:latin typeface="+mn-lt"/>
                <a:ea typeface="+mn-ea"/>
              </a:rPr>
              <a:t>3</a:t>
            </a:r>
            <a:r>
              <a:rPr lang="zh-CN" altLang="en-US" sz="2800" dirty="0">
                <a:latin typeface="+mn-lt"/>
                <a:ea typeface="+mn-ea"/>
              </a:rPr>
              <a:t>厘米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7F21FB3-BC6C-776E-1651-D6B6209EEB6C}"/>
              </a:ext>
            </a:extLst>
          </p:cNvPr>
          <p:cNvSpPr txBox="1"/>
          <p:nvPr/>
        </p:nvSpPr>
        <p:spPr>
          <a:xfrm>
            <a:off x="1558856" y="4489955"/>
            <a:ext cx="27869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活动</a:t>
            </a:r>
            <a:r>
              <a:rPr lang="en-US" altLang="zh-CN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7CC2BAD-30C4-979A-4A57-D2FE66A70FD0}"/>
              </a:ext>
            </a:extLst>
          </p:cNvPr>
          <p:cNvSpPr txBox="1"/>
          <p:nvPr/>
        </p:nvSpPr>
        <p:spPr>
          <a:xfrm>
            <a:off x="1558856" y="5182784"/>
            <a:ext cx="92048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prstClr val="black"/>
                </a:solidFill>
                <a:latin typeface="+mn-lt"/>
                <a:ea typeface="+mn-ea"/>
              </a:rPr>
              <a:t>1.</a:t>
            </a:r>
            <a:r>
              <a:rPr lang="zh-CN" altLang="en-US" sz="3200" dirty="0">
                <a:solidFill>
                  <a:prstClr val="black"/>
                </a:solidFill>
                <a:latin typeface="+mn-lt"/>
                <a:ea typeface="+mn-ea"/>
              </a:rPr>
              <a:t>想一想，用</a:t>
            </a:r>
            <a:r>
              <a:rPr lang="en-US" altLang="zh-CN" sz="3200" b="1" dirty="0">
                <a:solidFill>
                  <a:prstClr val="black"/>
                </a:solidFill>
                <a:latin typeface="+mn-lt"/>
                <a:ea typeface="+mn-ea"/>
              </a:rPr>
              <a:t>1</a:t>
            </a:r>
            <a:r>
              <a:rPr lang="zh-CN" altLang="en-US" sz="3200" dirty="0">
                <a:solidFill>
                  <a:prstClr val="black"/>
                </a:solidFill>
                <a:latin typeface="+mn-lt"/>
                <a:ea typeface="+mn-ea"/>
              </a:rPr>
              <a:t>平方厘米的正方形摆一摆；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00AF58E-CD18-6DB7-CDAB-D85EF6108019}"/>
              </a:ext>
            </a:extLst>
          </p:cNvPr>
          <p:cNvSpPr txBox="1"/>
          <p:nvPr/>
        </p:nvSpPr>
        <p:spPr>
          <a:xfrm>
            <a:off x="1558857" y="5875612"/>
            <a:ext cx="102359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prstClr val="black"/>
                </a:solidFill>
                <a:latin typeface="+mn-lt"/>
                <a:ea typeface="+mn-ea"/>
              </a:rPr>
              <a:t>2.</a:t>
            </a:r>
            <a:r>
              <a:rPr lang="zh-CN" altLang="en-US" sz="3200" dirty="0">
                <a:solidFill>
                  <a:prstClr val="black"/>
                </a:solidFill>
                <a:latin typeface="+mn-lt"/>
                <a:ea typeface="+mn-ea"/>
              </a:rPr>
              <a:t>和同桌交流你是怎样摆的，说一说你发现了什么。</a:t>
            </a:r>
          </a:p>
        </p:txBody>
      </p:sp>
    </p:spTree>
    <p:extLst>
      <p:ext uri="{BB962C8B-B14F-4D97-AF65-F5344CB8AC3E}">
        <p14:creationId xmlns:p14="http://schemas.microsoft.com/office/powerpoint/2010/main" val="304676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id="{1FA00AD3-7FA5-8D37-8526-3BFDE02156F9}"/>
              </a:ext>
            </a:extLst>
          </p:cNvPr>
          <p:cNvGrpSpPr/>
          <p:nvPr/>
        </p:nvGrpSpPr>
        <p:grpSpPr>
          <a:xfrm>
            <a:off x="829791" y="768545"/>
            <a:ext cx="2371518" cy="1114743"/>
            <a:chOff x="1887279" y="2998784"/>
            <a:chExt cx="2371518" cy="111474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6DC26F7-5E78-31A2-1D14-D64F6EDDC1D0}"/>
                </a:ext>
              </a:extLst>
            </p:cNvPr>
            <p:cNvSpPr/>
            <p:nvPr/>
          </p:nvSpPr>
          <p:spPr>
            <a:xfrm>
              <a:off x="2120628" y="3568897"/>
              <a:ext cx="540000" cy="540000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C13D6F1D-21FC-A902-91D7-C69DCC899505}"/>
                </a:ext>
              </a:extLst>
            </p:cNvPr>
            <p:cNvSpPr txBox="1"/>
            <p:nvPr/>
          </p:nvSpPr>
          <p:spPr>
            <a:xfrm>
              <a:off x="1887279" y="2998784"/>
              <a:ext cx="15466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2800" b="1" dirty="0">
                  <a:latin typeface="+mn-lt"/>
                  <a:ea typeface="+mn-ea"/>
                </a:rPr>
                <a:t>1</a:t>
              </a:r>
              <a:r>
                <a:rPr lang="zh-CN" altLang="en-US" sz="2800" dirty="0">
                  <a:latin typeface="+mn-lt"/>
                  <a:ea typeface="+mn-ea"/>
                </a:rPr>
                <a:t>厘米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F347B5C-5A4C-D766-C719-3FB390846053}"/>
                </a:ext>
              </a:extLst>
            </p:cNvPr>
            <p:cNvSpPr txBox="1"/>
            <p:nvPr/>
          </p:nvSpPr>
          <p:spPr>
            <a:xfrm>
              <a:off x="2712099" y="3590307"/>
              <a:ext cx="15466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2800" b="1" dirty="0">
                  <a:latin typeface="+mn-lt"/>
                  <a:ea typeface="+mn-ea"/>
                </a:rPr>
                <a:t>1</a:t>
              </a:r>
              <a:r>
                <a:rPr lang="zh-CN" altLang="en-US" sz="2800" dirty="0">
                  <a:latin typeface="+mn-lt"/>
                  <a:ea typeface="+mn-ea"/>
                </a:rPr>
                <a:t>厘米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90D5900C-5E1A-EE87-B3E0-F9014C7DF329}"/>
              </a:ext>
            </a:extLst>
          </p:cNvPr>
          <p:cNvGrpSpPr/>
          <p:nvPr/>
        </p:nvGrpSpPr>
        <p:grpSpPr>
          <a:xfrm>
            <a:off x="3926128" y="1191475"/>
            <a:ext cx="4339745" cy="2237525"/>
            <a:chOff x="4746000" y="2178946"/>
            <a:chExt cx="4339745" cy="2237525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75924034-66AC-8E58-0726-4834C070AFF0}"/>
                </a:ext>
              </a:extLst>
            </p:cNvPr>
            <p:cNvSpPr/>
            <p:nvPr/>
          </p:nvSpPr>
          <p:spPr>
            <a:xfrm>
              <a:off x="4746000" y="2796471"/>
              <a:ext cx="2700000" cy="162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94873EC2-D3C3-172D-AABD-DEF461D03B28}"/>
                </a:ext>
              </a:extLst>
            </p:cNvPr>
            <p:cNvSpPr txBox="1"/>
            <p:nvPr/>
          </p:nvSpPr>
          <p:spPr>
            <a:xfrm>
              <a:off x="5544877" y="2178946"/>
              <a:ext cx="15466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2800" b="1" dirty="0">
                  <a:latin typeface="+mn-lt"/>
                  <a:ea typeface="+mn-ea"/>
                </a:rPr>
                <a:t>5</a:t>
              </a:r>
              <a:r>
                <a:rPr lang="zh-CN" altLang="en-US" sz="2800" dirty="0">
                  <a:latin typeface="+mn-lt"/>
                  <a:ea typeface="+mn-ea"/>
                </a:rPr>
                <a:t>厘米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AF1F1CAA-BB37-72A8-0C09-3A10099321EA}"/>
                </a:ext>
              </a:extLst>
            </p:cNvPr>
            <p:cNvSpPr txBox="1"/>
            <p:nvPr/>
          </p:nvSpPr>
          <p:spPr>
            <a:xfrm>
              <a:off x="7539047" y="3344861"/>
              <a:ext cx="15466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2800" b="1" dirty="0">
                  <a:latin typeface="+mn-lt"/>
                  <a:ea typeface="+mn-ea"/>
                </a:rPr>
                <a:t>3</a:t>
              </a:r>
              <a:r>
                <a:rPr lang="zh-CN" altLang="en-US" sz="2800" dirty="0">
                  <a:latin typeface="+mn-lt"/>
                  <a:ea typeface="+mn-ea"/>
                </a:rPr>
                <a:t>厘米</a:t>
              </a:r>
            </a:p>
          </p:txBody>
        </p:sp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id="{37EE15ED-ADFB-7FD3-04C4-BE9D06F95CA6}"/>
              </a:ext>
            </a:extLst>
          </p:cNvPr>
          <p:cNvSpPr/>
          <p:nvPr/>
        </p:nvSpPr>
        <p:spPr>
          <a:xfrm>
            <a:off x="3926128" y="1809000"/>
            <a:ext cx="540000" cy="540000"/>
          </a:xfrm>
          <a:prstGeom prst="rect">
            <a:avLst/>
          </a:pr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97DA9251-DBA0-B733-58BC-375F499C11C9}"/>
              </a:ext>
            </a:extLst>
          </p:cNvPr>
          <p:cNvSpPr/>
          <p:nvPr/>
        </p:nvSpPr>
        <p:spPr>
          <a:xfrm>
            <a:off x="4466128" y="1809000"/>
            <a:ext cx="540000" cy="540000"/>
          </a:xfrm>
          <a:prstGeom prst="rect">
            <a:avLst/>
          </a:pr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D9CAC7F4-C857-3259-A44F-4EFC84DFB2E7}"/>
              </a:ext>
            </a:extLst>
          </p:cNvPr>
          <p:cNvSpPr/>
          <p:nvPr/>
        </p:nvSpPr>
        <p:spPr>
          <a:xfrm>
            <a:off x="5006128" y="1809000"/>
            <a:ext cx="540000" cy="540000"/>
          </a:xfrm>
          <a:prstGeom prst="rect">
            <a:avLst/>
          </a:pr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1C25186-6987-34FD-E8A4-F5A8F643C8E2}"/>
              </a:ext>
            </a:extLst>
          </p:cNvPr>
          <p:cNvSpPr/>
          <p:nvPr/>
        </p:nvSpPr>
        <p:spPr>
          <a:xfrm>
            <a:off x="6086128" y="1809000"/>
            <a:ext cx="540000" cy="540000"/>
          </a:xfrm>
          <a:prstGeom prst="rect">
            <a:avLst/>
          </a:pr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24CD0FF7-9899-930E-3B67-33FEABA02074}"/>
              </a:ext>
            </a:extLst>
          </p:cNvPr>
          <p:cNvSpPr/>
          <p:nvPr/>
        </p:nvSpPr>
        <p:spPr>
          <a:xfrm>
            <a:off x="5546128" y="1809000"/>
            <a:ext cx="540000" cy="540000"/>
          </a:xfrm>
          <a:prstGeom prst="rect">
            <a:avLst/>
          </a:pr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5A868CA1-42DD-E46D-CAA3-46606D8A8642}"/>
              </a:ext>
            </a:extLst>
          </p:cNvPr>
          <p:cNvSpPr/>
          <p:nvPr/>
        </p:nvSpPr>
        <p:spPr>
          <a:xfrm>
            <a:off x="3926128" y="2350463"/>
            <a:ext cx="540000" cy="540000"/>
          </a:xfrm>
          <a:prstGeom prst="rect">
            <a:avLst/>
          </a:pr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B90FABE1-EB63-1B02-C369-B4477AC6D055}"/>
              </a:ext>
            </a:extLst>
          </p:cNvPr>
          <p:cNvSpPr/>
          <p:nvPr/>
        </p:nvSpPr>
        <p:spPr>
          <a:xfrm>
            <a:off x="4466128" y="2350463"/>
            <a:ext cx="540000" cy="540000"/>
          </a:xfrm>
          <a:prstGeom prst="rect">
            <a:avLst/>
          </a:pr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45397BCD-A5CD-4E1E-A0E2-4E3332E72A7C}"/>
              </a:ext>
            </a:extLst>
          </p:cNvPr>
          <p:cNvSpPr/>
          <p:nvPr/>
        </p:nvSpPr>
        <p:spPr>
          <a:xfrm>
            <a:off x="5006128" y="2350463"/>
            <a:ext cx="540000" cy="540000"/>
          </a:xfrm>
          <a:prstGeom prst="rect">
            <a:avLst/>
          </a:pr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82B81341-9D67-D79D-8DF7-E7A93DAC90DC}"/>
              </a:ext>
            </a:extLst>
          </p:cNvPr>
          <p:cNvSpPr/>
          <p:nvPr/>
        </p:nvSpPr>
        <p:spPr>
          <a:xfrm>
            <a:off x="6086128" y="2350463"/>
            <a:ext cx="540000" cy="540000"/>
          </a:xfrm>
          <a:prstGeom prst="rect">
            <a:avLst/>
          </a:pr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09089FE9-6C01-381C-5919-5063CA1A0CA9}"/>
              </a:ext>
            </a:extLst>
          </p:cNvPr>
          <p:cNvSpPr/>
          <p:nvPr/>
        </p:nvSpPr>
        <p:spPr>
          <a:xfrm>
            <a:off x="5546128" y="2350463"/>
            <a:ext cx="540000" cy="540000"/>
          </a:xfrm>
          <a:prstGeom prst="rect">
            <a:avLst/>
          </a:pr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E8A26C68-CA30-614B-D322-653852167DCB}"/>
              </a:ext>
            </a:extLst>
          </p:cNvPr>
          <p:cNvSpPr/>
          <p:nvPr/>
        </p:nvSpPr>
        <p:spPr>
          <a:xfrm>
            <a:off x="3926128" y="2891925"/>
            <a:ext cx="540000" cy="540000"/>
          </a:xfrm>
          <a:prstGeom prst="rect">
            <a:avLst/>
          </a:pr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C8401070-7578-5CAA-1DF3-64DC952DE114}"/>
              </a:ext>
            </a:extLst>
          </p:cNvPr>
          <p:cNvSpPr/>
          <p:nvPr/>
        </p:nvSpPr>
        <p:spPr>
          <a:xfrm>
            <a:off x="4466128" y="2891925"/>
            <a:ext cx="540000" cy="540000"/>
          </a:xfrm>
          <a:prstGeom prst="rect">
            <a:avLst/>
          </a:pr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54487987-6D34-D49A-0158-3FBC889F0380}"/>
              </a:ext>
            </a:extLst>
          </p:cNvPr>
          <p:cNvSpPr/>
          <p:nvPr/>
        </p:nvSpPr>
        <p:spPr>
          <a:xfrm>
            <a:off x="5006128" y="2891925"/>
            <a:ext cx="540000" cy="540000"/>
          </a:xfrm>
          <a:prstGeom prst="rect">
            <a:avLst/>
          </a:pr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E5F5ED58-637F-2734-28A8-F9A037F4923E}"/>
              </a:ext>
            </a:extLst>
          </p:cNvPr>
          <p:cNvSpPr/>
          <p:nvPr/>
        </p:nvSpPr>
        <p:spPr>
          <a:xfrm>
            <a:off x="5546128" y="2891925"/>
            <a:ext cx="540000" cy="540000"/>
          </a:xfrm>
          <a:prstGeom prst="rect">
            <a:avLst/>
          </a:pr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C0693EB9-4AAF-FA34-2038-4FC8152771ED}"/>
              </a:ext>
            </a:extLst>
          </p:cNvPr>
          <p:cNvSpPr/>
          <p:nvPr/>
        </p:nvSpPr>
        <p:spPr>
          <a:xfrm>
            <a:off x="6086128" y="2891925"/>
            <a:ext cx="540000" cy="540000"/>
          </a:xfrm>
          <a:prstGeom prst="rect">
            <a:avLst/>
          </a:pr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5" name="图片 44">
            <a:extLst>
              <a:ext uri="{FF2B5EF4-FFF2-40B4-BE49-F238E27FC236}">
                <a16:creationId xmlns:a16="http://schemas.microsoft.com/office/drawing/2014/main" id="{CA3C27AA-D1E3-9EEA-AD55-7E3FEB4303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587" y="3910519"/>
            <a:ext cx="2129707" cy="2398390"/>
          </a:xfrm>
          <a:prstGeom prst="rect">
            <a:avLst/>
          </a:prstGeom>
        </p:spPr>
      </p:pic>
      <p:sp>
        <p:nvSpPr>
          <p:cNvPr id="46" name="圆角矩形标注 12">
            <a:extLst>
              <a:ext uri="{FF2B5EF4-FFF2-40B4-BE49-F238E27FC236}">
                <a16:creationId xmlns:a16="http://schemas.microsoft.com/office/drawing/2014/main" id="{748B6368-B493-843F-3DD9-8AEC05EB32CC}"/>
              </a:ext>
            </a:extLst>
          </p:cNvPr>
          <p:cNvSpPr/>
          <p:nvPr/>
        </p:nvSpPr>
        <p:spPr>
          <a:xfrm>
            <a:off x="3123488" y="3977391"/>
            <a:ext cx="6771816" cy="1422270"/>
          </a:xfrm>
          <a:prstGeom prst="wedgeRoundRectCallout">
            <a:avLst>
              <a:gd name="adj1" fmla="val -56775"/>
              <a:gd name="adj2" fmla="val 28521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prstClr val="black"/>
                </a:solidFill>
                <a:ea typeface="楷体" panose="02010609060101010101" pitchFamily="49" charset="-122"/>
              </a:rPr>
              <a:t>正好摆了</a:t>
            </a:r>
            <a:r>
              <a:rPr lang="en-US" altLang="zh-CN" sz="3200" b="1" dirty="0">
                <a:solidFill>
                  <a:prstClr val="black"/>
                </a:solidFill>
                <a:ea typeface="楷体" panose="02010609060101010101" pitchFamily="49" charset="-122"/>
              </a:rPr>
              <a:t>15</a:t>
            </a:r>
            <a:r>
              <a:rPr lang="zh-CN" altLang="en-US" sz="3200" b="1" dirty="0">
                <a:solidFill>
                  <a:prstClr val="black"/>
                </a:solidFill>
                <a:ea typeface="楷体" panose="02010609060101010101" pitchFamily="49" charset="-122"/>
              </a:rPr>
              <a:t>个</a:t>
            </a:r>
            <a:r>
              <a:rPr lang="en-US" altLang="zh-CN" sz="3200" b="1" dirty="0">
                <a:solidFill>
                  <a:prstClr val="black"/>
                </a:solidFill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ea typeface="楷体" panose="02010609060101010101" pitchFamily="49" charset="-122"/>
              </a:rPr>
              <a:t>平方厘米的正方形。它的面积是</a:t>
            </a:r>
            <a:r>
              <a:rPr lang="en-US" altLang="zh-CN" sz="3200" b="1" dirty="0">
                <a:solidFill>
                  <a:srgbClr val="FF0000"/>
                </a:solidFill>
                <a:ea typeface="楷体" panose="02010609060101010101" pitchFamily="49" charset="-122"/>
              </a:rPr>
              <a:t>15</a:t>
            </a:r>
            <a:r>
              <a:rPr lang="zh-CN" altLang="en-US" sz="3200" b="1" dirty="0">
                <a:solidFill>
                  <a:srgbClr val="FF0000"/>
                </a:solidFill>
                <a:ea typeface="楷体" panose="02010609060101010101" pitchFamily="49" charset="-122"/>
              </a:rPr>
              <a:t>平方厘米</a:t>
            </a:r>
            <a:r>
              <a:rPr lang="zh-CN" altLang="en-US" sz="3200" b="1" dirty="0">
                <a:solidFill>
                  <a:prstClr val="black"/>
                </a:solidFill>
                <a:ea typeface="楷体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86716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9" grpId="0" animBg="1"/>
      <p:bldP spid="40" grpId="0" animBg="1"/>
      <p:bldP spid="41" grpId="0" animBg="1"/>
      <p:bldP spid="43" grpId="0" animBg="1"/>
      <p:bldP spid="44" grpId="0" animBg="1"/>
      <p:bldP spid="4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45A1099D-4380-4D5B-2DF4-5F839F4E8E1E}"/>
              </a:ext>
            </a:extLst>
          </p:cNvPr>
          <p:cNvSpPr/>
          <p:nvPr/>
        </p:nvSpPr>
        <p:spPr>
          <a:xfrm>
            <a:off x="3926128" y="1809000"/>
            <a:ext cx="2700000" cy="1620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9178AC8E-FBB8-1C46-6503-53F468E8A0DB}"/>
              </a:ext>
            </a:extLst>
          </p:cNvPr>
          <p:cNvGrpSpPr/>
          <p:nvPr/>
        </p:nvGrpSpPr>
        <p:grpSpPr>
          <a:xfrm>
            <a:off x="829791" y="768545"/>
            <a:ext cx="2371518" cy="1114743"/>
            <a:chOff x="1887279" y="2998784"/>
            <a:chExt cx="2371518" cy="1114743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1F234E28-A788-E8D5-E4A7-67BD9DEB7149}"/>
                </a:ext>
              </a:extLst>
            </p:cNvPr>
            <p:cNvSpPr/>
            <p:nvPr/>
          </p:nvSpPr>
          <p:spPr>
            <a:xfrm>
              <a:off x="2120628" y="3568897"/>
              <a:ext cx="540000" cy="540000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A504CC32-FB57-406B-727D-C0915B2AD00F}"/>
                </a:ext>
              </a:extLst>
            </p:cNvPr>
            <p:cNvSpPr txBox="1"/>
            <p:nvPr/>
          </p:nvSpPr>
          <p:spPr>
            <a:xfrm>
              <a:off x="1887279" y="2998784"/>
              <a:ext cx="15466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2800" b="1" dirty="0">
                  <a:latin typeface="+mn-lt"/>
                  <a:ea typeface="+mn-ea"/>
                </a:rPr>
                <a:t>1</a:t>
              </a:r>
              <a:r>
                <a:rPr lang="zh-CN" altLang="en-US" sz="2800" dirty="0">
                  <a:latin typeface="+mn-lt"/>
                  <a:ea typeface="+mn-ea"/>
                </a:rPr>
                <a:t>厘米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8BF9DECE-5FE3-B065-F3BA-CB7D4663175C}"/>
                </a:ext>
              </a:extLst>
            </p:cNvPr>
            <p:cNvSpPr txBox="1"/>
            <p:nvPr/>
          </p:nvSpPr>
          <p:spPr>
            <a:xfrm>
              <a:off x="2712099" y="3590307"/>
              <a:ext cx="15466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2800" b="1" dirty="0">
                  <a:latin typeface="+mn-lt"/>
                  <a:ea typeface="+mn-ea"/>
                </a:rPr>
                <a:t>1</a:t>
              </a:r>
              <a:r>
                <a:rPr lang="zh-CN" altLang="en-US" sz="2800" dirty="0">
                  <a:latin typeface="+mn-lt"/>
                  <a:ea typeface="+mn-ea"/>
                </a:rPr>
                <a:t>厘米</a:t>
              </a: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8CD3956E-E375-8CD4-F3CE-188B96D1EE6D}"/>
              </a:ext>
            </a:extLst>
          </p:cNvPr>
          <p:cNvSpPr/>
          <p:nvPr/>
        </p:nvSpPr>
        <p:spPr>
          <a:xfrm>
            <a:off x="3926128" y="1809000"/>
            <a:ext cx="540000" cy="540000"/>
          </a:xfrm>
          <a:prstGeom prst="rect">
            <a:avLst/>
          </a:pr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DABB450-1D92-1201-3DC1-8A8DD20739DF}"/>
              </a:ext>
            </a:extLst>
          </p:cNvPr>
          <p:cNvSpPr/>
          <p:nvPr/>
        </p:nvSpPr>
        <p:spPr>
          <a:xfrm>
            <a:off x="4466128" y="1809000"/>
            <a:ext cx="540000" cy="540000"/>
          </a:xfrm>
          <a:prstGeom prst="rect">
            <a:avLst/>
          </a:pr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C85272F-7AC9-C435-3158-3DFB76CBF625}"/>
              </a:ext>
            </a:extLst>
          </p:cNvPr>
          <p:cNvSpPr/>
          <p:nvPr/>
        </p:nvSpPr>
        <p:spPr>
          <a:xfrm>
            <a:off x="5006128" y="1809000"/>
            <a:ext cx="540000" cy="540000"/>
          </a:xfrm>
          <a:prstGeom prst="rect">
            <a:avLst/>
          </a:pr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E6D66E8-53CA-C21B-97F3-0FCB15B7D56A}"/>
              </a:ext>
            </a:extLst>
          </p:cNvPr>
          <p:cNvSpPr/>
          <p:nvPr/>
        </p:nvSpPr>
        <p:spPr>
          <a:xfrm>
            <a:off x="6086128" y="1809000"/>
            <a:ext cx="540000" cy="540000"/>
          </a:xfrm>
          <a:prstGeom prst="rect">
            <a:avLst/>
          </a:pr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3BAFCBE-5475-610E-7856-8EE30C5AD0BA}"/>
              </a:ext>
            </a:extLst>
          </p:cNvPr>
          <p:cNvSpPr/>
          <p:nvPr/>
        </p:nvSpPr>
        <p:spPr>
          <a:xfrm>
            <a:off x="5546128" y="1809000"/>
            <a:ext cx="540000" cy="540000"/>
          </a:xfrm>
          <a:prstGeom prst="rect">
            <a:avLst/>
          </a:pr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24FA4C0-94AC-6CBA-1428-67341E388144}"/>
              </a:ext>
            </a:extLst>
          </p:cNvPr>
          <p:cNvSpPr/>
          <p:nvPr/>
        </p:nvSpPr>
        <p:spPr>
          <a:xfrm>
            <a:off x="3926128" y="2350463"/>
            <a:ext cx="540000" cy="540000"/>
          </a:xfrm>
          <a:prstGeom prst="rect">
            <a:avLst/>
          </a:pr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47BBAA0-1D67-6555-9216-FB7802FE120F}"/>
              </a:ext>
            </a:extLst>
          </p:cNvPr>
          <p:cNvSpPr/>
          <p:nvPr/>
        </p:nvSpPr>
        <p:spPr>
          <a:xfrm>
            <a:off x="3926128" y="2891925"/>
            <a:ext cx="540000" cy="540000"/>
          </a:xfrm>
          <a:prstGeom prst="rect">
            <a:avLst/>
          </a:pr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DCD8C63D-E587-B615-39BD-D8285DA09FBA}"/>
              </a:ext>
            </a:extLst>
          </p:cNvPr>
          <p:cNvGrpSpPr/>
          <p:nvPr/>
        </p:nvGrpSpPr>
        <p:grpSpPr>
          <a:xfrm>
            <a:off x="4466128" y="2349000"/>
            <a:ext cx="2160000" cy="1080000"/>
            <a:chOff x="2164080" y="4671060"/>
            <a:chExt cx="2160000" cy="1080000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A622FDE7-86FF-B1EF-3663-75982AC8E800}"/>
                </a:ext>
              </a:extLst>
            </p:cNvPr>
            <p:cNvSpPr/>
            <p:nvPr/>
          </p:nvSpPr>
          <p:spPr>
            <a:xfrm>
              <a:off x="2164080" y="4671060"/>
              <a:ext cx="2160000" cy="1080000"/>
            </a:xfrm>
            <a:prstGeom prst="rect">
              <a:avLst/>
            </a:prstGeom>
            <a:grpFill/>
            <a:ln w="1905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149AD960-C6E4-E117-5B7B-7B7E13398969}"/>
                </a:ext>
              </a:extLst>
            </p:cNvPr>
            <p:cNvCxnSpPr>
              <a:stCxn id="26" idx="1"/>
              <a:endCxn id="26" idx="3"/>
            </p:cNvCxnSpPr>
            <p:nvPr/>
          </p:nvCxnSpPr>
          <p:spPr>
            <a:xfrm>
              <a:off x="2164080" y="5211060"/>
              <a:ext cx="2160000" cy="0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351BA695-1134-F106-0150-0B8242A87DDE}"/>
                </a:ext>
              </a:extLst>
            </p:cNvPr>
            <p:cNvCxnSpPr/>
            <p:nvPr/>
          </p:nvCxnSpPr>
          <p:spPr>
            <a:xfrm>
              <a:off x="2704080" y="4671060"/>
              <a:ext cx="0" cy="1080000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5E938865-DEDD-6EAC-4A6C-4521548E0B7F}"/>
                </a:ext>
              </a:extLst>
            </p:cNvPr>
            <p:cNvCxnSpPr/>
            <p:nvPr/>
          </p:nvCxnSpPr>
          <p:spPr>
            <a:xfrm>
              <a:off x="3784080" y="4671060"/>
              <a:ext cx="0" cy="1080000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6A4ACD27-53C1-1B63-EDBF-E1027E694844}"/>
                </a:ext>
              </a:extLst>
            </p:cNvPr>
            <p:cNvCxnSpPr/>
            <p:nvPr/>
          </p:nvCxnSpPr>
          <p:spPr>
            <a:xfrm>
              <a:off x="3244080" y="4671060"/>
              <a:ext cx="0" cy="1080000"/>
            </a:xfrm>
            <a:prstGeom prst="line">
              <a:avLst/>
            </a:prstGeom>
            <a:grpFill/>
            <a:ln w="1905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36" name="左大括号 35">
            <a:extLst>
              <a:ext uri="{FF2B5EF4-FFF2-40B4-BE49-F238E27FC236}">
                <a16:creationId xmlns:a16="http://schemas.microsoft.com/office/drawing/2014/main" id="{111F4260-C4B1-84F6-22FF-D6CB589A5AB4}"/>
              </a:ext>
            </a:extLst>
          </p:cNvPr>
          <p:cNvSpPr/>
          <p:nvPr/>
        </p:nvSpPr>
        <p:spPr>
          <a:xfrm rot="5400000">
            <a:off x="5140751" y="238097"/>
            <a:ext cx="270754" cy="2700000"/>
          </a:xfrm>
          <a:prstGeom prst="leftBrace">
            <a:avLst>
              <a:gd name="adj1" fmla="val 35069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左大括号 36">
            <a:extLst>
              <a:ext uri="{FF2B5EF4-FFF2-40B4-BE49-F238E27FC236}">
                <a16:creationId xmlns:a16="http://schemas.microsoft.com/office/drawing/2014/main" id="{53E71DB2-BB1A-97FE-C7ED-47DFE3C05931}"/>
              </a:ext>
            </a:extLst>
          </p:cNvPr>
          <p:cNvSpPr/>
          <p:nvPr/>
        </p:nvSpPr>
        <p:spPr>
          <a:xfrm rot="10800000" flipH="1">
            <a:off x="3588062" y="1809000"/>
            <a:ext cx="270754" cy="1619999"/>
          </a:xfrm>
          <a:prstGeom prst="leftBrace">
            <a:avLst>
              <a:gd name="adj1" fmla="val 35069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EC2E7581-6971-77F1-6288-C2C2816B79B7}"/>
              </a:ext>
            </a:extLst>
          </p:cNvPr>
          <p:cNvSpPr txBox="1"/>
          <p:nvPr/>
        </p:nvSpPr>
        <p:spPr>
          <a:xfrm>
            <a:off x="4331503" y="892614"/>
            <a:ext cx="2079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2800" dirty="0">
                <a:latin typeface="+mn-lt"/>
                <a:ea typeface="+mn-ea"/>
              </a:rPr>
              <a:t>每行摆</a:t>
            </a:r>
            <a:r>
              <a:rPr lang="en-US" altLang="zh-CN" sz="2800" b="1" dirty="0">
                <a:latin typeface="+mn-lt"/>
                <a:ea typeface="+mn-ea"/>
              </a:rPr>
              <a:t>5</a:t>
            </a:r>
            <a:r>
              <a:rPr lang="zh-CN" altLang="en-US" sz="2800" dirty="0">
                <a:latin typeface="+mn-lt"/>
                <a:ea typeface="+mn-ea"/>
              </a:rPr>
              <a:t>个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F1D04502-46C9-6078-F3FA-A1C06624D03E}"/>
              </a:ext>
            </a:extLst>
          </p:cNvPr>
          <p:cNvSpPr txBox="1"/>
          <p:nvPr/>
        </p:nvSpPr>
        <p:spPr>
          <a:xfrm>
            <a:off x="2408621" y="2701966"/>
            <a:ext cx="19550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2800" dirty="0">
                <a:latin typeface="+mn-lt"/>
                <a:ea typeface="+mn-ea"/>
              </a:rPr>
              <a:t>摆</a:t>
            </a:r>
            <a:r>
              <a:rPr lang="en-US" altLang="zh-CN" sz="2800" b="1" dirty="0">
                <a:latin typeface="+mn-lt"/>
                <a:ea typeface="+mn-ea"/>
              </a:rPr>
              <a:t>3</a:t>
            </a:r>
            <a:r>
              <a:rPr lang="zh-CN" altLang="en-US" sz="2800" dirty="0">
                <a:latin typeface="+mn-lt"/>
                <a:ea typeface="+mn-ea"/>
              </a:rPr>
              <a:t>行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FED2D042-B503-7E89-E8BF-2712FCD0D298}"/>
              </a:ext>
            </a:extLst>
          </p:cNvPr>
          <p:cNvSpPr txBox="1"/>
          <p:nvPr/>
        </p:nvSpPr>
        <p:spPr>
          <a:xfrm>
            <a:off x="2109430" y="2093220"/>
            <a:ext cx="17493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2800" dirty="0">
                <a:latin typeface="+mn-lt"/>
                <a:ea typeface="+mn-ea"/>
              </a:rPr>
              <a:t>宽</a:t>
            </a:r>
            <a:r>
              <a:rPr lang="en-US" altLang="zh-CN" sz="2800" b="1" dirty="0">
                <a:latin typeface="+mn-lt"/>
                <a:ea typeface="+mn-ea"/>
              </a:rPr>
              <a:t>3</a:t>
            </a:r>
            <a:r>
              <a:rPr lang="zh-CN" altLang="en-US" sz="2800" dirty="0">
                <a:latin typeface="+mn-lt"/>
                <a:ea typeface="+mn-ea"/>
              </a:rPr>
              <a:t>厘米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08FB3AD1-DF0A-36DD-D358-A003AC6A866C}"/>
              </a:ext>
            </a:extLst>
          </p:cNvPr>
          <p:cNvSpPr txBox="1"/>
          <p:nvPr/>
        </p:nvSpPr>
        <p:spPr>
          <a:xfrm>
            <a:off x="4331502" y="365620"/>
            <a:ext cx="19039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2800" dirty="0">
                <a:latin typeface="+mn-lt"/>
                <a:ea typeface="+mn-ea"/>
              </a:rPr>
              <a:t>长</a:t>
            </a:r>
            <a:r>
              <a:rPr lang="en-US" altLang="zh-CN" sz="2800" b="1" dirty="0">
                <a:latin typeface="+mn-lt"/>
                <a:ea typeface="+mn-ea"/>
              </a:rPr>
              <a:t>5</a:t>
            </a:r>
            <a:r>
              <a:rPr lang="zh-CN" altLang="en-US" sz="2800" dirty="0">
                <a:latin typeface="+mn-lt"/>
                <a:ea typeface="+mn-ea"/>
              </a:rPr>
              <a:t>厘米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4F651AE5-CA6C-8171-83EA-CF89BBFAFECE}"/>
              </a:ext>
            </a:extLst>
          </p:cNvPr>
          <p:cNvSpPr txBox="1"/>
          <p:nvPr/>
        </p:nvSpPr>
        <p:spPr>
          <a:xfrm>
            <a:off x="7491158" y="867148"/>
            <a:ext cx="46674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200" b="1" dirty="0">
                <a:latin typeface="+mn-lt"/>
                <a:ea typeface="+mn-ea"/>
              </a:rPr>
              <a:t>5     ×     3     =     15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44" name="下箭头 17">
            <a:extLst>
              <a:ext uri="{FF2B5EF4-FFF2-40B4-BE49-F238E27FC236}">
                <a16:creationId xmlns:a16="http://schemas.microsoft.com/office/drawing/2014/main" id="{E496376C-BF32-8B69-B07D-6E7336B60B58}"/>
              </a:ext>
            </a:extLst>
          </p:cNvPr>
          <p:cNvSpPr/>
          <p:nvPr/>
        </p:nvSpPr>
        <p:spPr>
          <a:xfrm>
            <a:off x="7493466" y="1485140"/>
            <a:ext cx="349053" cy="540000"/>
          </a:xfrm>
          <a:prstGeom prst="downArrow">
            <a:avLst/>
          </a:prstGeom>
          <a:noFill/>
          <a:ln w="1905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5" name="文本框 18">
            <a:extLst>
              <a:ext uri="{FF2B5EF4-FFF2-40B4-BE49-F238E27FC236}">
                <a16:creationId xmlns:a16="http://schemas.microsoft.com/office/drawing/2014/main" id="{B02ED97B-14AE-2803-D8C9-4487C0ACE9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5291" y="2147996"/>
            <a:ext cx="1415915" cy="1328023"/>
          </a:xfrm>
          <a:prstGeom prst="roundRect">
            <a:avLst>
              <a:gd name="adj" fmla="val 16667"/>
            </a:avLst>
          </a:prstGeom>
          <a:noFill/>
          <a:ln w="19050" cap="rnd">
            <a:solidFill>
              <a:schemeClr val="accent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dirty="0">
                <a:solidFill>
                  <a:srgbClr val="FF0000"/>
                </a:solidFill>
                <a:latin typeface="+mn-lt"/>
                <a:ea typeface="+mn-ea"/>
              </a:rPr>
              <a:t>每行可以摆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5</a:t>
            </a:r>
            <a:r>
              <a:rPr lang="zh-CN" altLang="en-US" sz="2400" dirty="0">
                <a:solidFill>
                  <a:srgbClr val="FF0000"/>
                </a:solidFill>
                <a:latin typeface="+mn-lt"/>
                <a:ea typeface="+mn-ea"/>
              </a:rPr>
              <a:t>个正方形</a:t>
            </a:r>
          </a:p>
        </p:txBody>
      </p:sp>
      <p:sp>
        <p:nvSpPr>
          <p:cNvPr id="46" name="下箭头 17">
            <a:extLst>
              <a:ext uri="{FF2B5EF4-FFF2-40B4-BE49-F238E27FC236}">
                <a16:creationId xmlns:a16="http://schemas.microsoft.com/office/drawing/2014/main" id="{AC47BFB6-ADCA-5FE6-A02B-99B83E6D565E}"/>
              </a:ext>
            </a:extLst>
          </p:cNvPr>
          <p:cNvSpPr/>
          <p:nvPr/>
        </p:nvSpPr>
        <p:spPr>
          <a:xfrm>
            <a:off x="9132998" y="1519430"/>
            <a:ext cx="349053" cy="540000"/>
          </a:xfrm>
          <a:prstGeom prst="downArrow">
            <a:avLst/>
          </a:prstGeom>
          <a:noFill/>
          <a:ln w="1905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7" name="文本框 18">
            <a:extLst>
              <a:ext uri="{FF2B5EF4-FFF2-40B4-BE49-F238E27FC236}">
                <a16:creationId xmlns:a16="http://schemas.microsoft.com/office/drawing/2014/main" id="{03DA55CB-10FF-C04A-0997-9A390F460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5598" y="2148254"/>
            <a:ext cx="1083851" cy="919401"/>
          </a:xfrm>
          <a:prstGeom prst="roundRect">
            <a:avLst>
              <a:gd name="adj" fmla="val 16667"/>
            </a:avLst>
          </a:prstGeom>
          <a:noFill/>
          <a:ln w="19050" cap="rnd">
            <a:solidFill>
              <a:schemeClr val="accent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rgbClr val="FF0000"/>
                </a:solidFill>
                <a:latin typeface="+mn-lt"/>
                <a:ea typeface="+mn-ea"/>
              </a:rPr>
              <a:t>可以摆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3</a:t>
            </a:r>
            <a:r>
              <a:rPr lang="zh-CN" altLang="en-US" sz="2400" dirty="0">
                <a:solidFill>
                  <a:srgbClr val="FF0000"/>
                </a:solidFill>
                <a:latin typeface="+mn-lt"/>
                <a:ea typeface="+mn-ea"/>
              </a:rPr>
              <a:t>行</a:t>
            </a:r>
          </a:p>
        </p:txBody>
      </p:sp>
      <p:sp>
        <p:nvSpPr>
          <p:cNvPr id="48" name="下箭头 17">
            <a:extLst>
              <a:ext uri="{FF2B5EF4-FFF2-40B4-BE49-F238E27FC236}">
                <a16:creationId xmlns:a16="http://schemas.microsoft.com/office/drawing/2014/main" id="{AE858C9C-7C4C-A01A-7337-3E7445599775}"/>
              </a:ext>
            </a:extLst>
          </p:cNvPr>
          <p:cNvSpPr/>
          <p:nvPr/>
        </p:nvSpPr>
        <p:spPr>
          <a:xfrm>
            <a:off x="10691874" y="1519430"/>
            <a:ext cx="349053" cy="540000"/>
          </a:xfrm>
          <a:prstGeom prst="downArrow">
            <a:avLst/>
          </a:prstGeom>
          <a:noFill/>
          <a:ln w="1905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9" name="文本框 18">
            <a:extLst>
              <a:ext uri="{FF2B5EF4-FFF2-40B4-BE49-F238E27FC236}">
                <a16:creationId xmlns:a16="http://schemas.microsoft.com/office/drawing/2014/main" id="{AE7A71CB-C7FD-B69D-4924-D61151727B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88212" y="2148254"/>
            <a:ext cx="1556375" cy="919401"/>
          </a:xfrm>
          <a:prstGeom prst="roundRect">
            <a:avLst>
              <a:gd name="adj" fmla="val 16667"/>
            </a:avLst>
          </a:prstGeom>
          <a:noFill/>
          <a:ln w="19050" cap="rnd">
            <a:solidFill>
              <a:schemeClr val="accent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15</a:t>
            </a:r>
            <a:r>
              <a:rPr lang="zh-CN" altLang="en-US" sz="2400" dirty="0">
                <a:solidFill>
                  <a:srgbClr val="FF0000"/>
                </a:solidFill>
                <a:latin typeface="+mn-lt"/>
                <a:ea typeface="+mn-ea"/>
              </a:rPr>
              <a:t>个面积单位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A2D4F48B-90E4-573E-4B65-A897FC72E53E}"/>
              </a:ext>
            </a:extLst>
          </p:cNvPr>
          <p:cNvSpPr txBox="1"/>
          <p:nvPr/>
        </p:nvSpPr>
        <p:spPr>
          <a:xfrm>
            <a:off x="2109430" y="2093220"/>
            <a:ext cx="17493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2800" dirty="0">
                <a:solidFill>
                  <a:srgbClr val="FF0000"/>
                </a:solidFill>
                <a:latin typeface="+mn-lt"/>
                <a:ea typeface="+mn-ea"/>
              </a:rPr>
              <a:t>宽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3</a:t>
            </a:r>
            <a:r>
              <a:rPr lang="zh-CN" altLang="en-US" sz="2800" dirty="0">
                <a:solidFill>
                  <a:srgbClr val="FF0000"/>
                </a:solidFill>
                <a:latin typeface="+mn-lt"/>
                <a:ea typeface="+mn-ea"/>
              </a:rPr>
              <a:t>厘米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874B4D5F-101C-6909-4F60-0CA1FBD395AA}"/>
              </a:ext>
            </a:extLst>
          </p:cNvPr>
          <p:cNvSpPr txBox="1"/>
          <p:nvPr/>
        </p:nvSpPr>
        <p:spPr>
          <a:xfrm>
            <a:off x="4331502" y="365620"/>
            <a:ext cx="19039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2800" dirty="0">
                <a:solidFill>
                  <a:srgbClr val="FF0000"/>
                </a:solidFill>
                <a:latin typeface="+mn-lt"/>
                <a:ea typeface="+mn-ea"/>
              </a:rPr>
              <a:t>长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5</a:t>
            </a:r>
            <a:r>
              <a:rPr lang="zh-CN" altLang="en-US" sz="2800" dirty="0">
                <a:solidFill>
                  <a:srgbClr val="FF0000"/>
                </a:solidFill>
                <a:latin typeface="+mn-lt"/>
                <a:ea typeface="+mn-ea"/>
              </a:rPr>
              <a:t>厘米</a:t>
            </a:r>
          </a:p>
        </p:txBody>
      </p:sp>
      <p:pic>
        <p:nvPicPr>
          <p:cNvPr id="58" name="图片 57">
            <a:extLst>
              <a:ext uri="{FF2B5EF4-FFF2-40B4-BE49-F238E27FC236}">
                <a16:creationId xmlns:a16="http://schemas.microsoft.com/office/drawing/2014/main" id="{420D79E7-22DB-70E0-9568-5409DC72C4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86" y="3710905"/>
            <a:ext cx="1784903" cy="2527615"/>
          </a:xfrm>
          <a:prstGeom prst="rect">
            <a:avLst/>
          </a:prstGeom>
        </p:spPr>
      </p:pic>
      <p:sp>
        <p:nvSpPr>
          <p:cNvPr id="59" name="圆角矩形标注 12">
            <a:extLst>
              <a:ext uri="{FF2B5EF4-FFF2-40B4-BE49-F238E27FC236}">
                <a16:creationId xmlns:a16="http://schemas.microsoft.com/office/drawing/2014/main" id="{2E829A70-8291-6441-4567-49DE86643FE7}"/>
              </a:ext>
            </a:extLst>
          </p:cNvPr>
          <p:cNvSpPr/>
          <p:nvPr/>
        </p:nvSpPr>
        <p:spPr>
          <a:xfrm>
            <a:off x="2679386" y="3645807"/>
            <a:ext cx="8468720" cy="1422270"/>
          </a:xfrm>
          <a:prstGeom prst="wedgeRoundRectCallout">
            <a:avLst>
              <a:gd name="adj1" fmla="val -55816"/>
              <a:gd name="adj2" fmla="val 31378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prstClr val="black"/>
                </a:solidFill>
                <a:ea typeface="楷体" panose="02010609060101010101" pitchFamily="49" charset="-122"/>
              </a:rPr>
              <a:t>每行摆</a:t>
            </a:r>
            <a:r>
              <a:rPr lang="en-US" altLang="zh-CN" sz="3200" b="1" dirty="0">
                <a:solidFill>
                  <a:srgbClr val="FF0000"/>
                </a:solidFill>
                <a:ea typeface="楷体" panose="02010609060101010101" pitchFamily="49" charset="-122"/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  <a:ea typeface="楷体" panose="02010609060101010101" pitchFamily="49" charset="-122"/>
              </a:rPr>
              <a:t>个</a:t>
            </a:r>
            <a:r>
              <a:rPr lang="zh-CN" altLang="en-US" sz="3200" b="1" dirty="0">
                <a:solidFill>
                  <a:prstClr val="black"/>
                </a:solidFill>
                <a:ea typeface="楷体" panose="02010609060101010101" pitchFamily="49" charset="-122"/>
              </a:rPr>
              <a:t>，可以摆</a:t>
            </a:r>
            <a:r>
              <a:rPr lang="en-US" altLang="zh-CN" sz="3200" b="1" dirty="0">
                <a:solidFill>
                  <a:srgbClr val="FF0000"/>
                </a:solidFill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ea typeface="楷体" panose="02010609060101010101" pitchFamily="49" charset="-122"/>
              </a:rPr>
              <a:t>行</a:t>
            </a:r>
            <a:r>
              <a:rPr lang="zh-CN" altLang="en-US" sz="3200" b="1" dirty="0">
                <a:solidFill>
                  <a:prstClr val="black"/>
                </a:solidFill>
                <a:ea typeface="楷体" panose="02010609060101010101" pitchFamily="49" charset="-122"/>
              </a:rPr>
              <a:t>。它包含的小正方形个数是</a:t>
            </a:r>
            <a:r>
              <a:rPr lang="en-US" altLang="zh-CN" sz="3200" b="1" dirty="0">
                <a:solidFill>
                  <a:srgbClr val="FF0000"/>
                </a:solidFill>
                <a:ea typeface="楷体" panose="02010609060101010101" pitchFamily="49" charset="-122"/>
              </a:rPr>
              <a:t>5×3</a:t>
            </a:r>
            <a:r>
              <a:rPr lang="zh-CN" altLang="en-US" sz="3200" b="1" dirty="0">
                <a:solidFill>
                  <a:prstClr val="black"/>
                </a:solidFill>
                <a:ea typeface="楷体" panose="02010609060101010101" pitchFamily="49" charset="-122"/>
              </a:rPr>
              <a:t>，所以它的面积是</a:t>
            </a:r>
            <a:r>
              <a:rPr lang="en-US" altLang="zh-CN" sz="3200" b="1" dirty="0">
                <a:solidFill>
                  <a:srgbClr val="FF0000"/>
                </a:solidFill>
                <a:ea typeface="楷体" panose="02010609060101010101" pitchFamily="49" charset="-122"/>
              </a:rPr>
              <a:t>15</a:t>
            </a:r>
            <a:r>
              <a:rPr lang="zh-CN" altLang="en-US" sz="3200" b="1" dirty="0">
                <a:solidFill>
                  <a:srgbClr val="FF0000"/>
                </a:solidFill>
                <a:ea typeface="楷体" panose="02010609060101010101" pitchFamily="49" charset="-122"/>
              </a:rPr>
              <a:t>平方厘米</a:t>
            </a:r>
            <a:r>
              <a:rPr lang="zh-CN" altLang="en-US" sz="3200" b="1" dirty="0">
                <a:solidFill>
                  <a:prstClr val="black"/>
                </a:solidFill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61" name="TextBox 40">
            <a:extLst>
              <a:ext uri="{FF2B5EF4-FFF2-40B4-BE49-F238E27FC236}">
                <a16:creationId xmlns:a16="http://schemas.microsoft.com/office/drawing/2014/main" id="{66C756AA-C9E4-7661-C833-906FB38487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2670" y="5246731"/>
            <a:ext cx="5871221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algn="ctr" defTabSz="914400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zh-CN" altLang="en-US" sz="32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猜想：长方形的面积</a:t>
            </a:r>
            <a:r>
              <a:rPr lang="en-US" altLang="zh-CN" sz="3200" b="1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=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长</a:t>
            </a:r>
            <a:r>
              <a:rPr lang="en-US" altLang="zh-CN" sz="32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宽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D0F42652-E05C-6E71-A28D-A99288A53DC8}"/>
              </a:ext>
            </a:extLst>
          </p:cNvPr>
          <p:cNvSpPr txBox="1"/>
          <p:nvPr/>
        </p:nvSpPr>
        <p:spPr>
          <a:xfrm>
            <a:off x="2296390" y="5965386"/>
            <a:ext cx="9182913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其他长方形的面积是不是也可以这样来计算呢？</a:t>
            </a:r>
          </a:p>
        </p:txBody>
      </p:sp>
    </p:spTree>
    <p:extLst>
      <p:ext uri="{BB962C8B-B14F-4D97-AF65-F5344CB8AC3E}">
        <p14:creationId xmlns:p14="http://schemas.microsoft.com/office/powerpoint/2010/main" val="324810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36" grpId="0" animBg="1"/>
      <p:bldP spid="37" grpId="0" animBg="1"/>
      <p:bldP spid="38" grpId="0"/>
      <p:bldP spid="39" grpId="0"/>
      <p:bldP spid="43" grpId="0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6" grpId="0"/>
      <p:bldP spid="57" grpId="0"/>
      <p:bldP spid="59" grpId="0" animBg="1"/>
      <p:bldP spid="61" grpId="0" animBg="1"/>
      <p:bldP spid="6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95CBFFF-FF2D-3B12-2FCA-AE0289DE67D2}"/>
              </a:ext>
            </a:extLst>
          </p:cNvPr>
          <p:cNvSpPr txBox="1"/>
          <p:nvPr/>
        </p:nvSpPr>
        <p:spPr>
          <a:xfrm>
            <a:off x="455755" y="1175920"/>
            <a:ext cx="11280491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）任意找几个长、宽都是整厘米数的长方形，用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平方厘米的正方形摆一摆。边操作，边填表。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FF5F99B-25FC-05F8-C862-8E813A44B24F}"/>
              </a:ext>
            </a:extLst>
          </p:cNvPr>
          <p:cNvSpPr txBox="1"/>
          <p:nvPr/>
        </p:nvSpPr>
        <p:spPr>
          <a:xfrm>
            <a:off x="349816" y="395475"/>
            <a:ext cx="27869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活动</a:t>
            </a:r>
            <a:r>
              <a:rPr lang="en-US" altLang="zh-CN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75A3D64B-5AFB-60ED-717A-D905F89ACC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8082222"/>
              </p:ext>
            </p:extLst>
          </p:nvPr>
        </p:nvGraphicFramePr>
        <p:xfrm>
          <a:off x="640079" y="2527675"/>
          <a:ext cx="10911841" cy="27250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00107">
                  <a:extLst>
                    <a:ext uri="{9D8B030D-6E8A-4147-A177-3AD203B41FA5}">
                      <a16:colId xmlns:a16="http://schemas.microsoft.com/office/drawing/2014/main" val="2342458705"/>
                    </a:ext>
                  </a:extLst>
                </a:gridCol>
                <a:gridCol w="1700107">
                  <a:extLst>
                    <a:ext uri="{9D8B030D-6E8A-4147-A177-3AD203B41FA5}">
                      <a16:colId xmlns:a16="http://schemas.microsoft.com/office/drawing/2014/main" val="67387288"/>
                    </a:ext>
                  </a:extLst>
                </a:gridCol>
                <a:gridCol w="1700107">
                  <a:extLst>
                    <a:ext uri="{9D8B030D-6E8A-4147-A177-3AD203B41FA5}">
                      <a16:colId xmlns:a16="http://schemas.microsoft.com/office/drawing/2014/main" val="1303631576"/>
                    </a:ext>
                  </a:extLst>
                </a:gridCol>
                <a:gridCol w="3190239">
                  <a:extLst>
                    <a:ext uri="{9D8B030D-6E8A-4147-A177-3AD203B41FA5}">
                      <a16:colId xmlns:a16="http://schemas.microsoft.com/office/drawing/2014/main" val="2043773618"/>
                    </a:ext>
                  </a:extLst>
                </a:gridCol>
                <a:gridCol w="2621281">
                  <a:extLst>
                    <a:ext uri="{9D8B030D-6E8A-4147-A177-3AD203B41FA5}">
                      <a16:colId xmlns:a16="http://schemas.microsoft.com/office/drawing/2014/main" val="1310997698"/>
                    </a:ext>
                  </a:extLst>
                </a:gridCol>
              </a:tblGrid>
              <a:tr h="68126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长方形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长</a:t>
                      </a:r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厘米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宽</a:t>
                      </a:r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厘米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小正方形的个数</a:t>
                      </a:r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个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面积</a:t>
                      </a:r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平方厘米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470627"/>
                  </a:ext>
                </a:extLst>
              </a:tr>
              <a:tr h="681261"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8529"/>
                  </a:ext>
                </a:extLst>
              </a:tr>
              <a:tr h="681261"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3536898"/>
                  </a:ext>
                </a:extLst>
              </a:tr>
              <a:tr h="681261"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8082416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1DF543C2-AEFF-2DED-064F-380239E9F0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0761" y="5384612"/>
            <a:ext cx="101504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注意观察：每行摆的个数，可以摆几行，长方形的面积与它的长和宽是什么关系？</a:t>
            </a:r>
          </a:p>
        </p:txBody>
      </p:sp>
    </p:spTree>
    <p:extLst>
      <p:ext uri="{BB962C8B-B14F-4D97-AF65-F5344CB8AC3E}">
        <p14:creationId xmlns:p14="http://schemas.microsoft.com/office/powerpoint/2010/main" val="1964127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9805F3E4-E554-3F46-0B03-738697B806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8982582"/>
              </p:ext>
            </p:extLst>
          </p:nvPr>
        </p:nvGraphicFramePr>
        <p:xfrm>
          <a:off x="640079" y="2305883"/>
          <a:ext cx="10911841" cy="34870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00107">
                  <a:extLst>
                    <a:ext uri="{9D8B030D-6E8A-4147-A177-3AD203B41FA5}">
                      <a16:colId xmlns:a16="http://schemas.microsoft.com/office/drawing/2014/main" val="2342458705"/>
                    </a:ext>
                  </a:extLst>
                </a:gridCol>
                <a:gridCol w="1700107">
                  <a:extLst>
                    <a:ext uri="{9D8B030D-6E8A-4147-A177-3AD203B41FA5}">
                      <a16:colId xmlns:a16="http://schemas.microsoft.com/office/drawing/2014/main" val="67387288"/>
                    </a:ext>
                  </a:extLst>
                </a:gridCol>
                <a:gridCol w="1700107">
                  <a:extLst>
                    <a:ext uri="{9D8B030D-6E8A-4147-A177-3AD203B41FA5}">
                      <a16:colId xmlns:a16="http://schemas.microsoft.com/office/drawing/2014/main" val="1303631576"/>
                    </a:ext>
                  </a:extLst>
                </a:gridCol>
                <a:gridCol w="3190239">
                  <a:extLst>
                    <a:ext uri="{9D8B030D-6E8A-4147-A177-3AD203B41FA5}">
                      <a16:colId xmlns:a16="http://schemas.microsoft.com/office/drawing/2014/main" val="2043773618"/>
                    </a:ext>
                  </a:extLst>
                </a:gridCol>
                <a:gridCol w="2621281">
                  <a:extLst>
                    <a:ext uri="{9D8B030D-6E8A-4147-A177-3AD203B41FA5}">
                      <a16:colId xmlns:a16="http://schemas.microsoft.com/office/drawing/2014/main" val="1310997698"/>
                    </a:ext>
                  </a:extLst>
                </a:gridCol>
              </a:tblGrid>
              <a:tr h="58117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长方形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长</a:t>
                      </a:r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厘米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宽</a:t>
                      </a:r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厘米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小正方形的个数</a:t>
                      </a:r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个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面积</a:t>
                      </a:r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平方厘米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470627"/>
                  </a:ext>
                </a:extLst>
              </a:tr>
              <a:tr h="58117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①号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3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2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6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3×2=6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8529"/>
                  </a:ext>
                </a:extLst>
              </a:tr>
              <a:tr h="58117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②号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4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2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8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4×2=8</a:t>
                      </a:r>
                      <a:endParaRPr lang="zh-CN" altLang="en-US" sz="2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3536898"/>
                  </a:ext>
                </a:extLst>
              </a:tr>
              <a:tr h="58117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③号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4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3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12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4×3=12</a:t>
                      </a:r>
                      <a:endParaRPr lang="zh-CN" altLang="en-US" sz="2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8082416"/>
                  </a:ext>
                </a:extLst>
              </a:tr>
              <a:tr h="58117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④号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5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4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20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5×4=20</a:t>
                      </a:r>
                      <a:endParaRPr lang="zh-CN" altLang="en-US" sz="2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9987321"/>
                  </a:ext>
                </a:extLst>
              </a:tr>
              <a:tr h="58117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⑤号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6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3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18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6×3=18</a:t>
                      </a:r>
                      <a:endParaRPr lang="zh-CN" altLang="en-US" sz="2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3214788"/>
                  </a:ext>
                </a:extLst>
              </a:tr>
            </a:tbl>
          </a:graphicData>
        </a:graphic>
      </p:graphicFrame>
      <p:grpSp>
        <p:nvGrpSpPr>
          <p:cNvPr id="83" name="组合 82">
            <a:extLst>
              <a:ext uri="{FF2B5EF4-FFF2-40B4-BE49-F238E27FC236}">
                <a16:creationId xmlns:a16="http://schemas.microsoft.com/office/drawing/2014/main" id="{E7D75838-7171-799A-1A17-ECD92AA33558}"/>
              </a:ext>
            </a:extLst>
          </p:cNvPr>
          <p:cNvGrpSpPr/>
          <p:nvPr/>
        </p:nvGrpSpPr>
        <p:grpSpPr>
          <a:xfrm>
            <a:off x="798980" y="689876"/>
            <a:ext cx="1080000" cy="1327528"/>
            <a:chOff x="798980" y="728788"/>
            <a:chExt cx="1080000" cy="1327528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C01D85D4-288E-2D0B-37D9-44BB124E3277}"/>
                </a:ext>
              </a:extLst>
            </p:cNvPr>
            <p:cNvGrpSpPr/>
            <p:nvPr/>
          </p:nvGrpSpPr>
          <p:grpSpPr>
            <a:xfrm>
              <a:off x="798980" y="728788"/>
              <a:ext cx="1080000" cy="720000"/>
              <a:chOff x="798980" y="756161"/>
              <a:chExt cx="1620000" cy="1080000"/>
            </a:xfrm>
          </p:grpSpPr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6BE40458-9EE0-3E94-5799-176A0CFA3C66}"/>
                  </a:ext>
                </a:extLst>
              </p:cNvPr>
              <p:cNvSpPr/>
              <p:nvPr/>
            </p:nvSpPr>
            <p:spPr>
              <a:xfrm>
                <a:off x="798980" y="75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60B5B365-1BD8-D51A-599E-921F08E43204}"/>
                  </a:ext>
                </a:extLst>
              </p:cNvPr>
              <p:cNvSpPr/>
              <p:nvPr/>
            </p:nvSpPr>
            <p:spPr>
              <a:xfrm>
                <a:off x="1338980" y="75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182A92B3-CAE6-9F9D-90F9-F2C710B7CD5F}"/>
                  </a:ext>
                </a:extLst>
              </p:cNvPr>
              <p:cNvSpPr/>
              <p:nvPr/>
            </p:nvSpPr>
            <p:spPr>
              <a:xfrm>
                <a:off x="1878980" y="75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C03635F2-3F8F-4574-981C-095E92381EA0}"/>
                  </a:ext>
                </a:extLst>
              </p:cNvPr>
              <p:cNvSpPr/>
              <p:nvPr/>
            </p:nvSpPr>
            <p:spPr>
              <a:xfrm>
                <a:off x="798980" y="129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191AA55A-13F1-049F-93CD-CC6EB80FED9F}"/>
                  </a:ext>
                </a:extLst>
              </p:cNvPr>
              <p:cNvSpPr/>
              <p:nvPr/>
            </p:nvSpPr>
            <p:spPr>
              <a:xfrm>
                <a:off x="1338980" y="129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00E0D728-7F07-440B-0370-0E6B652814E8}"/>
                  </a:ext>
                </a:extLst>
              </p:cNvPr>
              <p:cNvSpPr/>
              <p:nvPr/>
            </p:nvSpPr>
            <p:spPr>
              <a:xfrm>
                <a:off x="1878980" y="129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F04A1B31-9D0A-8491-6768-D9E901F848E5}"/>
                </a:ext>
              </a:extLst>
            </p:cNvPr>
            <p:cNvSpPr txBox="1"/>
            <p:nvPr/>
          </p:nvSpPr>
          <p:spPr>
            <a:xfrm>
              <a:off x="824720" y="1533096"/>
              <a:ext cx="10285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eaLnBrk="1" hangingPunct="1">
                <a:defRPr sz="2800" b="1">
                  <a:latin typeface="+mn-lt"/>
                  <a:ea typeface="+mn-ea"/>
                </a:defRPr>
              </a:lvl1pPr>
            </a:lstStyle>
            <a:p>
              <a:pPr algn="ctr"/>
              <a:r>
                <a:rPr lang="zh-CN" altLang="en-US" b="0" dirty="0"/>
                <a:t>①</a:t>
              </a:r>
            </a:p>
          </p:txBody>
        </p:sp>
      </p:grp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812B9043-F2E7-C51D-1D59-91967291C04B}"/>
              </a:ext>
            </a:extLst>
          </p:cNvPr>
          <p:cNvGrpSpPr/>
          <p:nvPr/>
        </p:nvGrpSpPr>
        <p:grpSpPr>
          <a:xfrm>
            <a:off x="2547500" y="689876"/>
            <a:ext cx="1440000" cy="1327528"/>
            <a:chOff x="2547500" y="728788"/>
            <a:chExt cx="1440000" cy="1327528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CE8A1F86-CBFB-D4CE-35C7-AC99CB86D82D}"/>
                </a:ext>
              </a:extLst>
            </p:cNvPr>
            <p:cNvGrpSpPr/>
            <p:nvPr/>
          </p:nvGrpSpPr>
          <p:grpSpPr>
            <a:xfrm>
              <a:off x="2547500" y="728788"/>
              <a:ext cx="1440000" cy="720000"/>
              <a:chOff x="798980" y="756161"/>
              <a:chExt cx="2160000" cy="1080000"/>
            </a:xfrm>
          </p:grpSpPr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1FD8D6B3-2342-CB13-6155-3FFEACBD1284}"/>
                  </a:ext>
                </a:extLst>
              </p:cNvPr>
              <p:cNvSpPr/>
              <p:nvPr/>
            </p:nvSpPr>
            <p:spPr>
              <a:xfrm>
                <a:off x="798980" y="75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1E42C55B-5AFB-F421-7D1B-D542EDDD5AE8}"/>
                  </a:ext>
                </a:extLst>
              </p:cNvPr>
              <p:cNvSpPr/>
              <p:nvPr/>
            </p:nvSpPr>
            <p:spPr>
              <a:xfrm>
                <a:off x="1338980" y="75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E55D5C21-C00E-B606-6B2E-F72BEA3B9415}"/>
                  </a:ext>
                </a:extLst>
              </p:cNvPr>
              <p:cNvSpPr/>
              <p:nvPr/>
            </p:nvSpPr>
            <p:spPr>
              <a:xfrm>
                <a:off x="1878980" y="75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4F98E417-7967-A885-92AC-957CB8D047DA}"/>
                  </a:ext>
                </a:extLst>
              </p:cNvPr>
              <p:cNvSpPr/>
              <p:nvPr/>
            </p:nvSpPr>
            <p:spPr>
              <a:xfrm>
                <a:off x="798980" y="129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0B002169-09F3-9AA7-9E95-797ED29BBB27}"/>
                  </a:ext>
                </a:extLst>
              </p:cNvPr>
              <p:cNvSpPr/>
              <p:nvPr/>
            </p:nvSpPr>
            <p:spPr>
              <a:xfrm>
                <a:off x="1338980" y="129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8CB6365B-7571-5A0F-D8D5-7C979266194B}"/>
                  </a:ext>
                </a:extLst>
              </p:cNvPr>
              <p:cNvSpPr/>
              <p:nvPr/>
            </p:nvSpPr>
            <p:spPr>
              <a:xfrm>
                <a:off x="1878980" y="129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AC4BFD40-5778-4CCF-F9EB-BBD8E6FE1101}"/>
                  </a:ext>
                </a:extLst>
              </p:cNvPr>
              <p:cNvSpPr/>
              <p:nvPr/>
            </p:nvSpPr>
            <p:spPr>
              <a:xfrm>
                <a:off x="2418980" y="75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6A0FC2F7-2D16-3F5A-5566-087EA07A312E}"/>
                  </a:ext>
                </a:extLst>
              </p:cNvPr>
              <p:cNvSpPr/>
              <p:nvPr/>
            </p:nvSpPr>
            <p:spPr>
              <a:xfrm>
                <a:off x="2418980" y="129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379570EB-A02A-1017-FE5B-62D0C98547C7}"/>
                </a:ext>
              </a:extLst>
            </p:cNvPr>
            <p:cNvSpPr txBox="1"/>
            <p:nvPr/>
          </p:nvSpPr>
          <p:spPr>
            <a:xfrm>
              <a:off x="2758320" y="1533096"/>
              <a:ext cx="10285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eaLnBrk="1" hangingPunct="1">
                <a:defRPr sz="2800" b="1">
                  <a:latin typeface="+mn-lt"/>
                  <a:ea typeface="+mn-ea"/>
                </a:defRPr>
              </a:lvl1pPr>
            </a:lstStyle>
            <a:p>
              <a:pPr algn="ctr"/>
              <a:r>
                <a:rPr lang="zh-CN" altLang="en-US" b="0" dirty="0"/>
                <a:t>②</a:t>
              </a:r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B464E3BC-024E-4896-F12C-2F93EA7C7904}"/>
              </a:ext>
            </a:extLst>
          </p:cNvPr>
          <p:cNvGrpSpPr/>
          <p:nvPr/>
        </p:nvGrpSpPr>
        <p:grpSpPr>
          <a:xfrm>
            <a:off x="4656020" y="509876"/>
            <a:ext cx="1440000" cy="1683289"/>
            <a:chOff x="4656020" y="548788"/>
            <a:chExt cx="1440000" cy="1683289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64EB0128-F9C9-898C-E5CA-9BA288486B50}"/>
                </a:ext>
              </a:extLst>
            </p:cNvPr>
            <p:cNvGrpSpPr/>
            <p:nvPr/>
          </p:nvGrpSpPr>
          <p:grpSpPr>
            <a:xfrm>
              <a:off x="4656020" y="548788"/>
              <a:ext cx="1440000" cy="1080000"/>
              <a:chOff x="798980" y="756161"/>
              <a:chExt cx="2160000" cy="1620000"/>
            </a:xfrm>
          </p:grpSpPr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35C0F564-1333-9E70-3ECA-CB9FE0F65326}"/>
                  </a:ext>
                </a:extLst>
              </p:cNvPr>
              <p:cNvSpPr/>
              <p:nvPr/>
            </p:nvSpPr>
            <p:spPr>
              <a:xfrm>
                <a:off x="798980" y="75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3F4F350F-849A-3204-8046-AC406B4967AB}"/>
                  </a:ext>
                </a:extLst>
              </p:cNvPr>
              <p:cNvSpPr/>
              <p:nvPr/>
            </p:nvSpPr>
            <p:spPr>
              <a:xfrm>
                <a:off x="1338980" y="75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59A45272-5621-DD90-F5A4-36DE9851B187}"/>
                  </a:ext>
                </a:extLst>
              </p:cNvPr>
              <p:cNvSpPr/>
              <p:nvPr/>
            </p:nvSpPr>
            <p:spPr>
              <a:xfrm>
                <a:off x="1878980" y="75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B6A3AD81-7DF4-81C1-F5E9-992DF77703FE}"/>
                  </a:ext>
                </a:extLst>
              </p:cNvPr>
              <p:cNvSpPr/>
              <p:nvPr/>
            </p:nvSpPr>
            <p:spPr>
              <a:xfrm>
                <a:off x="798980" y="129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176C3EE8-E0DF-4DDF-227D-1B34E3C26C78}"/>
                  </a:ext>
                </a:extLst>
              </p:cNvPr>
              <p:cNvSpPr/>
              <p:nvPr/>
            </p:nvSpPr>
            <p:spPr>
              <a:xfrm>
                <a:off x="1338980" y="129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515EB3B8-1826-959F-DFDB-6CACC6868F88}"/>
                  </a:ext>
                </a:extLst>
              </p:cNvPr>
              <p:cNvSpPr/>
              <p:nvPr/>
            </p:nvSpPr>
            <p:spPr>
              <a:xfrm>
                <a:off x="1878980" y="129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D79A42E9-A7F2-8712-CB9C-A3E63BC2BA76}"/>
                  </a:ext>
                </a:extLst>
              </p:cNvPr>
              <p:cNvSpPr/>
              <p:nvPr/>
            </p:nvSpPr>
            <p:spPr>
              <a:xfrm>
                <a:off x="2418980" y="75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EC1E0C84-961B-AEDA-970E-596698C8B301}"/>
                  </a:ext>
                </a:extLst>
              </p:cNvPr>
              <p:cNvSpPr/>
              <p:nvPr/>
            </p:nvSpPr>
            <p:spPr>
              <a:xfrm>
                <a:off x="2418980" y="129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45AF90AA-7644-83BD-67E6-0C1003A61710}"/>
                  </a:ext>
                </a:extLst>
              </p:cNvPr>
              <p:cNvSpPr/>
              <p:nvPr/>
            </p:nvSpPr>
            <p:spPr>
              <a:xfrm>
                <a:off x="798980" y="183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D7DDACA6-E9C9-3788-7533-C857DA93B002}"/>
                  </a:ext>
                </a:extLst>
              </p:cNvPr>
              <p:cNvSpPr/>
              <p:nvPr/>
            </p:nvSpPr>
            <p:spPr>
              <a:xfrm>
                <a:off x="1338980" y="183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1876BEC2-9E5C-A929-8B54-CAD22DBA3D35}"/>
                  </a:ext>
                </a:extLst>
              </p:cNvPr>
              <p:cNvSpPr/>
              <p:nvPr/>
            </p:nvSpPr>
            <p:spPr>
              <a:xfrm>
                <a:off x="1878980" y="183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6D735AD9-6FEE-04DF-3FD8-550E7B0A582D}"/>
                  </a:ext>
                </a:extLst>
              </p:cNvPr>
              <p:cNvSpPr/>
              <p:nvPr/>
            </p:nvSpPr>
            <p:spPr>
              <a:xfrm>
                <a:off x="2418980" y="183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E5F40964-220F-BA5F-6BB1-EE0335F49F4E}"/>
                </a:ext>
              </a:extLst>
            </p:cNvPr>
            <p:cNvSpPr txBox="1"/>
            <p:nvPr/>
          </p:nvSpPr>
          <p:spPr>
            <a:xfrm>
              <a:off x="4865680" y="1708857"/>
              <a:ext cx="10285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eaLnBrk="1" hangingPunct="1">
                <a:defRPr sz="2800" b="1">
                  <a:latin typeface="+mn-lt"/>
                  <a:ea typeface="+mn-ea"/>
                </a:defRPr>
              </a:lvl1pPr>
            </a:lstStyle>
            <a:p>
              <a:pPr algn="ctr"/>
              <a:r>
                <a:rPr lang="zh-CN" altLang="en-US" b="0" dirty="0"/>
                <a:t>③</a:t>
              </a:r>
            </a:p>
          </p:txBody>
        </p:sp>
      </p:grp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977601DD-8F87-3B4D-D504-A4F699BEBCB0}"/>
              </a:ext>
            </a:extLst>
          </p:cNvPr>
          <p:cNvGrpSpPr/>
          <p:nvPr/>
        </p:nvGrpSpPr>
        <p:grpSpPr>
          <a:xfrm>
            <a:off x="6764540" y="329876"/>
            <a:ext cx="1799961" cy="1944944"/>
            <a:chOff x="6764540" y="368788"/>
            <a:chExt cx="1799961" cy="1944944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3EB96DD9-6261-A5E9-D358-546CB00EAA8E}"/>
                </a:ext>
              </a:extLst>
            </p:cNvPr>
            <p:cNvGrpSpPr/>
            <p:nvPr/>
          </p:nvGrpSpPr>
          <p:grpSpPr>
            <a:xfrm>
              <a:off x="6764540" y="368788"/>
              <a:ext cx="1799961" cy="1440000"/>
              <a:chOff x="798980" y="756161"/>
              <a:chExt cx="2699942" cy="2160000"/>
            </a:xfrm>
          </p:grpSpPr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9541D6DB-B0F9-C99C-4FD0-FDA18039D3CC}"/>
                  </a:ext>
                </a:extLst>
              </p:cNvPr>
              <p:cNvSpPr/>
              <p:nvPr/>
            </p:nvSpPr>
            <p:spPr>
              <a:xfrm>
                <a:off x="798980" y="75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D754DB30-A7C5-3BFF-59C6-CFF1AB3A60AB}"/>
                  </a:ext>
                </a:extLst>
              </p:cNvPr>
              <p:cNvSpPr/>
              <p:nvPr/>
            </p:nvSpPr>
            <p:spPr>
              <a:xfrm>
                <a:off x="1338980" y="75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F0D0AE04-56BD-63AC-1A30-311A9970383F}"/>
                  </a:ext>
                </a:extLst>
              </p:cNvPr>
              <p:cNvSpPr/>
              <p:nvPr/>
            </p:nvSpPr>
            <p:spPr>
              <a:xfrm>
                <a:off x="1878980" y="75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8B61DEC0-886B-6086-E606-EF7C47EA6BB7}"/>
                  </a:ext>
                </a:extLst>
              </p:cNvPr>
              <p:cNvSpPr/>
              <p:nvPr/>
            </p:nvSpPr>
            <p:spPr>
              <a:xfrm>
                <a:off x="798980" y="129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204E91D7-2320-E2A7-BF27-876CBAF7DDC8}"/>
                  </a:ext>
                </a:extLst>
              </p:cNvPr>
              <p:cNvSpPr/>
              <p:nvPr/>
            </p:nvSpPr>
            <p:spPr>
              <a:xfrm>
                <a:off x="1338980" y="129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ABF1F4B9-4FAF-5888-03B3-D1BD45783D6C}"/>
                  </a:ext>
                </a:extLst>
              </p:cNvPr>
              <p:cNvSpPr/>
              <p:nvPr/>
            </p:nvSpPr>
            <p:spPr>
              <a:xfrm>
                <a:off x="1878980" y="129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613F431C-6648-E1F8-9B07-84B60BD8441C}"/>
                  </a:ext>
                </a:extLst>
              </p:cNvPr>
              <p:cNvSpPr/>
              <p:nvPr/>
            </p:nvSpPr>
            <p:spPr>
              <a:xfrm>
                <a:off x="2418980" y="75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55EDEF92-F5B7-6D17-EABB-EA8793F92D1F}"/>
                  </a:ext>
                </a:extLst>
              </p:cNvPr>
              <p:cNvSpPr/>
              <p:nvPr/>
            </p:nvSpPr>
            <p:spPr>
              <a:xfrm>
                <a:off x="2418980" y="129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87ECA07F-AC05-6E0D-EFFD-8756B32802F3}"/>
                  </a:ext>
                </a:extLst>
              </p:cNvPr>
              <p:cNvSpPr/>
              <p:nvPr/>
            </p:nvSpPr>
            <p:spPr>
              <a:xfrm>
                <a:off x="798980" y="183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id="{F90CA8B2-6537-CE9E-DF6A-159DD0FA4E0E}"/>
                  </a:ext>
                </a:extLst>
              </p:cNvPr>
              <p:cNvSpPr/>
              <p:nvPr/>
            </p:nvSpPr>
            <p:spPr>
              <a:xfrm>
                <a:off x="1338980" y="183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id="{0D9ECB37-AE75-47E5-EC3B-EB3F42A5AA97}"/>
                  </a:ext>
                </a:extLst>
              </p:cNvPr>
              <p:cNvSpPr/>
              <p:nvPr/>
            </p:nvSpPr>
            <p:spPr>
              <a:xfrm>
                <a:off x="1878980" y="183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8F7485F0-BF7A-77AE-0353-6FCCAA15A27A}"/>
                  </a:ext>
                </a:extLst>
              </p:cNvPr>
              <p:cNvSpPr/>
              <p:nvPr/>
            </p:nvSpPr>
            <p:spPr>
              <a:xfrm>
                <a:off x="2418980" y="183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矩形 44">
                <a:extLst>
                  <a:ext uri="{FF2B5EF4-FFF2-40B4-BE49-F238E27FC236}">
                    <a16:creationId xmlns:a16="http://schemas.microsoft.com/office/drawing/2014/main" id="{64E5CE59-B9EE-F69E-7FC2-D4780D4C3468}"/>
                  </a:ext>
                </a:extLst>
              </p:cNvPr>
              <p:cNvSpPr/>
              <p:nvPr/>
            </p:nvSpPr>
            <p:spPr>
              <a:xfrm>
                <a:off x="2958922" y="75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593BC14E-9B00-E879-21CC-D7AF64DC46C6}"/>
                  </a:ext>
                </a:extLst>
              </p:cNvPr>
              <p:cNvSpPr/>
              <p:nvPr/>
            </p:nvSpPr>
            <p:spPr>
              <a:xfrm>
                <a:off x="2958922" y="129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id="{FB11CF97-DBF0-3AD3-72A5-8B4FD8B3C34A}"/>
                  </a:ext>
                </a:extLst>
              </p:cNvPr>
              <p:cNvSpPr/>
              <p:nvPr/>
            </p:nvSpPr>
            <p:spPr>
              <a:xfrm>
                <a:off x="2958922" y="183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6552D051-02B1-E5CD-4F05-2BEBC63EF1C6}"/>
                  </a:ext>
                </a:extLst>
              </p:cNvPr>
              <p:cNvSpPr/>
              <p:nvPr/>
            </p:nvSpPr>
            <p:spPr>
              <a:xfrm>
                <a:off x="798980" y="237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id="{12568755-29A1-B577-962C-D07603575C78}"/>
                  </a:ext>
                </a:extLst>
              </p:cNvPr>
              <p:cNvSpPr/>
              <p:nvPr/>
            </p:nvSpPr>
            <p:spPr>
              <a:xfrm>
                <a:off x="1338980" y="237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矩形 55">
                <a:extLst>
                  <a:ext uri="{FF2B5EF4-FFF2-40B4-BE49-F238E27FC236}">
                    <a16:creationId xmlns:a16="http://schemas.microsoft.com/office/drawing/2014/main" id="{CD015E81-7A5E-7290-ADF7-8E5E5D59C6A8}"/>
                  </a:ext>
                </a:extLst>
              </p:cNvPr>
              <p:cNvSpPr/>
              <p:nvPr/>
            </p:nvSpPr>
            <p:spPr>
              <a:xfrm>
                <a:off x="1878980" y="237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矩形 56">
                <a:extLst>
                  <a:ext uri="{FF2B5EF4-FFF2-40B4-BE49-F238E27FC236}">
                    <a16:creationId xmlns:a16="http://schemas.microsoft.com/office/drawing/2014/main" id="{8CC138EF-EAEE-8411-7B71-2EF3F722635F}"/>
                  </a:ext>
                </a:extLst>
              </p:cNvPr>
              <p:cNvSpPr/>
              <p:nvPr/>
            </p:nvSpPr>
            <p:spPr>
              <a:xfrm>
                <a:off x="2418980" y="237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64E22A45-74A8-C4A0-8A01-8ECF1128992F}"/>
                  </a:ext>
                </a:extLst>
              </p:cNvPr>
              <p:cNvSpPr/>
              <p:nvPr/>
            </p:nvSpPr>
            <p:spPr>
              <a:xfrm>
                <a:off x="2958922" y="237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818CE4B5-8BE6-D65B-2A39-52FC86F2E456}"/>
                </a:ext>
              </a:extLst>
            </p:cNvPr>
            <p:cNvSpPr txBox="1"/>
            <p:nvPr/>
          </p:nvSpPr>
          <p:spPr>
            <a:xfrm>
              <a:off x="7128460" y="1790512"/>
              <a:ext cx="10285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eaLnBrk="1" hangingPunct="1">
                <a:defRPr sz="2800" b="1">
                  <a:latin typeface="+mn-lt"/>
                  <a:ea typeface="+mn-ea"/>
                </a:defRPr>
              </a:lvl1pPr>
            </a:lstStyle>
            <a:p>
              <a:pPr algn="ctr"/>
              <a:r>
                <a:rPr lang="zh-CN" altLang="en-US" b="0" dirty="0"/>
                <a:t>④</a:t>
              </a:r>
            </a:p>
          </p:txBody>
        </p:sp>
      </p:grpSp>
      <p:grpSp>
        <p:nvGrpSpPr>
          <p:cNvPr id="107" name="组合 106">
            <a:extLst>
              <a:ext uri="{FF2B5EF4-FFF2-40B4-BE49-F238E27FC236}">
                <a16:creationId xmlns:a16="http://schemas.microsoft.com/office/drawing/2014/main" id="{56FD7EEC-9EC0-DD45-CC96-39C093A19AB3}"/>
              </a:ext>
            </a:extLst>
          </p:cNvPr>
          <p:cNvGrpSpPr/>
          <p:nvPr/>
        </p:nvGrpSpPr>
        <p:grpSpPr>
          <a:xfrm>
            <a:off x="9233020" y="509876"/>
            <a:ext cx="2160000" cy="1683289"/>
            <a:chOff x="9233020" y="548788"/>
            <a:chExt cx="2160000" cy="1683289"/>
          </a:xfrm>
        </p:grpSpPr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272BB1C8-36EA-9817-CEEF-FA5201C5E540}"/>
                </a:ext>
              </a:extLst>
            </p:cNvPr>
            <p:cNvGrpSpPr/>
            <p:nvPr/>
          </p:nvGrpSpPr>
          <p:grpSpPr>
            <a:xfrm>
              <a:off x="9233020" y="548788"/>
              <a:ext cx="2160000" cy="1080000"/>
              <a:chOff x="798980" y="756161"/>
              <a:chExt cx="3240000" cy="1620000"/>
            </a:xfrm>
          </p:grpSpPr>
          <p:sp>
            <p:nvSpPr>
              <p:cNvPr id="60" name="矩形 59">
                <a:extLst>
                  <a:ext uri="{FF2B5EF4-FFF2-40B4-BE49-F238E27FC236}">
                    <a16:creationId xmlns:a16="http://schemas.microsoft.com/office/drawing/2014/main" id="{3BB61CB8-2182-9A6B-4A58-C728EE85AF0A}"/>
                  </a:ext>
                </a:extLst>
              </p:cNvPr>
              <p:cNvSpPr/>
              <p:nvPr/>
            </p:nvSpPr>
            <p:spPr>
              <a:xfrm>
                <a:off x="798980" y="75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矩形 60">
                <a:extLst>
                  <a:ext uri="{FF2B5EF4-FFF2-40B4-BE49-F238E27FC236}">
                    <a16:creationId xmlns:a16="http://schemas.microsoft.com/office/drawing/2014/main" id="{60298154-EFDD-0849-31CB-B3B6A1C6E3A3}"/>
                  </a:ext>
                </a:extLst>
              </p:cNvPr>
              <p:cNvSpPr/>
              <p:nvPr/>
            </p:nvSpPr>
            <p:spPr>
              <a:xfrm>
                <a:off x="1338980" y="75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47DAC2E4-3F72-8E66-1D48-9D850FD88168}"/>
                  </a:ext>
                </a:extLst>
              </p:cNvPr>
              <p:cNvSpPr/>
              <p:nvPr/>
            </p:nvSpPr>
            <p:spPr>
              <a:xfrm>
                <a:off x="1878980" y="75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矩形 62">
                <a:extLst>
                  <a:ext uri="{FF2B5EF4-FFF2-40B4-BE49-F238E27FC236}">
                    <a16:creationId xmlns:a16="http://schemas.microsoft.com/office/drawing/2014/main" id="{7001ECE7-76F4-E581-D233-1F2EC8FC6EDE}"/>
                  </a:ext>
                </a:extLst>
              </p:cNvPr>
              <p:cNvSpPr/>
              <p:nvPr/>
            </p:nvSpPr>
            <p:spPr>
              <a:xfrm>
                <a:off x="798980" y="129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矩形 63">
                <a:extLst>
                  <a:ext uri="{FF2B5EF4-FFF2-40B4-BE49-F238E27FC236}">
                    <a16:creationId xmlns:a16="http://schemas.microsoft.com/office/drawing/2014/main" id="{09CED026-3C44-5CE0-58B8-9F869C3F23A5}"/>
                  </a:ext>
                </a:extLst>
              </p:cNvPr>
              <p:cNvSpPr/>
              <p:nvPr/>
            </p:nvSpPr>
            <p:spPr>
              <a:xfrm>
                <a:off x="1338980" y="129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矩形 64">
                <a:extLst>
                  <a:ext uri="{FF2B5EF4-FFF2-40B4-BE49-F238E27FC236}">
                    <a16:creationId xmlns:a16="http://schemas.microsoft.com/office/drawing/2014/main" id="{E0BB6E28-7351-A630-3ED8-C49C61EAFF1D}"/>
                  </a:ext>
                </a:extLst>
              </p:cNvPr>
              <p:cNvSpPr/>
              <p:nvPr/>
            </p:nvSpPr>
            <p:spPr>
              <a:xfrm>
                <a:off x="1878980" y="129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矩形 65">
                <a:extLst>
                  <a:ext uri="{FF2B5EF4-FFF2-40B4-BE49-F238E27FC236}">
                    <a16:creationId xmlns:a16="http://schemas.microsoft.com/office/drawing/2014/main" id="{7ED0C40A-426B-2585-02B6-0DE1BF2A6BF2}"/>
                  </a:ext>
                </a:extLst>
              </p:cNvPr>
              <p:cNvSpPr/>
              <p:nvPr/>
            </p:nvSpPr>
            <p:spPr>
              <a:xfrm>
                <a:off x="2418980" y="75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矩形 66">
                <a:extLst>
                  <a:ext uri="{FF2B5EF4-FFF2-40B4-BE49-F238E27FC236}">
                    <a16:creationId xmlns:a16="http://schemas.microsoft.com/office/drawing/2014/main" id="{C0D9E05A-84DD-6911-5A69-D07FB911D64A}"/>
                  </a:ext>
                </a:extLst>
              </p:cNvPr>
              <p:cNvSpPr/>
              <p:nvPr/>
            </p:nvSpPr>
            <p:spPr>
              <a:xfrm>
                <a:off x="2418980" y="129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矩形 67">
                <a:extLst>
                  <a:ext uri="{FF2B5EF4-FFF2-40B4-BE49-F238E27FC236}">
                    <a16:creationId xmlns:a16="http://schemas.microsoft.com/office/drawing/2014/main" id="{563B60AA-649A-7C40-D62F-EFAA4BBE20E7}"/>
                  </a:ext>
                </a:extLst>
              </p:cNvPr>
              <p:cNvSpPr/>
              <p:nvPr/>
            </p:nvSpPr>
            <p:spPr>
              <a:xfrm>
                <a:off x="798980" y="183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矩形 68">
                <a:extLst>
                  <a:ext uri="{FF2B5EF4-FFF2-40B4-BE49-F238E27FC236}">
                    <a16:creationId xmlns:a16="http://schemas.microsoft.com/office/drawing/2014/main" id="{C542B0C9-156C-15FE-A2A3-3DB6849121B4}"/>
                  </a:ext>
                </a:extLst>
              </p:cNvPr>
              <p:cNvSpPr/>
              <p:nvPr/>
            </p:nvSpPr>
            <p:spPr>
              <a:xfrm>
                <a:off x="1338980" y="183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7D1FEFC6-9D85-A8B5-53AD-406320B9839E}"/>
                  </a:ext>
                </a:extLst>
              </p:cNvPr>
              <p:cNvSpPr/>
              <p:nvPr/>
            </p:nvSpPr>
            <p:spPr>
              <a:xfrm>
                <a:off x="1878980" y="183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B4F0B6A3-EFB4-511E-9B13-BB4B231477BD}"/>
                  </a:ext>
                </a:extLst>
              </p:cNvPr>
              <p:cNvSpPr/>
              <p:nvPr/>
            </p:nvSpPr>
            <p:spPr>
              <a:xfrm>
                <a:off x="2418980" y="183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D9898062-4B8D-28D4-500A-E161A9E85AC8}"/>
                  </a:ext>
                </a:extLst>
              </p:cNvPr>
              <p:cNvSpPr/>
              <p:nvPr/>
            </p:nvSpPr>
            <p:spPr>
              <a:xfrm>
                <a:off x="2958980" y="75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矩形 72">
                <a:extLst>
                  <a:ext uri="{FF2B5EF4-FFF2-40B4-BE49-F238E27FC236}">
                    <a16:creationId xmlns:a16="http://schemas.microsoft.com/office/drawing/2014/main" id="{5D949D5F-E6D8-EC03-67E3-D1EF28CC95A7}"/>
                  </a:ext>
                </a:extLst>
              </p:cNvPr>
              <p:cNvSpPr/>
              <p:nvPr/>
            </p:nvSpPr>
            <p:spPr>
              <a:xfrm>
                <a:off x="2958980" y="129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39AB2632-5B4F-C6ED-82E0-A2C27F4DF2CB}"/>
                  </a:ext>
                </a:extLst>
              </p:cNvPr>
              <p:cNvSpPr/>
              <p:nvPr/>
            </p:nvSpPr>
            <p:spPr>
              <a:xfrm>
                <a:off x="2958980" y="183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9D1944D9-087D-0C1E-EC61-A6FE569B7997}"/>
                  </a:ext>
                </a:extLst>
              </p:cNvPr>
              <p:cNvSpPr/>
              <p:nvPr/>
            </p:nvSpPr>
            <p:spPr>
              <a:xfrm>
                <a:off x="3498980" y="75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3522AA3B-0441-0DD2-5014-8EE1354A61E0}"/>
                  </a:ext>
                </a:extLst>
              </p:cNvPr>
              <p:cNvSpPr/>
              <p:nvPr/>
            </p:nvSpPr>
            <p:spPr>
              <a:xfrm>
                <a:off x="3498980" y="129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矩形 76">
                <a:extLst>
                  <a:ext uri="{FF2B5EF4-FFF2-40B4-BE49-F238E27FC236}">
                    <a16:creationId xmlns:a16="http://schemas.microsoft.com/office/drawing/2014/main" id="{F7FD94D1-9C47-7452-5460-8E005DC5C2FC}"/>
                  </a:ext>
                </a:extLst>
              </p:cNvPr>
              <p:cNvSpPr/>
              <p:nvPr/>
            </p:nvSpPr>
            <p:spPr>
              <a:xfrm>
                <a:off x="3498980" y="1836161"/>
                <a:ext cx="540000" cy="540000"/>
              </a:xfrm>
              <a:prstGeom prst="rect">
                <a:avLst/>
              </a:prstGeom>
              <a:solidFill>
                <a:srgbClr val="E0FAF7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6D2579E8-576C-5700-EB68-75305F8DCD17}"/>
                </a:ext>
              </a:extLst>
            </p:cNvPr>
            <p:cNvSpPr txBox="1"/>
            <p:nvPr/>
          </p:nvSpPr>
          <p:spPr>
            <a:xfrm>
              <a:off x="9798760" y="1708857"/>
              <a:ext cx="10285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eaLnBrk="1" hangingPunct="1">
                <a:defRPr sz="2800" b="1">
                  <a:latin typeface="+mn-lt"/>
                  <a:ea typeface="+mn-ea"/>
                </a:defRPr>
              </a:lvl1pPr>
            </a:lstStyle>
            <a:p>
              <a:pPr algn="ctr"/>
              <a:r>
                <a:rPr lang="zh-CN" altLang="en-US" b="0" dirty="0"/>
                <a:t>⑤</a:t>
              </a:r>
            </a:p>
          </p:txBody>
        </p:sp>
      </p:grpSp>
      <p:pic>
        <p:nvPicPr>
          <p:cNvPr id="84" name="图片 83">
            <a:extLst>
              <a:ext uri="{FF2B5EF4-FFF2-40B4-BE49-F238E27FC236}">
                <a16:creationId xmlns:a16="http://schemas.microsoft.com/office/drawing/2014/main" id="{47AFD8CB-8A57-8901-6E91-0F1346F11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678" y="2933467"/>
            <a:ext cx="1188769" cy="490759"/>
          </a:xfrm>
          <a:prstGeom prst="rect">
            <a:avLst/>
          </a:prstGeom>
        </p:spPr>
      </p:pic>
      <p:pic>
        <p:nvPicPr>
          <p:cNvPr id="85" name="图片 84">
            <a:extLst>
              <a:ext uri="{FF2B5EF4-FFF2-40B4-BE49-F238E27FC236}">
                <a16:creationId xmlns:a16="http://schemas.microsoft.com/office/drawing/2014/main" id="{556F35A0-C419-4E69-8EB4-F3BE18294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966" y="2936142"/>
            <a:ext cx="1188769" cy="490759"/>
          </a:xfrm>
          <a:prstGeom prst="rect">
            <a:avLst/>
          </a:prstGeom>
        </p:spPr>
      </p:pic>
      <p:pic>
        <p:nvPicPr>
          <p:cNvPr id="86" name="图片 85">
            <a:extLst>
              <a:ext uri="{FF2B5EF4-FFF2-40B4-BE49-F238E27FC236}">
                <a16:creationId xmlns:a16="http://schemas.microsoft.com/office/drawing/2014/main" id="{D93D0905-DB76-4B46-D9B3-578DC4DEE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7251" y="2933466"/>
            <a:ext cx="1188769" cy="490759"/>
          </a:xfrm>
          <a:prstGeom prst="rect">
            <a:avLst/>
          </a:prstGeom>
        </p:spPr>
      </p:pic>
      <p:pic>
        <p:nvPicPr>
          <p:cNvPr id="87" name="图片 86">
            <a:extLst>
              <a:ext uri="{FF2B5EF4-FFF2-40B4-BE49-F238E27FC236}">
                <a16:creationId xmlns:a16="http://schemas.microsoft.com/office/drawing/2014/main" id="{86EDF385-FDCE-F06F-AD99-9E14936BB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0155" y="2933466"/>
            <a:ext cx="1188769" cy="490759"/>
          </a:xfrm>
          <a:prstGeom prst="rect">
            <a:avLst/>
          </a:prstGeom>
        </p:spPr>
      </p:pic>
      <p:pic>
        <p:nvPicPr>
          <p:cNvPr id="88" name="图片 87">
            <a:extLst>
              <a:ext uri="{FF2B5EF4-FFF2-40B4-BE49-F238E27FC236}">
                <a16:creationId xmlns:a16="http://schemas.microsoft.com/office/drawing/2014/main" id="{E56EDE66-6F37-3C80-34B5-7E0F49C9E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8635" y="2933466"/>
            <a:ext cx="2110687" cy="490759"/>
          </a:xfrm>
          <a:prstGeom prst="rect">
            <a:avLst/>
          </a:prstGeom>
        </p:spPr>
      </p:pic>
      <p:pic>
        <p:nvPicPr>
          <p:cNvPr id="90" name="图片 89">
            <a:extLst>
              <a:ext uri="{FF2B5EF4-FFF2-40B4-BE49-F238E27FC236}">
                <a16:creationId xmlns:a16="http://schemas.microsoft.com/office/drawing/2014/main" id="{274882CB-4DB2-2537-5E36-4CA9AAAFE9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678" y="3512966"/>
            <a:ext cx="1188769" cy="490759"/>
          </a:xfrm>
          <a:prstGeom prst="rect">
            <a:avLst/>
          </a:prstGeom>
        </p:spPr>
      </p:pic>
      <p:pic>
        <p:nvPicPr>
          <p:cNvPr id="91" name="图片 90">
            <a:extLst>
              <a:ext uri="{FF2B5EF4-FFF2-40B4-BE49-F238E27FC236}">
                <a16:creationId xmlns:a16="http://schemas.microsoft.com/office/drawing/2014/main" id="{E7166C04-D4A8-0C13-5B99-06FB7F323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966" y="3515641"/>
            <a:ext cx="1188769" cy="490759"/>
          </a:xfrm>
          <a:prstGeom prst="rect">
            <a:avLst/>
          </a:prstGeom>
        </p:spPr>
      </p:pic>
      <p:pic>
        <p:nvPicPr>
          <p:cNvPr id="92" name="图片 91">
            <a:extLst>
              <a:ext uri="{FF2B5EF4-FFF2-40B4-BE49-F238E27FC236}">
                <a16:creationId xmlns:a16="http://schemas.microsoft.com/office/drawing/2014/main" id="{3344810B-CCA1-414D-2740-24135AFE71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7251" y="3512965"/>
            <a:ext cx="1188769" cy="490759"/>
          </a:xfrm>
          <a:prstGeom prst="rect">
            <a:avLst/>
          </a:prstGeom>
        </p:spPr>
      </p:pic>
      <p:pic>
        <p:nvPicPr>
          <p:cNvPr id="93" name="图片 92">
            <a:extLst>
              <a:ext uri="{FF2B5EF4-FFF2-40B4-BE49-F238E27FC236}">
                <a16:creationId xmlns:a16="http://schemas.microsoft.com/office/drawing/2014/main" id="{49C9685C-DC2A-21B6-A975-36E8031BA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0155" y="3512965"/>
            <a:ext cx="1188769" cy="490759"/>
          </a:xfrm>
          <a:prstGeom prst="rect">
            <a:avLst/>
          </a:prstGeom>
        </p:spPr>
      </p:pic>
      <p:pic>
        <p:nvPicPr>
          <p:cNvPr id="94" name="图片 93">
            <a:extLst>
              <a:ext uri="{FF2B5EF4-FFF2-40B4-BE49-F238E27FC236}">
                <a16:creationId xmlns:a16="http://schemas.microsoft.com/office/drawing/2014/main" id="{C349DB7D-0A28-C755-22C1-AA434E28C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8635" y="3512965"/>
            <a:ext cx="2110687" cy="490759"/>
          </a:xfrm>
          <a:prstGeom prst="rect">
            <a:avLst/>
          </a:prstGeom>
        </p:spPr>
      </p:pic>
      <p:pic>
        <p:nvPicPr>
          <p:cNvPr id="96" name="图片 95">
            <a:extLst>
              <a:ext uri="{FF2B5EF4-FFF2-40B4-BE49-F238E27FC236}">
                <a16:creationId xmlns:a16="http://schemas.microsoft.com/office/drawing/2014/main" id="{9AFBB14A-A598-FE1F-AD81-0715AD499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319" y="4090645"/>
            <a:ext cx="1188769" cy="490759"/>
          </a:xfrm>
          <a:prstGeom prst="rect">
            <a:avLst/>
          </a:prstGeom>
        </p:spPr>
      </p:pic>
      <p:pic>
        <p:nvPicPr>
          <p:cNvPr id="97" name="图片 96">
            <a:extLst>
              <a:ext uri="{FF2B5EF4-FFF2-40B4-BE49-F238E27FC236}">
                <a16:creationId xmlns:a16="http://schemas.microsoft.com/office/drawing/2014/main" id="{3BCD6C94-5B91-E5C4-08E3-585529D07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607" y="4093320"/>
            <a:ext cx="1188769" cy="490759"/>
          </a:xfrm>
          <a:prstGeom prst="rect">
            <a:avLst/>
          </a:prstGeom>
        </p:spPr>
      </p:pic>
      <p:pic>
        <p:nvPicPr>
          <p:cNvPr id="98" name="图片 97">
            <a:extLst>
              <a:ext uri="{FF2B5EF4-FFF2-40B4-BE49-F238E27FC236}">
                <a16:creationId xmlns:a16="http://schemas.microsoft.com/office/drawing/2014/main" id="{C3CE88AB-9443-05C8-4400-40950B775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3892" y="4090644"/>
            <a:ext cx="1188769" cy="490759"/>
          </a:xfrm>
          <a:prstGeom prst="rect">
            <a:avLst/>
          </a:prstGeom>
        </p:spPr>
      </p:pic>
      <p:pic>
        <p:nvPicPr>
          <p:cNvPr id="99" name="图片 98">
            <a:extLst>
              <a:ext uri="{FF2B5EF4-FFF2-40B4-BE49-F238E27FC236}">
                <a16:creationId xmlns:a16="http://schemas.microsoft.com/office/drawing/2014/main" id="{BF13DBF7-A969-35BA-6937-CF32EFDB3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6796" y="4090644"/>
            <a:ext cx="1188769" cy="490759"/>
          </a:xfrm>
          <a:prstGeom prst="rect">
            <a:avLst/>
          </a:prstGeom>
        </p:spPr>
      </p:pic>
      <p:pic>
        <p:nvPicPr>
          <p:cNvPr id="100" name="图片 99">
            <a:extLst>
              <a:ext uri="{FF2B5EF4-FFF2-40B4-BE49-F238E27FC236}">
                <a16:creationId xmlns:a16="http://schemas.microsoft.com/office/drawing/2014/main" id="{1E0E1D66-22DD-7E1D-7925-8A3BFD20B5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5276" y="4090644"/>
            <a:ext cx="2110687" cy="490759"/>
          </a:xfrm>
          <a:prstGeom prst="rect">
            <a:avLst/>
          </a:prstGeom>
        </p:spPr>
      </p:pic>
      <p:pic>
        <p:nvPicPr>
          <p:cNvPr id="102" name="图片 101">
            <a:extLst>
              <a:ext uri="{FF2B5EF4-FFF2-40B4-BE49-F238E27FC236}">
                <a16:creationId xmlns:a16="http://schemas.microsoft.com/office/drawing/2014/main" id="{65238126-8F69-C515-85E2-6A26E51FE4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678" y="4668081"/>
            <a:ext cx="1188769" cy="490759"/>
          </a:xfrm>
          <a:prstGeom prst="rect">
            <a:avLst/>
          </a:prstGeom>
        </p:spPr>
      </p:pic>
      <p:pic>
        <p:nvPicPr>
          <p:cNvPr id="103" name="图片 102">
            <a:extLst>
              <a:ext uri="{FF2B5EF4-FFF2-40B4-BE49-F238E27FC236}">
                <a16:creationId xmlns:a16="http://schemas.microsoft.com/office/drawing/2014/main" id="{AD33EAFF-46FF-8C7D-A3E4-D60DF35C9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966" y="4670756"/>
            <a:ext cx="1188769" cy="490759"/>
          </a:xfrm>
          <a:prstGeom prst="rect">
            <a:avLst/>
          </a:prstGeom>
        </p:spPr>
      </p:pic>
      <p:pic>
        <p:nvPicPr>
          <p:cNvPr id="104" name="图片 103">
            <a:extLst>
              <a:ext uri="{FF2B5EF4-FFF2-40B4-BE49-F238E27FC236}">
                <a16:creationId xmlns:a16="http://schemas.microsoft.com/office/drawing/2014/main" id="{E87D6FCF-A3BC-53AD-86A2-FD532D1948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7251" y="4668080"/>
            <a:ext cx="1188769" cy="490759"/>
          </a:xfrm>
          <a:prstGeom prst="rect">
            <a:avLst/>
          </a:prstGeom>
        </p:spPr>
      </p:pic>
      <p:pic>
        <p:nvPicPr>
          <p:cNvPr id="105" name="图片 104">
            <a:extLst>
              <a:ext uri="{FF2B5EF4-FFF2-40B4-BE49-F238E27FC236}">
                <a16:creationId xmlns:a16="http://schemas.microsoft.com/office/drawing/2014/main" id="{6C2F011D-B14D-5CCA-C148-F9B9FD69B6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0155" y="4668080"/>
            <a:ext cx="1188769" cy="490759"/>
          </a:xfrm>
          <a:prstGeom prst="rect">
            <a:avLst/>
          </a:prstGeom>
        </p:spPr>
      </p:pic>
      <p:pic>
        <p:nvPicPr>
          <p:cNvPr id="106" name="图片 105">
            <a:extLst>
              <a:ext uri="{FF2B5EF4-FFF2-40B4-BE49-F238E27FC236}">
                <a16:creationId xmlns:a16="http://schemas.microsoft.com/office/drawing/2014/main" id="{C6784EB0-5D3D-1145-30CA-08AE9DC4D2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8635" y="4668080"/>
            <a:ext cx="2110687" cy="490759"/>
          </a:xfrm>
          <a:prstGeom prst="rect">
            <a:avLst/>
          </a:prstGeom>
        </p:spPr>
      </p:pic>
      <p:pic>
        <p:nvPicPr>
          <p:cNvPr id="108" name="图片 107">
            <a:extLst>
              <a:ext uri="{FF2B5EF4-FFF2-40B4-BE49-F238E27FC236}">
                <a16:creationId xmlns:a16="http://schemas.microsoft.com/office/drawing/2014/main" id="{5AD815DF-ACBB-687A-778B-23293BDEB7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678" y="5253528"/>
            <a:ext cx="1188769" cy="490759"/>
          </a:xfrm>
          <a:prstGeom prst="rect">
            <a:avLst/>
          </a:prstGeom>
        </p:spPr>
      </p:pic>
      <p:pic>
        <p:nvPicPr>
          <p:cNvPr id="109" name="图片 108">
            <a:extLst>
              <a:ext uri="{FF2B5EF4-FFF2-40B4-BE49-F238E27FC236}">
                <a16:creationId xmlns:a16="http://schemas.microsoft.com/office/drawing/2014/main" id="{A472A43F-620D-D3FA-48DA-C9A1B49D6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966" y="5256203"/>
            <a:ext cx="1188769" cy="490759"/>
          </a:xfrm>
          <a:prstGeom prst="rect">
            <a:avLst/>
          </a:prstGeom>
        </p:spPr>
      </p:pic>
      <p:pic>
        <p:nvPicPr>
          <p:cNvPr id="110" name="图片 109">
            <a:extLst>
              <a:ext uri="{FF2B5EF4-FFF2-40B4-BE49-F238E27FC236}">
                <a16:creationId xmlns:a16="http://schemas.microsoft.com/office/drawing/2014/main" id="{80CBCD9A-50F5-F06C-736E-6FFED2F80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7251" y="5253527"/>
            <a:ext cx="1188769" cy="490759"/>
          </a:xfrm>
          <a:prstGeom prst="rect">
            <a:avLst/>
          </a:prstGeom>
        </p:spPr>
      </p:pic>
      <p:pic>
        <p:nvPicPr>
          <p:cNvPr id="111" name="图片 110">
            <a:extLst>
              <a:ext uri="{FF2B5EF4-FFF2-40B4-BE49-F238E27FC236}">
                <a16:creationId xmlns:a16="http://schemas.microsoft.com/office/drawing/2014/main" id="{097DE650-F67B-516A-1FFF-B22117D88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0155" y="5253527"/>
            <a:ext cx="1188769" cy="490759"/>
          </a:xfrm>
          <a:prstGeom prst="rect">
            <a:avLst/>
          </a:prstGeom>
        </p:spPr>
      </p:pic>
      <p:pic>
        <p:nvPicPr>
          <p:cNvPr id="112" name="图片 111">
            <a:extLst>
              <a:ext uri="{FF2B5EF4-FFF2-40B4-BE49-F238E27FC236}">
                <a16:creationId xmlns:a16="http://schemas.microsoft.com/office/drawing/2014/main" id="{6DF80A72-B073-2D0D-7CE4-6ABC6197F5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8635" y="5253527"/>
            <a:ext cx="2110687" cy="490759"/>
          </a:xfrm>
          <a:prstGeom prst="rect">
            <a:avLst/>
          </a:prstGeom>
        </p:spPr>
      </p:pic>
      <p:pic>
        <p:nvPicPr>
          <p:cNvPr id="113" name="图片 112">
            <a:extLst>
              <a:ext uri="{FF2B5EF4-FFF2-40B4-BE49-F238E27FC236}">
                <a16:creationId xmlns:a16="http://schemas.microsoft.com/office/drawing/2014/main" id="{9A1DFF99-C4CF-2029-1126-B5EEB967B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2004" y="5944554"/>
            <a:ext cx="4107990" cy="65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97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9DE0C37-4A0A-07B9-6A50-BB562B4EF570}"/>
              </a:ext>
            </a:extLst>
          </p:cNvPr>
          <p:cNvSpPr txBox="1"/>
          <p:nvPr/>
        </p:nvSpPr>
        <p:spPr>
          <a:xfrm>
            <a:off x="349816" y="327381"/>
            <a:ext cx="27869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活动</a:t>
            </a:r>
            <a:r>
              <a:rPr lang="en-US" altLang="zh-CN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39B6A6C-A4D8-70E8-0C8D-DAC3288E0693}"/>
              </a:ext>
            </a:extLst>
          </p:cNvPr>
          <p:cNvSpPr txBox="1"/>
          <p:nvPr/>
        </p:nvSpPr>
        <p:spPr>
          <a:xfrm>
            <a:off x="455755" y="1098098"/>
            <a:ext cx="11280491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）先量一量，再计算它们的面积。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21EFC43-B104-AF4C-ABB9-B24BFA264816}"/>
              </a:ext>
            </a:extLst>
          </p:cNvPr>
          <p:cNvSpPr/>
          <p:nvPr/>
        </p:nvSpPr>
        <p:spPr>
          <a:xfrm>
            <a:off x="1432852" y="2361447"/>
            <a:ext cx="2700000" cy="1080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6B20C2B-7044-24E8-7401-B5CFCC7980AF}"/>
              </a:ext>
            </a:extLst>
          </p:cNvPr>
          <p:cNvSpPr/>
          <p:nvPr/>
        </p:nvSpPr>
        <p:spPr>
          <a:xfrm>
            <a:off x="7209646" y="1821447"/>
            <a:ext cx="1620000" cy="1620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9B660A59-4828-F2D3-E132-14F008541F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298" y="3562469"/>
            <a:ext cx="6574236" cy="207941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0" dirty="0">
                <a:latin typeface="+mn-lt"/>
                <a:ea typeface="黑体" panose="02010609060101010101" charset="-122"/>
              </a:rPr>
              <a:t>长</a:t>
            </a:r>
            <a:r>
              <a:rPr lang="en-US" altLang="zh-CN" sz="3200" dirty="0">
                <a:latin typeface="+mn-lt"/>
                <a:ea typeface="黑体" panose="02010609060101010101" charset="-122"/>
              </a:rPr>
              <a:t>=</a:t>
            </a:r>
            <a:r>
              <a:rPr lang="en-US" altLang="zh-CN" sz="3200" b="0" dirty="0">
                <a:latin typeface="+mn-lt"/>
                <a:ea typeface="黑体" panose="02010609060101010101" charset="-122"/>
              </a:rPr>
              <a:t>_______</a:t>
            </a:r>
            <a:r>
              <a:rPr lang="zh-CN" altLang="en-US" sz="3200" b="0" dirty="0">
                <a:latin typeface="+mn-lt"/>
                <a:ea typeface="黑体" panose="02010609060101010101" charset="-122"/>
              </a:rPr>
              <a:t>            </a:t>
            </a:r>
            <a:endParaRPr lang="en-US" altLang="zh-CN" sz="3200" b="0" dirty="0">
              <a:latin typeface="+mn-lt"/>
              <a:ea typeface="黑体" panose="02010609060101010101" charset="-122"/>
            </a:endParaRPr>
          </a:p>
          <a:p>
            <a:pPr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0" dirty="0">
                <a:latin typeface="+mn-lt"/>
                <a:ea typeface="黑体" panose="02010609060101010101" charset="-122"/>
              </a:rPr>
              <a:t>宽</a:t>
            </a:r>
            <a:r>
              <a:rPr lang="en-US" altLang="zh-CN" sz="3200" dirty="0">
                <a:latin typeface="+mn-lt"/>
                <a:ea typeface="黑体" panose="02010609060101010101" charset="-122"/>
              </a:rPr>
              <a:t>=</a:t>
            </a:r>
            <a:r>
              <a:rPr lang="en-US" altLang="zh-CN" sz="3200" b="0" dirty="0">
                <a:latin typeface="+mn-lt"/>
                <a:ea typeface="黑体" panose="02010609060101010101" charset="-122"/>
              </a:rPr>
              <a:t>_______</a:t>
            </a:r>
            <a:r>
              <a:rPr lang="zh-CN" altLang="en-US" sz="3200" b="0" dirty="0">
                <a:latin typeface="+mn-lt"/>
                <a:ea typeface="黑体" panose="02010609060101010101" charset="-122"/>
              </a:rPr>
              <a:t>            </a:t>
            </a:r>
            <a:endParaRPr lang="en-US" altLang="zh-CN" sz="3200" b="0" dirty="0">
              <a:latin typeface="+mn-lt"/>
              <a:ea typeface="黑体" panose="02010609060101010101" charset="-122"/>
            </a:endParaRPr>
          </a:p>
          <a:p>
            <a:pPr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0" dirty="0">
                <a:latin typeface="+mn-lt"/>
                <a:ea typeface="黑体" panose="02010609060101010101" charset="-122"/>
              </a:rPr>
              <a:t>面积</a:t>
            </a:r>
            <a:r>
              <a:rPr lang="en-US" altLang="zh-CN" sz="3200" dirty="0">
                <a:latin typeface="+mn-lt"/>
                <a:ea typeface="黑体" panose="02010609060101010101" charset="-122"/>
              </a:rPr>
              <a:t>=</a:t>
            </a:r>
            <a:r>
              <a:rPr lang="en-US" altLang="zh-CN" sz="3200" b="0" dirty="0">
                <a:latin typeface="+mn-lt"/>
                <a:ea typeface="黑体" panose="02010609060101010101" charset="-122"/>
              </a:rPr>
              <a:t>____________________</a:t>
            </a:r>
            <a:r>
              <a:rPr lang="zh-CN" altLang="en-US" sz="3200" b="0" dirty="0">
                <a:latin typeface="+mn-lt"/>
                <a:ea typeface="黑体" panose="02010609060101010101" charset="-122"/>
              </a:rPr>
              <a:t>            </a:t>
            </a:r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4CE71F78-5A0F-4C60-64A4-111C93ECE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5326" y="3562469"/>
            <a:ext cx="6369051" cy="207941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0" dirty="0">
                <a:latin typeface="+mn-lt"/>
                <a:ea typeface="黑体" panose="02010609060101010101" charset="-122"/>
              </a:rPr>
              <a:t>长</a:t>
            </a:r>
            <a:r>
              <a:rPr lang="en-US" altLang="zh-CN" sz="3200" dirty="0">
                <a:latin typeface="+mn-lt"/>
                <a:ea typeface="黑体" panose="02010609060101010101" charset="-122"/>
              </a:rPr>
              <a:t>=</a:t>
            </a:r>
            <a:r>
              <a:rPr lang="en-US" altLang="zh-CN" sz="3200" b="0" dirty="0">
                <a:latin typeface="+mn-lt"/>
                <a:ea typeface="黑体" panose="02010609060101010101" charset="-122"/>
              </a:rPr>
              <a:t>_______</a:t>
            </a:r>
            <a:r>
              <a:rPr lang="zh-CN" altLang="en-US" sz="3200" b="0" dirty="0">
                <a:latin typeface="+mn-lt"/>
                <a:ea typeface="黑体" panose="02010609060101010101" charset="-122"/>
              </a:rPr>
              <a:t>            </a:t>
            </a:r>
            <a:endParaRPr lang="en-US" altLang="zh-CN" sz="3200" b="0" dirty="0">
              <a:latin typeface="+mn-lt"/>
              <a:ea typeface="黑体" panose="02010609060101010101" charset="-122"/>
            </a:endParaRPr>
          </a:p>
          <a:p>
            <a:pPr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0" dirty="0">
                <a:latin typeface="+mn-lt"/>
                <a:ea typeface="黑体" panose="02010609060101010101" charset="-122"/>
              </a:rPr>
              <a:t>宽</a:t>
            </a:r>
            <a:r>
              <a:rPr lang="en-US" altLang="zh-CN" sz="3200" dirty="0">
                <a:latin typeface="+mn-lt"/>
                <a:ea typeface="黑体" panose="02010609060101010101" charset="-122"/>
              </a:rPr>
              <a:t>=</a:t>
            </a:r>
            <a:r>
              <a:rPr lang="en-US" altLang="zh-CN" sz="3200" b="0" dirty="0">
                <a:latin typeface="+mn-lt"/>
                <a:ea typeface="黑体" panose="02010609060101010101" charset="-122"/>
              </a:rPr>
              <a:t>_______</a:t>
            </a:r>
            <a:r>
              <a:rPr lang="zh-CN" altLang="en-US" sz="3200" b="0" dirty="0">
                <a:latin typeface="+mn-lt"/>
                <a:ea typeface="黑体" panose="02010609060101010101" charset="-122"/>
              </a:rPr>
              <a:t>            </a:t>
            </a:r>
            <a:endParaRPr lang="en-US" altLang="zh-CN" sz="3200" b="0" dirty="0">
              <a:latin typeface="+mn-lt"/>
              <a:ea typeface="黑体" panose="02010609060101010101" charset="-122"/>
            </a:endParaRPr>
          </a:p>
          <a:p>
            <a:pPr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0" dirty="0">
                <a:latin typeface="+mn-lt"/>
                <a:ea typeface="黑体" panose="02010609060101010101" charset="-122"/>
              </a:rPr>
              <a:t>面积</a:t>
            </a:r>
            <a:r>
              <a:rPr lang="en-US" altLang="zh-CN" sz="3200" dirty="0">
                <a:latin typeface="+mn-lt"/>
                <a:ea typeface="黑体" panose="02010609060101010101" charset="-122"/>
              </a:rPr>
              <a:t>=</a:t>
            </a:r>
            <a:r>
              <a:rPr lang="en-US" altLang="zh-CN" sz="3200" b="0" dirty="0">
                <a:latin typeface="+mn-lt"/>
                <a:ea typeface="黑体" panose="02010609060101010101" charset="-122"/>
              </a:rPr>
              <a:t>___________________</a:t>
            </a:r>
            <a:r>
              <a:rPr lang="zh-CN" altLang="en-US" sz="3200" b="0" dirty="0">
                <a:latin typeface="+mn-lt"/>
                <a:ea typeface="黑体" panose="02010609060101010101" charset="-122"/>
              </a:rPr>
              <a:t>            </a:t>
            </a:r>
          </a:p>
        </p:txBody>
      </p:sp>
      <p:sp>
        <p:nvSpPr>
          <p:cNvPr id="9" name="TextBox 14">
            <a:extLst>
              <a:ext uri="{FF2B5EF4-FFF2-40B4-BE49-F238E27FC236}">
                <a16:creationId xmlns:a16="http://schemas.microsoft.com/office/drawing/2014/main" id="{2F2BD7E6-9C9A-21C9-CEAF-37D45F146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9795" y="3601381"/>
            <a:ext cx="1531971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厘米</a:t>
            </a: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055E4119-C993-9883-9931-807C740D3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9795" y="4328738"/>
            <a:ext cx="1531971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厘米</a:t>
            </a:r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6CE1984D-1ACB-78BE-09BB-A4284256E9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0761" y="5004191"/>
            <a:ext cx="397971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5×2=10</a:t>
            </a:r>
            <a:r>
              <a:rPr lang="zh-CN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（平方</a:t>
            </a: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厘米）</a:t>
            </a: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6FE2DD5E-406D-43E4-DDE9-D2CEFC96CF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0823" y="3601381"/>
            <a:ext cx="1531971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厘米</a:t>
            </a:r>
          </a:p>
        </p:txBody>
      </p:sp>
      <p:sp>
        <p:nvSpPr>
          <p:cNvPr id="13" name="TextBox 14">
            <a:extLst>
              <a:ext uri="{FF2B5EF4-FFF2-40B4-BE49-F238E27FC236}">
                <a16:creationId xmlns:a16="http://schemas.microsoft.com/office/drawing/2014/main" id="{F70A3FB0-04A5-83D9-9E1F-DF5E3F842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0823" y="4328738"/>
            <a:ext cx="1531971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厘米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BA1ED871-BB7F-D7D4-C438-1C03F1B514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2111" y="5004191"/>
            <a:ext cx="36215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3×3=9</a:t>
            </a:r>
            <a:r>
              <a:rPr lang="zh-CN" altLang="en-US" sz="32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（平方</a:t>
            </a: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厘米）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B9AE00F-7F1E-FA37-8F3A-CA0A6DD99FCF}"/>
              </a:ext>
            </a:extLst>
          </p:cNvPr>
          <p:cNvSpPr txBox="1"/>
          <p:nvPr/>
        </p:nvSpPr>
        <p:spPr>
          <a:xfrm>
            <a:off x="9159403" y="1879542"/>
            <a:ext cx="2057114" cy="1503810"/>
          </a:xfrm>
          <a:prstGeom prst="rect">
            <a:avLst/>
          </a:prstGeom>
          <a:solidFill>
            <a:srgbClr val="FFFDE4"/>
          </a:solidFill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2800" dirty="0">
                <a:solidFill>
                  <a:srgbClr val="E6001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正方形是长和宽相等的长方形。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9784E6B6-F953-7CCC-A67E-37ED90B2B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0701" y="5783454"/>
            <a:ext cx="5170598" cy="726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050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AB61F03-8634-E883-9C84-2D1BE53BCF94}"/>
              </a:ext>
            </a:extLst>
          </p:cNvPr>
          <p:cNvSpPr txBox="1"/>
          <p:nvPr/>
        </p:nvSpPr>
        <p:spPr>
          <a:xfrm>
            <a:off x="549645" y="484584"/>
            <a:ext cx="2031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hangingPunct="1"/>
            <a:r>
              <a:rPr lang="zh-CN" altLang="en-US" sz="48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总结：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D3CF4EE-FE8B-D94B-EDAB-F654BAA39D48}"/>
              </a:ext>
            </a:extLst>
          </p:cNvPr>
          <p:cNvSpPr/>
          <p:nvPr/>
        </p:nvSpPr>
        <p:spPr>
          <a:xfrm>
            <a:off x="1021636" y="1655842"/>
            <a:ext cx="3746567" cy="2097304"/>
          </a:xfrm>
          <a:prstGeom prst="rect">
            <a:avLst/>
          </a:pr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FE0CB2D-B193-9A57-0AD7-F547BEC6149D}"/>
              </a:ext>
            </a:extLst>
          </p:cNvPr>
          <p:cNvSpPr/>
          <p:nvPr/>
        </p:nvSpPr>
        <p:spPr>
          <a:xfrm>
            <a:off x="1751210" y="4093407"/>
            <a:ext cx="2098800" cy="2097304"/>
          </a:xfrm>
          <a:prstGeom prst="rect">
            <a:avLst/>
          </a:pr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669D789-D27A-2889-A492-E65AC8F3E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765" y="2268995"/>
            <a:ext cx="5467735" cy="87099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DF6FE85-CCF4-0637-744B-9E7459C64A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5386" y="4662899"/>
            <a:ext cx="6825114" cy="95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77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980333" y="124885"/>
            <a:ext cx="186267" cy="592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F9B8C2E2-2ADB-FF74-0A43-1CB1CE5D8947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达标检测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6BDE026-4E00-88BB-7675-FF5E5E4FAF92}"/>
              </a:ext>
            </a:extLst>
          </p:cNvPr>
          <p:cNvSpPr txBox="1"/>
          <p:nvPr/>
        </p:nvSpPr>
        <p:spPr>
          <a:xfrm>
            <a:off x="1176121" y="1269539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一张长方形纸，如右图。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2EB7CC0D-B30D-9017-3769-2A520A4F1D53}"/>
              </a:ext>
            </a:extLst>
          </p:cNvPr>
          <p:cNvSpPr/>
          <p:nvPr/>
        </p:nvSpPr>
        <p:spPr>
          <a:xfrm>
            <a:off x="500743" y="1322386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D5CA5F67-2B12-A7FC-23BD-ACC89D922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1503796"/>
            <a:ext cx="306745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3A494E2-F4DB-B626-6107-D91BE8B64931}"/>
              </a:ext>
            </a:extLst>
          </p:cNvPr>
          <p:cNvSpPr txBox="1"/>
          <p:nvPr/>
        </p:nvSpPr>
        <p:spPr>
          <a:xfrm>
            <a:off x="1176121" y="2050926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）它的面积是多少平方厘米？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34D6EA3-5D84-44C9-B9D0-EA97B4F6ECFE}"/>
              </a:ext>
            </a:extLst>
          </p:cNvPr>
          <p:cNvSpPr/>
          <p:nvPr/>
        </p:nvSpPr>
        <p:spPr>
          <a:xfrm>
            <a:off x="8251685" y="2941625"/>
            <a:ext cx="2880000" cy="2016000"/>
          </a:xfrm>
          <a:prstGeom prst="rect">
            <a:avLst/>
          </a:pr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1F98355-4DF9-9107-F982-F4A0F09D81BA}"/>
              </a:ext>
            </a:extLst>
          </p:cNvPr>
          <p:cNvSpPr txBox="1"/>
          <p:nvPr/>
        </p:nvSpPr>
        <p:spPr>
          <a:xfrm flipH="1">
            <a:off x="8863374" y="2297174"/>
            <a:ext cx="16566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defTabSz="914400">
              <a:lnSpc>
                <a:spcPct val="120000"/>
              </a:lnSpc>
              <a:buClrTx/>
              <a:buSzTx/>
              <a:buFontTx/>
              <a:tabLst/>
              <a:defRPr kumimoji="0" sz="3600" b="1" strike="noStrike" cap="none" spc="0" normalizeH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200" dirty="0"/>
              <a:t>10</a:t>
            </a:r>
            <a:r>
              <a:rPr lang="zh-CN" altLang="en-US" sz="3200" dirty="0"/>
              <a:t>厘米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D5B670D-4254-2278-4B2D-37963AAB1887}"/>
              </a:ext>
            </a:extLst>
          </p:cNvPr>
          <p:cNvSpPr txBox="1"/>
          <p:nvPr/>
        </p:nvSpPr>
        <p:spPr>
          <a:xfrm rot="16200000" flipH="1">
            <a:off x="10659712" y="3657237"/>
            <a:ext cx="16566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defTabSz="914400">
              <a:lnSpc>
                <a:spcPct val="120000"/>
              </a:lnSpc>
              <a:buClrTx/>
              <a:buSzTx/>
              <a:buFontTx/>
              <a:tabLst/>
              <a:defRPr kumimoji="0" sz="3600" b="1" strike="noStrike" cap="none" spc="0" normalizeH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200" dirty="0"/>
              <a:t>7</a:t>
            </a:r>
            <a:r>
              <a:rPr lang="zh-CN" altLang="en-US" sz="3200" dirty="0"/>
              <a:t>厘米</a:t>
            </a:r>
          </a:p>
        </p:txBody>
      </p:sp>
      <p:sp>
        <p:nvSpPr>
          <p:cNvPr id="12" name="TextBox 28">
            <a:extLst>
              <a:ext uri="{FF2B5EF4-FFF2-40B4-BE49-F238E27FC236}">
                <a16:creationId xmlns:a16="http://schemas.microsoft.com/office/drawing/2014/main" id="{E8AC0227-03B8-158F-82C3-A3E2C4D535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0046" y="3626458"/>
            <a:ext cx="510403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10×7=70</a:t>
            </a:r>
            <a:r>
              <a:rPr lang="zh-CN" altLang="en-US" sz="36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zh-CN" altLang="en-US" sz="3600" b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平方厘米</a:t>
            </a:r>
            <a:r>
              <a:rPr lang="zh-CN" altLang="en-US" sz="36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FB72237-3023-6B7C-E1FE-79CFFC2D34D3}"/>
              </a:ext>
            </a:extLst>
          </p:cNvPr>
          <p:cNvSpPr/>
          <p:nvPr/>
        </p:nvSpPr>
        <p:spPr>
          <a:xfrm>
            <a:off x="8251685" y="2941625"/>
            <a:ext cx="2880000" cy="2016000"/>
          </a:xfrm>
          <a:prstGeom prst="rect">
            <a:avLst/>
          </a:pr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A75A524-F036-87D8-9E2C-13435C6A7C64}"/>
              </a:ext>
            </a:extLst>
          </p:cNvPr>
          <p:cNvSpPr txBox="1"/>
          <p:nvPr/>
        </p:nvSpPr>
        <p:spPr>
          <a:xfrm flipH="1">
            <a:off x="8863374" y="2297174"/>
            <a:ext cx="16566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defTabSz="914400">
              <a:lnSpc>
                <a:spcPct val="120000"/>
              </a:lnSpc>
              <a:buClrTx/>
              <a:buSzTx/>
              <a:buFontTx/>
              <a:tabLst/>
              <a:defRPr kumimoji="0" sz="3600" b="1" strike="noStrike" cap="none" spc="0" normalizeH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200" dirty="0"/>
              <a:t>10</a:t>
            </a:r>
            <a:r>
              <a:rPr lang="zh-CN" altLang="en-US" sz="3200" dirty="0"/>
              <a:t>厘米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4DAD16A-BCF9-2EE3-5B5D-0D9E3D1C25B4}"/>
              </a:ext>
            </a:extLst>
          </p:cNvPr>
          <p:cNvSpPr txBox="1"/>
          <p:nvPr/>
        </p:nvSpPr>
        <p:spPr>
          <a:xfrm rot="16200000" flipH="1">
            <a:off x="10659712" y="3657237"/>
            <a:ext cx="16566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defTabSz="914400">
              <a:lnSpc>
                <a:spcPct val="120000"/>
              </a:lnSpc>
              <a:buClrTx/>
              <a:buSzTx/>
              <a:buFontTx/>
              <a:tabLst/>
              <a:defRPr kumimoji="0" sz="3600" b="1" strike="noStrike" cap="none" spc="0" normalizeH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200" dirty="0"/>
              <a:t>7</a:t>
            </a:r>
            <a:r>
              <a:rPr lang="zh-CN" altLang="en-US" sz="3200" dirty="0"/>
              <a:t>厘米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346E9D0-E14A-5582-1EBC-C5187716E1E5}"/>
              </a:ext>
            </a:extLst>
          </p:cNvPr>
          <p:cNvSpPr txBox="1"/>
          <p:nvPr/>
        </p:nvSpPr>
        <p:spPr>
          <a:xfrm>
            <a:off x="838432" y="874306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）如果从这张纸上剪下一个最大的正方形，这个正方形的面积是多少平方厘米？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矩形 20">
            <a:extLst>
              <a:ext uri="{FF2B5EF4-FFF2-40B4-BE49-F238E27FC236}">
                <a16:creationId xmlns:a16="http://schemas.microsoft.com/office/drawing/2014/main" id="{BCB1202E-D7C9-2992-485D-749D5D26900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251685" y="2941625"/>
            <a:ext cx="2016000" cy="2016000"/>
          </a:xfrm>
          <a:prstGeom prst="rect">
            <a:avLst/>
          </a:prstGeom>
          <a:solidFill>
            <a:srgbClr val="FF7C8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7" name="TextBox 28">
            <a:extLst>
              <a:ext uri="{FF2B5EF4-FFF2-40B4-BE49-F238E27FC236}">
                <a16:creationId xmlns:a16="http://schemas.microsoft.com/office/drawing/2014/main" id="{214245DF-A59D-2043-2A69-2DC14E010D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0046" y="3626458"/>
            <a:ext cx="510403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7×7=49</a:t>
            </a:r>
            <a:r>
              <a:rPr lang="zh-CN" altLang="en-US" sz="36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zh-CN" altLang="en-US" sz="3600" b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平方厘米</a:t>
            </a:r>
            <a:r>
              <a:rPr lang="zh-CN" altLang="en-US" sz="36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7029168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3692B3F-AB9C-96F0-FFCC-E2BCA00CAF68}"/>
              </a:ext>
            </a:extLst>
          </p:cNvPr>
          <p:cNvSpPr txBox="1"/>
          <p:nvPr/>
        </p:nvSpPr>
        <p:spPr>
          <a:xfrm>
            <a:off x="1176121" y="977707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计算下面图形的周长和面积。（单位：厘米）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9EB19E83-5733-8D25-134D-AE2FEACC1D0F}"/>
              </a:ext>
            </a:extLst>
          </p:cNvPr>
          <p:cNvSpPr/>
          <p:nvPr/>
        </p:nvSpPr>
        <p:spPr>
          <a:xfrm>
            <a:off x="500743" y="1030554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96488A49-EACB-99CB-E943-650101C55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1" y="1748021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练习十二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CF30F733-2F88-52E0-F3AC-1AA94385C1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15" y="2262368"/>
            <a:ext cx="11332769" cy="2296100"/>
          </a:xfrm>
          <a:prstGeom prst="rect">
            <a:avLst/>
          </a:prstGeom>
        </p:spPr>
      </p:pic>
      <p:sp>
        <p:nvSpPr>
          <p:cNvPr id="19" name="TextBox 28">
            <a:extLst>
              <a:ext uri="{FF2B5EF4-FFF2-40B4-BE49-F238E27FC236}">
                <a16:creationId xmlns:a16="http://schemas.microsoft.com/office/drawing/2014/main" id="{097B5BE2-7292-BB31-6E6B-79E0D931D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324" y="4527840"/>
            <a:ext cx="36368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(9+4)×2=26</a:t>
            </a:r>
            <a:r>
              <a:rPr lang="en-US" altLang="zh-CN" sz="32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sz="3200" b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厘米</a:t>
            </a:r>
            <a:r>
              <a:rPr lang="en-US" altLang="zh-CN" sz="32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32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0" name="TextBox 28">
            <a:extLst>
              <a:ext uri="{FF2B5EF4-FFF2-40B4-BE49-F238E27FC236}">
                <a16:creationId xmlns:a16="http://schemas.microsoft.com/office/drawing/2014/main" id="{0483E749-9A83-5E83-C849-04D3E48E7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0998" y="5295518"/>
            <a:ext cx="39216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5×5=25</a:t>
            </a:r>
            <a:r>
              <a:rPr lang="en-US" altLang="zh-CN" sz="32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sz="3200" b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平方厘米</a:t>
            </a:r>
            <a:r>
              <a:rPr lang="en-US" altLang="zh-CN" sz="32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32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" name="TextBox 28">
            <a:extLst>
              <a:ext uri="{FF2B5EF4-FFF2-40B4-BE49-F238E27FC236}">
                <a16:creationId xmlns:a16="http://schemas.microsoft.com/office/drawing/2014/main" id="{2A88860D-6401-CFA1-C11C-4CA16A33B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2672" y="5295518"/>
            <a:ext cx="39385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7×2=14</a:t>
            </a:r>
            <a:r>
              <a:rPr lang="en-US" altLang="zh-CN" sz="32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sz="3200" b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平方厘米</a:t>
            </a:r>
            <a:r>
              <a:rPr lang="en-US" altLang="zh-CN" sz="32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32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0" name="TextBox 28">
            <a:extLst>
              <a:ext uri="{FF2B5EF4-FFF2-40B4-BE49-F238E27FC236}">
                <a16:creationId xmlns:a16="http://schemas.microsoft.com/office/drawing/2014/main" id="{C6BAB9FE-9443-4BEB-AA92-7675041FD2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324" y="5295518"/>
            <a:ext cx="39216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9×4=36</a:t>
            </a:r>
            <a:r>
              <a:rPr lang="en-US" altLang="zh-CN" sz="32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sz="3200" b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平方厘米</a:t>
            </a:r>
            <a:r>
              <a:rPr lang="en-US" altLang="zh-CN" sz="32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32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1" name="TextBox 28">
            <a:extLst>
              <a:ext uri="{FF2B5EF4-FFF2-40B4-BE49-F238E27FC236}">
                <a16:creationId xmlns:a16="http://schemas.microsoft.com/office/drawing/2014/main" id="{9925086B-662B-44EA-9F99-BBC8AF006F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0998" y="4527840"/>
            <a:ext cx="29193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5×4=20</a:t>
            </a:r>
            <a:r>
              <a:rPr lang="en-US" altLang="zh-CN" sz="32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sz="3200" b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厘米</a:t>
            </a:r>
            <a:r>
              <a:rPr lang="en-US" altLang="zh-CN" sz="32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32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2" name="TextBox 28">
            <a:extLst>
              <a:ext uri="{FF2B5EF4-FFF2-40B4-BE49-F238E27FC236}">
                <a16:creationId xmlns:a16="http://schemas.microsoft.com/office/drawing/2014/main" id="{CD8F11C0-39B0-4C60-B874-BD03D4124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2671" y="4527840"/>
            <a:ext cx="39385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(7+2)×2=18</a:t>
            </a:r>
            <a:r>
              <a:rPr lang="en-US" altLang="zh-CN" sz="32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sz="3200" b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厘米</a:t>
            </a:r>
            <a:r>
              <a:rPr lang="en-US" altLang="zh-CN" sz="32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32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6788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07519DA-E707-DA07-F95B-FDFBCDD9BAD3}"/>
              </a:ext>
            </a:extLst>
          </p:cNvPr>
          <p:cNvSpPr txBox="1"/>
          <p:nvPr/>
        </p:nvSpPr>
        <p:spPr>
          <a:xfrm>
            <a:off x="1176121" y="1045805"/>
            <a:ext cx="10515136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教室前面的墙壁长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米，宽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米，墙上有一块黑板，面积是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平方米。现在要粉刷这面墙壁，粉刷的面积是多少平方米？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507484A2-7996-BEB9-E692-1AA234A2B2D8}"/>
              </a:ext>
            </a:extLst>
          </p:cNvPr>
          <p:cNvSpPr/>
          <p:nvPr/>
        </p:nvSpPr>
        <p:spPr>
          <a:xfrm>
            <a:off x="500743" y="1098652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373A0ED9-FCAD-1C02-4672-D7F7EFA8C2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8427" y="2613786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练习十二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3221363-5C93-DCDF-7910-804F440E7071}"/>
              </a:ext>
            </a:extLst>
          </p:cNvPr>
          <p:cNvSpPr txBox="1"/>
          <p:nvPr/>
        </p:nvSpPr>
        <p:spPr>
          <a:xfrm>
            <a:off x="3095827" y="3419432"/>
            <a:ext cx="51629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en-US" altLang="zh-CN" dirty="0"/>
              <a:t>6×3</a:t>
            </a:r>
            <a:r>
              <a:rPr lang="zh-CN" altLang="en-US" dirty="0"/>
              <a:t>－</a:t>
            </a:r>
            <a:r>
              <a:rPr lang="en-US" altLang="zh-CN" dirty="0"/>
              <a:t>3=15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（平方米）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A712533-1111-C2AC-AB2B-494152390AC5}"/>
              </a:ext>
            </a:extLst>
          </p:cNvPr>
          <p:cNvSpPr txBox="1"/>
          <p:nvPr/>
        </p:nvSpPr>
        <p:spPr>
          <a:xfrm>
            <a:off x="2361794" y="4313738"/>
            <a:ext cx="797870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答：粉刷的面积是</a:t>
            </a:r>
            <a:r>
              <a:rPr lang="en-US" altLang="zh-CN" dirty="0">
                <a:latin typeface="+mn-lt"/>
                <a:ea typeface="黑体" panose="02010609060101010101" pitchFamily="49" charset="-122"/>
              </a:rPr>
              <a:t>15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平方米。</a:t>
            </a:r>
          </a:p>
        </p:txBody>
      </p:sp>
    </p:spTree>
    <p:extLst>
      <p:ext uri="{BB962C8B-B14F-4D97-AF65-F5344CB8AC3E}">
        <p14:creationId xmlns:p14="http://schemas.microsoft.com/office/powerpoint/2010/main" val="1742635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61BB224-C8D6-2815-D186-1846771C4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11" y="213983"/>
            <a:ext cx="3017304" cy="685409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E771BEB-B65C-F562-740F-15455F617BDA}"/>
              </a:ext>
            </a:extLst>
          </p:cNvPr>
          <p:cNvSpPr txBox="1"/>
          <p:nvPr/>
        </p:nvSpPr>
        <p:spPr>
          <a:xfrm>
            <a:off x="394579" y="917111"/>
            <a:ext cx="11402843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+mn-lt"/>
                <a:ea typeface="+mj-ea"/>
              </a:rPr>
              <a:t>        早在两千年前，我国古代数学著作</a:t>
            </a:r>
            <a:r>
              <a:rPr lang="en-US" altLang="zh-CN" sz="2800" b="1" dirty="0">
                <a:latin typeface="+mn-lt"/>
                <a:ea typeface="+mj-ea"/>
              </a:rPr>
              <a:t>《</a:t>
            </a:r>
            <a:r>
              <a:rPr lang="zh-CN" altLang="en-US" sz="2800" b="1" dirty="0">
                <a:latin typeface="+mn-lt"/>
                <a:ea typeface="+mj-ea"/>
              </a:rPr>
              <a:t>九章算术</a:t>
            </a:r>
            <a:r>
              <a:rPr lang="en-US" altLang="zh-CN" sz="2800" b="1" dirty="0">
                <a:latin typeface="+mn-lt"/>
                <a:ea typeface="+mj-ea"/>
              </a:rPr>
              <a:t>》</a:t>
            </a:r>
            <a:r>
              <a:rPr lang="zh-CN" altLang="en-US" sz="2800" b="1" dirty="0">
                <a:latin typeface="+mn-lt"/>
                <a:ea typeface="+mj-ea"/>
              </a:rPr>
              <a:t>“方田”章中就记载了长方形面积的计算方法。</a:t>
            </a:r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AFF2D9EC-951C-3810-E10A-0C5E83DAFDE9}"/>
              </a:ext>
            </a:extLst>
          </p:cNvPr>
          <p:cNvGrpSpPr/>
          <p:nvPr/>
        </p:nvGrpSpPr>
        <p:grpSpPr>
          <a:xfrm>
            <a:off x="3018011" y="2011791"/>
            <a:ext cx="8991109" cy="1452928"/>
            <a:chOff x="3018011" y="1935705"/>
            <a:chExt cx="8991109" cy="1452928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820E3A4D-DD79-5958-ADB2-D2AFA607FB16}"/>
                </a:ext>
              </a:extLst>
            </p:cNvPr>
            <p:cNvSpPr txBox="1"/>
            <p:nvPr/>
          </p:nvSpPr>
          <p:spPr>
            <a:xfrm>
              <a:off x="3018011" y="1935705"/>
              <a:ext cx="899110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20000"/>
                </a:lnSpc>
                <a:defRPr sz="3200" b="1">
                  <a:latin typeface="+mn-lt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/>
                <a:t>今有田广十五步，从（</a:t>
              </a:r>
              <a:r>
                <a:rPr lang="en-US" altLang="zh-CN" sz="2800" dirty="0" err="1"/>
                <a:t>zònɡ</a:t>
              </a:r>
              <a:r>
                <a:rPr lang="zh-CN" altLang="en-US" sz="2800" dirty="0"/>
                <a:t>）十六步。问：为田几何？</a:t>
              </a: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208389BB-6008-A9FB-3E10-34D2E4843332}"/>
                </a:ext>
              </a:extLst>
            </p:cNvPr>
            <p:cNvCxnSpPr/>
            <p:nvPr/>
          </p:nvCxnSpPr>
          <p:spPr>
            <a:xfrm>
              <a:off x="4163444" y="2458925"/>
              <a:ext cx="143969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3AFAC3A7-D5B7-D2AD-EEA4-DB29652D911E}"/>
                </a:ext>
              </a:extLst>
            </p:cNvPr>
            <p:cNvCxnSpPr>
              <a:cxnSpLocks/>
            </p:cNvCxnSpPr>
            <p:nvPr/>
          </p:nvCxnSpPr>
          <p:spPr>
            <a:xfrm>
              <a:off x="5924150" y="2458925"/>
              <a:ext cx="300584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B8F6F386-6031-ACF4-907C-BA8DC3577999}"/>
                </a:ext>
              </a:extLst>
            </p:cNvPr>
            <p:cNvSpPr txBox="1"/>
            <p:nvPr/>
          </p:nvSpPr>
          <p:spPr>
            <a:xfrm>
              <a:off x="4422442" y="2865413"/>
              <a:ext cx="92169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20000"/>
                </a:lnSpc>
                <a:defRPr sz="3200" b="1"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/>
                <a:t>15</a:t>
              </a:r>
              <a:endParaRPr lang="zh-CN" altLang="en-US" sz="2800" dirty="0"/>
            </a:p>
          </p:txBody>
        </p:sp>
        <p:cxnSp>
          <p:nvCxnSpPr>
            <p:cNvPr id="14" name="直接箭头连接符 13">
              <a:extLst>
                <a:ext uri="{FF2B5EF4-FFF2-40B4-BE49-F238E27FC236}">
                  <a16:creationId xmlns:a16="http://schemas.microsoft.com/office/drawing/2014/main" id="{B5A8B289-035B-99AE-0EF3-066E74B302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93016" y="2533920"/>
              <a:ext cx="0" cy="4064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A8ADB439-D83A-00F5-0278-25CF3E3E34ED}"/>
                </a:ext>
              </a:extLst>
            </p:cNvPr>
            <p:cNvSpPr txBox="1"/>
            <p:nvPr/>
          </p:nvSpPr>
          <p:spPr>
            <a:xfrm>
              <a:off x="5363591" y="2865413"/>
              <a:ext cx="92169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20000"/>
                </a:lnSpc>
                <a:defRPr sz="3200" b="1"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/>
                <a:t>×</a:t>
              </a:r>
              <a:endParaRPr lang="zh-CN" altLang="en-US" sz="2800" dirty="0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EF462E9F-81F0-A380-A1AA-8674F6FCFF88}"/>
                </a:ext>
              </a:extLst>
            </p:cNvPr>
            <p:cNvSpPr txBox="1"/>
            <p:nvPr/>
          </p:nvSpPr>
          <p:spPr>
            <a:xfrm>
              <a:off x="6607118" y="2865413"/>
              <a:ext cx="92169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20000"/>
                </a:lnSpc>
                <a:defRPr sz="3200" b="1"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/>
                <a:t>16</a:t>
              </a:r>
              <a:endParaRPr lang="zh-CN" altLang="en-US" sz="2800" dirty="0"/>
            </a:p>
          </p:txBody>
        </p:sp>
        <p:cxnSp>
          <p:nvCxnSpPr>
            <p:cNvPr id="20" name="直接箭头连接符 19">
              <a:extLst>
                <a:ext uri="{FF2B5EF4-FFF2-40B4-BE49-F238E27FC236}">
                  <a16:creationId xmlns:a16="http://schemas.microsoft.com/office/drawing/2014/main" id="{FD982045-8226-729B-4E19-70C82022A3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77692" y="2533920"/>
              <a:ext cx="0" cy="4064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20279A32-D606-62B8-1FBE-15EC2C91CE6B}"/>
                </a:ext>
              </a:extLst>
            </p:cNvPr>
            <p:cNvSpPr txBox="1"/>
            <p:nvPr/>
          </p:nvSpPr>
          <p:spPr>
            <a:xfrm>
              <a:off x="8923117" y="2865413"/>
              <a:ext cx="92169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20000"/>
                </a:lnSpc>
                <a:defRPr sz="3200" b="1"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/>
                <a:t>=</a:t>
              </a:r>
              <a:endParaRPr lang="zh-CN" altLang="en-US" sz="2800" dirty="0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A81E3278-8542-1F50-5297-6F8B56F79C24}"/>
                </a:ext>
              </a:extLst>
            </p:cNvPr>
            <p:cNvSpPr txBox="1"/>
            <p:nvPr/>
          </p:nvSpPr>
          <p:spPr>
            <a:xfrm>
              <a:off x="10100163" y="2865413"/>
              <a:ext cx="92169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20000"/>
                </a:lnSpc>
                <a:defRPr sz="3200" b="1"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/>
                <a:t>240</a:t>
              </a:r>
              <a:endParaRPr lang="zh-CN" altLang="en-US" sz="2800" dirty="0"/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7AF39C3C-94C3-DDE9-004D-8B56A372DEBF}"/>
              </a:ext>
            </a:extLst>
          </p:cNvPr>
          <p:cNvSpPr txBox="1"/>
          <p:nvPr/>
        </p:nvSpPr>
        <p:spPr>
          <a:xfrm>
            <a:off x="3018011" y="3482438"/>
            <a:ext cx="27991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800" dirty="0"/>
              <a:t>答曰：一亩。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6B79AE5F-9DB1-C0E8-C610-811AE8EE1D20}"/>
              </a:ext>
            </a:extLst>
          </p:cNvPr>
          <p:cNvSpPr txBox="1"/>
          <p:nvPr/>
        </p:nvSpPr>
        <p:spPr>
          <a:xfrm>
            <a:off x="3018011" y="5511096"/>
            <a:ext cx="46376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800" dirty="0"/>
              <a:t>答曰：一百六十八步。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D7F82D0B-AF8D-BC5F-0EEC-B967134D18EF}"/>
              </a:ext>
            </a:extLst>
          </p:cNvPr>
          <p:cNvSpPr txBox="1"/>
          <p:nvPr/>
        </p:nvSpPr>
        <p:spPr>
          <a:xfrm>
            <a:off x="3018011" y="6052033"/>
            <a:ext cx="61940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800" dirty="0"/>
              <a:t>方田术曰：广从步数相乘得积步。</a:t>
            </a:r>
          </a:p>
        </p:txBody>
      </p:sp>
      <p:pic>
        <p:nvPicPr>
          <p:cNvPr id="42" name="图片 41">
            <a:extLst>
              <a:ext uri="{FF2B5EF4-FFF2-40B4-BE49-F238E27FC236}">
                <a16:creationId xmlns:a16="http://schemas.microsoft.com/office/drawing/2014/main" id="{EBB3E9A3-41EF-9663-AE5B-7A842271CA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73" y="2176401"/>
            <a:ext cx="2321701" cy="3287651"/>
          </a:xfrm>
          <a:prstGeom prst="rect">
            <a:avLst/>
          </a:prstGeom>
        </p:spPr>
      </p:pic>
      <p:sp>
        <p:nvSpPr>
          <p:cNvPr id="44" name="文本框 43">
            <a:extLst>
              <a:ext uri="{FF2B5EF4-FFF2-40B4-BE49-F238E27FC236}">
                <a16:creationId xmlns:a16="http://schemas.microsoft.com/office/drawing/2014/main" id="{3C647A96-2248-0294-A1B1-0F8B8CBD7E36}"/>
              </a:ext>
            </a:extLst>
          </p:cNvPr>
          <p:cNvSpPr txBox="1"/>
          <p:nvPr/>
        </p:nvSpPr>
        <p:spPr>
          <a:xfrm>
            <a:off x="529626" y="5566980"/>
            <a:ext cx="22124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宋刊本</a:t>
            </a:r>
            <a:r>
              <a:rPr lang="en-US" altLang="zh-CN" sz="24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《</a:t>
            </a:r>
            <a:r>
              <a:rPr lang="zh-CN" altLang="en-US" sz="24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九章算术</a:t>
            </a:r>
            <a:r>
              <a:rPr lang="en-US" altLang="zh-CN" sz="24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》</a:t>
            </a:r>
            <a:r>
              <a:rPr lang="zh-CN" altLang="en-US" sz="24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书影</a:t>
            </a:r>
            <a:endParaRPr lang="zh-CN" altLang="en-US" sz="2400" b="1" dirty="0">
              <a:latin typeface="+mj-ea"/>
              <a:ea typeface="+mj-ea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6BB193C7-6B57-4B33-87C1-8D8B07FF5C61}"/>
              </a:ext>
            </a:extLst>
          </p:cNvPr>
          <p:cNvGrpSpPr/>
          <p:nvPr/>
        </p:nvGrpSpPr>
        <p:grpSpPr>
          <a:xfrm>
            <a:off x="3018011" y="4023377"/>
            <a:ext cx="7451869" cy="1470000"/>
            <a:chOff x="3018011" y="4023377"/>
            <a:chExt cx="7451869" cy="1470000"/>
          </a:xfrm>
        </p:grpSpPr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D6878B24-9137-BA44-4B96-1B8ECE9EBD06}"/>
                </a:ext>
              </a:extLst>
            </p:cNvPr>
            <p:cNvGrpSpPr/>
            <p:nvPr/>
          </p:nvGrpSpPr>
          <p:grpSpPr>
            <a:xfrm>
              <a:off x="3018011" y="4023377"/>
              <a:ext cx="7451869" cy="1470000"/>
              <a:chOff x="3018011" y="3988047"/>
              <a:chExt cx="7451869" cy="1470000"/>
            </a:xfrm>
          </p:grpSpPr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020E489C-793A-F9FA-9114-C5770785777A}"/>
                  </a:ext>
                </a:extLst>
              </p:cNvPr>
              <p:cNvSpPr txBox="1"/>
              <p:nvPr/>
            </p:nvSpPr>
            <p:spPr>
              <a:xfrm>
                <a:off x="3018011" y="3988047"/>
                <a:ext cx="7451869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20000"/>
                  </a:lnSpc>
                  <a:defRPr sz="3200" b="1">
                    <a:latin typeface="+mn-lt"/>
                    <a:ea typeface="+mj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zh-CN" altLang="en-US" sz="2800" dirty="0"/>
                  <a:t>又有田广十二步，从十四步。问：为田几何？</a:t>
                </a:r>
              </a:p>
            </p:txBody>
          </p: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id="{9A779106-1D1F-5081-CF00-87E79D508E4C}"/>
                  </a:ext>
                </a:extLst>
              </p:cNvPr>
              <p:cNvCxnSpPr/>
              <p:nvPr/>
            </p:nvCxnSpPr>
            <p:spPr>
              <a:xfrm>
                <a:off x="4163444" y="4524616"/>
                <a:ext cx="1439693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409271B1-3CD2-7FE5-F768-9C8E74CB3F16}"/>
                  </a:ext>
                </a:extLst>
              </p:cNvPr>
              <p:cNvSpPr txBox="1"/>
              <p:nvPr/>
            </p:nvSpPr>
            <p:spPr>
              <a:xfrm>
                <a:off x="4422442" y="4931104"/>
                <a:ext cx="92169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20000"/>
                  </a:lnSpc>
                  <a:defRPr sz="3200" b="1"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800" dirty="0"/>
                  <a:t>12</a:t>
                </a:r>
                <a:endParaRPr lang="zh-CN" altLang="en-US" sz="2800" dirty="0"/>
              </a:p>
            </p:txBody>
          </p:sp>
          <p:cxnSp>
            <p:nvCxnSpPr>
              <p:cNvPr id="29" name="直接箭头连接符 28">
                <a:extLst>
                  <a:ext uri="{FF2B5EF4-FFF2-40B4-BE49-F238E27FC236}">
                    <a16:creationId xmlns:a16="http://schemas.microsoft.com/office/drawing/2014/main" id="{F4F21BB6-F5AF-C403-E43C-809104B68DC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93016" y="4599611"/>
                <a:ext cx="0" cy="4064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0FCBF38D-B929-D4F9-B0A0-E5D10DB49E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24150" y="4528339"/>
                <a:ext cx="1575881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40871CC2-D354-F8EF-E113-EFF964B9D85C}"/>
                  </a:ext>
                </a:extLst>
              </p:cNvPr>
              <p:cNvSpPr txBox="1"/>
              <p:nvPr/>
            </p:nvSpPr>
            <p:spPr>
              <a:xfrm>
                <a:off x="6204636" y="4934827"/>
                <a:ext cx="92169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20000"/>
                  </a:lnSpc>
                  <a:defRPr sz="3200" b="1"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800" dirty="0"/>
                  <a:t>14</a:t>
                </a:r>
                <a:endParaRPr lang="zh-CN" altLang="en-US" sz="2800" dirty="0"/>
              </a:p>
            </p:txBody>
          </p:sp>
          <p:cxnSp>
            <p:nvCxnSpPr>
              <p:cNvPr id="33" name="直接箭头连接符 32">
                <a:extLst>
                  <a:ext uri="{FF2B5EF4-FFF2-40B4-BE49-F238E27FC236}">
                    <a16:creationId xmlns:a16="http://schemas.microsoft.com/office/drawing/2014/main" id="{DDF870CB-BD94-E826-9541-E6C337C0B86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75210" y="4603334"/>
                <a:ext cx="0" cy="4064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7D476520-F6BA-DB91-374D-68F218E212F8}"/>
                  </a:ext>
                </a:extLst>
              </p:cNvPr>
              <p:cNvSpPr txBox="1"/>
              <p:nvPr/>
            </p:nvSpPr>
            <p:spPr>
              <a:xfrm>
                <a:off x="7477171" y="4931104"/>
                <a:ext cx="92169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20000"/>
                  </a:lnSpc>
                  <a:defRPr sz="3200" b="1"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800" dirty="0"/>
                  <a:t>=</a:t>
                </a:r>
                <a:endParaRPr lang="zh-CN" altLang="en-US" sz="2800" dirty="0"/>
              </a:p>
            </p:txBody>
          </p:sp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70579F82-BEE6-54D3-4BB8-36D64DE43EC2}"/>
                  </a:ext>
                </a:extLst>
              </p:cNvPr>
              <p:cNvSpPr txBox="1"/>
              <p:nvPr/>
            </p:nvSpPr>
            <p:spPr>
              <a:xfrm>
                <a:off x="8540901" y="4931104"/>
                <a:ext cx="92169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20000"/>
                  </a:lnSpc>
                  <a:defRPr sz="3200" b="1">
                    <a:latin typeface="+mn-lt"/>
                    <a:ea typeface="+mj-ea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2800" dirty="0"/>
                  <a:t>168</a:t>
                </a:r>
                <a:endParaRPr lang="zh-CN" altLang="en-US" sz="2800" dirty="0"/>
              </a:p>
            </p:txBody>
          </p:sp>
        </p:grp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08D564E5-58E3-4D68-8384-F461DECE38A0}"/>
                </a:ext>
              </a:extLst>
            </p:cNvPr>
            <p:cNvSpPr txBox="1"/>
            <p:nvPr/>
          </p:nvSpPr>
          <p:spPr>
            <a:xfrm>
              <a:off x="5316706" y="4952438"/>
              <a:ext cx="92169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20000"/>
                </a:lnSpc>
                <a:defRPr sz="3200" b="1"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/>
                <a:t>×</a:t>
              </a:r>
              <a:endParaRPr lang="zh-CN" alt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41681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980333" y="124885"/>
            <a:ext cx="186267" cy="592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9EEAB45-53F3-284A-3E39-A4AEB80690E4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9494E01-6A1F-933B-05A2-FC908B39228E}"/>
              </a:ext>
            </a:extLst>
          </p:cNvPr>
          <p:cNvSpPr/>
          <p:nvPr/>
        </p:nvSpPr>
        <p:spPr>
          <a:xfrm>
            <a:off x="1021636" y="1655842"/>
            <a:ext cx="3746567" cy="2097304"/>
          </a:xfrm>
          <a:prstGeom prst="rect">
            <a:avLst/>
          </a:pr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2AE6A5E-5D6A-D880-3321-0E6C66A69EB4}"/>
              </a:ext>
            </a:extLst>
          </p:cNvPr>
          <p:cNvSpPr/>
          <p:nvPr/>
        </p:nvSpPr>
        <p:spPr>
          <a:xfrm>
            <a:off x="1751210" y="4093407"/>
            <a:ext cx="2098800" cy="2097304"/>
          </a:xfrm>
          <a:prstGeom prst="rect">
            <a:avLst/>
          </a:pr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19CB53E-C95D-60A8-AE29-D2409D03E4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765" y="2268995"/>
            <a:ext cx="5467735" cy="87099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307581F-9F89-9A96-9F52-51B9B121A8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5386" y="4662899"/>
            <a:ext cx="6825114" cy="9583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5932CA9-013F-22E1-0DE2-96F20BFF8F8E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A9BBE69-5443-1BB6-4FD0-F205005B6AE3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vQPnBbQyLF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vQPnBbQyLF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4054</TotalTime>
  <Words>735</Words>
  <Application>Microsoft Office PowerPoint</Application>
  <PresentationFormat>宽屏</PresentationFormat>
  <Paragraphs>147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0" baseType="lpstr">
      <vt:lpstr>等线</vt:lpstr>
      <vt:lpstr>黑体</vt:lpstr>
      <vt:lpstr>华文细黑</vt:lpstr>
      <vt:lpstr>楷体</vt:lpstr>
      <vt:lpstr>楷体_GB2312</vt:lpstr>
      <vt:lpstr>宋体</vt:lpstr>
      <vt:lpstr>微软雅黑</vt:lpstr>
      <vt:lpstr>Arial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Administrator</cp:lastModifiedBy>
  <cp:revision>732</cp:revision>
  <dcterms:created xsi:type="dcterms:W3CDTF">2016-01-14T07:05:12Z</dcterms:created>
  <dcterms:modified xsi:type="dcterms:W3CDTF">2025-11-08T06:55:51Z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