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26" r:id="rId2"/>
    <p:sldId id="377" r:id="rId3"/>
    <p:sldId id="396" r:id="rId4"/>
    <p:sldId id="397" r:id="rId5"/>
    <p:sldId id="378" r:id="rId6"/>
    <p:sldId id="391" r:id="rId7"/>
    <p:sldId id="389" r:id="rId8"/>
    <p:sldId id="380" r:id="rId9"/>
    <p:sldId id="386" r:id="rId10"/>
    <p:sldId id="264" r:id="rId11"/>
    <p:sldId id="398" r:id="rId12"/>
    <p:sldId id="265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0000FF"/>
    <a:srgbClr val="D2EDF0"/>
    <a:srgbClr val="FF7C80"/>
    <a:srgbClr val="FFFDE4"/>
    <a:srgbClr val="E0FAF7"/>
    <a:srgbClr val="FF3300"/>
    <a:srgbClr val="FFF200"/>
    <a:srgbClr val="FFCCFF"/>
    <a:srgbClr val="3F9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63" d="100"/>
          <a:sy n="63" d="100"/>
        </p:scale>
        <p:origin x="72" y="117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275" y="2842063"/>
            <a:ext cx="1003545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000" b="1" spc="600" dirty="0">
                <a:solidFill>
                  <a:schemeClr val="accent2"/>
                </a:solidFill>
                <a:cs typeface="+mn-ea"/>
                <a:sym typeface="华文细黑"/>
              </a:rPr>
              <a:t>长方形和正方形的面积（</a:t>
            </a:r>
            <a:r>
              <a:rPr lang="en-US" altLang="zh-CN" sz="5000" b="1" spc="600" dirty="0">
                <a:solidFill>
                  <a:schemeClr val="accent2"/>
                </a:solidFill>
                <a:cs typeface="+mn-ea"/>
                <a:sym typeface="华文细黑"/>
              </a:rPr>
              <a:t>2</a:t>
            </a:r>
            <a:r>
              <a:rPr lang="zh-CN" altLang="en-US" sz="5000" b="1" spc="600" dirty="0">
                <a:solidFill>
                  <a:schemeClr val="accent2"/>
                </a:solidFill>
                <a:cs typeface="+mn-ea"/>
                <a:sym typeface="华文细黑"/>
              </a:rPr>
              <a:t>）</a:t>
            </a:r>
            <a:endParaRPr lang="en-US" altLang="zh-CN" sz="50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765358" y="1267362"/>
            <a:ext cx="6661285" cy="1116000"/>
            <a:chOff x="3319498" y="1313251"/>
            <a:chExt cx="6661285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45847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8BAEA0F-A344-29B1-1F4A-ECF62B3F2D2A}"/>
              </a:ext>
            </a:extLst>
          </p:cNvPr>
          <p:cNvSpPr/>
          <p:nvPr/>
        </p:nvSpPr>
        <p:spPr>
          <a:xfrm>
            <a:off x="571850" y="1190483"/>
            <a:ext cx="11048301" cy="1131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dirty="0">
                <a:latin typeface="+mn-lt"/>
                <a:ea typeface="+mn-ea"/>
              </a:rPr>
              <a:t>        前面我们已经推导出了长方形、正方形的面积计算方法，是怎样计算的？</a:t>
            </a:r>
            <a:endParaRPr lang="zh-CN" altLang="en-US" sz="6000" dirty="0">
              <a:latin typeface="+mn-lt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2A27420-38EF-F1EA-DD47-E39DA57C473C}"/>
              </a:ext>
            </a:extLst>
          </p:cNvPr>
          <p:cNvSpPr/>
          <p:nvPr/>
        </p:nvSpPr>
        <p:spPr>
          <a:xfrm>
            <a:off x="1680098" y="2534381"/>
            <a:ext cx="3196246" cy="1789238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07C206D-451A-31CD-EBA8-290580593B68}"/>
              </a:ext>
            </a:extLst>
          </p:cNvPr>
          <p:cNvSpPr txBox="1"/>
          <p:nvPr/>
        </p:nvSpPr>
        <p:spPr>
          <a:xfrm>
            <a:off x="5398850" y="3105834"/>
            <a:ext cx="511305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dirty="0">
                <a:latin typeface="+mn-lt"/>
                <a:ea typeface="+mj-ea"/>
              </a:rPr>
              <a:t>长方形的面积</a:t>
            </a:r>
            <a:r>
              <a:rPr lang="en-US" altLang="zh-CN" sz="3600" b="1" dirty="0">
                <a:latin typeface="+mn-lt"/>
                <a:ea typeface="+mj-ea"/>
              </a:rPr>
              <a:t>=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长</a:t>
            </a:r>
            <a:r>
              <a:rPr lang="en-US" altLang="zh-CN" sz="3600" b="1" dirty="0">
                <a:latin typeface="+mn-lt"/>
                <a:ea typeface="+mj-ea"/>
              </a:rPr>
              <a:t>×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宽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41B7C66-5AE2-2D16-B047-0E2A49A7771B}"/>
              </a:ext>
            </a:extLst>
          </p:cNvPr>
          <p:cNvSpPr/>
          <p:nvPr/>
        </p:nvSpPr>
        <p:spPr>
          <a:xfrm>
            <a:off x="2383621" y="4536053"/>
            <a:ext cx="1789200" cy="1789238"/>
          </a:xfrm>
          <a:prstGeom prst="rect">
            <a:avLst/>
          </a:prstGeom>
          <a:solidFill>
            <a:srgbClr val="FF7C8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AB46BA9-0997-F877-371F-8497BD7D32D1}"/>
              </a:ext>
            </a:extLst>
          </p:cNvPr>
          <p:cNvSpPr txBox="1"/>
          <p:nvPr/>
        </p:nvSpPr>
        <p:spPr>
          <a:xfrm>
            <a:off x="4876344" y="5107506"/>
            <a:ext cx="607006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dirty="0">
                <a:latin typeface="+mn-lt"/>
                <a:ea typeface="+mj-ea"/>
              </a:rPr>
              <a:t>正方形的面积</a:t>
            </a:r>
            <a:r>
              <a:rPr lang="en-US" altLang="zh-CN" sz="3600" b="1" dirty="0">
                <a:latin typeface="+mn-lt"/>
                <a:ea typeface="+mj-ea"/>
              </a:rPr>
              <a:t>=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边长</a:t>
            </a:r>
            <a:r>
              <a:rPr lang="en-US" altLang="zh-CN" sz="3600" b="1" dirty="0">
                <a:latin typeface="+mn-lt"/>
                <a:ea typeface="+mj-ea"/>
              </a:rPr>
              <a:t>×</a:t>
            </a:r>
            <a:r>
              <a:rPr lang="zh-CN" altLang="en-US" sz="3600" b="1" dirty="0">
                <a:solidFill>
                  <a:srgbClr val="E60013"/>
                </a:solidFill>
                <a:latin typeface="+mn-lt"/>
                <a:ea typeface="+mj-ea"/>
              </a:rPr>
              <a:t>边长</a:t>
            </a: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11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7B005C9-C7C0-BF12-3445-E2047700F49B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E4044EC-707E-B63B-234C-C9290F9270D2}"/>
              </a:ext>
            </a:extLst>
          </p:cNvPr>
          <p:cNvSpPr txBox="1"/>
          <p:nvPr/>
        </p:nvSpPr>
        <p:spPr>
          <a:xfrm>
            <a:off x="349816" y="1494456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</a:t>
            </a:r>
            <a:r>
              <a:rPr lang="en-US" altLang="zh-CN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5B9F054-6984-9789-A8BA-C034DDCF7E24}"/>
              </a:ext>
            </a:extLst>
          </p:cNvPr>
          <p:cNvSpPr txBox="1"/>
          <p:nvPr/>
        </p:nvSpPr>
        <p:spPr>
          <a:xfrm>
            <a:off x="817123" y="2358392"/>
            <a:ext cx="7048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估一估，数学书的封面有多大？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AD227F8-1A60-ABA5-28B4-E360E2D96063}"/>
              </a:ext>
            </a:extLst>
          </p:cNvPr>
          <p:cNvGrpSpPr/>
          <p:nvPr/>
        </p:nvGrpSpPr>
        <p:grpSpPr>
          <a:xfrm>
            <a:off x="7792549" y="975784"/>
            <a:ext cx="3632134" cy="5092883"/>
            <a:chOff x="7792549" y="975784"/>
            <a:chExt cx="3632134" cy="5092883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CA6BCAB-0ECF-90DD-FB1F-CBA3848DE851}"/>
                </a:ext>
              </a:extLst>
            </p:cNvPr>
            <p:cNvSpPr/>
            <p:nvPr/>
          </p:nvSpPr>
          <p:spPr>
            <a:xfrm>
              <a:off x="7792549" y="975784"/>
              <a:ext cx="3632134" cy="5092883"/>
            </a:xfrm>
            <a:prstGeom prst="rect">
              <a:avLst/>
            </a:prstGeom>
            <a:solidFill>
              <a:srgbClr val="D2ED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C666F18-1FF4-F204-115B-9BB78ED7E592}"/>
                </a:ext>
              </a:extLst>
            </p:cNvPr>
            <p:cNvSpPr txBox="1"/>
            <p:nvPr/>
          </p:nvSpPr>
          <p:spPr>
            <a:xfrm>
              <a:off x="8183138" y="1632955"/>
              <a:ext cx="28509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zh-CN" altLang="en-US" sz="6000" b="1" dirty="0">
                  <a:latin typeface="+mj-ea"/>
                  <a:ea typeface="+mj-ea"/>
                </a:rPr>
                <a:t>数  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67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EFD5594-E7DC-19B1-10A8-BF79173E313D}"/>
              </a:ext>
            </a:extLst>
          </p:cNvPr>
          <p:cNvSpPr txBox="1"/>
          <p:nvPr/>
        </p:nvSpPr>
        <p:spPr>
          <a:xfrm>
            <a:off x="349816" y="1066438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</a:t>
            </a:r>
            <a:r>
              <a:rPr lang="en-US" altLang="zh-CN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88E3232-28EB-C21F-7BDD-51F0EE460C21}"/>
              </a:ext>
            </a:extLst>
          </p:cNvPr>
          <p:cNvSpPr txBox="1"/>
          <p:nvPr/>
        </p:nvSpPr>
        <p:spPr>
          <a:xfrm>
            <a:off x="817122" y="1930374"/>
            <a:ext cx="6887183" cy="3328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latin typeface="+mj-ea"/>
                <a:ea typeface="+mj-ea"/>
              </a:rPr>
              <a:t>1.</a:t>
            </a:r>
            <a:r>
              <a:rPr lang="zh-CN" altLang="en-US" sz="3600" b="1" dirty="0">
                <a:latin typeface="+mj-ea"/>
                <a:ea typeface="+mj-ea"/>
              </a:rPr>
              <a:t>量一量数学书封面的长和宽</a:t>
            </a:r>
            <a:r>
              <a:rPr lang="en-US" altLang="zh-CN" sz="3600" b="1" dirty="0">
                <a:latin typeface="+mj-ea"/>
                <a:ea typeface="+mj-ea"/>
              </a:rPr>
              <a:t>(</a:t>
            </a:r>
            <a:r>
              <a:rPr lang="zh-CN" altLang="en-US" sz="3600" b="1" dirty="0">
                <a:latin typeface="+mj-ea"/>
                <a:ea typeface="+mj-ea"/>
              </a:rPr>
              <a:t>取整厘米数</a:t>
            </a:r>
            <a:r>
              <a:rPr lang="en-US" altLang="zh-CN" sz="3600" b="1" dirty="0">
                <a:latin typeface="+mj-ea"/>
                <a:ea typeface="+mj-ea"/>
              </a:rPr>
              <a:t>)</a:t>
            </a:r>
            <a:r>
              <a:rPr lang="zh-CN" altLang="en-US" sz="3600" b="1" dirty="0">
                <a:latin typeface="+mj-ea"/>
                <a:ea typeface="+mj-ea"/>
              </a:rPr>
              <a:t>，再算面积。</a:t>
            </a:r>
            <a:endParaRPr lang="en-US" altLang="zh-CN" sz="3600" b="1" dirty="0">
              <a:latin typeface="+mj-ea"/>
              <a:ea typeface="+mj-ea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latin typeface="+mj-ea"/>
                <a:ea typeface="+mj-ea"/>
              </a:rPr>
              <a:t>2.</a:t>
            </a:r>
            <a:r>
              <a:rPr lang="zh-CN" altLang="en-US" sz="3600" b="1" dirty="0">
                <a:latin typeface="+mj-ea"/>
                <a:ea typeface="+mj-ea"/>
              </a:rPr>
              <a:t>把测量结果和之前估的数比一比，看谁估计得最接近，再说说你是怎么估计的。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54CE9D3-54E5-8C7B-9217-761D8EC7740D}"/>
              </a:ext>
            </a:extLst>
          </p:cNvPr>
          <p:cNvGrpSpPr/>
          <p:nvPr/>
        </p:nvGrpSpPr>
        <p:grpSpPr>
          <a:xfrm>
            <a:off x="7792549" y="975784"/>
            <a:ext cx="3632134" cy="5092883"/>
            <a:chOff x="7792549" y="975784"/>
            <a:chExt cx="3632134" cy="5092883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7C5681C-8F7F-329D-EFDE-5474765F42E9}"/>
                </a:ext>
              </a:extLst>
            </p:cNvPr>
            <p:cNvSpPr/>
            <p:nvPr/>
          </p:nvSpPr>
          <p:spPr>
            <a:xfrm>
              <a:off x="7792549" y="975784"/>
              <a:ext cx="3632134" cy="5092883"/>
            </a:xfrm>
            <a:prstGeom prst="rect">
              <a:avLst/>
            </a:prstGeom>
            <a:solidFill>
              <a:srgbClr val="D2ED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318FA9D-7D6D-0DBB-9627-18B4A567A432}"/>
                </a:ext>
              </a:extLst>
            </p:cNvPr>
            <p:cNvSpPr txBox="1"/>
            <p:nvPr/>
          </p:nvSpPr>
          <p:spPr>
            <a:xfrm>
              <a:off x="8183138" y="1632955"/>
              <a:ext cx="28509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zh-CN" altLang="en-US" sz="6000" b="1" dirty="0">
                  <a:latin typeface="+mj-ea"/>
                  <a:ea typeface="+mj-ea"/>
                </a:rPr>
                <a:t>数  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>
            <a:extLst>
              <a:ext uri="{FF2B5EF4-FFF2-40B4-BE49-F238E27FC236}">
                <a16:creationId xmlns:a16="http://schemas.microsoft.com/office/drawing/2014/main" id="{10B283FB-5140-4BB4-871B-D2E1561159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2" t="1381" r="48952" b="14514"/>
          <a:stretch/>
        </p:blipFill>
        <p:spPr bwMode="auto">
          <a:xfrm rot="16200000">
            <a:off x="10042908" y="3601342"/>
            <a:ext cx="635844" cy="553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7C910291-0380-2613-6911-2D5E96200D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2" t="1381" r="48952" b="14514"/>
          <a:stretch/>
        </p:blipFill>
        <p:spPr bwMode="auto">
          <a:xfrm>
            <a:off x="7192650" y="774093"/>
            <a:ext cx="635844" cy="553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9F3B6E2-51DB-7DC5-854C-7D3AD0462BDA}"/>
              </a:ext>
            </a:extLst>
          </p:cNvPr>
          <p:cNvSpPr txBox="1"/>
          <p:nvPr/>
        </p:nvSpPr>
        <p:spPr>
          <a:xfrm>
            <a:off x="5864833" y="3229837"/>
            <a:ext cx="2318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b="1" dirty="0">
                <a:latin typeface="+mn-lt"/>
                <a:ea typeface="+mn-ea"/>
              </a:rPr>
              <a:t>约</a:t>
            </a:r>
            <a:r>
              <a:rPr lang="en-US" altLang="zh-CN" sz="3200" b="1" dirty="0">
                <a:latin typeface="+mn-lt"/>
                <a:ea typeface="+mn-ea"/>
              </a:rPr>
              <a:t>26</a:t>
            </a:r>
            <a:r>
              <a:rPr lang="zh-CN" altLang="en-US" sz="3200" dirty="0">
                <a:latin typeface="+mn-lt"/>
                <a:ea typeface="+mn-ea"/>
              </a:rPr>
              <a:t>厘米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86930AE-633F-C188-2E61-ACA3AA2A23C8}"/>
              </a:ext>
            </a:extLst>
          </p:cNvPr>
          <p:cNvSpPr txBox="1"/>
          <p:nvPr/>
        </p:nvSpPr>
        <p:spPr>
          <a:xfrm>
            <a:off x="8816829" y="320515"/>
            <a:ext cx="189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b="1" dirty="0">
                <a:latin typeface="+mn-lt"/>
                <a:ea typeface="+mn-ea"/>
              </a:rPr>
              <a:t>约</a:t>
            </a:r>
            <a:r>
              <a:rPr lang="en-US" altLang="zh-CN" sz="3200" b="1" dirty="0">
                <a:latin typeface="+mn-lt"/>
                <a:ea typeface="+mn-ea"/>
              </a:rPr>
              <a:t>18</a:t>
            </a:r>
            <a:r>
              <a:rPr lang="zh-CN" altLang="en-US" sz="3200" dirty="0">
                <a:latin typeface="+mn-lt"/>
                <a:ea typeface="+mn-ea"/>
              </a:rPr>
              <a:t>厘米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8686902-3FD5-A21B-0AC3-F38DB40D2E80}"/>
              </a:ext>
            </a:extLst>
          </p:cNvPr>
          <p:cNvGrpSpPr/>
          <p:nvPr/>
        </p:nvGrpSpPr>
        <p:grpSpPr>
          <a:xfrm>
            <a:off x="7792549" y="975784"/>
            <a:ext cx="3632134" cy="5092883"/>
            <a:chOff x="7792549" y="975784"/>
            <a:chExt cx="3632134" cy="5092883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538AD6C-F8DD-B1DB-E636-F4ED01E7992B}"/>
                </a:ext>
              </a:extLst>
            </p:cNvPr>
            <p:cNvSpPr/>
            <p:nvPr/>
          </p:nvSpPr>
          <p:spPr>
            <a:xfrm>
              <a:off x="7792549" y="975784"/>
              <a:ext cx="3632134" cy="5092883"/>
            </a:xfrm>
            <a:prstGeom prst="rect">
              <a:avLst/>
            </a:prstGeom>
            <a:solidFill>
              <a:srgbClr val="D2ED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565CE4D-7068-97D7-0D1A-4818EC8E4430}"/>
                </a:ext>
              </a:extLst>
            </p:cNvPr>
            <p:cNvSpPr txBox="1"/>
            <p:nvPr/>
          </p:nvSpPr>
          <p:spPr>
            <a:xfrm>
              <a:off x="8183138" y="1632955"/>
              <a:ext cx="28509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zh-CN" altLang="en-US" sz="6000" b="1" dirty="0">
                  <a:latin typeface="+mj-ea"/>
                  <a:ea typeface="+mj-ea"/>
                </a:rPr>
                <a:t>数  学</a:t>
              </a:r>
            </a:p>
          </p:txBody>
        </p:sp>
      </p:grpSp>
      <p:sp>
        <p:nvSpPr>
          <p:cNvPr id="23" name="TextBox 11">
            <a:extLst>
              <a:ext uri="{FF2B5EF4-FFF2-40B4-BE49-F238E27FC236}">
                <a16:creationId xmlns:a16="http://schemas.microsoft.com/office/drawing/2014/main" id="{0E36FBAC-994B-30D9-4B6D-6CAFE418D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99" y="1344800"/>
            <a:ext cx="6171963" cy="145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</a:pPr>
            <a:r>
              <a:rPr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数学书封面的面积大约是多少平方厘米？</a:t>
            </a: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D9216D4F-C636-B835-8BED-2C0A1D77A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353" y="3168281"/>
            <a:ext cx="61960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长方形面积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宽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AC560B6E-94BD-77E4-2995-C875BBFE9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353" y="4072665"/>
            <a:ext cx="57573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26×18=468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（平方厘米）</a:t>
            </a:r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3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178E25E-7AFE-90B4-7E99-E33C13B2FD39}"/>
              </a:ext>
            </a:extLst>
          </p:cNvPr>
          <p:cNvSpPr/>
          <p:nvPr/>
        </p:nvSpPr>
        <p:spPr>
          <a:xfrm>
            <a:off x="4931097" y="1645451"/>
            <a:ext cx="4223063" cy="31238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25766A-63EF-049D-B7F0-D0AB6907A2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444635"/>
            <a:ext cx="904663" cy="9046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10CF67-9EE4-9D82-E8DC-DA87763737F3}"/>
              </a:ext>
            </a:extLst>
          </p:cNvPr>
          <p:cNvSpPr txBox="1"/>
          <p:nvPr/>
        </p:nvSpPr>
        <p:spPr>
          <a:xfrm>
            <a:off x="1497897" y="523300"/>
            <a:ext cx="1014358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利用数学书封面的面积，估计一下你的课桌面的面积。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10D6EA6-F0FD-22D9-43AF-900E9B830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753" y="2219828"/>
            <a:ext cx="1410113" cy="1975099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85FD5325-9359-4C58-A968-7E1175DB5074}"/>
              </a:ext>
            </a:extLst>
          </p:cNvPr>
          <p:cNvSpPr txBox="1"/>
          <p:nvPr/>
        </p:nvSpPr>
        <p:spPr>
          <a:xfrm>
            <a:off x="550516" y="4517258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小组合作：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40DB37C-23BA-F39E-8829-0F4BD23D662D}"/>
              </a:ext>
            </a:extLst>
          </p:cNvPr>
          <p:cNvSpPr txBox="1"/>
          <p:nvPr/>
        </p:nvSpPr>
        <p:spPr>
          <a:xfrm>
            <a:off x="1455179" y="5283669"/>
            <a:ext cx="9985404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3200" dirty="0">
                <a:latin typeface="+mn-lt"/>
                <a:ea typeface="黑体" panose="02010609060101010101" pitchFamily="49" charset="-122"/>
              </a:rPr>
              <a:t>用数学课本依次摆放在课桌上，数一数摆了几次。</a:t>
            </a:r>
            <a:endParaRPr lang="en-US" altLang="zh-CN" sz="3200" dirty="0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3200" dirty="0">
                <a:latin typeface="+mn-lt"/>
                <a:ea typeface="黑体" panose="02010609060101010101" pitchFamily="49" charset="-122"/>
              </a:rPr>
              <a:t>算一算课桌的面积大约是多少平方厘米。</a:t>
            </a:r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矩形 116">
            <a:extLst>
              <a:ext uri="{FF2B5EF4-FFF2-40B4-BE49-F238E27FC236}">
                <a16:creationId xmlns:a16="http://schemas.microsoft.com/office/drawing/2014/main" id="{58E2BF15-B91A-1185-4DA4-AAD3616EB6C6}"/>
              </a:ext>
            </a:extLst>
          </p:cNvPr>
          <p:cNvSpPr/>
          <p:nvPr/>
        </p:nvSpPr>
        <p:spPr>
          <a:xfrm>
            <a:off x="4931097" y="710731"/>
            <a:ext cx="4223063" cy="31238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74BA5249-B51A-C5D2-D396-328F3CEA3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213590" y="428239"/>
            <a:ext cx="1410113" cy="1975099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0F9BD01F-203F-0A0B-1EEF-3DA1498EB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181069" y="428238"/>
            <a:ext cx="1410113" cy="1975099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F88C05C8-1794-A4DC-13A9-8C4D1DF05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213590" y="1830732"/>
            <a:ext cx="1410113" cy="1975099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E7EE4DDF-5F81-8456-E8BB-AEBFFBACA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181069" y="1830731"/>
            <a:ext cx="1410113" cy="1975099"/>
          </a:xfrm>
          <a:prstGeom prst="rect">
            <a:avLst/>
          </a:prstGeom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E376B7A9-E6A3-4D5B-6F5B-32604B82E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753" y="1285108"/>
            <a:ext cx="1410113" cy="1975099"/>
          </a:xfrm>
          <a:prstGeom prst="rect">
            <a:avLst/>
          </a:prstGeom>
        </p:spPr>
      </p:pic>
      <p:sp>
        <p:nvSpPr>
          <p:cNvPr id="118" name="矩形 117">
            <a:extLst>
              <a:ext uri="{FF2B5EF4-FFF2-40B4-BE49-F238E27FC236}">
                <a16:creationId xmlns:a16="http://schemas.microsoft.com/office/drawing/2014/main" id="{F633176C-91F0-9238-5CA0-2E755104D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102" y="4114911"/>
            <a:ext cx="559761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      也就是，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468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9" name="图片 118">
            <a:extLst>
              <a:ext uri="{FF2B5EF4-FFF2-40B4-BE49-F238E27FC236}">
                <a16:creationId xmlns:a16="http://schemas.microsoft.com/office/drawing/2014/main" id="{9467509C-08A2-4433-57FA-346AB958F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984" y="4092347"/>
            <a:ext cx="449305" cy="629327"/>
          </a:xfrm>
          <a:prstGeom prst="rect">
            <a:avLst/>
          </a:prstGeom>
        </p:spPr>
      </p:pic>
      <p:sp>
        <p:nvSpPr>
          <p:cNvPr id="120" name="矩形 119">
            <a:extLst>
              <a:ext uri="{FF2B5EF4-FFF2-40B4-BE49-F238E27FC236}">
                <a16:creationId xmlns:a16="http://schemas.microsoft.com/office/drawing/2014/main" id="{A15137E3-A379-61E8-ADF8-FB8D0D99D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102" y="4903706"/>
            <a:ext cx="3049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468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看作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3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90305A9B-D81B-FA98-669F-858A7C03F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102" y="5669938"/>
            <a:ext cx="85502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r>
              <a:rPr lang="zh-CN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桌面的面积大约是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500×4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 </a:t>
            </a:r>
            <a:r>
              <a:rPr lang="zh-CN" alt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(平方厘米)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20" grpId="0"/>
      <p:bldP spid="1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85066FF-1350-F7D0-47B3-C4D2DD356686}"/>
              </a:ext>
            </a:extLst>
          </p:cNvPr>
          <p:cNvSpPr txBox="1"/>
          <p:nvPr/>
        </p:nvSpPr>
        <p:spPr>
          <a:xfrm>
            <a:off x="349816" y="477158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</a:t>
            </a:r>
            <a:r>
              <a:rPr lang="en-US" altLang="zh-CN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11E953F1-9DA5-279A-5FE5-A4E9E7924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43" y="1316299"/>
            <a:ext cx="10826115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dirty="0"/>
              <a:t>      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现在请你们分别量一量课桌面的长和宽，并算出它的面积，测量时取整数。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C892D1D-05D5-5501-74A4-FE54AA110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620" y="2704821"/>
            <a:ext cx="9598660" cy="1217641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</a:t>
            </a:r>
            <a:r>
              <a:rPr lang="en-US" altLang="zh-CN" sz="3200" b="1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：课桌的桌面长大约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厘米，宽大约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厘米。</a:t>
            </a:r>
            <a:endParaRPr lang="en-US" altLang="zh-CN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面积：</a:t>
            </a:r>
            <a:r>
              <a:rPr lang="en-US" altLang="zh-CN" sz="3200" b="1" dirty="0">
                <a:solidFill>
                  <a:srgbClr val="E60013"/>
                </a:solidFill>
                <a:latin typeface="Times New Roman"/>
                <a:ea typeface="黑体"/>
              </a:rPr>
              <a:t> 60×40=2400</a:t>
            </a:r>
            <a:r>
              <a:rPr lang="zh-CN" altLang="en-US" sz="3200" b="1" dirty="0">
                <a:solidFill>
                  <a:srgbClr val="E60013"/>
                </a:solidFill>
                <a:latin typeface="Times New Roman"/>
                <a:ea typeface="黑体"/>
              </a:rPr>
              <a:t>（平</a:t>
            </a:r>
            <a:r>
              <a:rPr lang="zh-CN" altLang="en-US" sz="3200" dirty="0">
                <a:solidFill>
                  <a:srgbClr val="E60013"/>
                </a:solidFill>
                <a:latin typeface="Times New Roman"/>
                <a:ea typeface="黑体"/>
              </a:rPr>
              <a:t>方厘米</a:t>
            </a:r>
            <a:r>
              <a:rPr lang="zh-CN" altLang="en-US" sz="3200" b="1" dirty="0">
                <a:solidFill>
                  <a:srgbClr val="E60013"/>
                </a:solidFill>
                <a:latin typeface="Times New Roman"/>
                <a:ea typeface="黑体"/>
              </a:rPr>
              <a:t>）</a:t>
            </a:r>
            <a:endParaRPr lang="en-US" altLang="zh-CN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204917E-6C5D-02F3-F24C-75041CD5F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620" y="4115272"/>
            <a:ext cx="9598660" cy="1217641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</a:t>
            </a:r>
            <a:r>
              <a:rPr lang="en-US" altLang="zh-CN" sz="3200" b="1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：课桌的桌面长大约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分米，宽大约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分米。</a:t>
            </a:r>
            <a:endParaRPr lang="en-US" altLang="zh-CN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面积：</a:t>
            </a:r>
            <a:r>
              <a:rPr lang="en-US" altLang="zh-CN" sz="3200" b="1" dirty="0">
                <a:solidFill>
                  <a:srgbClr val="E60013"/>
                </a:solidFill>
                <a:latin typeface="Times New Roman"/>
                <a:ea typeface="黑体"/>
              </a:rPr>
              <a:t> 6×4=24</a:t>
            </a:r>
            <a:r>
              <a:rPr lang="zh-CN" altLang="en-US" sz="3200" b="1" dirty="0">
                <a:solidFill>
                  <a:srgbClr val="E60013"/>
                </a:solidFill>
                <a:latin typeface="Times New Roman"/>
                <a:ea typeface="黑体"/>
              </a:rPr>
              <a:t>（平</a:t>
            </a:r>
            <a:r>
              <a:rPr lang="zh-CN" altLang="en-US" sz="3200" dirty="0">
                <a:solidFill>
                  <a:srgbClr val="E60013"/>
                </a:solidFill>
                <a:latin typeface="Times New Roman"/>
                <a:ea typeface="黑体"/>
              </a:rPr>
              <a:t>方分米</a:t>
            </a:r>
            <a:r>
              <a:rPr lang="zh-CN" altLang="en-US" sz="3200" b="1" dirty="0">
                <a:solidFill>
                  <a:srgbClr val="E60013"/>
                </a:solidFill>
                <a:latin typeface="Times New Roman"/>
                <a:ea typeface="黑体"/>
              </a:rPr>
              <a:t>）</a:t>
            </a:r>
            <a:endParaRPr lang="en-US" altLang="zh-CN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4A5FF6A-C2CD-2F1D-ACF8-73C60CBBE268}"/>
              </a:ext>
            </a:extLst>
          </p:cNvPr>
          <p:cNvSpPr/>
          <p:nvPr/>
        </p:nvSpPr>
        <p:spPr>
          <a:xfrm>
            <a:off x="1954086" y="5525722"/>
            <a:ext cx="7991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606A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观察这两种结果，你发现了什么？</a:t>
            </a: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A2B492E-F6AB-5FCC-F533-C90EDE441F41}"/>
              </a:ext>
            </a:extLst>
          </p:cNvPr>
          <p:cNvSpPr txBox="1"/>
          <p:nvPr/>
        </p:nvSpPr>
        <p:spPr>
          <a:xfrm>
            <a:off x="549645" y="799544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4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E15778F-1342-E912-F8DF-9C4CE3625052}"/>
              </a:ext>
            </a:extLst>
          </p:cNvPr>
          <p:cNvSpPr/>
          <p:nvPr/>
        </p:nvSpPr>
        <p:spPr>
          <a:xfrm>
            <a:off x="933133" y="1831832"/>
            <a:ext cx="10325735" cy="3194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可先分别估计物体的长和宽，再根据面积计算公式得出估计面积。</a:t>
            </a:r>
            <a:endParaRPr lang="en-US" altLang="zh-CN" sz="4000" b="1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  <a:p>
            <a:pPr marL="742950" indent="-742950" defTabSz="914400" eaLnBrk="1" fontAlgn="auto" hangingPunct="1">
              <a:lnSpc>
                <a:spcPct val="120000"/>
              </a:lnSpc>
              <a:spcBef>
                <a:spcPts val="16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可借助熟悉的物品面积作为“标准”面积单位。</a:t>
            </a:r>
            <a:endParaRPr lang="en-US" altLang="zh-CN" sz="4000" b="1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25937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估计教室的面积大约是多少。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31222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5CA5F67-2B12-A7FC-23BD-ACC89D92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766" y="1493636"/>
            <a:ext cx="30674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Picture 7" descr="http://p4.so.qhmsg.com/t01de37aa9d35dbc44e.jpg">
            <a:extLst>
              <a:ext uri="{FF2B5EF4-FFF2-40B4-BE49-F238E27FC236}">
                <a16:creationId xmlns:a16="http://schemas.microsoft.com/office/drawing/2014/main" id="{6FEF4AFA-2B98-840C-CE3B-6EA6B841B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43" y="2230267"/>
            <a:ext cx="5021091" cy="365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B151287-6049-541E-B59E-A9972E8A26F0}"/>
              </a:ext>
            </a:extLst>
          </p:cNvPr>
          <p:cNvSpPr txBox="1"/>
          <p:nvPr/>
        </p:nvSpPr>
        <p:spPr>
          <a:xfrm>
            <a:off x="5667880" y="3203751"/>
            <a:ext cx="6097399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方法提示：先根据“步长</a:t>
            </a:r>
            <a:r>
              <a:rPr lang="en-US" altLang="zh-CN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步数”估算出教室的长和宽，再利用长方形的面积公式计算。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7519DA-E707-DA07-F95B-FDFBCDD9BAD3}"/>
              </a:ext>
            </a:extLst>
          </p:cNvPr>
          <p:cNvSpPr txBox="1"/>
          <p:nvPr/>
        </p:nvSpPr>
        <p:spPr>
          <a:xfrm>
            <a:off x="1176121" y="997167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观察周围物体表面的长方形和正方形。先估计它们的面积，再测量并计算。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07484A2-7996-BEB9-E692-1AA234A2B2D8}"/>
              </a:ext>
            </a:extLst>
          </p:cNvPr>
          <p:cNvSpPr/>
          <p:nvPr/>
        </p:nvSpPr>
        <p:spPr>
          <a:xfrm>
            <a:off x="500743" y="107919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373A0ED9-FCAD-1C02-4672-D7F7EFA8C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88421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8606FD3-5A86-35D1-883B-FDECAD3B2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790542"/>
              </p:ext>
            </p:extLst>
          </p:nvPr>
        </p:nvGraphicFramePr>
        <p:xfrm>
          <a:off x="1176121" y="2655254"/>
          <a:ext cx="10342579" cy="2795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3735">
                  <a:extLst>
                    <a:ext uri="{9D8B030D-6E8A-4147-A177-3AD203B41FA5}">
                      <a16:colId xmlns:a16="http://schemas.microsoft.com/office/drawing/2014/main" val="1078138067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006057644"/>
                    </a:ext>
                  </a:extLst>
                </a:gridCol>
                <a:gridCol w="1449422">
                  <a:extLst>
                    <a:ext uri="{9D8B030D-6E8A-4147-A177-3AD203B41FA5}">
                      <a16:colId xmlns:a16="http://schemas.microsoft.com/office/drawing/2014/main" val="1358218123"/>
                    </a:ext>
                  </a:extLst>
                </a:gridCol>
                <a:gridCol w="1449422">
                  <a:extLst>
                    <a:ext uri="{9D8B030D-6E8A-4147-A177-3AD203B41FA5}">
                      <a16:colId xmlns:a16="http://schemas.microsoft.com/office/drawing/2014/main" val="3749439045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3905877306"/>
                    </a:ext>
                  </a:extLst>
                </a:gridCol>
              </a:tblGrid>
              <a:tr h="6988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物体名称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面积（估计）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面积（计算）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84986"/>
                  </a:ext>
                </a:extLst>
              </a:tr>
              <a:tr h="698807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90252"/>
                  </a:ext>
                </a:extLst>
              </a:tr>
              <a:tr h="698807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527161"/>
                  </a:ext>
                </a:extLst>
              </a:tr>
              <a:tr h="698807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550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635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7244A87-0975-D58C-70C5-0832F746E4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6766694F-6E99-580E-6F24-10E27184B07A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4213</TotalTime>
  <Words>451</Words>
  <Application>Microsoft Office PowerPoint</Application>
  <PresentationFormat>宽屏</PresentationFormat>
  <Paragraphs>57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734</cp:revision>
  <dcterms:created xsi:type="dcterms:W3CDTF">2016-01-14T07:05:12Z</dcterms:created>
  <dcterms:modified xsi:type="dcterms:W3CDTF">2025-11-08T07:34:25Z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