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26" r:id="rId2"/>
    <p:sldId id="377" r:id="rId3"/>
    <p:sldId id="396" r:id="rId4"/>
    <p:sldId id="391" r:id="rId5"/>
    <p:sldId id="397" r:id="rId6"/>
    <p:sldId id="378" r:id="rId7"/>
    <p:sldId id="389" r:id="rId8"/>
    <p:sldId id="380" r:id="rId9"/>
    <p:sldId id="386" r:id="rId10"/>
    <p:sldId id="405" r:id="rId11"/>
    <p:sldId id="264" r:id="rId12"/>
    <p:sldId id="406" r:id="rId13"/>
    <p:sldId id="401" r:id="rId14"/>
    <p:sldId id="398" r:id="rId15"/>
    <p:sldId id="402" r:id="rId16"/>
    <p:sldId id="403" r:id="rId17"/>
    <p:sldId id="404" r:id="rId18"/>
    <p:sldId id="265" r:id="rId19"/>
    <p:sldId id="331" r:id="rId20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0000FF"/>
    <a:srgbClr val="8EC0B9"/>
    <a:srgbClr val="E0FAF7"/>
    <a:srgbClr val="FFFDE4"/>
    <a:srgbClr val="FF7C80"/>
    <a:srgbClr val="FF3300"/>
    <a:srgbClr val="FFF200"/>
    <a:srgbClr val="FFCCFF"/>
    <a:srgbClr val="3F9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275" y="2672786"/>
            <a:ext cx="10035451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面积单位间的进率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25DD49AB-7EA1-2D95-C55C-BEA5822DBE74}"/>
              </a:ext>
            </a:extLst>
          </p:cNvPr>
          <p:cNvSpPr txBox="1"/>
          <p:nvPr/>
        </p:nvSpPr>
        <p:spPr>
          <a:xfrm>
            <a:off x="649138" y="1203910"/>
            <a:ext cx="10893725" cy="121764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常用的长度单位有哪些？相邻两个常用的长度单位之间的进率是多少呢？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239906-E0CF-75E0-5D6F-7FE9DA383A6E}"/>
              </a:ext>
            </a:extLst>
          </p:cNvPr>
          <p:cNvSpPr txBox="1"/>
          <p:nvPr/>
        </p:nvSpPr>
        <p:spPr>
          <a:xfrm>
            <a:off x="1942917" y="2724468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B380CFBA-AC12-7A9D-AC10-5F11E6DD0671}"/>
              </a:ext>
            </a:extLst>
          </p:cNvPr>
          <p:cNvSpPr txBox="1"/>
          <p:nvPr/>
        </p:nvSpPr>
        <p:spPr>
          <a:xfrm>
            <a:off x="3904453" y="2724468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分米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CFB89642-B27A-B15A-34DE-74E93B06888B}"/>
              </a:ext>
            </a:extLst>
          </p:cNvPr>
          <p:cNvSpPr txBox="1"/>
          <p:nvPr/>
        </p:nvSpPr>
        <p:spPr>
          <a:xfrm>
            <a:off x="5865989" y="2724468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875150E-4BD5-AE0F-4190-138424E86F5B}"/>
              </a:ext>
            </a:extLst>
          </p:cNvPr>
          <p:cNvSpPr txBox="1"/>
          <p:nvPr/>
        </p:nvSpPr>
        <p:spPr>
          <a:xfrm>
            <a:off x="7827525" y="2724468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008C310-1D78-DF4F-E088-EE19F0E1100F}"/>
              </a:ext>
            </a:extLst>
          </p:cNvPr>
          <p:cNvGrpSpPr/>
          <p:nvPr/>
        </p:nvGrpSpPr>
        <p:grpSpPr>
          <a:xfrm>
            <a:off x="2918297" y="2501687"/>
            <a:ext cx="5074595" cy="584775"/>
            <a:chOff x="2918297" y="2579509"/>
            <a:chExt cx="5074595" cy="584775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8292A7F9-F1FC-DFD6-9AE9-E4B5D42BC27A}"/>
                </a:ext>
              </a:extLst>
            </p:cNvPr>
            <p:cNvCxnSpPr>
              <a:cxnSpLocks/>
            </p:cNvCxnSpPr>
            <p:nvPr/>
          </p:nvCxnSpPr>
          <p:spPr>
            <a:xfrm>
              <a:off x="2918297" y="3115645"/>
              <a:ext cx="112840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F7660F17-C53C-4F2E-E1C7-67D623085C82}"/>
                </a:ext>
              </a:extLst>
            </p:cNvPr>
            <p:cNvCxnSpPr>
              <a:cxnSpLocks/>
            </p:cNvCxnSpPr>
            <p:nvPr/>
          </p:nvCxnSpPr>
          <p:spPr>
            <a:xfrm>
              <a:off x="5056761" y="3115645"/>
              <a:ext cx="96303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3C1EB9AC-06AA-4420-CC51-EC00EC69AADE}"/>
                </a:ext>
              </a:extLst>
            </p:cNvPr>
            <p:cNvCxnSpPr>
              <a:cxnSpLocks/>
            </p:cNvCxnSpPr>
            <p:nvPr/>
          </p:nvCxnSpPr>
          <p:spPr>
            <a:xfrm>
              <a:off x="7029855" y="3115645"/>
              <a:ext cx="96303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7BDF499-1E4D-147E-9501-4C83C331A9AE}"/>
                </a:ext>
              </a:extLst>
            </p:cNvPr>
            <p:cNvSpPr txBox="1"/>
            <p:nvPr/>
          </p:nvSpPr>
          <p:spPr>
            <a:xfrm>
              <a:off x="3163319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A307668-93EC-996B-4320-3D9CFE726E9E}"/>
                </a:ext>
              </a:extLst>
            </p:cNvPr>
            <p:cNvSpPr txBox="1"/>
            <p:nvPr/>
          </p:nvSpPr>
          <p:spPr>
            <a:xfrm>
              <a:off x="5222130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AA56875-DC79-F423-A261-708B5E2AE086}"/>
                </a:ext>
              </a:extLst>
            </p:cNvPr>
            <p:cNvSpPr txBox="1"/>
            <p:nvPr/>
          </p:nvSpPr>
          <p:spPr>
            <a:xfrm>
              <a:off x="7195223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A789B540-5BF0-F289-AAC1-7877ED702BF2}"/>
              </a:ext>
            </a:extLst>
          </p:cNvPr>
          <p:cNvSpPr txBox="1"/>
          <p:nvPr/>
        </p:nvSpPr>
        <p:spPr>
          <a:xfrm>
            <a:off x="1499485" y="3573959"/>
            <a:ext cx="8733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这几个相邻长度单位间的进率是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DC4A901-B334-7083-398F-4B1B2C0C5AF9}"/>
              </a:ext>
            </a:extLst>
          </p:cNvPr>
          <p:cNvGrpSpPr/>
          <p:nvPr/>
        </p:nvGrpSpPr>
        <p:grpSpPr>
          <a:xfrm>
            <a:off x="1196815" y="4607958"/>
            <a:ext cx="9286620" cy="626710"/>
            <a:chOff x="1517828" y="3888009"/>
            <a:chExt cx="9286620" cy="626710"/>
          </a:xfrm>
        </p:grpSpPr>
        <p:sp>
          <p:nvSpPr>
            <p:cNvPr id="29" name="TextBox 2">
              <a:extLst>
                <a:ext uri="{FF2B5EF4-FFF2-40B4-BE49-F238E27FC236}">
                  <a16:creationId xmlns:a16="http://schemas.microsoft.com/office/drawing/2014/main" id="{3677C702-A61E-CC84-0BF4-83AD60FDD714}"/>
                </a:ext>
              </a:extLst>
            </p:cNvPr>
            <p:cNvSpPr txBox="1"/>
            <p:nvPr/>
          </p:nvSpPr>
          <p:spPr>
            <a:xfrm>
              <a:off x="1517828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平方米</a:t>
              </a:r>
            </a:p>
          </p:txBody>
        </p:sp>
        <p:sp>
          <p:nvSpPr>
            <p:cNvPr id="30" name="TextBox 2">
              <a:extLst>
                <a:ext uri="{FF2B5EF4-FFF2-40B4-BE49-F238E27FC236}">
                  <a16:creationId xmlns:a16="http://schemas.microsoft.com/office/drawing/2014/main" id="{5B3B1589-390D-6B2E-23AB-57127F1B5DE9}"/>
                </a:ext>
              </a:extLst>
            </p:cNvPr>
            <p:cNvSpPr txBox="1"/>
            <p:nvPr/>
          </p:nvSpPr>
          <p:spPr>
            <a:xfrm>
              <a:off x="4800914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平方分米</a:t>
              </a:r>
            </a:p>
          </p:txBody>
        </p:sp>
        <p:sp>
          <p:nvSpPr>
            <p:cNvPr id="31" name="TextBox 2">
              <a:extLst>
                <a:ext uri="{FF2B5EF4-FFF2-40B4-BE49-F238E27FC236}">
                  <a16:creationId xmlns:a16="http://schemas.microsoft.com/office/drawing/2014/main" id="{2D38C0BB-32DA-828E-7815-E512BAC21FEA}"/>
                </a:ext>
              </a:extLst>
            </p:cNvPr>
            <p:cNvSpPr txBox="1"/>
            <p:nvPr/>
          </p:nvSpPr>
          <p:spPr>
            <a:xfrm>
              <a:off x="8275884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平方厘米</a:t>
              </a:r>
            </a:p>
          </p:txBody>
        </p:sp>
      </p:grp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6175FF37-6BDB-0F0B-4545-5568FBB61B28}"/>
              </a:ext>
            </a:extLst>
          </p:cNvPr>
          <p:cNvCxnSpPr>
            <a:cxnSpLocks/>
          </p:cNvCxnSpPr>
          <p:nvPr/>
        </p:nvCxnSpPr>
        <p:spPr>
          <a:xfrm>
            <a:off x="3163319" y="4921313"/>
            <a:ext cx="169078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627E890-E80C-DF9A-A1A6-41C119A7637C}"/>
              </a:ext>
            </a:extLst>
          </p:cNvPr>
          <p:cNvCxnSpPr>
            <a:cxnSpLocks/>
          </p:cNvCxnSpPr>
          <p:nvPr/>
        </p:nvCxnSpPr>
        <p:spPr>
          <a:xfrm>
            <a:off x="6642579" y="4921313"/>
            <a:ext cx="169078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34668EE-BC8F-0ECD-21D5-0E064387DEB2}"/>
              </a:ext>
            </a:extLst>
          </p:cNvPr>
          <p:cNvSpPr txBox="1"/>
          <p:nvPr/>
        </p:nvSpPr>
        <p:spPr>
          <a:xfrm>
            <a:off x="3793473" y="4281520"/>
            <a:ext cx="797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</a:rPr>
              <a:t>?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9AB3A1D-71AA-5F03-07E0-7CB61BE96C59}"/>
              </a:ext>
            </a:extLst>
          </p:cNvPr>
          <p:cNvSpPr txBox="1"/>
          <p:nvPr/>
        </p:nvSpPr>
        <p:spPr>
          <a:xfrm>
            <a:off x="7285833" y="4281520"/>
            <a:ext cx="797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</a:rPr>
              <a:t>?</a:t>
            </a:r>
            <a:endParaRPr lang="zh-CN" altLang="en-US" sz="4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2A56608-F81F-3496-9DDC-DDE0B63650D8}"/>
              </a:ext>
            </a:extLst>
          </p:cNvPr>
          <p:cNvSpPr txBox="1"/>
          <p:nvPr/>
        </p:nvSpPr>
        <p:spPr>
          <a:xfrm>
            <a:off x="1499485" y="5582073"/>
            <a:ext cx="10043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那么，这几个相邻面积单位间的进率是多少呢？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27" grpId="0"/>
      <p:bldP spid="35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9F1595-F26B-650E-0B7F-35829E86A3E5}"/>
              </a:ext>
            </a:extLst>
          </p:cNvPr>
          <p:cNvSpPr txBox="1"/>
          <p:nvPr/>
        </p:nvSpPr>
        <p:spPr>
          <a:xfrm>
            <a:off x="603114" y="1371602"/>
            <a:ext cx="7322497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右面这个大正方形的面积是多少？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9B372C-9C84-3C08-BF5E-14C26A0B317C}"/>
              </a:ext>
            </a:extLst>
          </p:cNvPr>
          <p:cNvSpPr/>
          <p:nvPr/>
        </p:nvSpPr>
        <p:spPr>
          <a:xfrm>
            <a:off x="6908886" y="888236"/>
            <a:ext cx="4680000" cy="468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875CB8-C99E-828C-AAE3-7A1512EF35AC}"/>
              </a:ext>
            </a:extLst>
          </p:cNvPr>
          <p:cNvSpPr txBox="1"/>
          <p:nvPr/>
        </p:nvSpPr>
        <p:spPr>
          <a:xfrm>
            <a:off x="8466333" y="5634390"/>
            <a:ext cx="1565106" cy="5598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2800" b="1" dirty="0"/>
              <a:t>1</a:t>
            </a:r>
            <a:r>
              <a:rPr lang="zh-CN" altLang="en-US" sz="2800" dirty="0"/>
              <a:t>分米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FC471C9-D54C-820A-AED4-88E2BB376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114" y="3962487"/>
            <a:ext cx="2149134" cy="2309621"/>
          </a:xfrm>
          <a:prstGeom prst="rect">
            <a:avLst/>
          </a:prstGeom>
        </p:spPr>
      </p:pic>
      <p:sp>
        <p:nvSpPr>
          <p:cNvPr id="13" name="圆角矩形标注 12">
            <a:extLst>
              <a:ext uri="{FF2B5EF4-FFF2-40B4-BE49-F238E27FC236}">
                <a16:creationId xmlns:a16="http://schemas.microsoft.com/office/drawing/2014/main" id="{16FAE2E3-8BA2-CB62-B29E-9FE868803110}"/>
              </a:ext>
            </a:extLst>
          </p:cNvPr>
          <p:cNvSpPr/>
          <p:nvPr/>
        </p:nvSpPr>
        <p:spPr>
          <a:xfrm>
            <a:off x="1440603" y="2361004"/>
            <a:ext cx="5125567" cy="1422270"/>
          </a:xfrm>
          <a:prstGeom prst="wedgeRoundRectCallout">
            <a:avLst>
              <a:gd name="adj1" fmla="val -33241"/>
              <a:gd name="adj2" fmla="val 80502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量一量、摆一摆、算一算，看谁的方法多。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67E6660B-7F60-30F4-087D-5FDE27892ECC}"/>
              </a:ext>
            </a:extLst>
          </p:cNvPr>
          <p:cNvSpPr txBox="1"/>
          <p:nvPr/>
        </p:nvSpPr>
        <p:spPr>
          <a:xfrm>
            <a:off x="883142" y="1846793"/>
            <a:ext cx="54832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</a:rPr>
              <a:t>面积就是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1×1=1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（平方分米）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。</a:t>
            </a:r>
            <a:endParaRPr lang="zh-CN" altLang="en-US" sz="1600" dirty="0">
              <a:latin typeface="+mn-lt"/>
              <a:ea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05D93A1-3F13-3673-614D-E00CF463B7C0}"/>
              </a:ext>
            </a:extLst>
          </p:cNvPr>
          <p:cNvSpPr/>
          <p:nvPr/>
        </p:nvSpPr>
        <p:spPr>
          <a:xfrm>
            <a:off x="6908886" y="888236"/>
            <a:ext cx="4680000" cy="468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F6AAA11-20FD-9041-87B1-E2BE54AA05C4}"/>
              </a:ext>
            </a:extLst>
          </p:cNvPr>
          <p:cNvSpPr txBox="1"/>
          <p:nvPr/>
        </p:nvSpPr>
        <p:spPr>
          <a:xfrm>
            <a:off x="8466333" y="5634390"/>
            <a:ext cx="1565106" cy="5598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2800" b="1" dirty="0"/>
              <a:t>1</a:t>
            </a:r>
            <a:r>
              <a:rPr lang="zh-CN" altLang="en-US" sz="2800" dirty="0"/>
              <a:t>分米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B97A365-893F-232A-07E0-6EAD45FB07AA}"/>
              </a:ext>
            </a:extLst>
          </p:cNvPr>
          <p:cNvSpPr txBox="1"/>
          <p:nvPr/>
        </p:nvSpPr>
        <p:spPr>
          <a:xfrm>
            <a:off x="7958755" y="2426387"/>
            <a:ext cx="25802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1 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平方分米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9733F34-1E27-67D6-D194-EF4D72BB6EA0}"/>
              </a:ext>
            </a:extLst>
          </p:cNvPr>
          <p:cNvSpPr txBox="1"/>
          <p:nvPr/>
        </p:nvSpPr>
        <p:spPr>
          <a:xfrm>
            <a:off x="883142" y="1212722"/>
            <a:ext cx="3192747" cy="54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边长是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分米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633E7EE-C257-78B3-B5D9-E013E6BED7E9}"/>
              </a:ext>
            </a:extLst>
          </p:cNvPr>
          <p:cNvSpPr txBox="1"/>
          <p:nvPr/>
        </p:nvSpPr>
        <p:spPr>
          <a:xfrm>
            <a:off x="883142" y="3207458"/>
            <a:ext cx="3484577" cy="54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分米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=10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C77A64F-EBD5-9105-7938-B73371BF20DD}"/>
              </a:ext>
            </a:extLst>
          </p:cNvPr>
          <p:cNvSpPr txBox="1"/>
          <p:nvPr/>
        </p:nvSpPr>
        <p:spPr>
          <a:xfrm>
            <a:off x="883142" y="3847723"/>
            <a:ext cx="3484577" cy="54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边长是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米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kumimoji="0" lang="en-US" altLang="zh-CN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A97F67C-CA83-0346-6FF2-D72715CA41A4}"/>
              </a:ext>
            </a:extLst>
          </p:cNvPr>
          <p:cNvSpPr txBox="1"/>
          <p:nvPr/>
        </p:nvSpPr>
        <p:spPr>
          <a:xfrm>
            <a:off x="883142" y="4487988"/>
            <a:ext cx="6957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</a:rPr>
              <a:t>面积就是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10×10=100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</a:rPr>
              <a:t>（平方厘米）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。</a:t>
            </a:r>
            <a:endParaRPr lang="zh-CN" altLang="en-US" sz="1600" dirty="0">
              <a:latin typeface="+mn-lt"/>
              <a:ea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A1FA765-B09E-0E9D-6CA7-1838D4BB8CD3}"/>
              </a:ext>
            </a:extLst>
          </p:cNvPr>
          <p:cNvSpPr txBox="1"/>
          <p:nvPr/>
        </p:nvSpPr>
        <p:spPr>
          <a:xfrm>
            <a:off x="486382" y="528215"/>
            <a:ext cx="1625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方法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00B78D6-3AAE-2936-7231-7898B87B277D}"/>
              </a:ext>
            </a:extLst>
          </p:cNvPr>
          <p:cNvSpPr txBox="1"/>
          <p:nvPr/>
        </p:nvSpPr>
        <p:spPr>
          <a:xfrm>
            <a:off x="486382" y="2473971"/>
            <a:ext cx="1625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方法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：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BEF60E3-0469-7C91-1CC3-9C9C8F4B3C54}"/>
              </a:ext>
            </a:extLst>
          </p:cNvPr>
          <p:cNvSpPr txBox="1"/>
          <p:nvPr/>
        </p:nvSpPr>
        <p:spPr>
          <a:xfrm>
            <a:off x="7660048" y="5634390"/>
            <a:ext cx="3177676" cy="55989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2800" b="1" dirty="0"/>
              <a:t>1</a:t>
            </a:r>
            <a:r>
              <a:rPr lang="zh-CN" altLang="en-US" sz="2800" dirty="0"/>
              <a:t>分米（</a:t>
            </a:r>
            <a:r>
              <a:rPr lang="en-US" altLang="zh-CN" sz="2800" b="1" dirty="0"/>
              <a:t>10</a:t>
            </a:r>
            <a:r>
              <a:rPr lang="zh-CN" altLang="en-US" sz="2800" dirty="0"/>
              <a:t>厘米）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BC5AB49-B1B7-D930-114C-BFC33012E5F7}"/>
              </a:ext>
            </a:extLst>
          </p:cNvPr>
          <p:cNvSpPr txBox="1"/>
          <p:nvPr/>
        </p:nvSpPr>
        <p:spPr>
          <a:xfrm>
            <a:off x="7294391" y="3110894"/>
            <a:ext cx="3908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100 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平方厘米）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6716F43-6199-E7A9-43D6-6F55BC61498A}"/>
              </a:ext>
            </a:extLst>
          </p:cNvPr>
          <p:cNvGrpSpPr/>
          <p:nvPr/>
        </p:nvGrpSpPr>
        <p:grpSpPr>
          <a:xfrm>
            <a:off x="4730831" y="600389"/>
            <a:ext cx="1831615" cy="874174"/>
            <a:chOff x="4730831" y="600389"/>
            <a:chExt cx="1831615" cy="87417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E0B9F91-895B-7F37-7A17-56F2400079F7}"/>
                </a:ext>
              </a:extLst>
            </p:cNvPr>
            <p:cNvSpPr/>
            <p:nvPr/>
          </p:nvSpPr>
          <p:spPr>
            <a:xfrm>
              <a:off x="5024388" y="600389"/>
              <a:ext cx="468000" cy="468000"/>
            </a:xfrm>
            <a:prstGeom prst="rect">
              <a:avLst/>
            </a:prstGeom>
            <a:solidFill>
              <a:srgbClr val="8EC0B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6B2F353-35C8-C89A-FD54-99812F2BAC26}"/>
                </a:ext>
              </a:extLst>
            </p:cNvPr>
            <p:cNvSpPr txBox="1"/>
            <p:nvPr/>
          </p:nvSpPr>
          <p:spPr>
            <a:xfrm>
              <a:off x="5507332" y="634334"/>
              <a:ext cx="10551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厘米</a:t>
              </a:r>
              <a:endParaRPr lang="zh-CN" altLang="en-US" sz="14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0908FFE-6830-E3B1-8A40-88855C3A22F4}"/>
                </a:ext>
              </a:extLst>
            </p:cNvPr>
            <p:cNvSpPr txBox="1"/>
            <p:nvPr/>
          </p:nvSpPr>
          <p:spPr>
            <a:xfrm>
              <a:off x="4730831" y="1074453"/>
              <a:ext cx="105511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  <a:cs typeface="+mn-cs"/>
                </a:rPr>
                <a:t>1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厘米</a:t>
              </a:r>
              <a:endParaRPr lang="zh-CN" altLang="en-US" sz="1400" dirty="0"/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:a16="http://schemas.microsoft.com/office/drawing/2014/main" id="{7C032BD5-4C9E-2EC0-1A99-44C52F0761F8}"/>
              </a:ext>
            </a:extLst>
          </p:cNvPr>
          <p:cNvSpPr/>
          <p:nvPr/>
        </p:nvSpPr>
        <p:spPr>
          <a:xfrm>
            <a:off x="6908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FF0EB92-70AC-3E4C-2707-5C758AE14946}"/>
              </a:ext>
            </a:extLst>
          </p:cNvPr>
          <p:cNvSpPr/>
          <p:nvPr/>
        </p:nvSpPr>
        <p:spPr>
          <a:xfrm>
            <a:off x="7376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FBB5EA9-B798-98C0-37C1-390306516837}"/>
              </a:ext>
            </a:extLst>
          </p:cNvPr>
          <p:cNvSpPr/>
          <p:nvPr/>
        </p:nvSpPr>
        <p:spPr>
          <a:xfrm>
            <a:off x="7844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6C1AABB-7FA0-EB94-98B1-01DC922AE1B7}"/>
              </a:ext>
            </a:extLst>
          </p:cNvPr>
          <p:cNvSpPr/>
          <p:nvPr/>
        </p:nvSpPr>
        <p:spPr>
          <a:xfrm>
            <a:off x="8312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BE74FD9-1D95-671D-5A0F-EDB58808A8C5}"/>
              </a:ext>
            </a:extLst>
          </p:cNvPr>
          <p:cNvSpPr/>
          <p:nvPr/>
        </p:nvSpPr>
        <p:spPr>
          <a:xfrm>
            <a:off x="8780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970AC80D-0556-10FE-F88E-C24FF95F7BA5}"/>
              </a:ext>
            </a:extLst>
          </p:cNvPr>
          <p:cNvSpPr/>
          <p:nvPr/>
        </p:nvSpPr>
        <p:spPr>
          <a:xfrm>
            <a:off x="9248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09F39F9-9174-5FAE-BFC5-73BD8F0B2BD2}"/>
              </a:ext>
            </a:extLst>
          </p:cNvPr>
          <p:cNvSpPr/>
          <p:nvPr/>
        </p:nvSpPr>
        <p:spPr>
          <a:xfrm>
            <a:off x="9716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3DC0CB1F-86F7-D41B-59E7-0F395D6A0487}"/>
              </a:ext>
            </a:extLst>
          </p:cNvPr>
          <p:cNvSpPr/>
          <p:nvPr/>
        </p:nvSpPr>
        <p:spPr>
          <a:xfrm>
            <a:off x="10184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2C8793E-42E7-C762-3F30-29F6A991AD4A}"/>
              </a:ext>
            </a:extLst>
          </p:cNvPr>
          <p:cNvSpPr/>
          <p:nvPr/>
        </p:nvSpPr>
        <p:spPr>
          <a:xfrm>
            <a:off x="10652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7876FBD5-6B6F-BB78-55C8-D746FA3B3309}"/>
              </a:ext>
            </a:extLst>
          </p:cNvPr>
          <p:cNvSpPr/>
          <p:nvPr/>
        </p:nvSpPr>
        <p:spPr>
          <a:xfrm>
            <a:off x="11120886" y="510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C7AF45A-C54A-3B3D-85EB-C743FBC30A95}"/>
              </a:ext>
            </a:extLst>
          </p:cNvPr>
          <p:cNvSpPr txBox="1"/>
          <p:nvPr/>
        </p:nvSpPr>
        <p:spPr>
          <a:xfrm>
            <a:off x="8280434" y="6099241"/>
            <a:ext cx="2544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每行摆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个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F5A3D77-C07C-3044-5174-0B0477F4C607}"/>
              </a:ext>
            </a:extLst>
          </p:cNvPr>
          <p:cNvSpPr/>
          <p:nvPr/>
        </p:nvSpPr>
        <p:spPr>
          <a:xfrm>
            <a:off x="6908886" y="4632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08F04127-9509-97CB-5015-2E65E624CAAE}"/>
              </a:ext>
            </a:extLst>
          </p:cNvPr>
          <p:cNvSpPr/>
          <p:nvPr/>
        </p:nvSpPr>
        <p:spPr>
          <a:xfrm>
            <a:off x="6908886" y="4164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BF293D51-6986-B7AF-9F8C-0659254A97C9}"/>
              </a:ext>
            </a:extLst>
          </p:cNvPr>
          <p:cNvSpPr/>
          <p:nvPr/>
        </p:nvSpPr>
        <p:spPr>
          <a:xfrm>
            <a:off x="6908886" y="3696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56E005B8-4F42-B6EF-DE17-B000E056434B}"/>
              </a:ext>
            </a:extLst>
          </p:cNvPr>
          <p:cNvSpPr/>
          <p:nvPr/>
        </p:nvSpPr>
        <p:spPr>
          <a:xfrm>
            <a:off x="6908886" y="3228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C108642D-E2B3-6028-A3EF-93B15A622DF7}"/>
              </a:ext>
            </a:extLst>
          </p:cNvPr>
          <p:cNvSpPr/>
          <p:nvPr/>
        </p:nvSpPr>
        <p:spPr>
          <a:xfrm>
            <a:off x="6908886" y="2760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D33A4C75-18DD-9802-38A7-123E37914BC0}"/>
              </a:ext>
            </a:extLst>
          </p:cNvPr>
          <p:cNvSpPr/>
          <p:nvPr/>
        </p:nvSpPr>
        <p:spPr>
          <a:xfrm>
            <a:off x="6908886" y="2292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1B5AEDD2-DA5F-38EF-030B-E6251BF66150}"/>
              </a:ext>
            </a:extLst>
          </p:cNvPr>
          <p:cNvSpPr/>
          <p:nvPr/>
        </p:nvSpPr>
        <p:spPr>
          <a:xfrm>
            <a:off x="6908886" y="1824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26CACC9D-A139-6C08-277C-4B51CAD6AB6E}"/>
              </a:ext>
            </a:extLst>
          </p:cNvPr>
          <p:cNvSpPr/>
          <p:nvPr/>
        </p:nvSpPr>
        <p:spPr>
          <a:xfrm>
            <a:off x="6908886" y="1356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DFF229F-A4A1-5A22-53F1-0579FC065EB9}"/>
              </a:ext>
            </a:extLst>
          </p:cNvPr>
          <p:cNvSpPr/>
          <p:nvPr/>
        </p:nvSpPr>
        <p:spPr>
          <a:xfrm>
            <a:off x="6908886" y="888236"/>
            <a:ext cx="468000" cy="468000"/>
          </a:xfrm>
          <a:prstGeom prst="rect">
            <a:avLst/>
          </a:prstGeom>
          <a:solidFill>
            <a:srgbClr val="8EC0B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60EF0AA8-AB65-C81B-DAE3-18F9B82DBD74}"/>
              </a:ext>
            </a:extLst>
          </p:cNvPr>
          <p:cNvGrpSpPr/>
          <p:nvPr/>
        </p:nvGrpSpPr>
        <p:grpSpPr>
          <a:xfrm>
            <a:off x="7376886" y="888236"/>
            <a:ext cx="4212000" cy="4212000"/>
            <a:chOff x="4242945" y="664423"/>
            <a:chExt cx="4212000" cy="4212000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1CE05D07-4212-B2CF-3356-D65CEA5544F5}"/>
                </a:ext>
              </a:extLst>
            </p:cNvPr>
            <p:cNvGrpSpPr/>
            <p:nvPr/>
          </p:nvGrpSpPr>
          <p:grpSpPr>
            <a:xfrm>
              <a:off x="4242945" y="1132423"/>
              <a:ext cx="4212000" cy="3276000"/>
              <a:chOff x="4242945" y="1132423"/>
              <a:chExt cx="4212000" cy="3276000"/>
            </a:xfrm>
          </p:grpSpPr>
          <p:cxnSp>
            <p:nvCxnSpPr>
              <p:cNvPr id="95" name="直接连接符 94">
                <a:extLst>
                  <a:ext uri="{FF2B5EF4-FFF2-40B4-BE49-F238E27FC236}">
                    <a16:creationId xmlns:a16="http://schemas.microsoft.com/office/drawing/2014/main" id="{59523997-77DE-9442-AE6E-025D626B68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4408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>
                <a:extLst>
                  <a:ext uri="{FF2B5EF4-FFF2-40B4-BE49-F238E27FC236}">
                    <a16:creationId xmlns:a16="http://schemas.microsoft.com/office/drawing/2014/main" id="{1CD86ABC-8B25-F191-C4A9-2477348D87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940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>
                <a:extLst>
                  <a:ext uri="{FF2B5EF4-FFF2-40B4-BE49-F238E27FC236}">
                    <a16:creationId xmlns:a16="http://schemas.microsoft.com/office/drawing/2014/main" id="{D7E0BFAE-27B2-D7F9-D784-C067D7CE33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472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连接符 97">
                <a:extLst>
                  <a:ext uri="{FF2B5EF4-FFF2-40B4-BE49-F238E27FC236}">
                    <a16:creationId xmlns:a16="http://schemas.microsoft.com/office/drawing/2014/main" id="{C5A86755-5FB3-A182-D383-DD920A9106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004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>
                <a:extLst>
                  <a:ext uri="{FF2B5EF4-FFF2-40B4-BE49-F238E27FC236}">
                    <a16:creationId xmlns:a16="http://schemas.microsoft.com/office/drawing/2014/main" id="{DF400410-A5A4-EB74-1606-9C48884A5A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2536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>
                <a:extLst>
                  <a:ext uri="{FF2B5EF4-FFF2-40B4-BE49-F238E27FC236}">
                    <a16:creationId xmlns:a16="http://schemas.microsoft.com/office/drawing/2014/main" id="{C273813C-EF53-DFCA-D55A-0AAE2AB379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2068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接连接符 100">
                <a:extLst>
                  <a:ext uri="{FF2B5EF4-FFF2-40B4-BE49-F238E27FC236}">
                    <a16:creationId xmlns:a16="http://schemas.microsoft.com/office/drawing/2014/main" id="{CE2F3408-6DFE-305D-5DF9-567D9D6D50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1600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直接连接符 101">
                <a:extLst>
                  <a:ext uri="{FF2B5EF4-FFF2-40B4-BE49-F238E27FC236}">
                    <a16:creationId xmlns:a16="http://schemas.microsoft.com/office/drawing/2014/main" id="{D1FF0D99-3188-EB5D-3271-6BAF86813E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1132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3362F762-FCC0-59C5-7278-15EA94681706}"/>
                </a:ext>
              </a:extLst>
            </p:cNvPr>
            <p:cNvSpPr/>
            <p:nvPr/>
          </p:nvSpPr>
          <p:spPr>
            <a:xfrm>
              <a:off x="4242945" y="664423"/>
              <a:ext cx="4212000" cy="4212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9950029-9635-9F96-0E91-BBA8770CCB9C}"/>
                </a:ext>
              </a:extLst>
            </p:cNvPr>
            <p:cNvGrpSpPr/>
            <p:nvPr/>
          </p:nvGrpSpPr>
          <p:grpSpPr>
            <a:xfrm rot="16200000">
              <a:off x="4242945" y="1132423"/>
              <a:ext cx="4212000" cy="3276000"/>
              <a:chOff x="4242945" y="1132423"/>
              <a:chExt cx="4212000" cy="3276000"/>
            </a:xfrm>
          </p:grpSpPr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490B20CF-4212-98A6-4DB9-66B9A76EB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4408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>
                <a:extLst>
                  <a:ext uri="{FF2B5EF4-FFF2-40B4-BE49-F238E27FC236}">
                    <a16:creationId xmlns:a16="http://schemas.microsoft.com/office/drawing/2014/main" id="{63F646E7-A90E-04B4-06BA-FD62166667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940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>
                <a:extLst>
                  <a:ext uri="{FF2B5EF4-FFF2-40B4-BE49-F238E27FC236}">
                    <a16:creationId xmlns:a16="http://schemas.microsoft.com/office/drawing/2014/main" id="{344658FE-F2CB-EBC4-FA4E-8FC7EDF349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472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>
                <a:extLst>
                  <a:ext uri="{FF2B5EF4-FFF2-40B4-BE49-F238E27FC236}">
                    <a16:creationId xmlns:a16="http://schemas.microsoft.com/office/drawing/2014/main" id="{12341BFA-FE42-81C6-A1CA-D5DEF3387C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3004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>
                <a:extLst>
                  <a:ext uri="{FF2B5EF4-FFF2-40B4-BE49-F238E27FC236}">
                    <a16:creationId xmlns:a16="http://schemas.microsoft.com/office/drawing/2014/main" id="{F0D121BF-E1F6-6B6D-7F26-CA6B8BE946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2536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>
                <a:extLst>
                  <a:ext uri="{FF2B5EF4-FFF2-40B4-BE49-F238E27FC236}">
                    <a16:creationId xmlns:a16="http://schemas.microsoft.com/office/drawing/2014/main" id="{FF8B19D8-6BCD-68AA-CE51-488AFA5383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2068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>
                <a:extLst>
                  <a:ext uri="{FF2B5EF4-FFF2-40B4-BE49-F238E27FC236}">
                    <a16:creationId xmlns:a16="http://schemas.microsoft.com/office/drawing/2014/main" id="{4CEE3F78-2589-9185-7B8A-3FADB0BAC8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1600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>
                <a:extLst>
                  <a:ext uri="{FF2B5EF4-FFF2-40B4-BE49-F238E27FC236}">
                    <a16:creationId xmlns:a16="http://schemas.microsoft.com/office/drawing/2014/main" id="{6B358B17-98A1-B3BE-8823-C36BC15533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2945" y="1132423"/>
                <a:ext cx="4212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D0199C38-F50C-8455-DC99-2DE65B28BBC6}"/>
              </a:ext>
            </a:extLst>
          </p:cNvPr>
          <p:cNvSpPr txBox="1"/>
          <p:nvPr/>
        </p:nvSpPr>
        <p:spPr>
          <a:xfrm>
            <a:off x="5534527" y="3011818"/>
            <a:ext cx="2544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行</a:t>
            </a: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54B29A88-BDDB-7F68-8714-4D4F415BD138}"/>
              </a:ext>
            </a:extLst>
          </p:cNvPr>
          <p:cNvSpPr/>
          <p:nvPr/>
        </p:nvSpPr>
        <p:spPr bwMode="auto">
          <a:xfrm>
            <a:off x="3957052" y="572779"/>
            <a:ext cx="1377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charset="-122"/>
              </a:rPr>
              <a:t>100</a:t>
            </a:r>
            <a:r>
              <a:rPr lang="zh-CN" sz="2800" dirty="0">
                <a:solidFill>
                  <a:srgbClr val="FF0000"/>
                </a:solidFill>
                <a:latin typeface="+mn-lt"/>
                <a:ea typeface="黑体" panose="02010609060101010101" charset="-122"/>
              </a:rPr>
              <a:t>个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CBAA135A-8096-5436-E909-26C427B2DBA9}"/>
              </a:ext>
            </a:extLst>
          </p:cNvPr>
          <p:cNvSpPr/>
          <p:nvPr/>
        </p:nvSpPr>
        <p:spPr bwMode="auto">
          <a:xfrm>
            <a:off x="842794" y="5426419"/>
            <a:ext cx="5598574" cy="797247"/>
          </a:xfrm>
          <a:prstGeom prst="rect">
            <a:avLst/>
          </a:prstGeom>
          <a:solidFill>
            <a:srgbClr val="DAEDEF"/>
          </a:solidFill>
          <a:ln w="12700" cap="flat" cmpd="sng" algn="ctr">
            <a:solidFill>
              <a:srgbClr val="BBE0E3">
                <a:lumMod val="9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平方分米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=100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平方厘米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0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5" grpId="0"/>
      <p:bldP spid="27" grpId="0"/>
      <p:bldP spid="29" grpId="0"/>
      <p:bldP spid="30" grpId="0"/>
      <p:bldP spid="31" grpId="0"/>
      <p:bldP spid="32" grpId="0"/>
      <p:bldP spid="34" grpId="0" animBg="1"/>
      <p:bldP spid="35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4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103" grpId="0"/>
      <p:bldP spid="104" grpId="0"/>
      <p:bldP spid="1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2" descr="未标题-31">
            <a:extLst>
              <a:ext uri="{FF2B5EF4-FFF2-40B4-BE49-F238E27FC236}">
                <a16:creationId xmlns:a16="http://schemas.microsoft.com/office/drawing/2014/main" id="{12D398A1-BDA4-155E-3611-BBAB5C663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302" y="1024494"/>
            <a:ext cx="3297609" cy="480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文本框 58">
            <a:extLst>
              <a:ext uri="{FF2B5EF4-FFF2-40B4-BE49-F238E27FC236}">
                <a16:creationId xmlns:a16="http://schemas.microsoft.com/office/drawing/2014/main" id="{DE50115B-DAB9-6B76-A4A3-E2E965211425}"/>
              </a:ext>
            </a:extLst>
          </p:cNvPr>
          <p:cNvSpPr txBox="1"/>
          <p:nvPr/>
        </p:nvSpPr>
        <p:spPr>
          <a:xfrm>
            <a:off x="1991961" y="277614"/>
            <a:ext cx="82080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想一想：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平方米等于多少平方分米？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CE14D99F-65D4-2B76-1815-E66042D6A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9857" y="944237"/>
            <a:ext cx="1953758" cy="2099655"/>
          </a:xfrm>
          <a:prstGeom prst="rect">
            <a:avLst/>
          </a:prstGeom>
        </p:spPr>
      </p:pic>
      <p:sp>
        <p:nvSpPr>
          <p:cNvPr id="64" name="圆角矩形标注 12">
            <a:extLst>
              <a:ext uri="{FF2B5EF4-FFF2-40B4-BE49-F238E27FC236}">
                <a16:creationId xmlns:a16="http://schemas.microsoft.com/office/drawing/2014/main" id="{1D6D22FC-4CEA-A1A5-2F62-A8BADAD053C8}"/>
              </a:ext>
            </a:extLst>
          </p:cNvPr>
          <p:cNvSpPr/>
          <p:nvPr/>
        </p:nvSpPr>
        <p:spPr>
          <a:xfrm>
            <a:off x="2693146" y="995743"/>
            <a:ext cx="2895106" cy="1242351"/>
          </a:xfrm>
          <a:prstGeom prst="wedgeRoundRectCallout">
            <a:avLst>
              <a:gd name="adj1" fmla="val -62446"/>
              <a:gd name="adj2" fmla="val 13534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按上面的方法说一说。</a:t>
            </a:r>
          </a:p>
        </p:txBody>
      </p:sp>
      <p:sp>
        <p:nvSpPr>
          <p:cNvPr id="65" name="TextBox 15">
            <a:extLst>
              <a:ext uri="{FF2B5EF4-FFF2-40B4-BE49-F238E27FC236}">
                <a16:creationId xmlns:a16="http://schemas.microsoft.com/office/drawing/2014/main" id="{B9DD1F01-820A-B05E-A26A-BFD7EF6127C8}"/>
              </a:ext>
            </a:extLst>
          </p:cNvPr>
          <p:cNvSpPr txBox="1"/>
          <p:nvPr/>
        </p:nvSpPr>
        <p:spPr>
          <a:xfrm>
            <a:off x="627394" y="3147277"/>
            <a:ext cx="6128969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边长是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米</a:t>
            </a: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en-US" altLang="zh-CN" sz="2800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正方形面积就是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1×1=1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（平方米）</a:t>
            </a: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2800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6" name="矩形 14">
            <a:extLst>
              <a:ext uri="{FF2B5EF4-FFF2-40B4-BE49-F238E27FC236}">
                <a16:creationId xmlns:a16="http://schemas.microsoft.com/office/drawing/2014/main" id="{55F00ADB-DA1B-51FD-5E3C-5DEABFBBB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501" y="1506048"/>
            <a:ext cx="295592" cy="293190"/>
          </a:xfrm>
          <a:prstGeom prst="rect">
            <a:avLst/>
          </a:prstGeom>
          <a:solidFill>
            <a:srgbClr val="FDE7DD"/>
          </a:solidFill>
          <a:ln w="19050" algn="ctr">
            <a:solidFill>
              <a:srgbClr val="0072BC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120000"/>
              </a:lnSpc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lnSpc>
                <a:spcPct val="120000"/>
              </a:lnSpc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lnSpc>
                <a:spcPct val="120000"/>
              </a:lnSpc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lnSpc>
                <a:spcPct val="120000"/>
              </a:lnSpc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lnSpc>
                <a:spcPct val="120000"/>
              </a:lnSpc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7" name="TextBox 15">
            <a:extLst>
              <a:ext uri="{FF2B5EF4-FFF2-40B4-BE49-F238E27FC236}">
                <a16:creationId xmlns:a16="http://schemas.microsoft.com/office/drawing/2014/main" id="{143C40F9-1460-68FA-5929-49D903F7C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9093" y="1372694"/>
            <a:ext cx="2971428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dirty="0">
                <a:latin typeface="+mn-lt"/>
                <a:ea typeface="+mj-ea"/>
              </a:rPr>
              <a:t>表示</a:t>
            </a:r>
            <a:r>
              <a:rPr lang="en-US" altLang="zh-CN" sz="2800" dirty="0">
                <a:latin typeface="+mn-lt"/>
                <a:ea typeface="+mj-ea"/>
              </a:rPr>
              <a:t>1</a:t>
            </a:r>
            <a:r>
              <a:rPr lang="zh-CN" altLang="en-US" sz="2800" dirty="0">
                <a:latin typeface="+mn-lt"/>
                <a:ea typeface="+mj-ea"/>
              </a:rPr>
              <a:t>平方分米</a:t>
            </a:r>
          </a:p>
        </p:txBody>
      </p:sp>
      <p:sp>
        <p:nvSpPr>
          <p:cNvPr id="69" name="TextBox 15">
            <a:extLst>
              <a:ext uri="{FF2B5EF4-FFF2-40B4-BE49-F238E27FC236}">
                <a16:creationId xmlns:a16="http://schemas.microsoft.com/office/drawing/2014/main" id="{899E2CBF-50C1-8654-477F-3C47F1782E88}"/>
              </a:ext>
            </a:extLst>
          </p:cNvPr>
          <p:cNvSpPr txBox="1"/>
          <p:nvPr/>
        </p:nvSpPr>
        <p:spPr>
          <a:xfrm>
            <a:off x="627395" y="4169527"/>
            <a:ext cx="32976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米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分米，</a:t>
            </a:r>
            <a:endParaRPr lang="en-US" altLang="zh-CN" sz="28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2" name="左大括号 71">
            <a:extLst>
              <a:ext uri="{FF2B5EF4-FFF2-40B4-BE49-F238E27FC236}">
                <a16:creationId xmlns:a16="http://schemas.microsoft.com/office/drawing/2014/main" id="{B7BE4A0B-C702-7049-AB1D-7772E81216D4}"/>
              </a:ext>
            </a:extLst>
          </p:cNvPr>
          <p:cNvSpPr/>
          <p:nvPr/>
        </p:nvSpPr>
        <p:spPr>
          <a:xfrm>
            <a:off x="7838764" y="2341880"/>
            <a:ext cx="171898" cy="2933065"/>
          </a:xfrm>
          <a:prstGeom prst="leftBrace">
            <a:avLst>
              <a:gd name="adj1" fmla="val 30497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EE4FD985-DBDF-5722-614C-C8EF1CADCD00}"/>
              </a:ext>
            </a:extLst>
          </p:cNvPr>
          <p:cNvSpPr txBox="1"/>
          <p:nvPr/>
        </p:nvSpPr>
        <p:spPr>
          <a:xfrm>
            <a:off x="6604976" y="3546802"/>
            <a:ext cx="1556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分米</a:t>
            </a:r>
            <a:endParaRPr lang="zh-CN" altLang="en-US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E255C7E-3D73-45A1-72E9-B64872870AF8}"/>
              </a:ext>
            </a:extLst>
          </p:cNvPr>
          <p:cNvSpPr txBox="1"/>
          <p:nvPr/>
        </p:nvSpPr>
        <p:spPr>
          <a:xfrm>
            <a:off x="8804552" y="5863433"/>
            <a:ext cx="2544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每行摆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个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F9F3C65A-0B28-7F4B-2CA2-1FD6D2C4D788}"/>
              </a:ext>
            </a:extLst>
          </p:cNvPr>
          <p:cNvSpPr txBox="1"/>
          <p:nvPr/>
        </p:nvSpPr>
        <p:spPr>
          <a:xfrm>
            <a:off x="6472627" y="2802255"/>
            <a:ext cx="2544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行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86EDBDCC-192D-FED2-8C7C-D5C423730064}"/>
              </a:ext>
            </a:extLst>
          </p:cNvPr>
          <p:cNvSpPr txBox="1"/>
          <p:nvPr/>
        </p:nvSpPr>
        <p:spPr>
          <a:xfrm>
            <a:off x="627394" y="4760890"/>
            <a:ext cx="7351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边长是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分米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，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正方形面积就是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10×10=100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（平方分米）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69E9A3CA-519F-E091-0174-08D538545B3C}"/>
              </a:ext>
            </a:extLst>
          </p:cNvPr>
          <p:cNvGrpSpPr/>
          <p:nvPr/>
        </p:nvGrpSpPr>
        <p:grpSpPr>
          <a:xfrm>
            <a:off x="4887903" y="2464272"/>
            <a:ext cx="1377240" cy="523220"/>
            <a:chOff x="4178045" y="2464272"/>
            <a:chExt cx="1377240" cy="523220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F58E22A-79B3-0553-E8D2-F9D3979CD7DD}"/>
                </a:ext>
              </a:extLst>
            </p:cNvPr>
            <p:cNvSpPr/>
            <p:nvPr/>
          </p:nvSpPr>
          <p:spPr bwMode="auto">
            <a:xfrm>
              <a:off x="4178045" y="2464272"/>
              <a:ext cx="13772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+mn-lt"/>
                  <a:ea typeface="黑体" panose="02010609060101010101" charset="-122"/>
                </a:rPr>
                <a:t>100</a:t>
              </a:r>
              <a:r>
                <a:rPr lang="zh-CN" sz="2800" dirty="0">
                  <a:solidFill>
                    <a:srgbClr val="FF0000"/>
                  </a:solidFill>
                  <a:latin typeface="+mn-lt"/>
                  <a:ea typeface="黑体" panose="02010609060101010101" charset="-122"/>
                </a:rPr>
                <a:t>个</a:t>
              </a:r>
            </a:p>
          </p:txBody>
        </p:sp>
        <p:sp>
          <p:nvSpPr>
            <p:cNvPr id="83" name="矩形 14">
              <a:extLst>
                <a:ext uri="{FF2B5EF4-FFF2-40B4-BE49-F238E27FC236}">
                  <a16:creationId xmlns:a16="http://schemas.microsoft.com/office/drawing/2014/main" id="{2D6DAB2B-791C-74A1-AC70-0DEA200B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0779" y="2579287"/>
              <a:ext cx="295592" cy="293190"/>
            </a:xfrm>
            <a:prstGeom prst="rect">
              <a:avLst/>
            </a:prstGeom>
            <a:solidFill>
              <a:srgbClr val="FDE7DD"/>
            </a:solidFill>
            <a:ln w="19050" algn="ctr">
              <a:solidFill>
                <a:srgbClr val="0072BC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B44D08A1-EC83-9946-EE8B-89F4457FDA2C}"/>
              </a:ext>
            </a:extLst>
          </p:cNvPr>
          <p:cNvSpPr/>
          <p:nvPr/>
        </p:nvSpPr>
        <p:spPr bwMode="auto">
          <a:xfrm>
            <a:off x="2557409" y="5783139"/>
            <a:ext cx="5857017" cy="797247"/>
          </a:xfrm>
          <a:prstGeom prst="rect">
            <a:avLst/>
          </a:prstGeom>
          <a:solidFill>
            <a:srgbClr val="DAEDEF"/>
          </a:solidFill>
          <a:ln w="12700" cap="flat" cmpd="sng" algn="ctr">
            <a:solidFill>
              <a:srgbClr val="BBE0E3">
                <a:lumMod val="9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平方米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</a:rPr>
              <a:t>(  </a:t>
            </a:r>
            <a:r>
              <a:rPr kumimoji="0" lang="en-US" altLang="zh-CN" sz="3600" b="1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</a:rPr>
              <a:t>  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</a:rPr>
              <a:t>)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平方分米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142B3BF-AA52-AD50-1A52-209FFFB00EB2}"/>
              </a:ext>
            </a:extLst>
          </p:cNvPr>
          <p:cNvSpPr txBox="1"/>
          <p:nvPr/>
        </p:nvSpPr>
        <p:spPr>
          <a:xfrm>
            <a:off x="5065678" y="5880417"/>
            <a:ext cx="1416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100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9" grpId="0"/>
      <p:bldP spid="72" grpId="0" animBg="1"/>
      <p:bldP spid="74" grpId="0"/>
      <p:bldP spid="75" grpId="0"/>
      <p:bldP spid="76" grpId="0"/>
      <p:bldP spid="77" grpId="0"/>
      <p:bldP spid="84" grpId="0" animBg="1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2">
            <a:extLst>
              <a:ext uri="{FF2B5EF4-FFF2-40B4-BE49-F238E27FC236}">
                <a16:creationId xmlns:a16="http://schemas.microsoft.com/office/drawing/2014/main" id="{7C763A17-7C45-2352-05B4-1E2991C9B76D}"/>
              </a:ext>
            </a:extLst>
          </p:cNvPr>
          <p:cNvSpPr txBox="1"/>
          <p:nvPr/>
        </p:nvSpPr>
        <p:spPr>
          <a:xfrm>
            <a:off x="1942917" y="808117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D759C4A8-F937-DF18-78B4-492639AC7A58}"/>
              </a:ext>
            </a:extLst>
          </p:cNvPr>
          <p:cNvSpPr txBox="1"/>
          <p:nvPr/>
        </p:nvSpPr>
        <p:spPr>
          <a:xfrm>
            <a:off x="3904453" y="808117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分米</a:t>
            </a: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C9CF6B79-45FA-6E14-6202-B5A318D8C358}"/>
              </a:ext>
            </a:extLst>
          </p:cNvPr>
          <p:cNvSpPr txBox="1"/>
          <p:nvPr/>
        </p:nvSpPr>
        <p:spPr>
          <a:xfrm>
            <a:off x="5865989" y="808117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43" name="TextBox 2">
            <a:extLst>
              <a:ext uri="{FF2B5EF4-FFF2-40B4-BE49-F238E27FC236}">
                <a16:creationId xmlns:a16="http://schemas.microsoft.com/office/drawing/2014/main" id="{93C73DBC-27F2-745D-36BE-2E4C0525D629}"/>
              </a:ext>
            </a:extLst>
          </p:cNvPr>
          <p:cNvSpPr txBox="1"/>
          <p:nvPr/>
        </p:nvSpPr>
        <p:spPr>
          <a:xfrm>
            <a:off x="7827525" y="808117"/>
            <a:ext cx="13353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毫米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53C44A4-A3D5-DA1B-DD4C-F948E22A3F6F}"/>
              </a:ext>
            </a:extLst>
          </p:cNvPr>
          <p:cNvGrpSpPr/>
          <p:nvPr/>
        </p:nvGrpSpPr>
        <p:grpSpPr>
          <a:xfrm>
            <a:off x="2918297" y="585336"/>
            <a:ext cx="5074595" cy="584775"/>
            <a:chOff x="2918297" y="2579509"/>
            <a:chExt cx="5074595" cy="584775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BE6EC637-C49B-3A1E-CE51-691348101B10}"/>
                </a:ext>
              </a:extLst>
            </p:cNvPr>
            <p:cNvCxnSpPr>
              <a:cxnSpLocks/>
            </p:cNvCxnSpPr>
            <p:nvPr/>
          </p:nvCxnSpPr>
          <p:spPr>
            <a:xfrm>
              <a:off x="2918297" y="3115645"/>
              <a:ext cx="1128408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971E5625-BD85-CA04-F0AD-8EEEB96DEE72}"/>
                </a:ext>
              </a:extLst>
            </p:cNvPr>
            <p:cNvCxnSpPr>
              <a:cxnSpLocks/>
            </p:cNvCxnSpPr>
            <p:nvPr/>
          </p:nvCxnSpPr>
          <p:spPr>
            <a:xfrm>
              <a:off x="5056761" y="3115645"/>
              <a:ext cx="96303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484E5A9C-4549-61D1-A40C-D9F00CD31C48}"/>
                </a:ext>
              </a:extLst>
            </p:cNvPr>
            <p:cNvCxnSpPr>
              <a:cxnSpLocks/>
            </p:cNvCxnSpPr>
            <p:nvPr/>
          </p:nvCxnSpPr>
          <p:spPr>
            <a:xfrm>
              <a:off x="7029855" y="3115645"/>
              <a:ext cx="96303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910AC9E-BF18-7ABE-37AC-6647431B33C8}"/>
                </a:ext>
              </a:extLst>
            </p:cNvPr>
            <p:cNvSpPr txBox="1"/>
            <p:nvPr/>
          </p:nvSpPr>
          <p:spPr>
            <a:xfrm>
              <a:off x="3163319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D799D365-6916-E7CC-D3C1-8F778F4BE996}"/>
                </a:ext>
              </a:extLst>
            </p:cNvPr>
            <p:cNvSpPr txBox="1"/>
            <p:nvPr/>
          </p:nvSpPr>
          <p:spPr>
            <a:xfrm>
              <a:off x="5222130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6DC0ED7C-8F20-BC49-4B61-3B168985C8C9}"/>
                </a:ext>
              </a:extLst>
            </p:cNvPr>
            <p:cNvSpPr txBox="1"/>
            <p:nvPr/>
          </p:nvSpPr>
          <p:spPr>
            <a:xfrm>
              <a:off x="7195223" y="2579509"/>
              <a:ext cx="7976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ECE48BF5-CE4E-5C52-8470-02ED6E069FD4}"/>
              </a:ext>
            </a:extLst>
          </p:cNvPr>
          <p:cNvSpPr txBox="1"/>
          <p:nvPr/>
        </p:nvSpPr>
        <p:spPr>
          <a:xfrm>
            <a:off x="1499485" y="1657608"/>
            <a:ext cx="8733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这几个相邻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单位间的进率是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2668061-E20A-092D-347A-2F094D51409C}"/>
              </a:ext>
            </a:extLst>
          </p:cNvPr>
          <p:cNvGrpSpPr/>
          <p:nvPr/>
        </p:nvGrpSpPr>
        <p:grpSpPr>
          <a:xfrm>
            <a:off x="1196815" y="2856978"/>
            <a:ext cx="9286620" cy="626710"/>
            <a:chOff x="1517828" y="3888009"/>
            <a:chExt cx="9286620" cy="626710"/>
          </a:xfrm>
        </p:grpSpPr>
        <p:sp>
          <p:nvSpPr>
            <p:cNvPr id="57" name="TextBox 2">
              <a:extLst>
                <a:ext uri="{FF2B5EF4-FFF2-40B4-BE49-F238E27FC236}">
                  <a16:creationId xmlns:a16="http://schemas.microsoft.com/office/drawing/2014/main" id="{00A0DD77-4E4E-CEB2-A3A8-120E65962ADF}"/>
                </a:ext>
              </a:extLst>
            </p:cNvPr>
            <p:cNvSpPr txBox="1"/>
            <p:nvPr/>
          </p:nvSpPr>
          <p:spPr>
            <a:xfrm>
              <a:off x="1517828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平方米</a:t>
              </a:r>
            </a:p>
          </p:txBody>
        </p:sp>
        <p:sp>
          <p:nvSpPr>
            <p:cNvPr id="58" name="TextBox 2">
              <a:extLst>
                <a:ext uri="{FF2B5EF4-FFF2-40B4-BE49-F238E27FC236}">
                  <a16:creationId xmlns:a16="http://schemas.microsoft.com/office/drawing/2014/main" id="{43233DFC-ED6A-3CE8-4006-AE7B44F1494B}"/>
                </a:ext>
              </a:extLst>
            </p:cNvPr>
            <p:cNvSpPr txBox="1"/>
            <p:nvPr/>
          </p:nvSpPr>
          <p:spPr>
            <a:xfrm>
              <a:off x="4800914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平方分米</a:t>
              </a:r>
            </a:p>
          </p:txBody>
        </p:sp>
        <p:sp>
          <p:nvSpPr>
            <p:cNvPr id="59" name="TextBox 2">
              <a:extLst>
                <a:ext uri="{FF2B5EF4-FFF2-40B4-BE49-F238E27FC236}">
                  <a16:creationId xmlns:a16="http://schemas.microsoft.com/office/drawing/2014/main" id="{1AE37295-8057-2C93-1F70-F17F979E04BC}"/>
                </a:ext>
              </a:extLst>
            </p:cNvPr>
            <p:cNvSpPr txBox="1"/>
            <p:nvPr/>
          </p:nvSpPr>
          <p:spPr>
            <a:xfrm>
              <a:off x="8275884" y="3888009"/>
              <a:ext cx="2528564" cy="6267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平方厘米</a:t>
              </a:r>
            </a:p>
          </p:txBody>
        </p:sp>
      </p:grp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6EE64C27-5311-208C-8CCC-672AAD43B5C2}"/>
              </a:ext>
            </a:extLst>
          </p:cNvPr>
          <p:cNvCxnSpPr>
            <a:cxnSpLocks/>
          </p:cNvCxnSpPr>
          <p:nvPr/>
        </p:nvCxnSpPr>
        <p:spPr>
          <a:xfrm>
            <a:off x="3163319" y="3170333"/>
            <a:ext cx="169078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A857D037-7D7A-CFB4-6BF5-6FFF8200F91C}"/>
              </a:ext>
            </a:extLst>
          </p:cNvPr>
          <p:cNvCxnSpPr>
            <a:cxnSpLocks/>
          </p:cNvCxnSpPr>
          <p:nvPr/>
        </p:nvCxnSpPr>
        <p:spPr>
          <a:xfrm>
            <a:off x="6642579" y="3170333"/>
            <a:ext cx="169078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453668F8-1C8E-3DED-94D1-1E2DE1729BC6}"/>
              </a:ext>
            </a:extLst>
          </p:cNvPr>
          <p:cNvSpPr txBox="1"/>
          <p:nvPr/>
        </p:nvSpPr>
        <p:spPr>
          <a:xfrm>
            <a:off x="3594185" y="2636517"/>
            <a:ext cx="1067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28684C4-647C-AE31-24A2-3A71FAC41C0F}"/>
              </a:ext>
            </a:extLst>
          </p:cNvPr>
          <p:cNvSpPr txBox="1"/>
          <p:nvPr/>
        </p:nvSpPr>
        <p:spPr>
          <a:xfrm>
            <a:off x="7060121" y="2636517"/>
            <a:ext cx="1067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BE04DA7-9BF9-C214-DBD6-9FB83F78C16D}"/>
              </a:ext>
            </a:extLst>
          </p:cNvPr>
          <p:cNvSpPr txBox="1"/>
          <p:nvPr/>
        </p:nvSpPr>
        <p:spPr>
          <a:xfrm>
            <a:off x="1499485" y="3805895"/>
            <a:ext cx="87330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这几个相邻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单位间的进率是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4A3466DB-E7C3-35D9-3170-A0C012DFD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948" y="4073802"/>
            <a:ext cx="2149134" cy="2309621"/>
          </a:xfrm>
          <a:prstGeom prst="rect">
            <a:avLst/>
          </a:prstGeom>
        </p:spPr>
      </p:pic>
      <p:sp>
        <p:nvSpPr>
          <p:cNvPr id="67" name="圆角矩形标注 12">
            <a:extLst>
              <a:ext uri="{FF2B5EF4-FFF2-40B4-BE49-F238E27FC236}">
                <a16:creationId xmlns:a16="http://schemas.microsoft.com/office/drawing/2014/main" id="{F21B9F15-FF5C-81CA-5192-6D477C3D53F0}"/>
              </a:ext>
            </a:extLst>
          </p:cNvPr>
          <p:cNvSpPr/>
          <p:nvPr/>
        </p:nvSpPr>
        <p:spPr>
          <a:xfrm>
            <a:off x="3725379" y="4682849"/>
            <a:ext cx="5262664" cy="1367034"/>
          </a:xfrm>
          <a:prstGeom prst="wedgeRoundRectCallout">
            <a:avLst>
              <a:gd name="adj1" fmla="val 59877"/>
              <a:gd name="adj2" fmla="val -30585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请你说一说面积单位与长度单位之间的区别。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E81B395-EC42-4342-FA34-F4E4ADABE2E5}"/>
              </a:ext>
            </a:extLst>
          </p:cNvPr>
          <p:cNvSpPr/>
          <p:nvPr/>
        </p:nvSpPr>
        <p:spPr>
          <a:xfrm>
            <a:off x="495656" y="308043"/>
            <a:ext cx="76074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区分面积单位与长度单位间的进率</a:t>
            </a:r>
          </a:p>
        </p:txBody>
      </p:sp>
      <p:pic>
        <p:nvPicPr>
          <p:cNvPr id="3" name="Picture 22" descr="未标题-31">
            <a:extLst>
              <a:ext uri="{FF2B5EF4-FFF2-40B4-BE49-F238E27FC236}">
                <a16:creationId xmlns:a16="http://schemas.microsoft.com/office/drawing/2014/main" id="{2C81A643-F807-7FCA-C1AE-3DCCB79CE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90" y="1008887"/>
            <a:ext cx="3297609" cy="480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CEAA278A-7475-7260-BA06-ED05276D195C}"/>
              </a:ext>
            </a:extLst>
          </p:cNvPr>
          <p:cNvGrpSpPr/>
          <p:nvPr/>
        </p:nvGrpSpPr>
        <p:grpSpPr>
          <a:xfrm>
            <a:off x="647457" y="5901597"/>
            <a:ext cx="3267020" cy="559897"/>
            <a:chOff x="1313680" y="5940509"/>
            <a:chExt cx="3267020" cy="559897"/>
          </a:xfrm>
        </p:grpSpPr>
        <p:sp>
          <p:nvSpPr>
            <p:cNvPr id="4" name="矩形 14">
              <a:extLst>
                <a:ext uri="{FF2B5EF4-FFF2-40B4-BE49-F238E27FC236}">
                  <a16:creationId xmlns:a16="http://schemas.microsoft.com/office/drawing/2014/main" id="{0F397AD6-6F4F-190D-892C-8AEEF01E7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3680" y="6073862"/>
              <a:ext cx="295592" cy="293190"/>
            </a:xfrm>
            <a:prstGeom prst="rect">
              <a:avLst/>
            </a:prstGeom>
            <a:solidFill>
              <a:srgbClr val="FDE7DD"/>
            </a:solidFill>
            <a:ln w="19050" algn="ctr">
              <a:solidFill>
                <a:srgbClr val="0072BC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lnSpc>
                  <a:spcPct val="120000"/>
                </a:lnSpc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" name="TextBox 15">
              <a:extLst>
                <a:ext uri="{FF2B5EF4-FFF2-40B4-BE49-F238E27FC236}">
                  <a16:creationId xmlns:a16="http://schemas.microsoft.com/office/drawing/2014/main" id="{1147FA5B-1786-97F9-DEFA-5E0EB8C5AF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9272" y="5940509"/>
              <a:ext cx="2971428" cy="5598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dirty="0">
                  <a:latin typeface="+mn-lt"/>
                  <a:ea typeface="+mj-ea"/>
                </a:rPr>
                <a:t>表示</a:t>
              </a:r>
              <a:r>
                <a:rPr lang="en-US" altLang="zh-CN" sz="2800" dirty="0">
                  <a:latin typeface="+mn-lt"/>
                  <a:ea typeface="+mj-ea"/>
                </a:rPr>
                <a:t>1</a:t>
              </a:r>
              <a:r>
                <a:rPr lang="zh-CN" altLang="en-US" sz="2800" dirty="0">
                  <a:latin typeface="+mn-lt"/>
                  <a:ea typeface="+mj-ea"/>
                </a:rPr>
                <a:t>平方分米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BB32BE73-F1AF-2A24-2563-28EBDB49EE3B}"/>
              </a:ext>
            </a:extLst>
          </p:cNvPr>
          <p:cNvSpPr/>
          <p:nvPr/>
        </p:nvSpPr>
        <p:spPr>
          <a:xfrm>
            <a:off x="3914476" y="1401613"/>
            <a:ext cx="7499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6001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单位是用来表示</a:t>
            </a:r>
            <a:r>
              <a:rPr lang="zh-CN" altLang="en-US" sz="3200" dirty="0">
                <a:solidFill>
                  <a:srgbClr val="E6001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长度的计量单位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F3C8CC5-8CC8-C055-C00E-36A5DCCAE7C7}"/>
              </a:ext>
            </a:extLst>
          </p:cNvPr>
          <p:cNvSpPr/>
          <p:nvPr/>
        </p:nvSpPr>
        <p:spPr>
          <a:xfrm>
            <a:off x="3914476" y="2141239"/>
            <a:ext cx="8400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单位是用来表示</a:t>
            </a:r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面积大小的计量单位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EF2C59E5-FFC2-8640-189B-3DE972ACA35B}"/>
              </a:ext>
            </a:extLst>
          </p:cNvPr>
          <p:cNvGrpSpPr/>
          <p:nvPr/>
        </p:nvGrpSpPr>
        <p:grpSpPr>
          <a:xfrm>
            <a:off x="4183010" y="3114455"/>
            <a:ext cx="6439957" cy="1111802"/>
            <a:chOff x="3879954" y="3442599"/>
            <a:chExt cx="6439957" cy="111180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BCA7F44-3114-E7F3-7108-C72AE043509B}"/>
                </a:ext>
              </a:extLst>
            </p:cNvPr>
            <p:cNvSpPr/>
            <p:nvPr/>
          </p:nvSpPr>
          <p:spPr>
            <a:xfrm>
              <a:off x="3879954" y="3442600"/>
              <a:ext cx="1111801" cy="111180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7379D7-BB54-FF08-CE13-327A1124825B}"/>
                </a:ext>
              </a:extLst>
            </p:cNvPr>
            <p:cNvSpPr/>
            <p:nvPr/>
          </p:nvSpPr>
          <p:spPr>
            <a:xfrm>
              <a:off x="6532330" y="3442599"/>
              <a:ext cx="1111801" cy="111180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分米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AAB567D-D7DF-959B-DACF-78CF6FAB60DD}"/>
                </a:ext>
              </a:extLst>
            </p:cNvPr>
            <p:cNvSpPr/>
            <p:nvPr/>
          </p:nvSpPr>
          <p:spPr>
            <a:xfrm>
              <a:off x="9208110" y="3442599"/>
              <a:ext cx="1111801" cy="111180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厘米</a:t>
              </a: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D3CA59B6-4542-97F7-9BA1-52EC8FA8F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7510" y="3918601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68D6ACEE-EE50-6367-7843-F853CC7E12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4131" y="3918601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660D3927-7E31-93B6-6EE1-214A772F94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07510" y="4132032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8502DE37-3587-83F6-72B4-CDB85800B9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44131" y="4132032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271E489C-D3BA-BE50-E55F-5B11FBE2B0C7}"/>
              </a:ext>
            </a:extLst>
          </p:cNvPr>
          <p:cNvSpPr/>
          <p:nvPr/>
        </p:nvSpPr>
        <p:spPr>
          <a:xfrm>
            <a:off x="5739340" y="3010153"/>
            <a:ext cx="889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53EB8CE-8133-4E9E-1C7A-9368033753ED}"/>
              </a:ext>
            </a:extLst>
          </p:cNvPr>
          <p:cNvSpPr/>
          <p:nvPr/>
        </p:nvSpPr>
        <p:spPr>
          <a:xfrm>
            <a:off x="8375961" y="3010153"/>
            <a:ext cx="889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6465D41-F05B-AFF6-1FB9-5B7B79710C35}"/>
              </a:ext>
            </a:extLst>
          </p:cNvPr>
          <p:cNvGrpSpPr/>
          <p:nvPr/>
        </p:nvGrpSpPr>
        <p:grpSpPr>
          <a:xfrm>
            <a:off x="4183010" y="4702258"/>
            <a:ext cx="6433850" cy="1111801"/>
            <a:chOff x="3878412" y="4958465"/>
            <a:chExt cx="6433850" cy="111180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6DAA345-17CA-D400-49C4-FE1A7F7477E1}"/>
                </a:ext>
              </a:extLst>
            </p:cNvPr>
            <p:cNvSpPr/>
            <p:nvPr/>
          </p:nvSpPr>
          <p:spPr>
            <a:xfrm>
              <a:off x="6530788" y="4958465"/>
              <a:ext cx="1111801" cy="111180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平方分米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FAFB5B6-FFCD-706C-C434-FF00EE9CD374}"/>
                </a:ext>
              </a:extLst>
            </p:cNvPr>
            <p:cNvSpPr/>
            <p:nvPr/>
          </p:nvSpPr>
          <p:spPr>
            <a:xfrm>
              <a:off x="3878412" y="4958465"/>
              <a:ext cx="1111801" cy="111180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平方米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B95744C-DD76-F641-D3A3-3A3E1CD151F6}"/>
                </a:ext>
              </a:extLst>
            </p:cNvPr>
            <p:cNvSpPr/>
            <p:nvPr/>
          </p:nvSpPr>
          <p:spPr>
            <a:xfrm>
              <a:off x="9200461" y="4958465"/>
              <a:ext cx="1111801" cy="111180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平方厘米</a:t>
              </a:r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D53D96A8-992D-2701-4CE6-62DB746870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98861" y="5415431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739EF92C-7551-D873-062B-E6401D4394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4536" y="5409645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28660F43-F865-291B-421C-23E44180A6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98861" y="5618345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7703461D-783F-CE56-0A9C-0AA8FC6993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44131" y="5623221"/>
              <a:ext cx="154057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B2C44064-384B-0860-7605-03C345CFEAAF}"/>
              </a:ext>
            </a:extLst>
          </p:cNvPr>
          <p:cNvSpPr/>
          <p:nvPr/>
        </p:nvSpPr>
        <p:spPr>
          <a:xfrm>
            <a:off x="5739340" y="4617830"/>
            <a:ext cx="904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A7801E0-4E90-8378-6E78-1A1EFF2B8B72}"/>
              </a:ext>
            </a:extLst>
          </p:cNvPr>
          <p:cNvSpPr/>
          <p:nvPr/>
        </p:nvSpPr>
        <p:spPr>
          <a:xfrm>
            <a:off x="8375961" y="4617830"/>
            <a:ext cx="904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6260058-C491-AC78-F8DA-2D0AD4A6AD48}"/>
              </a:ext>
            </a:extLst>
          </p:cNvPr>
          <p:cNvSpPr txBox="1"/>
          <p:nvPr/>
        </p:nvSpPr>
        <p:spPr>
          <a:xfrm>
            <a:off x="4272839" y="4742527"/>
            <a:ext cx="1263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平方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426F210-24A4-A804-21C0-7DCF8CB2AA74}"/>
              </a:ext>
            </a:extLst>
          </p:cNvPr>
          <p:cNvSpPr txBox="1"/>
          <p:nvPr/>
        </p:nvSpPr>
        <p:spPr>
          <a:xfrm>
            <a:off x="6923298" y="4742527"/>
            <a:ext cx="1263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平方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01A0B02-9F6E-2520-7DB4-5780CC41E13F}"/>
              </a:ext>
            </a:extLst>
          </p:cNvPr>
          <p:cNvSpPr txBox="1"/>
          <p:nvPr/>
        </p:nvSpPr>
        <p:spPr>
          <a:xfrm>
            <a:off x="9593261" y="4742527"/>
            <a:ext cx="1263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-2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平方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7" grpId="0"/>
      <p:bldP spid="18" grpId="0"/>
      <p:bldP spid="27" grpId="0"/>
      <p:bldP spid="28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AF94D16-35D8-5C77-098A-7D65DE481689}"/>
              </a:ext>
            </a:extLst>
          </p:cNvPr>
          <p:cNvSpPr txBox="1"/>
          <p:nvPr/>
        </p:nvSpPr>
        <p:spPr>
          <a:xfrm>
            <a:off x="1991961" y="404074"/>
            <a:ext cx="82080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想一想：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latin typeface="+mn-lt"/>
                <a:ea typeface="黑体" panose="02010609060101010101" pitchFamily="49" charset="-122"/>
              </a:rPr>
              <a:t>平方米等于多少平方厘米？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95466BF-D437-DBE3-23C8-FE9B4CF8319C}"/>
              </a:ext>
            </a:extLst>
          </p:cNvPr>
          <p:cNvSpPr/>
          <p:nvPr/>
        </p:nvSpPr>
        <p:spPr>
          <a:xfrm>
            <a:off x="421654" y="1161264"/>
            <a:ext cx="3960000" cy="3960000"/>
          </a:xfrm>
          <a:prstGeom prst="rect">
            <a:avLst/>
          </a:prstGeom>
          <a:solidFill>
            <a:srgbClr val="EAFF56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C6BE15-40A8-B99A-0B66-683DB7147255}"/>
              </a:ext>
            </a:extLst>
          </p:cNvPr>
          <p:cNvSpPr txBox="1"/>
          <p:nvPr/>
        </p:nvSpPr>
        <p:spPr>
          <a:xfrm>
            <a:off x="1619101" y="5222232"/>
            <a:ext cx="1565106" cy="55989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2800" b="1" dirty="0"/>
              <a:t>1</a:t>
            </a:r>
            <a:r>
              <a:rPr lang="zh-CN" altLang="en-US" sz="2800" dirty="0"/>
              <a:t>米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E80F9933-980F-3029-853F-5A4D5AA439C1}"/>
              </a:ext>
            </a:extLst>
          </p:cNvPr>
          <p:cNvSpPr txBox="1"/>
          <p:nvPr/>
        </p:nvSpPr>
        <p:spPr>
          <a:xfrm>
            <a:off x="4477422" y="1785404"/>
            <a:ext cx="6128969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边长是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米</a:t>
            </a: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，</a:t>
            </a:r>
            <a:endParaRPr lang="en-US" altLang="zh-CN" sz="2800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正方形面积就是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1×1=1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（平方米）</a:t>
            </a:r>
            <a:r>
              <a:rPr lang="zh-CN" altLang="en-US" sz="2800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2800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387B21FE-68F5-0988-8773-3ADD996E1C6E}"/>
              </a:ext>
            </a:extLst>
          </p:cNvPr>
          <p:cNvSpPr txBox="1"/>
          <p:nvPr/>
        </p:nvSpPr>
        <p:spPr>
          <a:xfrm>
            <a:off x="4477422" y="2808502"/>
            <a:ext cx="329761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米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厘米，</a:t>
            </a:r>
            <a:endParaRPr lang="en-US" altLang="zh-CN" sz="28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E8A746-D287-6B77-33BF-CD9D22319958}"/>
              </a:ext>
            </a:extLst>
          </p:cNvPr>
          <p:cNvSpPr txBox="1"/>
          <p:nvPr/>
        </p:nvSpPr>
        <p:spPr>
          <a:xfrm>
            <a:off x="812816" y="5222231"/>
            <a:ext cx="3177676" cy="55989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2800" b="1" dirty="0"/>
              <a:t>1</a:t>
            </a:r>
            <a:r>
              <a:rPr lang="zh-CN" altLang="en-US" sz="2800" dirty="0"/>
              <a:t>米（</a:t>
            </a:r>
            <a:r>
              <a:rPr lang="en-US" altLang="zh-CN" sz="2800" b="1" dirty="0"/>
              <a:t>100</a:t>
            </a:r>
            <a:r>
              <a:rPr lang="zh-CN" altLang="en-US" sz="2800" dirty="0"/>
              <a:t>厘米）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4087E8-F680-1876-F2A2-9FCDD5DB94D9}"/>
              </a:ext>
            </a:extLst>
          </p:cNvPr>
          <p:cNvSpPr txBox="1"/>
          <p:nvPr/>
        </p:nvSpPr>
        <p:spPr>
          <a:xfrm>
            <a:off x="4477422" y="3400713"/>
            <a:ext cx="78572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边长是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100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厘米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，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正方形面积就是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100×100=10000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（平方</a:t>
            </a:r>
            <a:r>
              <a:rPr lang="zh-CN" altLang="en-US" sz="2800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厘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米）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D005C8F-2043-6E30-209C-FB1661826DCD}"/>
              </a:ext>
            </a:extLst>
          </p:cNvPr>
          <p:cNvSpPr/>
          <p:nvPr/>
        </p:nvSpPr>
        <p:spPr bwMode="auto">
          <a:xfrm>
            <a:off x="4975745" y="4823607"/>
            <a:ext cx="5598574" cy="797247"/>
          </a:xfrm>
          <a:prstGeom prst="rect">
            <a:avLst/>
          </a:prstGeom>
          <a:solidFill>
            <a:srgbClr val="DAEDEF"/>
          </a:solidFill>
          <a:ln w="12700" cap="flat" cmpd="sng" algn="ctr">
            <a:solidFill>
              <a:srgbClr val="BBE0E3">
                <a:lumMod val="9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平方米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=10000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平方厘米</a:t>
            </a: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400A5F9-2B52-42F3-AD46-2FBBE555C5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917487"/>
            <a:ext cx="904663" cy="9046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7A8B82F-DFE6-15D7-A2E4-F932A242B3AD}"/>
              </a:ext>
            </a:extLst>
          </p:cNvPr>
          <p:cNvSpPr txBox="1"/>
          <p:nvPr/>
        </p:nvSpPr>
        <p:spPr>
          <a:xfrm>
            <a:off x="1558858" y="1046653"/>
            <a:ext cx="9316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平方米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（         ）平方分米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10C88D-441C-7BA9-226A-7704C6D74182}"/>
              </a:ext>
            </a:extLst>
          </p:cNvPr>
          <p:cNvSpPr txBox="1"/>
          <p:nvPr/>
        </p:nvSpPr>
        <p:spPr>
          <a:xfrm>
            <a:off x="1558858" y="3413196"/>
            <a:ext cx="93166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600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平方厘米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（         ）平方分米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595B9A-D86A-2DC6-F203-4495B275EB28}"/>
              </a:ext>
            </a:extLst>
          </p:cNvPr>
          <p:cNvSpPr txBox="1"/>
          <p:nvPr/>
        </p:nvSpPr>
        <p:spPr>
          <a:xfrm>
            <a:off x="1558858" y="1923783"/>
            <a:ext cx="9316666" cy="12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平方米是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平方分米， 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   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平方米是（      ）个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平方分米。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2B7C8D-A609-D972-D66A-59AC436BA2F0}"/>
              </a:ext>
            </a:extLst>
          </p:cNvPr>
          <p:cNvSpPr txBox="1"/>
          <p:nvPr/>
        </p:nvSpPr>
        <p:spPr>
          <a:xfrm>
            <a:off x="4807357" y="2592002"/>
            <a:ext cx="7227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4C851310-E6ED-0A1E-1BDB-5DE043474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402" y="1041033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715483-5E42-7AE5-AA7F-425EA65063B2}"/>
              </a:ext>
            </a:extLst>
          </p:cNvPr>
          <p:cNvSpPr txBox="1"/>
          <p:nvPr/>
        </p:nvSpPr>
        <p:spPr>
          <a:xfrm>
            <a:off x="1558858" y="4290325"/>
            <a:ext cx="9569585" cy="12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平方厘米是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平方分米， 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   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平方厘米里面有（      ）个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平方分米。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BC09ED-4BC9-8765-86A8-3E699AD92D8D}"/>
              </a:ext>
            </a:extLst>
          </p:cNvPr>
          <p:cNvSpPr txBox="1"/>
          <p:nvPr/>
        </p:nvSpPr>
        <p:spPr>
          <a:xfrm>
            <a:off x="6480515" y="4962478"/>
            <a:ext cx="8055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6BC8889E-FF39-6C71-3099-61D720E36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2265" y="3407575"/>
            <a:ext cx="864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E7FD2F6-CEA5-F709-0047-287DD3FE7087}"/>
              </a:ext>
            </a:extLst>
          </p:cNvPr>
          <p:cNvSpPr txBox="1"/>
          <p:nvPr/>
        </p:nvSpPr>
        <p:spPr>
          <a:xfrm>
            <a:off x="549645" y="59158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归纳小结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8F6BB70-C854-36F8-0C3B-39A16CAF9B39}"/>
              </a:ext>
            </a:extLst>
          </p:cNvPr>
          <p:cNvSpPr/>
          <p:nvPr/>
        </p:nvSpPr>
        <p:spPr>
          <a:xfrm>
            <a:off x="677956" y="1554200"/>
            <a:ext cx="6391493" cy="796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面积单位间的换算方法：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C04956-562D-139E-55A4-50F61BF5DA85}"/>
              </a:ext>
            </a:extLst>
          </p:cNvPr>
          <p:cNvSpPr/>
          <p:nvPr/>
        </p:nvSpPr>
        <p:spPr>
          <a:xfrm>
            <a:off x="1099528" y="3098613"/>
            <a:ext cx="98542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高级面积单位               低级面积单位</a:t>
            </a:r>
            <a:endParaRPr lang="zh-CN" altLang="en-US" sz="2800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FC4BE25-8F79-BA42-907C-4790B73210E0}"/>
              </a:ext>
            </a:extLst>
          </p:cNvPr>
          <p:cNvGrpSpPr/>
          <p:nvPr/>
        </p:nvGrpSpPr>
        <p:grpSpPr>
          <a:xfrm>
            <a:off x="5119511" y="2599372"/>
            <a:ext cx="1843351" cy="801413"/>
            <a:chOff x="5119511" y="3218473"/>
            <a:chExt cx="1843351" cy="801413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2049DE6-960F-3D9B-4704-2A2FFBE95352}"/>
                </a:ext>
              </a:extLst>
            </p:cNvPr>
            <p:cNvCxnSpPr>
              <a:cxnSpLocks/>
            </p:cNvCxnSpPr>
            <p:nvPr/>
          </p:nvCxnSpPr>
          <p:spPr>
            <a:xfrm>
              <a:off x="5119511" y="4019886"/>
              <a:ext cx="1843351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8" name="TextBox 39">
              <a:extLst>
                <a:ext uri="{FF2B5EF4-FFF2-40B4-BE49-F238E27FC236}">
                  <a16:creationId xmlns:a16="http://schemas.microsoft.com/office/drawing/2014/main" id="{DD9CC2A2-F1B3-571D-C461-78ADA99BC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9511" y="3218473"/>
              <a:ext cx="1728357" cy="7603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进率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4BEE6AE-4F3F-B377-FD4D-89C4BB57AABE}"/>
              </a:ext>
            </a:extLst>
          </p:cNvPr>
          <p:cNvGrpSpPr/>
          <p:nvPr/>
        </p:nvGrpSpPr>
        <p:grpSpPr>
          <a:xfrm>
            <a:off x="5119510" y="3586420"/>
            <a:ext cx="1843352" cy="802619"/>
            <a:chOff x="5119510" y="4205521"/>
            <a:chExt cx="1843352" cy="802619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B94F6CB-85B4-2E93-BB34-EC451699A898}"/>
                </a:ext>
              </a:extLst>
            </p:cNvPr>
            <p:cNvCxnSpPr>
              <a:cxnSpLocks/>
            </p:cNvCxnSpPr>
            <p:nvPr/>
          </p:nvCxnSpPr>
          <p:spPr>
            <a:xfrm>
              <a:off x="5119511" y="4205521"/>
              <a:ext cx="1843351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11" name="TextBox 39">
              <a:extLst>
                <a:ext uri="{FF2B5EF4-FFF2-40B4-BE49-F238E27FC236}">
                  <a16:creationId xmlns:a16="http://schemas.microsoft.com/office/drawing/2014/main" id="{30ECCAF0-B5F8-70AE-D69B-48CD01C18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9510" y="4247804"/>
              <a:ext cx="1728357" cy="7603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itchFamily="49" charset="-122"/>
                  <a:ea typeface="楷体_GB2312" pitchFamily="49" charset="-122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kumimoji="0" lang="zh-CN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进率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B92167BA-F21F-BF1C-ADEF-E9F56E20F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948" y="4073802"/>
            <a:ext cx="2149134" cy="230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8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2085156"/>
            <a:ext cx="73550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2238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503796"/>
            <a:ext cx="38164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F71DC2-09F4-4919-6D35-F68DEAE4F610}"/>
              </a:ext>
            </a:extLst>
          </p:cNvPr>
          <p:cNvSpPr txBox="1"/>
          <p:nvPr/>
        </p:nvSpPr>
        <p:spPr>
          <a:xfrm>
            <a:off x="1176121" y="3052384"/>
            <a:ext cx="73550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1495F0-0932-5D4D-1F0C-60D841F95FD5}"/>
              </a:ext>
            </a:extLst>
          </p:cNvPr>
          <p:cNvSpPr txBox="1"/>
          <p:nvPr/>
        </p:nvSpPr>
        <p:spPr>
          <a:xfrm>
            <a:off x="1176121" y="4019612"/>
            <a:ext cx="73550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Box 28">
            <a:extLst>
              <a:ext uri="{FF2B5EF4-FFF2-40B4-BE49-F238E27FC236}">
                <a16:creationId xmlns:a16="http://schemas.microsoft.com/office/drawing/2014/main" id="{B740F8F0-4535-304A-644A-42F2572FC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300" y="2132348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4F49A9F3-AFD8-9D63-6C46-CC5BA9ABD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487" y="3105834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0DEA4B04-F6B9-9D6F-29F5-26DE9D6B9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404" y="4069514"/>
            <a:ext cx="10948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977707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下面的交通标志牌外形近似正方形。标志牌的面积大约是多少平方分米？合多少平方厘米？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103055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9CEFACF-D4E3-3E58-0B64-B3B78E010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2078" y="677382"/>
            <a:ext cx="38164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3264DCC-E1FF-FB0B-47AD-AEB21004DE8B}"/>
              </a:ext>
            </a:extLst>
          </p:cNvPr>
          <p:cNvGrpSpPr/>
          <p:nvPr/>
        </p:nvGrpSpPr>
        <p:grpSpPr>
          <a:xfrm>
            <a:off x="8898077" y="2550481"/>
            <a:ext cx="2554297" cy="2969360"/>
            <a:chOff x="8489515" y="2424022"/>
            <a:chExt cx="2554297" cy="2969360"/>
          </a:xfrm>
        </p:grpSpPr>
        <p:pic>
          <p:nvPicPr>
            <p:cNvPr id="6" name="Picture 17" descr="F:\HXZ\工作文件\人教教学易\2023\数学\三年级下册\自己处理图\p65-1.png">
              <a:extLst>
                <a:ext uri="{FF2B5EF4-FFF2-40B4-BE49-F238E27FC236}">
                  <a16:creationId xmlns:a16="http://schemas.microsoft.com/office/drawing/2014/main" id="{084007F7-B59F-D930-E374-74F5C23CFD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489515" y="2424022"/>
              <a:ext cx="2554297" cy="2532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A44CA2A-ACFB-C409-398F-EC7C88310989}"/>
                </a:ext>
              </a:extLst>
            </p:cNvPr>
            <p:cNvCxnSpPr>
              <a:cxnSpLocks/>
            </p:cNvCxnSpPr>
            <p:nvPr/>
          </p:nvCxnSpPr>
          <p:spPr>
            <a:xfrm>
              <a:off x="8526780" y="4998720"/>
              <a:ext cx="0" cy="3676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FE7398A-EDDF-2E28-115C-AE9BD85906FF}"/>
                </a:ext>
              </a:extLst>
            </p:cNvPr>
            <p:cNvCxnSpPr>
              <a:cxnSpLocks/>
            </p:cNvCxnSpPr>
            <p:nvPr/>
          </p:nvCxnSpPr>
          <p:spPr>
            <a:xfrm>
              <a:off x="10999470" y="4998720"/>
              <a:ext cx="0" cy="3676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EE9B999C-47C4-6D2B-291A-E090ECBB54DB}"/>
                </a:ext>
              </a:extLst>
            </p:cNvPr>
            <p:cNvCxnSpPr/>
            <p:nvPr/>
          </p:nvCxnSpPr>
          <p:spPr>
            <a:xfrm>
              <a:off x="10235565" y="5162550"/>
              <a:ext cx="7391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A1B183C2-CA37-EA9A-812C-B92D17A75B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42020" y="5162550"/>
              <a:ext cx="7391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17EADB7-DE15-F8F0-8E1C-8AD36F795E98}"/>
                </a:ext>
              </a:extLst>
            </p:cNvPr>
            <p:cNvSpPr txBox="1"/>
            <p:nvPr/>
          </p:nvSpPr>
          <p:spPr>
            <a:xfrm>
              <a:off x="9287778" y="4931717"/>
              <a:ext cx="9573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hangingPunct="1"/>
              <a:r>
                <a:rPr lang="en-US" altLang="zh-CN" sz="2400" b="1" dirty="0">
                  <a:latin typeface="+mn-lt"/>
                  <a:ea typeface="+mj-ea"/>
                </a:rPr>
                <a:t>8</a:t>
              </a:r>
              <a:r>
                <a:rPr lang="zh-CN" altLang="en-US" sz="2400" b="1" dirty="0">
                  <a:latin typeface="+mn-lt"/>
                  <a:ea typeface="+mj-ea"/>
                </a:rPr>
                <a:t>分米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674CBB7E-9BDE-15F9-B1FE-E6888AD984A0}"/>
              </a:ext>
            </a:extLst>
          </p:cNvPr>
          <p:cNvSpPr txBox="1"/>
          <p:nvPr/>
        </p:nvSpPr>
        <p:spPr>
          <a:xfrm>
            <a:off x="1869645" y="2860169"/>
            <a:ext cx="4919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8×8=64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（平方分米）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1DDEFE-FE56-D530-74B6-B8428731DF3C}"/>
              </a:ext>
            </a:extLst>
          </p:cNvPr>
          <p:cNvSpPr txBox="1"/>
          <p:nvPr/>
        </p:nvSpPr>
        <p:spPr>
          <a:xfrm>
            <a:off x="696494" y="4511668"/>
            <a:ext cx="7988638" cy="135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答：标志牌的面积大约是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64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平方分米，合</a:t>
            </a:r>
            <a:r>
              <a:rPr lang="en-US" altLang="zh-CN" dirty="0"/>
              <a:t>6400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dirty="0"/>
              <a:t> 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8314E37-4CFB-EE1B-081F-48C76158C2BB}"/>
              </a:ext>
            </a:extLst>
          </p:cNvPr>
          <p:cNvSpPr txBox="1"/>
          <p:nvPr/>
        </p:nvSpPr>
        <p:spPr>
          <a:xfrm>
            <a:off x="1248542" y="3671051"/>
            <a:ext cx="61184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64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平方分米 </a:t>
            </a:r>
            <a:r>
              <a:rPr lang="en-US" altLang="zh-CN" dirty="0"/>
              <a:t>= 6400 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dirty="0"/>
              <a:t> </a:t>
            </a:r>
            <a:endParaRPr lang="zh-CN" altLang="en-US" b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062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A7EF76-6488-AA1D-3C5C-2130D4DC5A01}"/>
              </a:ext>
            </a:extLst>
          </p:cNvPr>
          <p:cNvSpPr txBox="1"/>
          <p:nvPr/>
        </p:nvSpPr>
        <p:spPr>
          <a:xfrm>
            <a:off x="1176121" y="97770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21E91E5-B605-372B-A646-3EC4E55B02CD}"/>
              </a:ext>
            </a:extLst>
          </p:cNvPr>
          <p:cNvSpPr/>
          <p:nvPr/>
        </p:nvSpPr>
        <p:spPr>
          <a:xfrm>
            <a:off x="500743" y="103055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6E48EBC-C4DE-454D-ABE1-B5EC3C038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9549" y="1218273"/>
            <a:ext cx="40962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B7B9D8-AC36-636E-26C8-D2E92CD64701}"/>
              </a:ext>
            </a:extLst>
          </p:cNvPr>
          <p:cNvSpPr txBox="1"/>
          <p:nvPr/>
        </p:nvSpPr>
        <p:spPr>
          <a:xfrm>
            <a:off x="1176121" y="1904129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平方厘米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194690-C534-4588-73C1-069A14814D3A}"/>
              </a:ext>
            </a:extLst>
          </p:cNvPr>
          <p:cNvSpPr txBox="1"/>
          <p:nvPr/>
        </p:nvSpPr>
        <p:spPr>
          <a:xfrm>
            <a:off x="1176121" y="2873780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BCF193-4853-D02D-0C3E-7BF6866F0267}"/>
              </a:ext>
            </a:extLst>
          </p:cNvPr>
          <p:cNvSpPr txBox="1"/>
          <p:nvPr/>
        </p:nvSpPr>
        <p:spPr>
          <a:xfrm>
            <a:off x="1176121" y="3843431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平方厘米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2576373-DBCE-ECA8-7E9D-5CDA86997EA7}"/>
              </a:ext>
            </a:extLst>
          </p:cNvPr>
          <p:cNvSpPr txBox="1"/>
          <p:nvPr/>
        </p:nvSpPr>
        <p:spPr>
          <a:xfrm>
            <a:off x="1176121" y="4813084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Box 28">
            <a:extLst>
              <a:ext uri="{FF2B5EF4-FFF2-40B4-BE49-F238E27FC236}">
                <a16:creationId xmlns:a16="http://schemas.microsoft.com/office/drawing/2014/main" id="{6AC8D153-0761-2814-637A-71EB68178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023" y="1944780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2A935EE0-2B56-80E6-8F9D-F47D2F637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824" y="2920970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A5EE360A-73F8-5364-D508-2E6ED990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215" y="3890623"/>
            <a:ext cx="752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45B3A76A-B259-D66C-F41C-992133F2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026" y="4860276"/>
            <a:ext cx="10461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916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73EE12-D587-D783-EEBF-68C25AD87C0D}"/>
              </a:ext>
            </a:extLst>
          </p:cNvPr>
          <p:cNvSpPr txBox="1"/>
          <p:nvPr/>
        </p:nvSpPr>
        <p:spPr>
          <a:xfrm>
            <a:off x="1176121" y="685876"/>
            <a:ext cx="10515136" cy="401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一个长方形花坛，长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）求这个花坛的面积。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）在花坛的四周围一圈围栏，求围栏的长度。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C875DEA-2D7F-0B08-18F7-F4B89D4FD1E6}"/>
              </a:ext>
            </a:extLst>
          </p:cNvPr>
          <p:cNvSpPr/>
          <p:nvPr/>
        </p:nvSpPr>
        <p:spPr>
          <a:xfrm>
            <a:off x="500743" y="73872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4D947C4-C411-C05B-ED99-64F79982E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515" y="92644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06B9D76-5DB4-1C89-BAD7-FDBCE67A7F27}"/>
              </a:ext>
            </a:extLst>
          </p:cNvPr>
          <p:cNvSpPr txBox="1"/>
          <p:nvPr/>
        </p:nvSpPr>
        <p:spPr>
          <a:xfrm>
            <a:off x="2638628" y="2205558"/>
            <a:ext cx="4919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5×2=10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F4FDC6-94CC-C6ED-0224-DFEA2D443E58}"/>
              </a:ext>
            </a:extLst>
          </p:cNvPr>
          <p:cNvSpPr txBox="1"/>
          <p:nvPr/>
        </p:nvSpPr>
        <p:spPr>
          <a:xfrm>
            <a:off x="2638628" y="2908685"/>
            <a:ext cx="6567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答：花坛的面积是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平方米。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6AB9C7-D200-9940-0E2C-C46418E89246}"/>
              </a:ext>
            </a:extLst>
          </p:cNvPr>
          <p:cNvSpPr txBox="1"/>
          <p:nvPr/>
        </p:nvSpPr>
        <p:spPr>
          <a:xfrm>
            <a:off x="2638628" y="4760182"/>
            <a:ext cx="45695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(5+2)×2=14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3A6F9A-F50B-6386-D9C0-DE1E0E820DB2}"/>
              </a:ext>
            </a:extLst>
          </p:cNvPr>
          <p:cNvSpPr txBox="1"/>
          <p:nvPr/>
        </p:nvSpPr>
        <p:spPr>
          <a:xfrm>
            <a:off x="2638628" y="5463309"/>
            <a:ext cx="45695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答：围栏长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17426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20FE4CA-4F2F-3D4A-337E-CC9CB2ED37FB}"/>
              </a:ext>
            </a:extLst>
          </p:cNvPr>
          <p:cNvSpPr txBox="1"/>
          <p:nvPr/>
        </p:nvSpPr>
        <p:spPr>
          <a:xfrm>
            <a:off x="1176121" y="685876"/>
            <a:ext cx="1051513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在一张边长是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厘米的正方形纸中，剪去一个长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厘米的长方形。小明想到了三种剪的方法（如下图）。剩余部分的面积各是多少？剩余部分的周长呢？（单位：厘米）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7D3CC88-D16F-A89B-8211-9F97D33F623B}"/>
              </a:ext>
            </a:extLst>
          </p:cNvPr>
          <p:cNvSpPr/>
          <p:nvPr/>
        </p:nvSpPr>
        <p:spPr>
          <a:xfrm>
            <a:off x="500743" y="73872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D5C9E1E-F0DC-DC93-49C9-89DCACA60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2791" y="282868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AD0E311D-8EC1-DEE0-A26F-81E75C0BFC26}"/>
              </a:ext>
            </a:extLst>
          </p:cNvPr>
          <p:cNvSpPr/>
          <p:nvPr/>
        </p:nvSpPr>
        <p:spPr>
          <a:xfrm>
            <a:off x="1622987" y="3604097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7FEBDBB-8DD9-DF53-97B7-7834EB11EB30}"/>
              </a:ext>
            </a:extLst>
          </p:cNvPr>
          <p:cNvSpPr/>
          <p:nvPr/>
        </p:nvSpPr>
        <p:spPr>
          <a:xfrm>
            <a:off x="5016000" y="3604097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DC0817A4-BDED-E6D6-641C-46E4EDEE211F}"/>
              </a:ext>
            </a:extLst>
          </p:cNvPr>
          <p:cNvSpPr/>
          <p:nvPr/>
        </p:nvSpPr>
        <p:spPr>
          <a:xfrm rot="16200000">
            <a:off x="8409013" y="3604097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1E8F78E-29D9-372F-2FE2-E1C77D3DC787}"/>
              </a:ext>
            </a:extLst>
          </p:cNvPr>
          <p:cNvCxnSpPr>
            <a:cxnSpLocks/>
          </p:cNvCxnSpPr>
          <p:nvPr/>
        </p:nvCxnSpPr>
        <p:spPr>
          <a:xfrm>
            <a:off x="2486987" y="3604097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D845714-66F2-332D-DAB7-182DD72821E6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4036097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9EA5241-6601-2F58-FB3F-34363E7E5E69}"/>
              </a:ext>
            </a:extLst>
          </p:cNvPr>
          <p:cNvCxnSpPr>
            <a:cxnSpLocks/>
          </p:cNvCxnSpPr>
          <p:nvPr/>
        </p:nvCxnSpPr>
        <p:spPr>
          <a:xfrm>
            <a:off x="5448000" y="3604097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9FBA666-710B-94EA-933E-11E65F2AC89F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3604096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4171ABF-5C0A-EA05-B3EB-8CB8E2BC9F1F}"/>
              </a:ext>
            </a:extLst>
          </p:cNvPr>
          <p:cNvSpPr txBox="1"/>
          <p:nvPr/>
        </p:nvSpPr>
        <p:spPr>
          <a:xfrm>
            <a:off x="2286855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969387-F971-4F7E-93A8-6494C400F0CA}"/>
              </a:ext>
            </a:extLst>
          </p:cNvPr>
          <p:cNvSpPr txBox="1"/>
          <p:nvPr/>
        </p:nvSpPr>
        <p:spPr>
          <a:xfrm>
            <a:off x="5679868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A97797F-BE17-31EB-D38D-23B9864E30DB}"/>
              </a:ext>
            </a:extLst>
          </p:cNvPr>
          <p:cNvSpPr txBox="1"/>
          <p:nvPr/>
        </p:nvSpPr>
        <p:spPr>
          <a:xfrm>
            <a:off x="9072881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D90CC7-9FB4-5801-FFA6-FBF44962259B}"/>
              </a:ext>
            </a:extLst>
          </p:cNvPr>
          <p:cNvSpPr txBox="1"/>
          <p:nvPr/>
        </p:nvSpPr>
        <p:spPr>
          <a:xfrm>
            <a:off x="2712715" y="443891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6785659-6078-1857-7884-5D3439746D88}"/>
              </a:ext>
            </a:extLst>
          </p:cNvPr>
          <p:cNvSpPr txBox="1"/>
          <p:nvPr/>
        </p:nvSpPr>
        <p:spPr>
          <a:xfrm>
            <a:off x="5679868" y="443891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25911B8-45A4-CA1D-2FC6-40DC0468512C}"/>
              </a:ext>
            </a:extLst>
          </p:cNvPr>
          <p:cNvSpPr txBox="1"/>
          <p:nvPr/>
        </p:nvSpPr>
        <p:spPr>
          <a:xfrm>
            <a:off x="9354049" y="48684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E863D1C-A698-00DF-42C6-8B153FB823A2}"/>
              </a:ext>
            </a:extLst>
          </p:cNvPr>
          <p:cNvSpPr txBox="1"/>
          <p:nvPr/>
        </p:nvSpPr>
        <p:spPr>
          <a:xfrm rot="16200000">
            <a:off x="1779689" y="3738332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60F505E-9A14-5587-0D6E-41F2181C68FC}"/>
              </a:ext>
            </a:extLst>
          </p:cNvPr>
          <p:cNvSpPr txBox="1"/>
          <p:nvPr/>
        </p:nvSpPr>
        <p:spPr>
          <a:xfrm rot="16200000">
            <a:off x="4808569" y="373833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00E3B5-9D65-7AA9-6ED4-E169EAF71D6B}"/>
              </a:ext>
            </a:extLst>
          </p:cNvPr>
          <p:cNvSpPr txBox="1"/>
          <p:nvPr/>
        </p:nvSpPr>
        <p:spPr>
          <a:xfrm rot="16200000">
            <a:off x="8642978" y="39890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9454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02BE4302-66EF-7785-0319-0AAD5B1F01AE}"/>
              </a:ext>
            </a:extLst>
          </p:cNvPr>
          <p:cNvSpPr/>
          <p:nvPr/>
        </p:nvSpPr>
        <p:spPr>
          <a:xfrm>
            <a:off x="1622987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69E7474-273B-0EA0-0D0D-3A519EA70DA5}"/>
              </a:ext>
            </a:extLst>
          </p:cNvPr>
          <p:cNvSpPr/>
          <p:nvPr/>
        </p:nvSpPr>
        <p:spPr>
          <a:xfrm>
            <a:off x="5016000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25DC8DF4-5A91-710F-C948-79590C8BD948}"/>
              </a:ext>
            </a:extLst>
          </p:cNvPr>
          <p:cNvSpPr/>
          <p:nvPr/>
        </p:nvSpPr>
        <p:spPr>
          <a:xfrm rot="16200000">
            <a:off x="8409013" y="699375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577F996-352E-E662-D56C-D95B086F602F}"/>
              </a:ext>
            </a:extLst>
          </p:cNvPr>
          <p:cNvCxnSpPr>
            <a:cxnSpLocks/>
          </p:cNvCxnSpPr>
          <p:nvPr/>
        </p:nvCxnSpPr>
        <p:spPr>
          <a:xfrm>
            <a:off x="2486987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B40B30C-27CC-1CA0-CEE0-D12BE17010BD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1131375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9CB9557-B24F-4183-0961-32BCBB5331A5}"/>
              </a:ext>
            </a:extLst>
          </p:cNvPr>
          <p:cNvCxnSpPr>
            <a:cxnSpLocks/>
          </p:cNvCxnSpPr>
          <p:nvPr/>
        </p:nvCxnSpPr>
        <p:spPr>
          <a:xfrm>
            <a:off x="5448000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C7E62E1-C715-3D2C-BA78-0BB208B085AA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699374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66635FB-CD3C-5293-B474-0469752C3F8D}"/>
              </a:ext>
            </a:extLst>
          </p:cNvPr>
          <p:cNvSpPr txBox="1"/>
          <p:nvPr/>
        </p:nvSpPr>
        <p:spPr>
          <a:xfrm>
            <a:off x="2286855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4B84F05-3456-96CC-2932-FE52402B6D8F}"/>
              </a:ext>
            </a:extLst>
          </p:cNvPr>
          <p:cNvSpPr txBox="1"/>
          <p:nvPr/>
        </p:nvSpPr>
        <p:spPr>
          <a:xfrm>
            <a:off x="5679868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4059FB-20AB-F6F4-EBB4-958B6C7B3EF5}"/>
              </a:ext>
            </a:extLst>
          </p:cNvPr>
          <p:cNvSpPr txBox="1"/>
          <p:nvPr/>
        </p:nvSpPr>
        <p:spPr>
          <a:xfrm>
            <a:off x="9072881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9BF211-10A8-63FD-D96F-A19AF3FE22FA}"/>
              </a:ext>
            </a:extLst>
          </p:cNvPr>
          <p:cNvSpPr txBox="1"/>
          <p:nvPr/>
        </p:nvSpPr>
        <p:spPr>
          <a:xfrm>
            <a:off x="2712715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2F85262-2A0B-1A8A-517C-71F8DA64DECB}"/>
              </a:ext>
            </a:extLst>
          </p:cNvPr>
          <p:cNvSpPr txBox="1"/>
          <p:nvPr/>
        </p:nvSpPr>
        <p:spPr>
          <a:xfrm>
            <a:off x="5679868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995A27-B60A-D172-DBA0-D52536E15E8D}"/>
              </a:ext>
            </a:extLst>
          </p:cNvPr>
          <p:cNvSpPr txBox="1"/>
          <p:nvPr/>
        </p:nvSpPr>
        <p:spPr>
          <a:xfrm>
            <a:off x="9354049" y="196370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F2E84B-C344-C1E8-B52E-D6508D6EE0FA}"/>
              </a:ext>
            </a:extLst>
          </p:cNvPr>
          <p:cNvSpPr txBox="1"/>
          <p:nvPr/>
        </p:nvSpPr>
        <p:spPr>
          <a:xfrm rot="16200000">
            <a:off x="1779689" y="833610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F21F18-4482-71E1-82EB-8338C3394102}"/>
              </a:ext>
            </a:extLst>
          </p:cNvPr>
          <p:cNvSpPr txBox="1"/>
          <p:nvPr/>
        </p:nvSpPr>
        <p:spPr>
          <a:xfrm rot="16200000">
            <a:off x="4808569" y="83361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CC7465F-D4BA-98D7-BE0F-2A8F376281CA}"/>
              </a:ext>
            </a:extLst>
          </p:cNvPr>
          <p:cNvSpPr txBox="1"/>
          <p:nvPr/>
        </p:nvSpPr>
        <p:spPr>
          <a:xfrm rot="16200000">
            <a:off x="8642978" y="10843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BD567C-5B3E-8D4C-DDAA-C1E8B474A2BA}"/>
              </a:ext>
            </a:extLst>
          </p:cNvPr>
          <p:cNvSpPr txBox="1"/>
          <p:nvPr/>
        </p:nvSpPr>
        <p:spPr>
          <a:xfrm>
            <a:off x="1293013" y="3622413"/>
            <a:ext cx="9411420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剩余部分的面积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正方形的面积－小长方形的面积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4159769-6F8D-99E8-720C-2F3F5D4FA982}"/>
              </a:ext>
            </a:extLst>
          </p:cNvPr>
          <p:cNvSpPr txBox="1"/>
          <p:nvPr/>
        </p:nvSpPr>
        <p:spPr>
          <a:xfrm>
            <a:off x="2754520" y="4394211"/>
            <a:ext cx="53869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sz="3200" dirty="0"/>
              <a:t>5×5</a:t>
            </a:r>
            <a:r>
              <a:rPr lang="zh-CN" altLang="en-US" sz="3200" dirty="0"/>
              <a:t>－</a:t>
            </a:r>
            <a:r>
              <a:rPr lang="en-US" altLang="zh-CN" sz="3200" dirty="0"/>
              <a:t>3×2=19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（平方厘米）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23CFE1E-A767-93B7-E46A-7CA014A82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013" y="5161008"/>
            <a:ext cx="10224536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从同样大小的图形中，去掉同样大小的一部分，剩余部分的面积相等，与图形的形状无关。</a:t>
            </a:r>
          </a:p>
        </p:txBody>
      </p:sp>
    </p:spTree>
    <p:extLst>
      <p:ext uri="{BB962C8B-B14F-4D97-AF65-F5344CB8AC3E}">
        <p14:creationId xmlns:p14="http://schemas.microsoft.com/office/powerpoint/2010/main" val="118941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7AF0D14C-A4AB-816A-07EE-CA536A423E51}"/>
              </a:ext>
            </a:extLst>
          </p:cNvPr>
          <p:cNvSpPr/>
          <p:nvPr/>
        </p:nvSpPr>
        <p:spPr>
          <a:xfrm>
            <a:off x="1622987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F1158B8-11B3-8D4E-0C73-EF79DD44B8DA}"/>
              </a:ext>
            </a:extLst>
          </p:cNvPr>
          <p:cNvSpPr/>
          <p:nvPr/>
        </p:nvSpPr>
        <p:spPr>
          <a:xfrm>
            <a:off x="5016000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C1084377-F6CF-24F9-B4BA-D20EA8EB5047}"/>
              </a:ext>
            </a:extLst>
          </p:cNvPr>
          <p:cNvSpPr/>
          <p:nvPr/>
        </p:nvSpPr>
        <p:spPr>
          <a:xfrm rot="16200000">
            <a:off x="8409013" y="699375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5D9C1C4-E5C6-54E9-8D30-2F7F451BEAA4}"/>
              </a:ext>
            </a:extLst>
          </p:cNvPr>
          <p:cNvCxnSpPr>
            <a:cxnSpLocks/>
          </p:cNvCxnSpPr>
          <p:nvPr/>
        </p:nvCxnSpPr>
        <p:spPr>
          <a:xfrm>
            <a:off x="2486987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0F05C7D-F9BA-E45C-71A7-A3794F2A3895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1131375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6C1F666-91AD-1A9A-54DF-B5AB639BC6A7}"/>
              </a:ext>
            </a:extLst>
          </p:cNvPr>
          <p:cNvCxnSpPr>
            <a:cxnSpLocks/>
          </p:cNvCxnSpPr>
          <p:nvPr/>
        </p:nvCxnSpPr>
        <p:spPr>
          <a:xfrm>
            <a:off x="5448000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3963A71-4E68-B7B8-0B9B-BAED8AC19DB2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699374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C2497FF-0B90-1232-B20C-F304DA138CD4}"/>
              </a:ext>
            </a:extLst>
          </p:cNvPr>
          <p:cNvSpPr txBox="1"/>
          <p:nvPr/>
        </p:nvSpPr>
        <p:spPr>
          <a:xfrm>
            <a:off x="2286855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41FE716-3023-0951-58F9-37CC6C06326E}"/>
              </a:ext>
            </a:extLst>
          </p:cNvPr>
          <p:cNvSpPr txBox="1"/>
          <p:nvPr/>
        </p:nvSpPr>
        <p:spPr>
          <a:xfrm>
            <a:off x="5679868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32003A-DDF9-7370-E1C7-345145CD3F4B}"/>
              </a:ext>
            </a:extLst>
          </p:cNvPr>
          <p:cNvSpPr txBox="1"/>
          <p:nvPr/>
        </p:nvSpPr>
        <p:spPr>
          <a:xfrm>
            <a:off x="9072881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ED8A4DF-8120-B40A-D246-35F479C9BE2E}"/>
              </a:ext>
            </a:extLst>
          </p:cNvPr>
          <p:cNvSpPr txBox="1"/>
          <p:nvPr/>
        </p:nvSpPr>
        <p:spPr>
          <a:xfrm>
            <a:off x="2712715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4DBD6B-7613-3196-6B0F-8341D0EE5D32}"/>
              </a:ext>
            </a:extLst>
          </p:cNvPr>
          <p:cNvSpPr txBox="1"/>
          <p:nvPr/>
        </p:nvSpPr>
        <p:spPr>
          <a:xfrm>
            <a:off x="5679868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390860-74F7-5871-0CE1-F65F4524EE64}"/>
              </a:ext>
            </a:extLst>
          </p:cNvPr>
          <p:cNvSpPr txBox="1"/>
          <p:nvPr/>
        </p:nvSpPr>
        <p:spPr>
          <a:xfrm>
            <a:off x="9354049" y="196370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EBA79B5-395E-104E-1CCC-61252A7C05AE}"/>
              </a:ext>
            </a:extLst>
          </p:cNvPr>
          <p:cNvSpPr txBox="1"/>
          <p:nvPr/>
        </p:nvSpPr>
        <p:spPr>
          <a:xfrm rot="16200000">
            <a:off x="1779689" y="833610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0C7FAC6-133A-41FE-C3F7-878B8A5FAE1A}"/>
              </a:ext>
            </a:extLst>
          </p:cNvPr>
          <p:cNvSpPr txBox="1"/>
          <p:nvPr/>
        </p:nvSpPr>
        <p:spPr>
          <a:xfrm rot="16200000">
            <a:off x="4808569" y="83361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DA77A20-A8EA-C346-40B4-B3F78E4F65B6}"/>
              </a:ext>
            </a:extLst>
          </p:cNvPr>
          <p:cNvSpPr txBox="1"/>
          <p:nvPr/>
        </p:nvSpPr>
        <p:spPr>
          <a:xfrm rot="16200000">
            <a:off x="8642978" y="10843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4B7C48B-E3A7-FCCE-1D9A-0E53E8034EB3}"/>
              </a:ext>
            </a:extLst>
          </p:cNvPr>
          <p:cNvSpPr txBox="1"/>
          <p:nvPr/>
        </p:nvSpPr>
        <p:spPr>
          <a:xfrm>
            <a:off x="785798" y="3477862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1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5×4=20</a:t>
            </a:r>
            <a:r>
              <a:rPr lang="zh-CN" altLang="en-US" dirty="0"/>
              <a:t>（厘米）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36B642B-4240-1918-5B40-A29D96F5431E}"/>
              </a:ext>
            </a:extLst>
          </p:cNvPr>
          <p:cNvCxnSpPr>
            <a:cxnSpLocks/>
          </p:cNvCxnSpPr>
          <p:nvPr/>
        </p:nvCxnSpPr>
        <p:spPr>
          <a:xfrm>
            <a:off x="2486987" y="156337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F575DDC-EE37-0A8D-453D-4CA592ED2F67}"/>
              </a:ext>
            </a:extLst>
          </p:cNvPr>
          <p:cNvCxnSpPr>
            <a:cxnSpLocks/>
          </p:cNvCxnSpPr>
          <p:nvPr/>
        </p:nvCxnSpPr>
        <p:spPr>
          <a:xfrm rot="16200000">
            <a:off x="2056249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108C30A-42EF-C617-062B-C2924ABD202B}"/>
              </a:ext>
            </a:extLst>
          </p:cNvPr>
          <p:cNvCxnSpPr>
            <a:cxnSpLocks/>
          </p:cNvCxnSpPr>
          <p:nvPr/>
        </p:nvCxnSpPr>
        <p:spPr>
          <a:xfrm>
            <a:off x="5448000" y="156337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F5A82B1-E93C-A374-511A-4ECFFB3147DB}"/>
              </a:ext>
            </a:extLst>
          </p:cNvPr>
          <p:cNvCxnSpPr>
            <a:cxnSpLocks/>
          </p:cNvCxnSpPr>
          <p:nvPr/>
        </p:nvCxnSpPr>
        <p:spPr>
          <a:xfrm rot="16200000">
            <a:off x="5016000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20B0575-64EA-8C78-0444-B6F3B606FF2C}"/>
              </a:ext>
            </a:extLst>
          </p:cNvPr>
          <p:cNvCxnSpPr>
            <a:cxnSpLocks/>
          </p:cNvCxnSpPr>
          <p:nvPr/>
        </p:nvCxnSpPr>
        <p:spPr>
          <a:xfrm rot="16200000">
            <a:off x="6312000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D554E27-EB27-52C3-00E0-7BE7A66A1D5C}"/>
              </a:ext>
            </a:extLst>
          </p:cNvPr>
          <p:cNvSpPr txBox="1"/>
          <p:nvPr/>
        </p:nvSpPr>
        <p:spPr>
          <a:xfrm>
            <a:off x="785798" y="4106801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2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5×4+2×2=24</a:t>
            </a:r>
            <a:r>
              <a:rPr lang="zh-CN" altLang="en-US" dirty="0"/>
              <a:t>（厘米）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B84A2479-DF4C-B337-540D-CFAEFF193C0D}"/>
              </a:ext>
            </a:extLst>
          </p:cNvPr>
          <p:cNvCxnSpPr>
            <a:cxnSpLocks/>
          </p:cNvCxnSpPr>
          <p:nvPr/>
        </p:nvCxnSpPr>
        <p:spPr>
          <a:xfrm>
            <a:off x="9322313" y="199771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985385A-A7FF-FCEF-B18D-2FF6451E85FB}"/>
              </a:ext>
            </a:extLst>
          </p:cNvPr>
          <p:cNvCxnSpPr>
            <a:cxnSpLocks/>
          </p:cNvCxnSpPr>
          <p:nvPr/>
        </p:nvCxnSpPr>
        <p:spPr>
          <a:xfrm rot="16200000">
            <a:off x="8675461" y="1347374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AD248F3-E1A1-4D83-7CFD-2E0347E3C847}"/>
              </a:ext>
            </a:extLst>
          </p:cNvPr>
          <p:cNvCxnSpPr>
            <a:cxnSpLocks/>
          </p:cNvCxnSpPr>
          <p:nvPr/>
        </p:nvCxnSpPr>
        <p:spPr>
          <a:xfrm rot="16200000">
            <a:off x="9540218" y="135786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44469B6-F511-FC84-8185-2476AED54BDF}"/>
              </a:ext>
            </a:extLst>
          </p:cNvPr>
          <p:cNvSpPr txBox="1"/>
          <p:nvPr/>
        </p:nvSpPr>
        <p:spPr>
          <a:xfrm>
            <a:off x="785798" y="4735740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3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5×4+2×3=26</a:t>
            </a:r>
            <a:r>
              <a:rPr lang="zh-CN" altLang="en-US" dirty="0"/>
              <a:t>（厘米）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EABA72D-F7DF-7F55-851E-1117B36DC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798" y="5364679"/>
            <a:ext cx="10556653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答：剩余部分面积是</a:t>
            </a:r>
            <a:r>
              <a:rPr lang="en-US" altLang="zh-CN" b="1" dirty="0"/>
              <a:t>19</a:t>
            </a:r>
            <a:r>
              <a:rPr lang="zh-CN" altLang="en-US" dirty="0"/>
              <a:t>平方厘米，剩余部分的周长分别是</a:t>
            </a:r>
            <a:r>
              <a:rPr lang="en-US" altLang="zh-CN" b="1" dirty="0"/>
              <a:t>20</a:t>
            </a:r>
            <a:r>
              <a:rPr lang="zh-CN" altLang="en-US" dirty="0"/>
              <a:t>厘米、</a:t>
            </a:r>
            <a:r>
              <a:rPr lang="en-US" altLang="zh-CN" b="1" dirty="0"/>
              <a:t>24</a:t>
            </a:r>
            <a:r>
              <a:rPr lang="zh-CN" altLang="en-US" dirty="0"/>
              <a:t>厘米、</a:t>
            </a:r>
            <a:r>
              <a:rPr lang="en-US" altLang="zh-CN" b="1" dirty="0"/>
              <a:t>26</a:t>
            </a:r>
            <a:r>
              <a:rPr lang="zh-CN" altLang="en-US" dirty="0"/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6293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1.45833E-6 -0.1261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0.10625 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1261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8981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DABCE2E-91D4-F9EA-CCEC-8B990B410A6D}"/>
              </a:ext>
            </a:extLst>
          </p:cNvPr>
          <p:cNvSpPr/>
          <p:nvPr/>
        </p:nvSpPr>
        <p:spPr bwMode="auto">
          <a:xfrm>
            <a:off x="3296713" y="1496444"/>
            <a:ext cx="5598574" cy="797247"/>
          </a:xfrm>
          <a:prstGeom prst="rect">
            <a:avLst/>
          </a:prstGeom>
          <a:solidFill>
            <a:srgbClr val="DAEDEF"/>
          </a:solidFill>
          <a:ln w="12700" cap="flat" cmpd="sng" algn="ctr">
            <a:solidFill>
              <a:srgbClr val="BBE0E3">
                <a:lumMod val="9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平方分米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=100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平方厘米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6A77FFB-6019-C79E-E35A-C5EC039FAE71}"/>
              </a:ext>
            </a:extLst>
          </p:cNvPr>
          <p:cNvSpPr/>
          <p:nvPr/>
        </p:nvSpPr>
        <p:spPr bwMode="auto">
          <a:xfrm>
            <a:off x="3296713" y="2662068"/>
            <a:ext cx="5598575" cy="797247"/>
          </a:xfrm>
          <a:prstGeom prst="rect">
            <a:avLst/>
          </a:prstGeom>
          <a:solidFill>
            <a:srgbClr val="DAEDEF"/>
          </a:solidFill>
          <a:ln w="12700" cap="flat" cmpd="sng" algn="ctr">
            <a:solidFill>
              <a:srgbClr val="BBE0E3">
                <a:lumMod val="9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1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平方米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3600" b="1" kern="0" dirty="0">
                <a:solidFill>
                  <a:srgbClr val="0000FF"/>
                </a:solidFill>
                <a:latin typeface="+mn-lt"/>
                <a:ea typeface="黑体" panose="02010609060101010101" pitchFamily="49" charset="-122"/>
              </a:rPr>
              <a:t>100</a:t>
            </a: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平方分米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C47FE0-4849-328C-CFCD-8D1D43ADF5CA}"/>
              </a:ext>
            </a:extLst>
          </p:cNvPr>
          <p:cNvGrpSpPr/>
          <p:nvPr/>
        </p:nvGrpSpPr>
        <p:grpSpPr>
          <a:xfrm>
            <a:off x="1274704" y="3827692"/>
            <a:ext cx="9642592" cy="928483"/>
            <a:chOff x="1065621" y="2588611"/>
            <a:chExt cx="9642592" cy="92848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A50BEA6-F9C4-39A0-8993-7161FA40BE01}"/>
                </a:ext>
              </a:extLst>
            </p:cNvPr>
            <p:cNvGrpSpPr/>
            <p:nvPr/>
          </p:nvGrpSpPr>
          <p:grpSpPr>
            <a:xfrm>
              <a:off x="1065621" y="2823571"/>
              <a:ext cx="9642592" cy="693523"/>
              <a:chOff x="1386634" y="3854602"/>
              <a:chExt cx="9642592" cy="693523"/>
            </a:xfrm>
          </p:grpSpPr>
          <p:sp>
            <p:nvSpPr>
              <p:cNvPr id="6" name="TextBox 2">
                <a:extLst>
                  <a:ext uri="{FF2B5EF4-FFF2-40B4-BE49-F238E27FC236}">
                    <a16:creationId xmlns:a16="http://schemas.microsoft.com/office/drawing/2014/main" id="{808F4907-DFEC-DA94-219C-4DA7B978F1A3}"/>
                  </a:ext>
                </a:extLst>
              </p:cNvPr>
              <p:cNvSpPr txBox="1"/>
              <p:nvPr/>
            </p:nvSpPr>
            <p:spPr>
              <a:xfrm>
                <a:off x="1386634" y="3854602"/>
                <a:ext cx="2528564" cy="6935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3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平方米</a:t>
                </a:r>
              </a:p>
            </p:txBody>
          </p:sp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BDBC1C8E-D586-D490-776C-2D86ADFB8542}"/>
                  </a:ext>
                </a:extLst>
              </p:cNvPr>
              <p:cNvSpPr txBox="1"/>
              <p:nvPr/>
            </p:nvSpPr>
            <p:spPr>
              <a:xfrm>
                <a:off x="4825382" y="3854602"/>
                <a:ext cx="2528564" cy="6935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3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平方分米</a:t>
                </a:r>
              </a:p>
            </p:txBody>
          </p:sp>
          <p:sp>
            <p:nvSpPr>
              <p:cNvPr id="8" name="TextBox 2">
                <a:extLst>
                  <a:ext uri="{FF2B5EF4-FFF2-40B4-BE49-F238E27FC236}">
                    <a16:creationId xmlns:a16="http://schemas.microsoft.com/office/drawing/2014/main" id="{E68F46A8-B0DD-399A-105B-0DC415B55BB6}"/>
                  </a:ext>
                </a:extLst>
              </p:cNvPr>
              <p:cNvSpPr txBox="1"/>
              <p:nvPr/>
            </p:nvSpPr>
            <p:spPr>
              <a:xfrm>
                <a:off x="8500662" y="3854602"/>
                <a:ext cx="2528564" cy="6935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36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平方厘米</a:t>
                </a:r>
              </a:p>
            </p:txBody>
          </p:sp>
        </p:grp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71B742C5-6FE1-7A93-D58F-45694B023801}"/>
                </a:ext>
              </a:extLst>
            </p:cNvPr>
            <p:cNvCxnSpPr>
              <a:cxnSpLocks/>
            </p:cNvCxnSpPr>
            <p:nvPr/>
          </p:nvCxnSpPr>
          <p:spPr>
            <a:xfrm>
              <a:off x="3095225" y="3170333"/>
              <a:ext cx="16907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435CD93C-C053-ADCA-4657-52B056948FDE}"/>
                </a:ext>
              </a:extLst>
            </p:cNvPr>
            <p:cNvCxnSpPr>
              <a:cxnSpLocks/>
            </p:cNvCxnSpPr>
            <p:nvPr/>
          </p:nvCxnSpPr>
          <p:spPr>
            <a:xfrm>
              <a:off x="6771140" y="3170333"/>
              <a:ext cx="169078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1BEFEAB-74AD-9092-30A0-97C42C7BE0F7}"/>
                </a:ext>
              </a:extLst>
            </p:cNvPr>
            <p:cNvSpPr txBox="1"/>
            <p:nvPr/>
          </p:nvSpPr>
          <p:spPr>
            <a:xfrm>
              <a:off x="3446690" y="2588612"/>
              <a:ext cx="10678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600" b="1" dirty="0">
                  <a:solidFill>
                    <a:srgbClr val="FF0000"/>
                  </a:solidFill>
                  <a:latin typeface="+mn-lt"/>
                  <a:ea typeface="+mn-ea"/>
                </a:rPr>
                <a:t>100</a:t>
              </a:r>
              <a:endParaRPr lang="zh-CN" altLang="en-US" sz="36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3F498CD-D490-0B6D-A814-907542086224}"/>
                </a:ext>
              </a:extLst>
            </p:cNvPr>
            <p:cNvSpPr txBox="1"/>
            <p:nvPr/>
          </p:nvSpPr>
          <p:spPr>
            <a:xfrm>
              <a:off x="7143504" y="2588611"/>
              <a:ext cx="10678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600" b="1" dirty="0">
                  <a:solidFill>
                    <a:srgbClr val="FF0000"/>
                  </a:solidFill>
                  <a:latin typeface="+mn-lt"/>
                  <a:ea typeface="+mn-ea"/>
                </a:rPr>
                <a:t>100</a:t>
              </a:r>
              <a:endParaRPr lang="zh-CN" altLang="en-US" sz="3600" b="1" dirty="0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AD07BB13-BDE7-AED6-B170-EDD3F8FB7B3D}"/>
              </a:ext>
            </a:extLst>
          </p:cNvPr>
          <p:cNvSpPr txBox="1"/>
          <p:nvPr/>
        </p:nvSpPr>
        <p:spPr>
          <a:xfrm>
            <a:off x="2130357" y="5132341"/>
            <a:ext cx="812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这几个相邻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单位间的进率是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4233</TotalTime>
  <Words>941</Words>
  <Application>Microsoft Office PowerPoint</Application>
  <PresentationFormat>宽屏</PresentationFormat>
  <Paragraphs>199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747</cp:revision>
  <dcterms:created xsi:type="dcterms:W3CDTF">2016-01-14T07:05:12Z</dcterms:created>
  <dcterms:modified xsi:type="dcterms:W3CDTF">2026-02-28T08:19:14Z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