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0"/>
  </p:notesMasterIdLst>
  <p:sldIdLst>
    <p:sldId id="326" r:id="rId2"/>
    <p:sldId id="392" r:id="rId3"/>
    <p:sldId id="393" r:id="rId4"/>
    <p:sldId id="394" r:id="rId5"/>
    <p:sldId id="395" r:id="rId6"/>
    <p:sldId id="396" r:id="rId7"/>
  </p:sldIdLst>
  <p:sldSz cx="12192000" cy="6858000"/>
  <p:notesSz cx="6858000" cy="9144000"/>
  <p:defaultTextStyle>
    <a:defPPr>
      <a:defRPr lang="zh-CN"/>
    </a:defPPr>
    <a:lvl1pPr marL="0" lvl="0" indent="0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7875" lvl="1" indent="-150699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7446" lvl="2" indent="-303091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7016" lvl="3" indent="-455483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6586" lvl="4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7848" lvl="5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418" lvl="6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6987" lvl="7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557" lvl="8" indent="-607875" algn="l" defTabSz="121914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1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0FAF7"/>
    <a:srgbClr val="8EC0B9"/>
    <a:srgbClr val="E60013"/>
    <a:srgbClr val="0000FF"/>
    <a:srgbClr val="3F91C9"/>
    <a:srgbClr val="FAE4C6"/>
    <a:srgbClr val="9FB890"/>
    <a:srgbClr val="FF3300"/>
    <a:srgbClr val="FFCCFF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427" autoAdjust="0"/>
    <p:restoredTop sz="95995" autoAdjust="0"/>
  </p:normalViewPr>
  <p:slideViewPr>
    <p:cSldViewPr snapToGrid="0" showGuides="1">
      <p:cViewPr varScale="1">
        <p:scale>
          <a:sx n="114" d="100"/>
          <a:sy n="114" d="100"/>
        </p:scale>
        <p:origin x="564" y="96"/>
      </p:cViewPr>
      <p:guideLst>
        <p:guide orient="horz" pos="2160"/>
        <p:guide pos="381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 showFormatting="0">
    <p:cViewPr varScale="1">
      <p:scale>
        <a:sx n="100" d="100"/>
        <a:sy n="100" d="100"/>
      </p:scale>
      <p:origin x="0" y="0"/>
    </p:cViewPr>
  </p:sorterViewPr>
  <p:gridSpacing cx="36004" cy="36004"/>
</p:viewPr>
</file>

<file path=ppt/_rels/presentation.xml.rels><?xml version='1.0' encoding='UTF-8' standalone='yes'?>
<Relationships xmlns="http://schemas.openxmlformats.org/package/2006/relationships"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fld id="{00EFD8F5-B2C0-4A15-AE24-C643F9DA7504}" type="datetimeFigureOut"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2025/11/8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593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313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033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753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/>
          <a:p>
            <a:pPr lvl="0" algn="r">
              <a:buNone/>
            </a:pPr>
            <a:fld id="{9A0DB2DC-4C9A-4742-B13C-FB6460FD3503}" type="slidenum">
              <a:rPr lang="zh-CN" altLang="en-US" sz="1200" dirty="0"/>
              <a:t>‹#›</a:t>
            </a:fld>
            <a:endParaRPr lang="zh-CN" altLang="en-US" sz="12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7875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744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701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6586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784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418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698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557" algn="l" defTabSz="121914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>
            <a:solidFill>
              <a:srgbClr val="000000">
                <a:alpha val="100000"/>
              </a:srgbClr>
            </a:solidFill>
            <a:miter lim="800000"/>
          </a:ln>
        </p:spPr>
      </p:sp>
      <p:sp>
        <p:nvSpPr>
          <p:cNvPr id="14339" name="备注占位符 2"/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wrap="square" lIns="91440" tIns="45720" rIns="91440" bIns="45720" anchor="t" anchorCtr="0"/>
          <a:lstStyle/>
          <a:p>
            <a:pPr lvl="0"/>
            <a:endParaRPr lang="zh-CN" altLang="en-US" dirty="0"/>
          </a:p>
        </p:txBody>
      </p:sp>
      <p:sp>
        <p:nvSpPr>
          <p:cNvPr id="14340" name="灯片编号占位符 3"/>
          <p:cNvSpPr txBox="1">
            <a:spLocks noGrp="1"/>
          </p:cNvSpPr>
          <p:nvPr>
            <p:ph type="sldNum" sz="quarter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 w="9525">
            <a:noFill/>
          </a:ln>
        </p:spPr>
        <p:txBody>
          <a:bodyPr anchor="b" anchorCtr="0"/>
          <a:lstStyle/>
          <a:p>
            <a:pPr lvl="0" algn="r"/>
            <a:fld id="{9A0DB2DC-4C9A-4742-B13C-FB6460FD3503}" type="slidenum">
              <a:rPr lang="zh-CN" altLang="en-US" sz="1200" dirty="0"/>
              <a:t>1</a:t>
            </a:fld>
            <a:endParaRPr lang="zh-CN" altLang="en-US" sz="1200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B1568D65-F29F-4941-8609-C220DFAFB91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9B09B6A6-F22B-C1F8-B687-209CAD1E70F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>
            <a:extLst>
              <a:ext uri="{FF2B5EF4-FFF2-40B4-BE49-F238E27FC236}">
                <a16:creationId xmlns:a16="http://schemas.microsoft.com/office/drawing/2014/main" id="{8ED0F8AF-A09C-0A56-5258-1EDBBED2234A}"/>
              </a:ext>
            </a:extLst>
          </p:cNvPr>
          <p:cNvGrpSpPr/>
          <p:nvPr userDrawn="1"/>
        </p:nvGrpSpPr>
        <p:grpSpPr>
          <a:xfrm>
            <a:off x="321626" y="379951"/>
            <a:ext cx="2755222" cy="690552"/>
            <a:chOff x="321626" y="379951"/>
            <a:chExt cx="2755222" cy="690552"/>
          </a:xfrm>
        </p:grpSpPr>
        <p:sp>
          <p:nvSpPr>
            <p:cNvPr id="8" name="Block Arc 15">
              <a:extLst>
                <a:ext uri="{FF2B5EF4-FFF2-40B4-BE49-F238E27FC236}">
                  <a16:creationId xmlns:a16="http://schemas.microsoft.com/office/drawing/2014/main" id="{E76514EF-6F8F-A973-5A48-369B13E485B5}"/>
                </a:ext>
              </a:extLst>
            </p:cNvPr>
            <p:cNvSpPr/>
            <p:nvPr/>
          </p:nvSpPr>
          <p:spPr>
            <a:xfrm>
              <a:off x="373026" y="379951"/>
              <a:ext cx="573411" cy="537578"/>
            </a:xfrm>
            <a:custGeom>
              <a:avLst/>
              <a:gdLst>
                <a:gd name="T0" fmla="*/ 11200 w 12800"/>
                <a:gd name="T1" fmla="*/ 0 h 12000"/>
                <a:gd name="T2" fmla="*/ 6606 w 12800"/>
                <a:gd name="T3" fmla="*/ 1715 h 12000"/>
                <a:gd name="T4" fmla="*/ 6194 w 12800"/>
                <a:gd name="T5" fmla="*/ 1715 h 12000"/>
                <a:gd name="T6" fmla="*/ 1600 w 12800"/>
                <a:gd name="T7" fmla="*/ 0 h 12000"/>
                <a:gd name="T8" fmla="*/ 0 w 12800"/>
                <a:gd name="T9" fmla="*/ 8800 h 12000"/>
                <a:gd name="T10" fmla="*/ 5006 w 12800"/>
                <a:gd name="T11" fmla="*/ 11886 h 12000"/>
                <a:gd name="T12" fmla="*/ 6400 w 12800"/>
                <a:gd name="T13" fmla="*/ 11771 h 12000"/>
                <a:gd name="T14" fmla="*/ 7794 w 12800"/>
                <a:gd name="T15" fmla="*/ 11886 h 12000"/>
                <a:gd name="T16" fmla="*/ 12800 w 12800"/>
                <a:gd name="T17" fmla="*/ 8800 h 12000"/>
                <a:gd name="T18" fmla="*/ 12097 w 12800"/>
                <a:gd name="T19" fmla="*/ 275 h 12000"/>
                <a:gd name="T20" fmla="*/ 1600 w 12800"/>
                <a:gd name="T21" fmla="*/ 8800 h 12000"/>
                <a:gd name="T22" fmla="*/ 5600 w 12800"/>
                <a:gd name="T23" fmla="*/ 3200 h 12000"/>
                <a:gd name="T24" fmla="*/ 11200 w 12800"/>
                <a:gd name="T25" fmla="*/ 8800 h 12000"/>
                <a:gd name="T26" fmla="*/ 7200 w 12800"/>
                <a:gd name="T27" fmla="*/ 3200 h 12000"/>
                <a:gd name="T28" fmla="*/ 11200 w 12800"/>
                <a:gd name="T29" fmla="*/ 8800 h 12000"/>
                <a:gd name="T30" fmla="*/ 2400 w 12800"/>
                <a:gd name="T31" fmla="*/ 2720 h 12000"/>
                <a:gd name="T32" fmla="*/ 4800 w 12800"/>
                <a:gd name="T33" fmla="*/ 4480 h 12000"/>
                <a:gd name="T34" fmla="*/ 4800 w 12800"/>
                <a:gd name="T35" fmla="*/ 5280 h 12000"/>
                <a:gd name="T36" fmla="*/ 2400 w 12800"/>
                <a:gd name="T37" fmla="*/ 5120 h 12000"/>
                <a:gd name="T38" fmla="*/ 4800 w 12800"/>
                <a:gd name="T39" fmla="*/ 5280 h 12000"/>
                <a:gd name="T40" fmla="*/ 2400 w 12800"/>
                <a:gd name="T41" fmla="*/ 5920 h 12000"/>
                <a:gd name="T42" fmla="*/ 4800 w 12800"/>
                <a:gd name="T43" fmla="*/ 7680 h 12000"/>
                <a:gd name="T44" fmla="*/ 4800 w 12800"/>
                <a:gd name="T45" fmla="*/ 8480 h 12000"/>
                <a:gd name="T46" fmla="*/ 2400 w 12800"/>
                <a:gd name="T47" fmla="*/ 8320 h 12000"/>
                <a:gd name="T48" fmla="*/ 4800 w 12800"/>
                <a:gd name="T49" fmla="*/ 8480 h 12000"/>
                <a:gd name="T50" fmla="*/ 8000 w 12800"/>
                <a:gd name="T51" fmla="*/ 8480 h 12000"/>
                <a:gd name="T52" fmla="*/ 10400 w 12800"/>
                <a:gd name="T53" fmla="*/ 8321 h 12000"/>
                <a:gd name="T54" fmla="*/ 10400 w 12800"/>
                <a:gd name="T55" fmla="*/ 5920 h 12000"/>
                <a:gd name="T56" fmla="*/ 8000 w 12800"/>
                <a:gd name="T57" fmla="*/ 7680 h 12000"/>
                <a:gd name="T58" fmla="*/ 10400 w 12800"/>
                <a:gd name="T59" fmla="*/ 5920 h 12000"/>
                <a:gd name="T60" fmla="*/ 8000 w 12800"/>
                <a:gd name="T61" fmla="*/ 5280 h 12000"/>
                <a:gd name="T62" fmla="*/ 10400 w 12800"/>
                <a:gd name="T63" fmla="*/ 5120 h 12000"/>
                <a:gd name="T64" fmla="*/ 10400 w 12800"/>
                <a:gd name="T65" fmla="*/ 2720 h 12000"/>
                <a:gd name="T66" fmla="*/ 8000 w 12800"/>
                <a:gd name="T67" fmla="*/ 4480 h 12000"/>
                <a:gd name="T68" fmla="*/ 10400 w 12800"/>
                <a:gd name="T69" fmla="*/ 2720 h 120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2800" h="12000">
                  <a:moveTo>
                    <a:pt x="12097" y="275"/>
                  </a:moveTo>
                  <a:cubicBezTo>
                    <a:pt x="11832" y="96"/>
                    <a:pt x="11520" y="0"/>
                    <a:pt x="11200" y="0"/>
                  </a:cubicBezTo>
                  <a:cubicBezTo>
                    <a:pt x="10996" y="0"/>
                    <a:pt x="10795" y="39"/>
                    <a:pt x="10606" y="115"/>
                  </a:cubicBezTo>
                  <a:lnTo>
                    <a:pt x="6606" y="1715"/>
                  </a:lnTo>
                  <a:cubicBezTo>
                    <a:pt x="6530" y="1745"/>
                    <a:pt x="6469" y="1794"/>
                    <a:pt x="6400" y="1835"/>
                  </a:cubicBezTo>
                  <a:cubicBezTo>
                    <a:pt x="6331" y="1794"/>
                    <a:pt x="6270" y="1745"/>
                    <a:pt x="6194" y="1715"/>
                  </a:cubicBezTo>
                  <a:lnTo>
                    <a:pt x="2194" y="115"/>
                  </a:lnTo>
                  <a:cubicBezTo>
                    <a:pt x="2005" y="39"/>
                    <a:pt x="1804" y="0"/>
                    <a:pt x="1600" y="0"/>
                  </a:cubicBezTo>
                  <a:cubicBezTo>
                    <a:pt x="716" y="0"/>
                    <a:pt x="0" y="716"/>
                    <a:pt x="0" y="1600"/>
                  </a:cubicBezTo>
                  <a:lnTo>
                    <a:pt x="0" y="8800"/>
                  </a:lnTo>
                  <a:cubicBezTo>
                    <a:pt x="0" y="9454"/>
                    <a:pt x="398" y="10042"/>
                    <a:pt x="1006" y="10286"/>
                  </a:cubicBezTo>
                  <a:lnTo>
                    <a:pt x="5006" y="11886"/>
                  </a:lnTo>
                  <a:cubicBezTo>
                    <a:pt x="5198" y="11962"/>
                    <a:pt x="5399" y="12000"/>
                    <a:pt x="5600" y="12000"/>
                  </a:cubicBezTo>
                  <a:cubicBezTo>
                    <a:pt x="5880" y="12000"/>
                    <a:pt x="6153" y="11915"/>
                    <a:pt x="6400" y="11771"/>
                  </a:cubicBezTo>
                  <a:cubicBezTo>
                    <a:pt x="6647" y="11915"/>
                    <a:pt x="6920" y="12000"/>
                    <a:pt x="7200" y="12000"/>
                  </a:cubicBezTo>
                  <a:cubicBezTo>
                    <a:pt x="7401" y="12000"/>
                    <a:pt x="7602" y="11962"/>
                    <a:pt x="7794" y="11886"/>
                  </a:cubicBezTo>
                  <a:lnTo>
                    <a:pt x="11794" y="10286"/>
                  </a:lnTo>
                  <a:cubicBezTo>
                    <a:pt x="12402" y="10042"/>
                    <a:pt x="12800" y="9454"/>
                    <a:pt x="12800" y="8800"/>
                  </a:cubicBezTo>
                  <a:lnTo>
                    <a:pt x="12800" y="1600"/>
                  </a:lnTo>
                  <a:cubicBezTo>
                    <a:pt x="12800" y="1069"/>
                    <a:pt x="12537" y="573"/>
                    <a:pt x="12097" y="275"/>
                  </a:cubicBezTo>
                  <a:close/>
                  <a:moveTo>
                    <a:pt x="5600" y="10400"/>
                  </a:moveTo>
                  <a:lnTo>
                    <a:pt x="1600" y="8800"/>
                  </a:lnTo>
                  <a:lnTo>
                    <a:pt x="1600" y="1600"/>
                  </a:lnTo>
                  <a:lnTo>
                    <a:pt x="5600" y="3200"/>
                  </a:lnTo>
                  <a:lnTo>
                    <a:pt x="5600" y="10400"/>
                  </a:lnTo>
                  <a:close/>
                  <a:moveTo>
                    <a:pt x="11200" y="8800"/>
                  </a:moveTo>
                  <a:lnTo>
                    <a:pt x="7200" y="10400"/>
                  </a:lnTo>
                  <a:lnTo>
                    <a:pt x="7200" y="3200"/>
                  </a:lnTo>
                  <a:lnTo>
                    <a:pt x="11200" y="1600"/>
                  </a:lnTo>
                  <a:lnTo>
                    <a:pt x="11200" y="8800"/>
                  </a:lnTo>
                  <a:close/>
                  <a:moveTo>
                    <a:pt x="4800" y="3680"/>
                  </a:moveTo>
                  <a:lnTo>
                    <a:pt x="2400" y="2720"/>
                  </a:lnTo>
                  <a:lnTo>
                    <a:pt x="2400" y="3520"/>
                  </a:lnTo>
                  <a:lnTo>
                    <a:pt x="4800" y="4480"/>
                  </a:lnTo>
                  <a:lnTo>
                    <a:pt x="4800" y="3680"/>
                  </a:lnTo>
                  <a:close/>
                  <a:moveTo>
                    <a:pt x="4800" y="5280"/>
                  </a:moveTo>
                  <a:lnTo>
                    <a:pt x="2400" y="4320"/>
                  </a:lnTo>
                  <a:lnTo>
                    <a:pt x="2400" y="5120"/>
                  </a:lnTo>
                  <a:lnTo>
                    <a:pt x="4800" y="6080"/>
                  </a:lnTo>
                  <a:lnTo>
                    <a:pt x="4800" y="5280"/>
                  </a:lnTo>
                  <a:close/>
                  <a:moveTo>
                    <a:pt x="4800" y="6880"/>
                  </a:moveTo>
                  <a:lnTo>
                    <a:pt x="2400" y="5920"/>
                  </a:lnTo>
                  <a:lnTo>
                    <a:pt x="2400" y="6720"/>
                  </a:lnTo>
                  <a:lnTo>
                    <a:pt x="4800" y="7680"/>
                  </a:lnTo>
                  <a:lnTo>
                    <a:pt x="4800" y="6880"/>
                  </a:lnTo>
                  <a:close/>
                  <a:moveTo>
                    <a:pt x="4800" y="8480"/>
                  </a:moveTo>
                  <a:lnTo>
                    <a:pt x="2400" y="7520"/>
                  </a:lnTo>
                  <a:lnTo>
                    <a:pt x="2400" y="8320"/>
                  </a:lnTo>
                  <a:lnTo>
                    <a:pt x="4800" y="9280"/>
                  </a:lnTo>
                  <a:lnTo>
                    <a:pt x="4800" y="8480"/>
                  </a:lnTo>
                  <a:close/>
                  <a:moveTo>
                    <a:pt x="10400" y="7520"/>
                  </a:moveTo>
                  <a:lnTo>
                    <a:pt x="8000" y="8480"/>
                  </a:lnTo>
                  <a:lnTo>
                    <a:pt x="8000" y="9280"/>
                  </a:lnTo>
                  <a:lnTo>
                    <a:pt x="10400" y="8321"/>
                  </a:lnTo>
                  <a:lnTo>
                    <a:pt x="10400" y="7520"/>
                  </a:lnTo>
                  <a:close/>
                  <a:moveTo>
                    <a:pt x="10400" y="5920"/>
                  </a:moveTo>
                  <a:lnTo>
                    <a:pt x="8000" y="6880"/>
                  </a:lnTo>
                  <a:lnTo>
                    <a:pt x="8000" y="7680"/>
                  </a:lnTo>
                  <a:lnTo>
                    <a:pt x="10400" y="6720"/>
                  </a:lnTo>
                  <a:lnTo>
                    <a:pt x="10400" y="5920"/>
                  </a:lnTo>
                  <a:close/>
                  <a:moveTo>
                    <a:pt x="10400" y="4320"/>
                  </a:moveTo>
                  <a:lnTo>
                    <a:pt x="8000" y="5280"/>
                  </a:lnTo>
                  <a:lnTo>
                    <a:pt x="8000" y="6080"/>
                  </a:lnTo>
                  <a:lnTo>
                    <a:pt x="10400" y="5120"/>
                  </a:lnTo>
                  <a:lnTo>
                    <a:pt x="10400" y="4320"/>
                  </a:lnTo>
                  <a:close/>
                  <a:moveTo>
                    <a:pt x="10400" y="2720"/>
                  </a:moveTo>
                  <a:lnTo>
                    <a:pt x="8000" y="3680"/>
                  </a:lnTo>
                  <a:lnTo>
                    <a:pt x="8000" y="4480"/>
                  </a:lnTo>
                  <a:lnTo>
                    <a:pt x="10400" y="3520"/>
                  </a:lnTo>
                  <a:lnTo>
                    <a:pt x="10400" y="2720"/>
                  </a:lnTo>
                  <a:close/>
                </a:path>
              </a:pathLst>
            </a:custGeom>
            <a:solidFill>
              <a:srgbClr val="F7D5A7">
                <a:lumMod val="65000"/>
                <a:lumOff val="35000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cs typeface="+mn-cs"/>
                <a:sym typeface="华文细黑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4156DE84-A4B6-CA45-C389-D15FC0C11986}"/>
                </a:ext>
              </a:extLst>
            </p:cNvPr>
            <p:cNvCxnSpPr>
              <a:cxnSpLocks/>
            </p:cNvCxnSpPr>
            <p:nvPr/>
          </p:nvCxnSpPr>
          <p:spPr>
            <a:xfrm>
              <a:off x="321626" y="1041147"/>
              <a:ext cx="2656392" cy="0"/>
            </a:xfrm>
            <a:prstGeom prst="line">
              <a:avLst/>
            </a:prstGeom>
            <a:noFill/>
            <a:ln w="38100" cap="rnd" cmpd="sng" algn="ctr">
              <a:solidFill>
                <a:srgbClr val="F7D5A7">
                  <a:lumMod val="50000"/>
                  <a:lumOff val="50000"/>
                </a:srgbClr>
              </a:solidFill>
              <a:prstDash val="solid"/>
              <a:round/>
            </a:ln>
            <a:effectLst/>
          </p:spPr>
        </p:cxnSp>
        <p:sp>
          <p:nvSpPr>
            <p:cNvPr id="11" name="任意多边形: 形状 10">
              <a:extLst>
                <a:ext uri="{FF2B5EF4-FFF2-40B4-BE49-F238E27FC236}">
                  <a16:creationId xmlns:a16="http://schemas.microsoft.com/office/drawing/2014/main" id="{5084B81C-1F4D-6F69-852B-AD2D5B4A656B}"/>
                </a:ext>
              </a:extLst>
            </p:cNvPr>
            <p:cNvSpPr/>
            <p:nvPr/>
          </p:nvSpPr>
          <p:spPr>
            <a:xfrm>
              <a:off x="2978018" y="971673"/>
              <a:ext cx="98830" cy="98830"/>
            </a:xfrm>
            <a:custGeom>
              <a:avLst/>
              <a:gdLst>
                <a:gd name="connsiteX0" fmla="*/ 361345 w 361344"/>
                <a:gd name="connsiteY0" fmla="*/ 180672 h 361344"/>
                <a:gd name="connsiteX1" fmla="*/ 180672 w 361344"/>
                <a:gd name="connsiteY1" fmla="*/ 361345 h 361344"/>
                <a:gd name="connsiteX2" fmla="*/ 0 w 361344"/>
                <a:gd name="connsiteY2" fmla="*/ 180672 h 361344"/>
                <a:gd name="connsiteX3" fmla="*/ 180672 w 361344"/>
                <a:gd name="connsiteY3" fmla="*/ 0 h 361344"/>
                <a:gd name="connsiteX4" fmla="*/ 361345 w 361344"/>
                <a:gd name="connsiteY4" fmla="*/ 180672 h 36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61344" h="361344">
                  <a:moveTo>
                    <a:pt x="361345" y="180672"/>
                  </a:moveTo>
                  <a:cubicBezTo>
                    <a:pt x="361345" y="280455"/>
                    <a:pt x="280455" y="361345"/>
                    <a:pt x="180672" y="361345"/>
                  </a:cubicBezTo>
                  <a:cubicBezTo>
                    <a:pt x="80890" y="361345"/>
                    <a:pt x="0" y="280455"/>
                    <a:pt x="0" y="180672"/>
                  </a:cubicBezTo>
                  <a:cubicBezTo>
                    <a:pt x="0" y="80890"/>
                    <a:pt x="80890" y="0"/>
                    <a:pt x="180672" y="0"/>
                  </a:cubicBezTo>
                  <a:cubicBezTo>
                    <a:pt x="280455" y="0"/>
                    <a:pt x="361345" y="80890"/>
                    <a:pt x="361345" y="180672"/>
                  </a:cubicBezTo>
                  <a:close/>
                </a:path>
              </a:pathLst>
            </a:custGeom>
            <a:solidFill>
              <a:srgbClr val="8EC0B9">
                <a:lumMod val="100000"/>
              </a:srgbClr>
            </a:solidFill>
            <a:ln w="79602" cap="rnd">
              <a:solidFill>
                <a:srgbClr val="8EC0B9">
                  <a:lumMod val="100000"/>
                </a:srgbClr>
              </a:solidFill>
              <a:prstDash val="solid"/>
              <a:round/>
            </a:ln>
          </p:spPr>
          <p:txBody>
            <a:bodyPr rtlCol="0" anchor="ctr"/>
            <a:lstStyle/>
            <a:p>
              <a:pPr marL="0" marR="0" lvl="0" indent="0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华文细黑"/>
                <a:ea typeface="字魂70号-灵悦黑体"/>
                <a:sym typeface="华文细黑"/>
              </a:endParaRPr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id="{909CE5AD-C381-A9CB-75A2-6861F57FCF0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16" name="ïṥlíḋe">
            <a:extLst>
              <a:ext uri="{FF2B5EF4-FFF2-40B4-BE49-F238E27FC236}">
                <a16:creationId xmlns:a16="http://schemas.microsoft.com/office/drawing/2014/main" id="{48505660-5945-EF3D-6925-FD9A00B613BE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1935456-3E05-6C96-3905-32CDB420582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9006" y="88847"/>
            <a:ext cx="781343" cy="765888"/>
          </a:xfrm>
          <a:prstGeom prst="rect">
            <a:avLst/>
          </a:prstGeom>
        </p:spPr>
      </p:pic>
      <p:sp>
        <p:nvSpPr>
          <p:cNvPr id="4" name="ïṥlíḋe">
            <a:extLst>
              <a:ext uri="{FF2B5EF4-FFF2-40B4-BE49-F238E27FC236}">
                <a16:creationId xmlns:a16="http://schemas.microsoft.com/office/drawing/2014/main" id="{93FBCAA6-7074-6A62-23C0-93190B6BCD64}"/>
              </a:ext>
            </a:extLst>
          </p:cNvPr>
          <p:cNvSpPr/>
          <p:nvPr userDrawn="1"/>
        </p:nvSpPr>
        <p:spPr>
          <a:xfrm>
            <a:off x="0" y="6759170"/>
            <a:ext cx="12192000" cy="98830"/>
          </a:xfrm>
          <a:prstGeom prst="rect">
            <a:avLst/>
          </a:prstGeom>
          <a:solidFill>
            <a:srgbClr val="8EC0B9">
              <a:lumMod val="100000"/>
            </a:srgbClr>
          </a:solidFill>
          <a:ln w="12700" cap="rnd" cmpd="sng" algn="ctr">
            <a:noFill/>
            <a:prstDash val="solid"/>
            <a:round/>
            <a:headEnd/>
            <a:tailEnd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fontScale="25000" lnSpcReduction="20000"/>
          </a:bodyPr>
          <a:lstStyle/>
          <a:p>
            <a:pPr marL="0" marR="0" lvl="0" indent="0" algn="ctr" defTabSz="914354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20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华文细黑"/>
              <a:ea typeface="字魂70号-灵悦黑体"/>
              <a:cs typeface="+mn-cs"/>
              <a:sym typeface="华文细黑"/>
            </a:endParaRPr>
          </a:p>
        </p:txBody>
      </p:sp>
    </p:spTree>
    <p:extLst>
      <p:ext uri="{BB962C8B-B14F-4D97-AF65-F5344CB8AC3E}">
        <p14:creationId xmlns:p14="http://schemas.microsoft.com/office/powerpoint/2010/main" val="23140243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3" r:id="rId2"/>
    <p:sldLayoutId id="2147483668" r:id="rId3"/>
  </p:sldLayoutIdLst>
  <p:transition/>
  <p:hf sldNum="0" hdr="0" ftr="0" dt="0"/>
  <p:txStyles>
    <p:titleStyle>
      <a:lvl1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2pPr>
      <a:lvl3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3pPr>
      <a:lvl4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4pPr>
      <a:lvl5pPr algn="l" defTabSz="912661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5pPr>
      <a:lvl6pPr marL="457178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6pPr>
      <a:lvl7pPr marL="914354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7pPr>
      <a:lvl8pPr marL="1371532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8pPr>
      <a:lvl9pPr marL="1828709" algn="l" defTabSz="912661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楷体" panose="02010609060101010101" pitchFamily="49" charset="-122"/>
        </a:defRPr>
      </a:lvl9pPr>
    </p:titleStyle>
    <p:bodyStyle>
      <a:lvl1pPr marL="226896" indent="-226896" algn="l" defTabSz="912661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4074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1250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8427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5603" indent="-226896" algn="l" defTabSz="912661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07A700E6-026E-8A2F-CC2F-A03B4936E654}"/>
              </a:ext>
            </a:extLst>
          </p:cNvPr>
          <p:cNvCxnSpPr>
            <a:cxnSpLocks/>
          </p:cNvCxnSpPr>
          <p:nvPr/>
        </p:nvCxnSpPr>
        <p:spPr>
          <a:xfrm>
            <a:off x="4241590" y="4166541"/>
            <a:ext cx="3631096" cy="0"/>
          </a:xfrm>
          <a:prstGeom prst="line">
            <a:avLst/>
          </a:prstGeom>
          <a:noFill/>
          <a:ln w="38100" cap="flat" cmpd="sng" algn="ctr">
            <a:solidFill>
              <a:srgbClr val="8EC0B9">
                <a:alpha val="65000"/>
              </a:srgbClr>
            </a:solidFill>
            <a:prstDash val="solid"/>
            <a:miter lim="800000"/>
          </a:ln>
          <a:effectLst/>
        </p:spPr>
      </p:cxnSp>
      <p:sp>
        <p:nvSpPr>
          <p:cNvPr id="9" name="矩形 259">
            <a:extLst>
              <a:ext uri="{FF2B5EF4-FFF2-40B4-BE49-F238E27FC236}">
                <a16:creationId xmlns:a16="http://schemas.microsoft.com/office/drawing/2014/main" id="{4683061D-36F8-D8A0-A7DE-041C242694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57196" y="2690176"/>
            <a:ext cx="8877608" cy="1107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7200" b="1" spc="600" dirty="0">
                <a:solidFill>
                  <a:schemeClr val="accent2"/>
                </a:solidFill>
                <a:cs typeface="+mn-ea"/>
                <a:sym typeface="华文细黑"/>
              </a:rPr>
              <a:t>练习十一</a:t>
            </a:r>
            <a:endParaRPr lang="en-US" altLang="zh-CN" sz="7200" b="1" spc="600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华文细黑"/>
            </a:endParaRPr>
          </a:p>
        </p:txBody>
      </p:sp>
      <p:sp>
        <p:nvSpPr>
          <p:cNvPr id="10" name="矩形 259">
            <a:extLst>
              <a:ext uri="{FF2B5EF4-FFF2-40B4-BE49-F238E27FC236}">
                <a16:creationId xmlns:a16="http://schemas.microsoft.com/office/drawing/2014/main" id="{A1325A73-2ADA-E437-8699-092972357F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4378" y="4411800"/>
            <a:ext cx="3703244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marL="285750" indent="-285750" algn="ctr" defTabSz="457200" eaLnBrk="1" fontAlgn="auto" hangingPunct="1">
              <a:spcAft>
                <a:spcPts val="0"/>
              </a:spcAft>
              <a:buFont typeface="Wingdings" pitchFamily="2" charset="2"/>
              <a:buChar char="u"/>
            </a:pPr>
            <a:r>
              <a:rPr lang="en-US" altLang="zh-CN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R·</a:t>
            </a:r>
            <a:r>
              <a:rPr lang="zh-CN" altLang="en-US" sz="1800" dirty="0">
                <a:solidFill>
                  <a:srgbClr val="8EC0B9">
                    <a:lumMod val="50000"/>
                  </a:srgbClr>
                </a:solidFill>
                <a:latin typeface="宋体" panose="02010600030101010101" pitchFamily="2" charset="-122"/>
                <a:ea typeface="宋体" panose="02010600030101010101" pitchFamily="2" charset="-122"/>
                <a:cs typeface="+mn-ea"/>
                <a:sym typeface="华文细黑"/>
              </a:rPr>
              <a:t>三年级数学下册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2A10A384-3202-0AA4-FFB8-A912ABF92FD9}"/>
              </a:ext>
            </a:extLst>
          </p:cNvPr>
          <p:cNvGrpSpPr/>
          <p:nvPr/>
        </p:nvGrpSpPr>
        <p:grpSpPr>
          <a:xfrm>
            <a:off x="2765358" y="1267362"/>
            <a:ext cx="6661285" cy="1116000"/>
            <a:chOff x="3319498" y="1313251"/>
            <a:chExt cx="6661285" cy="1116000"/>
          </a:xfrm>
        </p:grpSpPr>
        <p:sp>
          <p:nvSpPr>
            <p:cNvPr id="7" name="文本框 6">
              <a:extLst>
                <a:ext uri="{FF2B5EF4-FFF2-40B4-BE49-F238E27FC236}">
                  <a16:creationId xmlns:a16="http://schemas.microsoft.com/office/drawing/2014/main" id="{5C5C0302-43B8-031D-F70D-6B02B70674B5}"/>
                </a:ext>
              </a:extLst>
            </p:cNvPr>
            <p:cNvSpPr txBox="1"/>
            <p:nvPr/>
          </p:nvSpPr>
          <p:spPr>
            <a:xfrm>
              <a:off x="3645847" y="1409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latin typeface="宋体" panose="02010600030101010101" pitchFamily="2" charset="-122"/>
                  <a:ea typeface="宋体" panose="02010600030101010101" pitchFamily="2" charset="-122"/>
                </a:rPr>
                <a:t>图形的面积</a:t>
              </a:r>
              <a:endParaRPr lang="zh-CN" altLang="en-US" sz="4400" b="1" dirty="0"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CBEB4E20-C8E8-8303-76A6-11E1E97755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116000" cy="1116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6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四</a:t>
              </a:r>
            </a:p>
          </p:txBody>
        </p:sp>
      </p:grp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4D105F1-E84C-9D9E-651A-C65E1ABE37CC}"/>
              </a:ext>
            </a:extLst>
          </p:cNvPr>
          <p:cNvSpPr txBox="1"/>
          <p:nvPr/>
        </p:nvSpPr>
        <p:spPr>
          <a:xfrm>
            <a:off x="1176121" y="1006030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先用红笔描出每个图形一周的边线，再涂色表示出它们的面积。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B7B9DF1-FEA7-3C17-B9EF-08512696495C}"/>
              </a:ext>
            </a:extLst>
          </p:cNvPr>
          <p:cNvSpPr/>
          <p:nvPr/>
        </p:nvSpPr>
        <p:spPr>
          <a:xfrm>
            <a:off x="500743" y="1078333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C99C7DBE-5D67-1A27-1799-2B4BCCD44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0868" y="187669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练习十一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心形 5">
            <a:extLst>
              <a:ext uri="{FF2B5EF4-FFF2-40B4-BE49-F238E27FC236}">
                <a16:creationId xmlns:a16="http://schemas.microsoft.com/office/drawing/2014/main" id="{9715C951-3ACC-E81D-BE3D-6C2B809EAB02}"/>
              </a:ext>
            </a:extLst>
          </p:cNvPr>
          <p:cNvSpPr/>
          <p:nvPr/>
        </p:nvSpPr>
        <p:spPr>
          <a:xfrm>
            <a:off x="9215964" y="3129529"/>
            <a:ext cx="1661160" cy="1428750"/>
          </a:xfrm>
          <a:prstGeom prst="heart">
            <a:avLst/>
          </a:prstGeom>
          <a:solidFill>
            <a:srgbClr val="E0FAF7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7FB16AE8-666F-89B6-D242-33D0EED48164}"/>
              </a:ext>
            </a:extLst>
          </p:cNvPr>
          <p:cNvSpPr/>
          <p:nvPr/>
        </p:nvSpPr>
        <p:spPr>
          <a:xfrm>
            <a:off x="5090423" y="2857114"/>
            <a:ext cx="1800225" cy="1973580"/>
          </a:xfrm>
          <a:custGeom>
            <a:avLst/>
            <a:gdLst>
              <a:gd name="connsiteX0" fmla="*/ 0 w 1800225"/>
              <a:gd name="connsiteY0" fmla="*/ 0 h 1973580"/>
              <a:gd name="connsiteX1" fmla="*/ 659130 w 1800225"/>
              <a:gd name="connsiteY1" fmla="*/ 0 h 1973580"/>
              <a:gd name="connsiteX2" fmla="*/ 659130 w 1800225"/>
              <a:gd name="connsiteY2" fmla="*/ 819150 h 1973580"/>
              <a:gd name="connsiteX3" fmla="*/ 1150620 w 1800225"/>
              <a:gd name="connsiteY3" fmla="*/ 819150 h 1973580"/>
              <a:gd name="connsiteX4" fmla="*/ 1150620 w 1800225"/>
              <a:gd name="connsiteY4" fmla="*/ 1308735 h 1973580"/>
              <a:gd name="connsiteX5" fmla="*/ 1800225 w 1800225"/>
              <a:gd name="connsiteY5" fmla="*/ 1308735 h 1973580"/>
              <a:gd name="connsiteX6" fmla="*/ 1800225 w 1800225"/>
              <a:gd name="connsiteY6" fmla="*/ 1973580 h 1973580"/>
              <a:gd name="connsiteX7" fmla="*/ 1150620 w 1800225"/>
              <a:gd name="connsiteY7" fmla="*/ 1973580 h 1973580"/>
              <a:gd name="connsiteX8" fmla="*/ 946785 w 1800225"/>
              <a:gd name="connsiteY8" fmla="*/ 1973580 h 1973580"/>
              <a:gd name="connsiteX9" fmla="*/ 659130 w 1800225"/>
              <a:gd name="connsiteY9" fmla="*/ 1973580 h 1973580"/>
              <a:gd name="connsiteX10" fmla="*/ 491490 w 1800225"/>
              <a:gd name="connsiteY10" fmla="*/ 1973580 h 1973580"/>
              <a:gd name="connsiteX11" fmla="*/ 0 w 1800225"/>
              <a:gd name="connsiteY11" fmla="*/ 1973580 h 197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225" h="1973580">
                <a:moveTo>
                  <a:pt x="0" y="0"/>
                </a:moveTo>
                <a:lnTo>
                  <a:pt x="659130" y="0"/>
                </a:lnTo>
                <a:lnTo>
                  <a:pt x="659130" y="819150"/>
                </a:lnTo>
                <a:lnTo>
                  <a:pt x="1150620" y="819150"/>
                </a:lnTo>
                <a:lnTo>
                  <a:pt x="1150620" y="1308735"/>
                </a:lnTo>
                <a:lnTo>
                  <a:pt x="1800225" y="1308735"/>
                </a:lnTo>
                <a:lnTo>
                  <a:pt x="1800225" y="1973580"/>
                </a:lnTo>
                <a:lnTo>
                  <a:pt x="1150620" y="1973580"/>
                </a:lnTo>
                <a:lnTo>
                  <a:pt x="946785" y="1973580"/>
                </a:lnTo>
                <a:lnTo>
                  <a:pt x="659130" y="1973580"/>
                </a:lnTo>
                <a:lnTo>
                  <a:pt x="491490" y="1973580"/>
                </a:lnTo>
                <a:lnTo>
                  <a:pt x="0" y="1973580"/>
                </a:lnTo>
                <a:close/>
              </a:path>
            </a:pathLst>
          </a:custGeom>
          <a:solidFill>
            <a:srgbClr val="E0FAF7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菱形 8">
            <a:extLst>
              <a:ext uri="{FF2B5EF4-FFF2-40B4-BE49-F238E27FC236}">
                <a16:creationId xmlns:a16="http://schemas.microsoft.com/office/drawing/2014/main" id="{D019C04B-9504-A4D4-8E93-3E96BA624C6D}"/>
              </a:ext>
            </a:extLst>
          </p:cNvPr>
          <p:cNvSpPr/>
          <p:nvPr/>
        </p:nvSpPr>
        <p:spPr>
          <a:xfrm>
            <a:off x="1314876" y="2921885"/>
            <a:ext cx="1450232" cy="1844039"/>
          </a:xfrm>
          <a:prstGeom prst="diamond">
            <a:avLst/>
          </a:prstGeom>
          <a:solidFill>
            <a:srgbClr val="E0FAF7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任意多边形: 形状 9">
            <a:extLst>
              <a:ext uri="{FF2B5EF4-FFF2-40B4-BE49-F238E27FC236}">
                <a16:creationId xmlns:a16="http://schemas.microsoft.com/office/drawing/2014/main" id="{D8805C89-BC6A-8839-7AA0-6FA37B4AC769}"/>
              </a:ext>
            </a:extLst>
          </p:cNvPr>
          <p:cNvSpPr/>
          <p:nvPr/>
        </p:nvSpPr>
        <p:spPr>
          <a:xfrm>
            <a:off x="5090423" y="2857114"/>
            <a:ext cx="1800225" cy="1973580"/>
          </a:xfrm>
          <a:custGeom>
            <a:avLst/>
            <a:gdLst>
              <a:gd name="connsiteX0" fmla="*/ 0 w 1800225"/>
              <a:gd name="connsiteY0" fmla="*/ 0 h 1973580"/>
              <a:gd name="connsiteX1" fmla="*/ 659130 w 1800225"/>
              <a:gd name="connsiteY1" fmla="*/ 0 h 1973580"/>
              <a:gd name="connsiteX2" fmla="*/ 659130 w 1800225"/>
              <a:gd name="connsiteY2" fmla="*/ 819150 h 1973580"/>
              <a:gd name="connsiteX3" fmla="*/ 1150620 w 1800225"/>
              <a:gd name="connsiteY3" fmla="*/ 819150 h 1973580"/>
              <a:gd name="connsiteX4" fmla="*/ 1150620 w 1800225"/>
              <a:gd name="connsiteY4" fmla="*/ 1308735 h 1973580"/>
              <a:gd name="connsiteX5" fmla="*/ 1800225 w 1800225"/>
              <a:gd name="connsiteY5" fmla="*/ 1308735 h 1973580"/>
              <a:gd name="connsiteX6" fmla="*/ 1800225 w 1800225"/>
              <a:gd name="connsiteY6" fmla="*/ 1973580 h 1973580"/>
              <a:gd name="connsiteX7" fmla="*/ 1150620 w 1800225"/>
              <a:gd name="connsiteY7" fmla="*/ 1973580 h 1973580"/>
              <a:gd name="connsiteX8" fmla="*/ 946785 w 1800225"/>
              <a:gd name="connsiteY8" fmla="*/ 1973580 h 1973580"/>
              <a:gd name="connsiteX9" fmla="*/ 659130 w 1800225"/>
              <a:gd name="connsiteY9" fmla="*/ 1973580 h 1973580"/>
              <a:gd name="connsiteX10" fmla="*/ 491490 w 1800225"/>
              <a:gd name="connsiteY10" fmla="*/ 1973580 h 1973580"/>
              <a:gd name="connsiteX11" fmla="*/ 0 w 1800225"/>
              <a:gd name="connsiteY11" fmla="*/ 1973580 h 197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225" h="1973580">
                <a:moveTo>
                  <a:pt x="0" y="0"/>
                </a:moveTo>
                <a:lnTo>
                  <a:pt x="659130" y="0"/>
                </a:lnTo>
                <a:lnTo>
                  <a:pt x="659130" y="819150"/>
                </a:lnTo>
                <a:lnTo>
                  <a:pt x="1150620" y="819150"/>
                </a:lnTo>
                <a:lnTo>
                  <a:pt x="1150620" y="1308735"/>
                </a:lnTo>
                <a:lnTo>
                  <a:pt x="1800225" y="1308735"/>
                </a:lnTo>
                <a:lnTo>
                  <a:pt x="1800225" y="1973580"/>
                </a:lnTo>
                <a:lnTo>
                  <a:pt x="1150620" y="1973580"/>
                </a:lnTo>
                <a:lnTo>
                  <a:pt x="946785" y="1973580"/>
                </a:lnTo>
                <a:lnTo>
                  <a:pt x="659130" y="1973580"/>
                </a:lnTo>
                <a:lnTo>
                  <a:pt x="491490" y="1973580"/>
                </a:lnTo>
                <a:lnTo>
                  <a:pt x="0" y="1973580"/>
                </a:lnTo>
                <a:close/>
              </a:path>
            </a:pathLst>
          </a:cu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菱形 10">
            <a:extLst>
              <a:ext uri="{FF2B5EF4-FFF2-40B4-BE49-F238E27FC236}">
                <a16:creationId xmlns:a16="http://schemas.microsoft.com/office/drawing/2014/main" id="{6BDB0A93-DCBC-E435-E009-8A8227DA8A43}"/>
              </a:ext>
            </a:extLst>
          </p:cNvPr>
          <p:cNvSpPr/>
          <p:nvPr/>
        </p:nvSpPr>
        <p:spPr>
          <a:xfrm>
            <a:off x="1314876" y="2921885"/>
            <a:ext cx="1450232" cy="1844039"/>
          </a:xfrm>
          <a:prstGeom prst="diamond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心形 11">
            <a:extLst>
              <a:ext uri="{FF2B5EF4-FFF2-40B4-BE49-F238E27FC236}">
                <a16:creationId xmlns:a16="http://schemas.microsoft.com/office/drawing/2014/main" id="{F8317FCA-B987-E496-6484-5B4A80D34070}"/>
              </a:ext>
            </a:extLst>
          </p:cNvPr>
          <p:cNvSpPr/>
          <p:nvPr/>
        </p:nvSpPr>
        <p:spPr>
          <a:xfrm>
            <a:off x="9215964" y="3129529"/>
            <a:ext cx="1661160" cy="1428750"/>
          </a:xfrm>
          <a:prstGeom prst="heart">
            <a:avLst/>
          </a:prstGeom>
          <a:noFill/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菱形 12">
            <a:extLst>
              <a:ext uri="{FF2B5EF4-FFF2-40B4-BE49-F238E27FC236}">
                <a16:creationId xmlns:a16="http://schemas.microsoft.com/office/drawing/2014/main" id="{432EB9B0-3994-7175-C78E-E0E1BC45890D}"/>
              </a:ext>
            </a:extLst>
          </p:cNvPr>
          <p:cNvSpPr/>
          <p:nvPr/>
        </p:nvSpPr>
        <p:spPr>
          <a:xfrm>
            <a:off x="1314876" y="2921885"/>
            <a:ext cx="1450232" cy="1844039"/>
          </a:xfrm>
          <a:prstGeom prst="diamond">
            <a:avLst/>
          </a:prstGeom>
          <a:noFill/>
          <a:ln w="3810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D6C08FFC-6311-5B11-D352-AFE5F860FC3A}"/>
              </a:ext>
            </a:extLst>
          </p:cNvPr>
          <p:cNvSpPr/>
          <p:nvPr/>
        </p:nvSpPr>
        <p:spPr>
          <a:xfrm>
            <a:off x="5090423" y="2857114"/>
            <a:ext cx="1800225" cy="1973580"/>
          </a:xfrm>
          <a:custGeom>
            <a:avLst/>
            <a:gdLst>
              <a:gd name="connsiteX0" fmla="*/ 0 w 1800225"/>
              <a:gd name="connsiteY0" fmla="*/ 0 h 1973580"/>
              <a:gd name="connsiteX1" fmla="*/ 659130 w 1800225"/>
              <a:gd name="connsiteY1" fmla="*/ 0 h 1973580"/>
              <a:gd name="connsiteX2" fmla="*/ 659130 w 1800225"/>
              <a:gd name="connsiteY2" fmla="*/ 819150 h 1973580"/>
              <a:gd name="connsiteX3" fmla="*/ 1150620 w 1800225"/>
              <a:gd name="connsiteY3" fmla="*/ 819150 h 1973580"/>
              <a:gd name="connsiteX4" fmla="*/ 1150620 w 1800225"/>
              <a:gd name="connsiteY4" fmla="*/ 1308735 h 1973580"/>
              <a:gd name="connsiteX5" fmla="*/ 1800225 w 1800225"/>
              <a:gd name="connsiteY5" fmla="*/ 1308735 h 1973580"/>
              <a:gd name="connsiteX6" fmla="*/ 1800225 w 1800225"/>
              <a:gd name="connsiteY6" fmla="*/ 1973580 h 1973580"/>
              <a:gd name="connsiteX7" fmla="*/ 1150620 w 1800225"/>
              <a:gd name="connsiteY7" fmla="*/ 1973580 h 1973580"/>
              <a:gd name="connsiteX8" fmla="*/ 946785 w 1800225"/>
              <a:gd name="connsiteY8" fmla="*/ 1973580 h 1973580"/>
              <a:gd name="connsiteX9" fmla="*/ 659130 w 1800225"/>
              <a:gd name="connsiteY9" fmla="*/ 1973580 h 1973580"/>
              <a:gd name="connsiteX10" fmla="*/ 491490 w 1800225"/>
              <a:gd name="connsiteY10" fmla="*/ 1973580 h 1973580"/>
              <a:gd name="connsiteX11" fmla="*/ 0 w 1800225"/>
              <a:gd name="connsiteY11" fmla="*/ 1973580 h 1973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00225" h="1973580">
                <a:moveTo>
                  <a:pt x="0" y="0"/>
                </a:moveTo>
                <a:lnTo>
                  <a:pt x="659130" y="0"/>
                </a:lnTo>
                <a:lnTo>
                  <a:pt x="659130" y="819150"/>
                </a:lnTo>
                <a:lnTo>
                  <a:pt x="1150620" y="819150"/>
                </a:lnTo>
                <a:lnTo>
                  <a:pt x="1150620" y="1308735"/>
                </a:lnTo>
                <a:lnTo>
                  <a:pt x="1800225" y="1308735"/>
                </a:lnTo>
                <a:lnTo>
                  <a:pt x="1800225" y="1973580"/>
                </a:lnTo>
                <a:lnTo>
                  <a:pt x="1150620" y="1973580"/>
                </a:lnTo>
                <a:lnTo>
                  <a:pt x="946785" y="1973580"/>
                </a:lnTo>
                <a:lnTo>
                  <a:pt x="659130" y="1973580"/>
                </a:lnTo>
                <a:lnTo>
                  <a:pt x="491490" y="1973580"/>
                </a:lnTo>
                <a:lnTo>
                  <a:pt x="0" y="1973580"/>
                </a:lnTo>
                <a:close/>
              </a:path>
            </a:pathLst>
          </a:custGeom>
          <a:noFill/>
          <a:ln w="3810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心形 16">
            <a:extLst>
              <a:ext uri="{FF2B5EF4-FFF2-40B4-BE49-F238E27FC236}">
                <a16:creationId xmlns:a16="http://schemas.microsoft.com/office/drawing/2014/main" id="{BD947459-0AE6-0B09-CCCC-DE6AFE9FFCE7}"/>
              </a:ext>
            </a:extLst>
          </p:cNvPr>
          <p:cNvSpPr/>
          <p:nvPr/>
        </p:nvSpPr>
        <p:spPr>
          <a:xfrm>
            <a:off x="9215964" y="3129529"/>
            <a:ext cx="1661160" cy="1428750"/>
          </a:xfrm>
          <a:prstGeom prst="heart">
            <a:avLst/>
          </a:prstGeom>
          <a:noFill/>
          <a:ln w="38100">
            <a:solidFill>
              <a:srgbClr val="E6001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2358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3" grpId="0" animBg="1"/>
      <p:bldP spid="14" grpId="0" animBg="1"/>
      <p:bldP spid="1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7ABDBAAC-A37B-8F01-FF60-A20F7A89904E}"/>
              </a:ext>
            </a:extLst>
          </p:cNvPr>
          <p:cNvSpPr txBox="1"/>
          <p:nvPr/>
        </p:nvSpPr>
        <p:spPr>
          <a:xfrm>
            <a:off x="1176121" y="701012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下面三个图形中，哪个图形的面积最大？哪个图形的面积最小？（每个       代表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平方厘米。）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0634F37E-DA51-3D20-250A-6C94A86EBFDB}"/>
              </a:ext>
            </a:extLst>
          </p:cNvPr>
          <p:cNvSpPr/>
          <p:nvPr/>
        </p:nvSpPr>
        <p:spPr>
          <a:xfrm>
            <a:off x="500743" y="753859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679E8AAD-D50D-EDD9-8372-4112449072AE}"/>
              </a:ext>
            </a:extLst>
          </p:cNvPr>
          <p:cNvSpPr/>
          <p:nvPr/>
        </p:nvSpPr>
        <p:spPr>
          <a:xfrm>
            <a:off x="5504299" y="1424571"/>
            <a:ext cx="622570" cy="622570"/>
          </a:xfrm>
          <a:prstGeom prst="rect">
            <a:avLst/>
          </a:prstGeom>
          <a:solidFill>
            <a:schemeClr val="bg1"/>
          </a:solidFill>
          <a:ln w="1905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1">
            <a:extLst>
              <a:ext uri="{FF2B5EF4-FFF2-40B4-BE49-F238E27FC236}">
                <a16:creationId xmlns:a16="http://schemas.microsoft.com/office/drawing/2014/main" id="{EC7067B7-DFC8-24BD-B9A2-5E21E0CB4B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6121" y="205957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练习十一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609AE9B5-0704-38EA-3610-3667B0E0940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54182" y="2537195"/>
            <a:ext cx="11083636" cy="2261473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3EC1FA2D-2BBB-ED91-91D4-529E181228C2}"/>
              </a:ext>
            </a:extLst>
          </p:cNvPr>
          <p:cNvGrpSpPr/>
          <p:nvPr/>
        </p:nvGrpSpPr>
        <p:grpSpPr>
          <a:xfrm>
            <a:off x="1088572" y="4876182"/>
            <a:ext cx="1424394" cy="622570"/>
            <a:chOff x="2607012" y="5311842"/>
            <a:chExt cx="1424394" cy="622570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48CBA534-2D66-1BF4-1FA5-089E35041EEE}"/>
                </a:ext>
              </a:extLst>
            </p:cNvPr>
            <p:cNvSpPr txBox="1"/>
            <p:nvPr/>
          </p:nvSpPr>
          <p:spPr>
            <a:xfrm>
              <a:off x="2607012" y="5330740"/>
              <a:ext cx="11770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8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j-ea"/>
                </a:rPr>
                <a:t>个</a:t>
              </a:r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5A4773F0-C04C-0D88-5809-E3D34C6B6A4E}"/>
                </a:ext>
              </a:extLst>
            </p:cNvPr>
            <p:cNvSpPr/>
            <p:nvPr/>
          </p:nvSpPr>
          <p:spPr>
            <a:xfrm>
              <a:off x="3408836" y="5311842"/>
              <a:ext cx="622570" cy="62257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4934D25A-C6C9-9864-B407-2A6AE1C169E9}"/>
              </a:ext>
            </a:extLst>
          </p:cNvPr>
          <p:cNvGrpSpPr/>
          <p:nvPr/>
        </p:nvGrpSpPr>
        <p:grpSpPr>
          <a:xfrm>
            <a:off x="5179524" y="4876182"/>
            <a:ext cx="1628673" cy="622570"/>
            <a:chOff x="2402733" y="5311842"/>
            <a:chExt cx="1628673" cy="622570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id="{47CCFFAC-663C-10AA-3765-063369D49298}"/>
                </a:ext>
              </a:extLst>
            </p:cNvPr>
            <p:cNvSpPr txBox="1"/>
            <p:nvPr/>
          </p:nvSpPr>
          <p:spPr>
            <a:xfrm>
              <a:off x="2402733" y="5330740"/>
              <a:ext cx="124073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10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j-ea"/>
                </a:rPr>
                <a:t>个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57B5FE42-7A01-FE2C-D34B-6E91A4E0368E}"/>
                </a:ext>
              </a:extLst>
            </p:cNvPr>
            <p:cNvSpPr/>
            <p:nvPr/>
          </p:nvSpPr>
          <p:spPr>
            <a:xfrm>
              <a:off x="3408836" y="5311842"/>
              <a:ext cx="622570" cy="62257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id="{40B273F9-633F-A3B6-EDF3-6BC6101EF885}"/>
              </a:ext>
            </a:extLst>
          </p:cNvPr>
          <p:cNvGrpSpPr/>
          <p:nvPr/>
        </p:nvGrpSpPr>
        <p:grpSpPr>
          <a:xfrm>
            <a:off x="9629457" y="4876182"/>
            <a:ext cx="1424394" cy="622570"/>
            <a:chOff x="2607012" y="5311842"/>
            <a:chExt cx="1424394" cy="622570"/>
          </a:xfrm>
        </p:grpSpPr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9725BD85-09D8-E9B4-C1C9-C65B64BA844D}"/>
                </a:ext>
              </a:extLst>
            </p:cNvPr>
            <p:cNvSpPr txBox="1"/>
            <p:nvPr/>
          </p:nvSpPr>
          <p:spPr>
            <a:xfrm>
              <a:off x="2607012" y="5330740"/>
              <a:ext cx="1177047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 eaLnBrk="1" hangingPunct="1"/>
              <a:r>
                <a:rPr lang="en-US" altLang="zh-CN" sz="3200" b="1" dirty="0">
                  <a:solidFill>
                    <a:srgbClr val="FF0000"/>
                  </a:solidFill>
                  <a:latin typeface="+mn-lt"/>
                  <a:ea typeface="+mj-ea"/>
                </a:rPr>
                <a:t>9</a:t>
              </a:r>
              <a:r>
                <a:rPr lang="zh-CN" altLang="en-US" sz="3200" b="1" dirty="0">
                  <a:solidFill>
                    <a:srgbClr val="FF0000"/>
                  </a:solidFill>
                  <a:latin typeface="+mn-lt"/>
                  <a:ea typeface="+mj-ea"/>
                </a:rPr>
                <a:t>个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EAF10E55-2C3D-9784-599F-18C9AFBE47D7}"/>
                </a:ext>
              </a:extLst>
            </p:cNvPr>
            <p:cNvSpPr/>
            <p:nvPr/>
          </p:nvSpPr>
          <p:spPr>
            <a:xfrm>
              <a:off x="3408836" y="5311842"/>
              <a:ext cx="622570" cy="622570"/>
            </a:xfrm>
            <a:prstGeom prst="rect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文本框 16">
            <a:extLst>
              <a:ext uri="{FF2B5EF4-FFF2-40B4-BE49-F238E27FC236}">
                <a16:creationId xmlns:a16="http://schemas.microsoft.com/office/drawing/2014/main" id="{AE8CBFC5-FE1C-947A-3A33-93F6DB72759B}"/>
              </a:ext>
            </a:extLst>
          </p:cNvPr>
          <p:cNvSpPr txBox="1"/>
          <p:nvPr/>
        </p:nvSpPr>
        <p:spPr>
          <a:xfrm>
            <a:off x="838432" y="5763113"/>
            <a:ext cx="1051513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第二个图形的面积最大，第一个图形的面积最小。</a:t>
            </a:r>
          </a:p>
        </p:txBody>
      </p:sp>
    </p:spTree>
    <p:extLst>
      <p:ext uri="{BB962C8B-B14F-4D97-AF65-F5344CB8AC3E}">
        <p14:creationId xmlns:p14="http://schemas.microsoft.com/office/powerpoint/2010/main" val="2153337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43FF2BB8-9DDE-0B1F-29FE-125AE59C73D0}"/>
              </a:ext>
            </a:extLst>
          </p:cNvPr>
          <p:cNvSpPr txBox="1"/>
          <p:nvPr/>
        </p:nvSpPr>
        <p:spPr>
          <a:xfrm>
            <a:off x="1176121" y="1032184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测量身份证、课桌面、教室和操场的面积，分别选用哪个面积单位比较合适？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E636CB62-BEA3-FB3E-2C46-7FFC0ABB65EA}"/>
              </a:ext>
            </a:extLst>
          </p:cNvPr>
          <p:cNvSpPr/>
          <p:nvPr/>
        </p:nvSpPr>
        <p:spPr>
          <a:xfrm>
            <a:off x="500743" y="1085031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30CF071C-598E-6742-C2B9-0885CA297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0921" y="1917331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练习十一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3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66E338D6-889D-6E65-2FD2-B55DD1B1FD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835653" y="3552673"/>
            <a:ext cx="1621095" cy="1000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ADACBB7-CDC2-D567-4536-0F9D460A3260}"/>
              </a:ext>
            </a:extLst>
          </p:cNvPr>
          <p:cNvSpPr/>
          <p:nvPr/>
        </p:nvSpPr>
        <p:spPr>
          <a:xfrm>
            <a:off x="650099" y="4764780"/>
            <a:ext cx="1992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平方厘米</a:t>
            </a:r>
            <a:endParaRPr lang="en-US" altLang="zh-CN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B0A67D4-984C-F209-2BB1-9341EADA82C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761143" y="2785802"/>
            <a:ext cx="2852631" cy="1766872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41C550D4-BBE8-FB59-989F-C47ED2C3F149}"/>
              </a:ext>
            </a:extLst>
          </p:cNvPr>
          <p:cNvSpPr/>
          <p:nvPr/>
        </p:nvSpPr>
        <p:spPr>
          <a:xfrm>
            <a:off x="3235110" y="4764780"/>
            <a:ext cx="1992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平方分米</a:t>
            </a:r>
            <a:endParaRPr lang="en-US" altLang="zh-CN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894016B5-7F2D-CEC4-BFF4-FF055739DA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8169" y="2849625"/>
            <a:ext cx="2455263" cy="17030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1D6536C0-B2C3-15C6-D0E4-A69F38211F8A}"/>
              </a:ext>
            </a:extLst>
          </p:cNvPr>
          <p:cNvSpPr/>
          <p:nvPr/>
        </p:nvSpPr>
        <p:spPr>
          <a:xfrm>
            <a:off x="6149699" y="4764780"/>
            <a:ext cx="1992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平方米</a:t>
            </a:r>
            <a:endParaRPr lang="en-US" altLang="zh-CN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B64DE4C6-C1E8-38BB-D4C0-64BA0C032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7826" y="3135037"/>
            <a:ext cx="2805112" cy="1417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379B63B9-89F8-D22B-6FD3-3371E0974A44}"/>
              </a:ext>
            </a:extLst>
          </p:cNvPr>
          <p:cNvSpPr/>
          <p:nvPr/>
        </p:nvSpPr>
        <p:spPr>
          <a:xfrm>
            <a:off x="9084281" y="4764780"/>
            <a:ext cx="1992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defRPr/>
            </a:pPr>
            <a:r>
              <a:rPr lang="zh-CN" altLang="en-US" sz="3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平方米</a:t>
            </a:r>
            <a:endParaRPr lang="en-US" altLang="zh-CN" sz="3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2120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1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C15DCDEF-BEF0-8DC9-CC44-18E8EF309770}"/>
              </a:ext>
            </a:extLst>
          </p:cNvPr>
          <p:cNvSpPr txBox="1"/>
          <p:nvPr/>
        </p:nvSpPr>
        <p:spPr>
          <a:xfrm>
            <a:off x="1176121" y="929073"/>
            <a:ext cx="10515136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在横线上填写合适的单位名称。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B841601E-0133-A391-0877-19C324CADD16}"/>
              </a:ext>
            </a:extLst>
          </p:cNvPr>
          <p:cNvSpPr/>
          <p:nvPr/>
        </p:nvSpPr>
        <p:spPr>
          <a:xfrm>
            <a:off x="500743" y="981920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11">
            <a:extLst>
              <a:ext uri="{FF2B5EF4-FFF2-40B4-BE49-F238E27FC236}">
                <a16:creationId xmlns:a16="http://schemas.microsoft.com/office/drawing/2014/main" id="{34665178-72AD-8E05-539B-648CA7D718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5321" y="116963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练习十一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325285F-2680-4117-94A9-6F8EAE4519D2}"/>
              </a:ext>
            </a:extLst>
          </p:cNvPr>
          <p:cNvSpPr txBox="1"/>
          <p:nvPr/>
        </p:nvSpPr>
        <p:spPr>
          <a:xfrm>
            <a:off x="637655" y="2035882"/>
            <a:ext cx="11344708" cy="24801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一块黑板的长是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4_____</a:t>
            </a:r>
            <a:r>
              <a:rPr kumimoji="0" lang="en-US" altLang="zh-CN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一枚邮票的面积是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4_______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小明的身高是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128_____</a:t>
            </a:r>
            <a:r>
              <a:rPr kumimoji="0" lang="en-US" altLang="zh-CN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一块手帕的面积是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4_______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小华的腰围是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6_____</a:t>
            </a:r>
            <a:r>
              <a:rPr kumimoji="0" lang="en-US" altLang="zh-CN" sz="3600" b="1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         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一块黑板的面积是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4_______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9DEDDA3D-B351-0642-00AD-18747A8C72B7}"/>
              </a:ext>
            </a:extLst>
          </p:cNvPr>
          <p:cNvSpPr txBox="1"/>
          <p:nvPr/>
        </p:nvSpPr>
        <p:spPr>
          <a:xfrm>
            <a:off x="4364377" y="2147096"/>
            <a:ext cx="856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米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26F6843D-303D-523D-36F4-6A788A08712E}"/>
              </a:ext>
            </a:extLst>
          </p:cNvPr>
          <p:cNvSpPr txBox="1"/>
          <p:nvPr/>
        </p:nvSpPr>
        <p:spPr>
          <a:xfrm>
            <a:off x="9805018" y="2147096"/>
            <a:ext cx="2386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平方厘米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904ADAD-3458-C5BE-1594-061732BC91DE}"/>
              </a:ext>
            </a:extLst>
          </p:cNvPr>
          <p:cNvSpPr txBox="1"/>
          <p:nvPr/>
        </p:nvSpPr>
        <p:spPr>
          <a:xfrm>
            <a:off x="4208732" y="3008406"/>
            <a:ext cx="1345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厘米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C511E3D-8BE5-3166-CF19-FA0900DC1710}"/>
              </a:ext>
            </a:extLst>
          </p:cNvPr>
          <p:cNvSpPr txBox="1"/>
          <p:nvPr/>
        </p:nvSpPr>
        <p:spPr>
          <a:xfrm>
            <a:off x="9805018" y="3008406"/>
            <a:ext cx="23869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平方分米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2F298F12-BB22-BB34-145E-F4618AAF5052}"/>
              </a:ext>
            </a:extLst>
          </p:cNvPr>
          <p:cNvSpPr txBox="1"/>
          <p:nvPr/>
        </p:nvSpPr>
        <p:spPr>
          <a:xfrm>
            <a:off x="3749118" y="3830804"/>
            <a:ext cx="134575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分米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1B33E99-760F-1D4D-8A85-80307E9F618D}"/>
              </a:ext>
            </a:extLst>
          </p:cNvPr>
          <p:cNvSpPr txBox="1"/>
          <p:nvPr/>
        </p:nvSpPr>
        <p:spPr>
          <a:xfrm>
            <a:off x="9805018" y="3830803"/>
            <a:ext cx="21773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eaLnBrk="1" hangingPunct="1"/>
            <a:r>
              <a:rPr lang="zh-CN" altLang="en-US" sz="3600" b="1" dirty="0">
                <a:solidFill>
                  <a:srgbClr val="FF0000"/>
                </a:solidFill>
                <a:latin typeface="+mn-lt"/>
                <a:ea typeface="+mj-ea"/>
              </a:rPr>
              <a:t>平方米</a:t>
            </a:r>
          </a:p>
        </p:txBody>
      </p:sp>
    </p:spTree>
    <p:extLst>
      <p:ext uri="{BB962C8B-B14F-4D97-AF65-F5344CB8AC3E}">
        <p14:creationId xmlns:p14="http://schemas.microsoft.com/office/powerpoint/2010/main" val="213076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/>
      <p:bldP spid="10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5C721658-97A7-2E35-D177-46E8FF2712E4}"/>
              </a:ext>
            </a:extLst>
          </p:cNvPr>
          <p:cNvSpPr txBox="1"/>
          <p:nvPr/>
        </p:nvSpPr>
        <p:spPr>
          <a:xfrm>
            <a:off x="1176121" y="758298"/>
            <a:ext cx="10515136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用四个</a:t>
            </a: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平方厘米的正方形拼成下面的图形。它们的面积各是多少？它们的周长呢？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A34111A6-C830-6A51-8EFD-04D6787E9B15}"/>
              </a:ext>
            </a:extLst>
          </p:cNvPr>
          <p:cNvSpPr/>
          <p:nvPr/>
        </p:nvSpPr>
        <p:spPr>
          <a:xfrm>
            <a:off x="500743" y="831465"/>
            <a:ext cx="587829" cy="587829"/>
          </a:xfrm>
          <a:prstGeom prst="ellipse">
            <a:avLst/>
          </a:prstGeom>
          <a:solidFill>
            <a:srgbClr val="037FB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11">
            <a:extLst>
              <a:ext uri="{FF2B5EF4-FFF2-40B4-BE49-F238E27FC236}">
                <a16:creationId xmlns:a16="http://schemas.microsoft.com/office/drawing/2014/main" id="{2190F6F9-54A3-C4E2-B04B-180D85F438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26121" y="1716509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练习十一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5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2E9B2FB9-5FA6-5147-CD7A-2D0C15980781}"/>
              </a:ext>
            </a:extLst>
          </p:cNvPr>
          <p:cNvGrpSpPr/>
          <p:nvPr/>
        </p:nvGrpSpPr>
        <p:grpSpPr>
          <a:xfrm>
            <a:off x="1220590" y="2577073"/>
            <a:ext cx="2159541" cy="1439694"/>
            <a:chOff x="1088572" y="2480553"/>
            <a:chExt cx="2159541" cy="1439694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FB8992B-00F3-3613-F803-A137705D86C1}"/>
                </a:ext>
              </a:extLst>
            </p:cNvPr>
            <p:cNvSpPr/>
            <p:nvPr/>
          </p:nvSpPr>
          <p:spPr>
            <a:xfrm>
              <a:off x="1088572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74F3F02A-6314-168F-BF23-B11E7E24B2D0}"/>
                </a:ext>
              </a:extLst>
            </p:cNvPr>
            <p:cNvSpPr/>
            <p:nvPr/>
          </p:nvSpPr>
          <p:spPr>
            <a:xfrm>
              <a:off x="1808419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13524CE1-6106-9041-F837-9D4B0BBD0263}"/>
                </a:ext>
              </a:extLst>
            </p:cNvPr>
            <p:cNvSpPr/>
            <p:nvPr/>
          </p:nvSpPr>
          <p:spPr>
            <a:xfrm>
              <a:off x="2528266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>
              <a:extLst>
                <a:ext uri="{FF2B5EF4-FFF2-40B4-BE49-F238E27FC236}">
                  <a16:creationId xmlns:a16="http://schemas.microsoft.com/office/drawing/2014/main" id="{8A3FF3FA-838E-A70A-87CB-D676206ADF39}"/>
                </a:ext>
              </a:extLst>
            </p:cNvPr>
            <p:cNvSpPr/>
            <p:nvPr/>
          </p:nvSpPr>
          <p:spPr>
            <a:xfrm>
              <a:off x="1808419" y="2480553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ABD73F72-9DE8-895B-7DBC-14AFE03B5FF1}"/>
              </a:ext>
            </a:extLst>
          </p:cNvPr>
          <p:cNvGrpSpPr/>
          <p:nvPr/>
        </p:nvGrpSpPr>
        <p:grpSpPr>
          <a:xfrm>
            <a:off x="3990965" y="3296919"/>
            <a:ext cx="2879388" cy="719848"/>
            <a:chOff x="1088572" y="3200399"/>
            <a:chExt cx="2879388" cy="719848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7E9A37A9-83DB-4041-F9DB-CC95A442E002}"/>
                </a:ext>
              </a:extLst>
            </p:cNvPr>
            <p:cNvSpPr/>
            <p:nvPr/>
          </p:nvSpPr>
          <p:spPr>
            <a:xfrm>
              <a:off x="1088572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FF3327A9-7A7A-753D-B7A1-F16E2DD3F787}"/>
                </a:ext>
              </a:extLst>
            </p:cNvPr>
            <p:cNvSpPr/>
            <p:nvPr/>
          </p:nvSpPr>
          <p:spPr>
            <a:xfrm>
              <a:off x="1808419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A71B836F-E99C-4330-E04A-28EE5E7B33CE}"/>
                </a:ext>
              </a:extLst>
            </p:cNvPr>
            <p:cNvSpPr/>
            <p:nvPr/>
          </p:nvSpPr>
          <p:spPr>
            <a:xfrm>
              <a:off x="2528266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11115075-6EA4-3B32-DA95-02FDD7052E02}"/>
                </a:ext>
              </a:extLst>
            </p:cNvPr>
            <p:cNvSpPr/>
            <p:nvPr/>
          </p:nvSpPr>
          <p:spPr>
            <a:xfrm>
              <a:off x="3248113" y="3200399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821A6DDB-99FD-EEC4-4419-173FF85AE9FE}"/>
              </a:ext>
            </a:extLst>
          </p:cNvPr>
          <p:cNvGrpSpPr/>
          <p:nvPr/>
        </p:nvGrpSpPr>
        <p:grpSpPr>
          <a:xfrm>
            <a:off x="7481187" y="2577072"/>
            <a:ext cx="1439694" cy="1439695"/>
            <a:chOff x="1088572" y="2480552"/>
            <a:chExt cx="1439694" cy="1439695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id="{C489474D-BDFA-5B0E-4B09-B0A4F97B3584}"/>
                </a:ext>
              </a:extLst>
            </p:cNvPr>
            <p:cNvSpPr/>
            <p:nvPr/>
          </p:nvSpPr>
          <p:spPr>
            <a:xfrm>
              <a:off x="1088572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7FEA587F-B7EC-90A5-EA14-ED1C57D27103}"/>
                </a:ext>
              </a:extLst>
            </p:cNvPr>
            <p:cNvSpPr/>
            <p:nvPr/>
          </p:nvSpPr>
          <p:spPr>
            <a:xfrm>
              <a:off x="1808419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>
              <a:extLst>
                <a:ext uri="{FF2B5EF4-FFF2-40B4-BE49-F238E27FC236}">
                  <a16:creationId xmlns:a16="http://schemas.microsoft.com/office/drawing/2014/main" id="{7619C86C-B365-4EC6-9987-755E459E6420}"/>
                </a:ext>
              </a:extLst>
            </p:cNvPr>
            <p:cNvSpPr/>
            <p:nvPr/>
          </p:nvSpPr>
          <p:spPr>
            <a:xfrm>
              <a:off x="1088572" y="2480553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525179B2-953E-9A23-43A8-C7DE30D08192}"/>
                </a:ext>
              </a:extLst>
            </p:cNvPr>
            <p:cNvSpPr/>
            <p:nvPr/>
          </p:nvSpPr>
          <p:spPr>
            <a:xfrm>
              <a:off x="1808419" y="2480552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6EE0D99F-6729-9F35-E72C-2FBC012358C7}"/>
              </a:ext>
            </a:extLst>
          </p:cNvPr>
          <p:cNvGrpSpPr/>
          <p:nvPr/>
        </p:nvGrpSpPr>
        <p:grpSpPr>
          <a:xfrm>
            <a:off x="9531716" y="2577074"/>
            <a:ext cx="2159541" cy="1439693"/>
            <a:chOff x="1088572" y="3200400"/>
            <a:chExt cx="2159541" cy="1439693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id="{D2DAA6E1-62F4-E540-6F0E-B6CD8D6E54A5}"/>
                </a:ext>
              </a:extLst>
            </p:cNvPr>
            <p:cNvSpPr/>
            <p:nvPr/>
          </p:nvSpPr>
          <p:spPr>
            <a:xfrm>
              <a:off x="1088572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id="{A8F9B147-ECF6-5A50-1464-81098A1E9622}"/>
                </a:ext>
              </a:extLst>
            </p:cNvPr>
            <p:cNvSpPr/>
            <p:nvPr/>
          </p:nvSpPr>
          <p:spPr>
            <a:xfrm>
              <a:off x="1808419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99230A62-629F-28AE-6F02-201DA61E05B2}"/>
                </a:ext>
              </a:extLst>
            </p:cNvPr>
            <p:cNvSpPr/>
            <p:nvPr/>
          </p:nvSpPr>
          <p:spPr>
            <a:xfrm>
              <a:off x="2528266" y="3200400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FCEBAA7A-CEBB-3286-3E54-4D07938CB385}"/>
                </a:ext>
              </a:extLst>
            </p:cNvPr>
            <p:cNvSpPr/>
            <p:nvPr/>
          </p:nvSpPr>
          <p:spPr>
            <a:xfrm>
              <a:off x="1088572" y="3920246"/>
              <a:ext cx="719847" cy="719847"/>
            </a:xfrm>
            <a:prstGeom prst="rect">
              <a:avLst/>
            </a:prstGeom>
            <a:solidFill>
              <a:srgbClr val="E0FAF7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>
            <a:extLst>
              <a:ext uri="{FF2B5EF4-FFF2-40B4-BE49-F238E27FC236}">
                <a16:creationId xmlns:a16="http://schemas.microsoft.com/office/drawing/2014/main" id="{622218C2-BF85-C2FC-2056-C9FA3CE07655}"/>
              </a:ext>
            </a:extLst>
          </p:cNvPr>
          <p:cNvSpPr txBox="1"/>
          <p:nvPr/>
        </p:nvSpPr>
        <p:spPr>
          <a:xfrm>
            <a:off x="1088572" y="4379464"/>
            <a:ext cx="6437549" cy="714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面积都是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4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平方厘米。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B90CAD1-94EB-F07C-BFCD-5A7A091983C3}"/>
              </a:ext>
            </a:extLst>
          </p:cNvPr>
          <p:cNvSpPr txBox="1"/>
          <p:nvPr/>
        </p:nvSpPr>
        <p:spPr>
          <a:xfrm>
            <a:off x="1088572" y="5228005"/>
            <a:ext cx="10161291" cy="7142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周长分别是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厘米、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厘米、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8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厘米、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10</a:t>
            </a:r>
            <a:r>
              <a:rPr lang="zh-CN" altLang="en-US" sz="3600" b="1" dirty="0">
                <a:solidFill>
                  <a:srgbClr val="FF0000"/>
                </a:solidFill>
                <a:latin typeface="+mn-lt"/>
                <a:ea typeface="楷体" panose="02010609060101010101" pitchFamily="49" charset="-122"/>
              </a:rPr>
              <a:t>厘米。</a:t>
            </a:r>
          </a:p>
        </p:txBody>
      </p:sp>
    </p:spTree>
    <p:extLst>
      <p:ext uri="{BB962C8B-B14F-4D97-AF65-F5344CB8AC3E}">
        <p14:creationId xmlns:p14="http://schemas.microsoft.com/office/powerpoint/2010/main" val="299946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10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11.25 微课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 eaLnBrk="1" hangingPunct="1">
          <a:lnSpc>
            <a:spcPct val="130000"/>
          </a:lnSpc>
          <a:defRPr sz="3200" b="1" dirty="0">
            <a:latin typeface="+mn-lt"/>
            <a:ea typeface="+mn-ea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3540</TotalTime>
  <Words>262</Words>
  <Application>Microsoft Office PowerPoint</Application>
  <PresentationFormat>宽屏</PresentationFormat>
  <Paragraphs>39</Paragraphs>
  <Slides>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8</vt:i4>
      </vt:variant>
    </vt:vector>
  </HeadingPairs>
  <TitlesOfParts>
    <vt:vector size="17" baseType="lpstr">
      <vt:lpstr>等线</vt:lpstr>
      <vt:lpstr>黑体</vt:lpstr>
      <vt:lpstr>华文细黑</vt:lpstr>
      <vt:lpstr>宋体</vt:lpstr>
      <vt:lpstr>微软雅黑</vt:lpstr>
      <vt:lpstr>Arial</vt:lpstr>
      <vt:lpstr>Times New Roman</vt:lpstr>
      <vt:lpstr>Wingdings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lastModifiedBy>Administrator</cp:lastModifiedBy>
  <cp:revision>688</cp:revision>
  <dcterms:created xsi:type="dcterms:W3CDTF">2016-01-14T07:05:12Z</dcterms:created>
  <dcterms:modified xsi:type="dcterms:W3CDTF">2025-11-08T06:13:13Z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2052-11.8.2.8411</vt:lpwstr>
  </property>
</Properties>
</file>