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6"/>
  </p:notesMasterIdLst>
  <p:sldIdLst>
    <p:sldId id="326" r:id="rId2"/>
    <p:sldId id="392" r:id="rId3"/>
    <p:sldId id="393" r:id="rId4"/>
    <p:sldId id="394" r:id="rId5"/>
    <p:sldId id="395" r:id="rId6"/>
    <p:sldId id="396" r:id="rId7"/>
    <p:sldId id="397" r:id="rId8"/>
    <p:sldId id="398" r:id="rId9"/>
    <p:sldId id="399" r:id="rId10"/>
    <p:sldId id="400" r:id="rId11"/>
    <p:sldId id="401" r:id="rId12"/>
    <p:sldId id="402" r:id="rId13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AF7"/>
    <a:srgbClr val="8EC0B9"/>
    <a:srgbClr val="E60013"/>
    <a:srgbClr val="0000FF"/>
    <a:srgbClr val="3F91C9"/>
    <a:srgbClr val="FAE4C6"/>
    <a:srgbClr val="9FB890"/>
    <a:srgbClr val="FF3300"/>
    <a:srgbClr val="FF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63" d="100"/>
          <a:sy n="63" d="100"/>
        </p:scale>
        <p:origin x="72" y="117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练习十二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A10A384-3202-0AA4-FFB8-A912ABF92FD9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C5C0302-43B8-031D-F70D-6B02B70674B5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BEB4E20-C8E8-8303-76A6-11E1E97755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D105F1-E84C-9D9E-651A-C65E1ABE37CC}"/>
              </a:ext>
            </a:extLst>
          </p:cNvPr>
          <p:cNvSpPr txBox="1"/>
          <p:nvPr/>
        </p:nvSpPr>
        <p:spPr>
          <a:xfrm>
            <a:off x="1176121" y="957391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计算下面图形的周长和面积。（单位：厘米）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B7B9DF1-FEA7-3C17-B9EF-08512696495C}"/>
              </a:ext>
            </a:extLst>
          </p:cNvPr>
          <p:cNvSpPr/>
          <p:nvPr/>
        </p:nvSpPr>
        <p:spPr>
          <a:xfrm>
            <a:off x="500743" y="1010238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B128172-ECAC-8EDF-2C80-72F5AF47B9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169938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7D4DA42-CBE1-4316-0AA7-E54ED24DD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88" y="2165616"/>
            <a:ext cx="11332769" cy="2296100"/>
          </a:xfrm>
          <a:prstGeom prst="rect">
            <a:avLst/>
          </a:prstGeom>
        </p:spPr>
      </p:pic>
      <p:sp>
        <p:nvSpPr>
          <p:cNvPr id="9" name="TextBox 28">
            <a:extLst>
              <a:ext uri="{FF2B5EF4-FFF2-40B4-BE49-F238E27FC236}">
                <a16:creationId xmlns:a16="http://schemas.microsoft.com/office/drawing/2014/main" id="{B45F9387-0D26-4A31-925A-E10A45D50F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24" y="4527840"/>
            <a:ext cx="363688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(9+4)×2=26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0" name="TextBox 28">
            <a:extLst>
              <a:ext uri="{FF2B5EF4-FFF2-40B4-BE49-F238E27FC236}">
                <a16:creationId xmlns:a16="http://schemas.microsoft.com/office/drawing/2014/main" id="{E6D4D053-E9C0-418D-9A97-805D6FC08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0998" y="5295518"/>
            <a:ext cx="3921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5×5=25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1" name="TextBox 28">
            <a:extLst>
              <a:ext uri="{FF2B5EF4-FFF2-40B4-BE49-F238E27FC236}">
                <a16:creationId xmlns:a16="http://schemas.microsoft.com/office/drawing/2014/main" id="{50828D3B-1809-4B9E-8D1F-2866BC82CF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672" y="5295518"/>
            <a:ext cx="39385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7×2=14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2" name="TextBox 28">
            <a:extLst>
              <a:ext uri="{FF2B5EF4-FFF2-40B4-BE49-F238E27FC236}">
                <a16:creationId xmlns:a16="http://schemas.microsoft.com/office/drawing/2014/main" id="{20B7E63F-8F5B-4BD8-82D7-716CB158F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324" y="5295518"/>
            <a:ext cx="392167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9×4=36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3" name="TextBox 28">
            <a:extLst>
              <a:ext uri="{FF2B5EF4-FFF2-40B4-BE49-F238E27FC236}">
                <a16:creationId xmlns:a16="http://schemas.microsoft.com/office/drawing/2014/main" id="{61812D42-231C-431F-8D0F-FCBD9BBD50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0998" y="4527840"/>
            <a:ext cx="291936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5×4=20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4" name="TextBox 28">
            <a:extLst>
              <a:ext uri="{FF2B5EF4-FFF2-40B4-BE49-F238E27FC236}">
                <a16:creationId xmlns:a16="http://schemas.microsoft.com/office/drawing/2014/main" id="{A6CF3904-AE4E-449F-B00F-860EC6924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42671" y="4527840"/>
            <a:ext cx="39385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(7+2)×2=18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(</a:t>
            </a:r>
            <a:r>
              <a:rPr lang="zh-CN" altLang="en-US" sz="3200" b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厘米</a:t>
            </a:r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)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BDBAAC-A37B-8F01-FF60-A20F7A89904E}"/>
              </a:ext>
            </a:extLst>
          </p:cNvPr>
          <p:cNvSpPr txBox="1"/>
          <p:nvPr/>
        </p:nvSpPr>
        <p:spPr>
          <a:xfrm>
            <a:off x="1176121" y="934478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634F37E-DA51-3D20-250A-6C94A86EBFDB}"/>
              </a:ext>
            </a:extLst>
          </p:cNvPr>
          <p:cNvSpPr/>
          <p:nvPr/>
        </p:nvSpPr>
        <p:spPr>
          <a:xfrm>
            <a:off x="500743" y="98732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FE4F01D0-B97F-E34C-55DA-7E97174A9F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9278" y="116531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BA1383-AAD7-6D2F-36BF-06A1DB1363A4}"/>
              </a:ext>
            </a:extLst>
          </p:cNvPr>
          <p:cNvSpPr txBox="1"/>
          <p:nvPr/>
        </p:nvSpPr>
        <p:spPr>
          <a:xfrm>
            <a:off x="1176121" y="1904129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平方厘米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FD51830-AC33-0B84-ED57-C844282D53BA}"/>
              </a:ext>
            </a:extLst>
          </p:cNvPr>
          <p:cNvSpPr txBox="1"/>
          <p:nvPr/>
        </p:nvSpPr>
        <p:spPr>
          <a:xfrm>
            <a:off x="1176121" y="2873780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E4F716AA-FD5F-4E06-194C-2EA36D674781}"/>
              </a:ext>
            </a:extLst>
          </p:cNvPr>
          <p:cNvSpPr txBox="1"/>
          <p:nvPr/>
        </p:nvSpPr>
        <p:spPr>
          <a:xfrm>
            <a:off x="1176121" y="3843431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500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平方厘米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平方分米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D5A7629-1067-7D0D-64D7-52EA5F57DC9A}"/>
              </a:ext>
            </a:extLst>
          </p:cNvPr>
          <p:cNvSpPr txBox="1"/>
          <p:nvPr/>
        </p:nvSpPr>
        <p:spPr>
          <a:xfrm>
            <a:off x="1176121" y="4813084"/>
            <a:ext cx="68978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100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分米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ea"/>
                <a:ea typeface="+mj-ea"/>
                <a:cs typeface="+mn-ea"/>
                <a:sym typeface="Times New Roman" panose="02020603050405020304" pitchFamily="18" charset="0"/>
              </a:rPr>
              <a:t>(    )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j-ea"/>
                <a:cs typeface="+mn-ea"/>
                <a:sym typeface="Times New Roman" panose="02020603050405020304" pitchFamily="18" charset="0"/>
              </a:rPr>
              <a:t>米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j-ea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23" name="TextBox 28">
            <a:extLst>
              <a:ext uri="{FF2B5EF4-FFF2-40B4-BE49-F238E27FC236}">
                <a16:creationId xmlns:a16="http://schemas.microsoft.com/office/drawing/2014/main" id="{EDBA9653-8F82-1817-97F2-4F23F249D1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3023" y="1944780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4AE070F7-8581-5C3E-D8F7-DD130BA50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5824" y="2920970"/>
            <a:ext cx="14462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200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5" name="TextBox 28">
            <a:extLst>
              <a:ext uri="{FF2B5EF4-FFF2-40B4-BE49-F238E27FC236}">
                <a16:creationId xmlns:a16="http://schemas.microsoft.com/office/drawing/2014/main" id="{486ED855-BFED-EF93-E673-1EE1180B91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7215" y="3890623"/>
            <a:ext cx="7522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6" name="TextBox 28">
            <a:extLst>
              <a:ext uri="{FF2B5EF4-FFF2-40B4-BE49-F238E27FC236}">
                <a16:creationId xmlns:a16="http://schemas.microsoft.com/office/drawing/2014/main" id="{E46859F2-1E47-4708-658D-F4DA484E1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1026" y="4860276"/>
            <a:ext cx="104618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6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endParaRPr lang="zh-CN" altLang="en-US" sz="36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5333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FF2BB8-9DDE-0B1F-29FE-125AE59C73D0}"/>
              </a:ext>
            </a:extLst>
          </p:cNvPr>
          <p:cNvSpPr txBox="1"/>
          <p:nvPr/>
        </p:nvSpPr>
        <p:spPr>
          <a:xfrm>
            <a:off x="1176121" y="1032184"/>
            <a:ext cx="10515136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教室前面的墙壁长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米，墙上有一块黑板，面积是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平方米。现在要粉刷这面墙壁，粉刷的面积是多少平方米？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636CB62-BEA3-FB3E-2C46-7FFC0ABB65EA}"/>
              </a:ext>
            </a:extLst>
          </p:cNvPr>
          <p:cNvSpPr/>
          <p:nvPr/>
        </p:nvSpPr>
        <p:spPr>
          <a:xfrm>
            <a:off x="500743" y="108503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46ABD8C-BF7D-064A-EC26-7AE389CB1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6793" y="257487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362A7C9-238F-1AEF-5216-8E01F4594658}"/>
              </a:ext>
            </a:extLst>
          </p:cNvPr>
          <p:cNvSpPr txBox="1"/>
          <p:nvPr/>
        </p:nvSpPr>
        <p:spPr>
          <a:xfrm>
            <a:off x="3095827" y="3419432"/>
            <a:ext cx="51629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6×3</a:t>
            </a:r>
            <a:r>
              <a:rPr lang="zh-CN" altLang="en-US" dirty="0"/>
              <a:t>－</a:t>
            </a:r>
            <a:r>
              <a:rPr lang="en-US" altLang="zh-CN" dirty="0"/>
              <a:t>3=15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D272BCD-8505-B524-54D4-77A435F0979F}"/>
              </a:ext>
            </a:extLst>
          </p:cNvPr>
          <p:cNvSpPr txBox="1"/>
          <p:nvPr/>
        </p:nvSpPr>
        <p:spPr>
          <a:xfrm>
            <a:off x="2361794" y="4313738"/>
            <a:ext cx="797870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答：粉刷的面积是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15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平方米。</a:t>
            </a:r>
          </a:p>
        </p:txBody>
      </p:sp>
    </p:spTree>
    <p:extLst>
      <p:ext uri="{BB962C8B-B14F-4D97-AF65-F5344CB8AC3E}">
        <p14:creationId xmlns:p14="http://schemas.microsoft.com/office/powerpoint/2010/main" val="182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5DCDEF-BEF0-8DC9-CC44-18E8EF309770}"/>
              </a:ext>
            </a:extLst>
          </p:cNvPr>
          <p:cNvSpPr txBox="1"/>
          <p:nvPr/>
        </p:nvSpPr>
        <p:spPr>
          <a:xfrm>
            <a:off x="1176121" y="100689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花园里有一个正方形的池塘。它的周长是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36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米，面积是多少平方米？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841601E-0133-A391-0877-19C324CADD16}"/>
              </a:ext>
            </a:extLst>
          </p:cNvPr>
          <p:cNvSpPr/>
          <p:nvPr/>
        </p:nvSpPr>
        <p:spPr>
          <a:xfrm>
            <a:off x="500743" y="105974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47837B-C586-EF3C-FC98-329F2C7CA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5627" y="188421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5452A5D-9573-7076-E21E-00C9DD1E6562}"/>
              </a:ext>
            </a:extLst>
          </p:cNvPr>
          <p:cNvSpPr txBox="1"/>
          <p:nvPr/>
        </p:nvSpPr>
        <p:spPr>
          <a:xfrm>
            <a:off x="3475206" y="2670403"/>
            <a:ext cx="351898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36÷4=9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（米）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40D25B6-0790-BD4E-00FE-CE408D8AB5A4}"/>
              </a:ext>
            </a:extLst>
          </p:cNvPr>
          <p:cNvSpPr txBox="1"/>
          <p:nvPr/>
        </p:nvSpPr>
        <p:spPr>
          <a:xfrm>
            <a:off x="3475206" y="3541267"/>
            <a:ext cx="4919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9×9=81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CE7EF8A-6A50-B53A-DF43-29BAC7B9A90B}"/>
              </a:ext>
            </a:extLst>
          </p:cNvPr>
          <p:cNvSpPr txBox="1"/>
          <p:nvPr/>
        </p:nvSpPr>
        <p:spPr>
          <a:xfrm>
            <a:off x="3004834" y="4412131"/>
            <a:ext cx="6567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答：面积是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81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平方米。</a:t>
            </a:r>
          </a:p>
        </p:txBody>
      </p:sp>
    </p:spTree>
    <p:extLst>
      <p:ext uri="{BB962C8B-B14F-4D97-AF65-F5344CB8AC3E}">
        <p14:creationId xmlns:p14="http://schemas.microsoft.com/office/powerpoint/2010/main" val="213076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721658-97A7-2E35-D177-46E8FF2712E4}"/>
              </a:ext>
            </a:extLst>
          </p:cNvPr>
          <p:cNvSpPr txBox="1"/>
          <p:nvPr/>
        </p:nvSpPr>
        <p:spPr>
          <a:xfrm>
            <a:off x="1176121" y="982035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观察周围物体表面的长方形和正方形。先估计它们的面积，再测量并计算。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34111A6-C830-6A51-8EFD-04D6787E9B15}"/>
              </a:ext>
            </a:extLst>
          </p:cNvPr>
          <p:cNvSpPr/>
          <p:nvPr/>
        </p:nvSpPr>
        <p:spPr>
          <a:xfrm>
            <a:off x="500743" y="1055202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2FDE0ECE-C510-C1E8-F0D4-E5D7F6265D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0495" y="188421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28" name="表格 27">
            <a:extLst>
              <a:ext uri="{FF2B5EF4-FFF2-40B4-BE49-F238E27FC236}">
                <a16:creationId xmlns:a16="http://schemas.microsoft.com/office/drawing/2014/main" id="{4AB8A08D-74BB-EA2A-6CAB-1F7DB7C06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104950"/>
              </p:ext>
            </p:extLst>
          </p:nvPr>
        </p:nvGraphicFramePr>
        <p:xfrm>
          <a:off x="1176121" y="2655254"/>
          <a:ext cx="10342579" cy="279522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43735">
                  <a:extLst>
                    <a:ext uri="{9D8B030D-6E8A-4147-A177-3AD203B41FA5}">
                      <a16:colId xmlns:a16="http://schemas.microsoft.com/office/drawing/2014/main" val="1078138067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1006057644"/>
                    </a:ext>
                  </a:extLst>
                </a:gridCol>
                <a:gridCol w="1449422">
                  <a:extLst>
                    <a:ext uri="{9D8B030D-6E8A-4147-A177-3AD203B41FA5}">
                      <a16:colId xmlns:a16="http://schemas.microsoft.com/office/drawing/2014/main" val="1358218123"/>
                    </a:ext>
                  </a:extLst>
                </a:gridCol>
                <a:gridCol w="1449422">
                  <a:extLst>
                    <a:ext uri="{9D8B030D-6E8A-4147-A177-3AD203B41FA5}">
                      <a16:colId xmlns:a16="http://schemas.microsoft.com/office/drawing/2014/main" val="3749439045"/>
                    </a:ext>
                  </a:extLst>
                </a:gridCol>
                <a:gridCol w="2700000">
                  <a:extLst>
                    <a:ext uri="{9D8B030D-6E8A-4147-A177-3AD203B41FA5}">
                      <a16:colId xmlns:a16="http://schemas.microsoft.com/office/drawing/2014/main" val="3905877306"/>
                    </a:ext>
                  </a:extLst>
                </a:gridCol>
              </a:tblGrid>
              <a:tr h="69880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物体名称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面积（估计）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宽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200" b="1" dirty="0">
                          <a:latin typeface="+mn-lt"/>
                          <a:ea typeface="+mj-ea"/>
                        </a:rPr>
                        <a:t>面积（计算）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184986"/>
                  </a:ext>
                </a:extLst>
              </a:tr>
              <a:tr h="698807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690252"/>
                  </a:ext>
                </a:extLst>
              </a:tr>
              <a:tr h="698807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527161"/>
                  </a:ext>
                </a:extLst>
              </a:tr>
              <a:tr h="698807"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200" b="1" dirty="0">
                        <a:latin typeface="+mn-lt"/>
                        <a:ea typeface="+mj-ea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75509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462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94A7EE0B-5EE9-D636-B1A0-CBB73CA8BB3C}"/>
              </a:ext>
            </a:extLst>
          </p:cNvPr>
          <p:cNvSpPr txBox="1"/>
          <p:nvPr/>
        </p:nvSpPr>
        <p:spPr>
          <a:xfrm>
            <a:off x="1176121" y="554018"/>
            <a:ext cx="10515136" cy="382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一个长方形花坛，长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米，宽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米。</a:t>
            </a: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）求这个花坛的面积。</a:t>
            </a: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sz="36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）在花坛的四周围一圈围栏，求围栏的长度。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987E3377-E1B8-292D-29AB-403EB72F20AE}"/>
              </a:ext>
            </a:extLst>
          </p:cNvPr>
          <p:cNvSpPr/>
          <p:nvPr/>
        </p:nvSpPr>
        <p:spPr>
          <a:xfrm>
            <a:off x="500743" y="62718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76030329-AB71-D985-FE1F-0CC66CD39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7515" y="814904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60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3DBBA0-6AB2-3FB7-558C-C0D7CDFCFE87}"/>
              </a:ext>
            </a:extLst>
          </p:cNvPr>
          <p:cNvSpPr txBox="1"/>
          <p:nvPr/>
        </p:nvSpPr>
        <p:spPr>
          <a:xfrm>
            <a:off x="2940185" y="1969533"/>
            <a:ext cx="491976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5×2=10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8E68E55-05F1-B2BA-253C-66430B22C81F}"/>
              </a:ext>
            </a:extLst>
          </p:cNvPr>
          <p:cNvSpPr txBox="1"/>
          <p:nvPr/>
        </p:nvSpPr>
        <p:spPr>
          <a:xfrm>
            <a:off x="2940185" y="2851889"/>
            <a:ext cx="65671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答：花坛的面积是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10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平方米。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252C6D9-4593-0647-3B23-4F5AAA54771D}"/>
              </a:ext>
            </a:extLst>
          </p:cNvPr>
          <p:cNvSpPr txBox="1"/>
          <p:nvPr/>
        </p:nvSpPr>
        <p:spPr>
          <a:xfrm>
            <a:off x="2940185" y="4488764"/>
            <a:ext cx="45695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dirty="0"/>
              <a:t>(5+2)×2=14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（米）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A7B6DA8-650B-B8AF-4609-EB9874552F59}"/>
              </a:ext>
            </a:extLst>
          </p:cNvPr>
          <p:cNvSpPr txBox="1"/>
          <p:nvPr/>
        </p:nvSpPr>
        <p:spPr>
          <a:xfrm>
            <a:off x="2940185" y="5371122"/>
            <a:ext cx="456956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答：围栏长</a:t>
            </a:r>
            <a:r>
              <a:rPr lang="en-US" altLang="zh-CN" dirty="0">
                <a:latin typeface="+mn-lt"/>
                <a:ea typeface="黑体" panose="02010609060101010101" pitchFamily="49" charset="-122"/>
              </a:rPr>
              <a:t>14</a:t>
            </a:r>
            <a:r>
              <a:rPr lang="zh-CN" altLang="en-US" b="0" dirty="0">
                <a:latin typeface="黑体" panose="02010609060101010101" pitchFamily="49" charset="-122"/>
                <a:ea typeface="黑体" panose="02010609060101010101" pitchFamily="49" charset="-122"/>
              </a:rPr>
              <a:t>米。</a:t>
            </a:r>
          </a:p>
        </p:txBody>
      </p:sp>
    </p:spTree>
    <p:extLst>
      <p:ext uri="{BB962C8B-B14F-4D97-AF65-F5344CB8AC3E}">
        <p14:creationId xmlns:p14="http://schemas.microsoft.com/office/powerpoint/2010/main" val="42814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C31053A-14B6-1568-D7D5-2AC770A6C4E5}"/>
              </a:ext>
            </a:extLst>
          </p:cNvPr>
          <p:cNvSpPr txBox="1"/>
          <p:nvPr/>
        </p:nvSpPr>
        <p:spPr>
          <a:xfrm>
            <a:off x="1176121" y="758299"/>
            <a:ext cx="10515136" cy="2563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在一张边长是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厘米的正方形纸中，剪去一个长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厘米、宽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厘米的长方形。小明想到了三种剪的方法（如下图）。剩余部分的面积各是多少？剩余部分的周长呢？（单位：厘米）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0F24C97-D435-179A-CDAB-9CF7F483BFC0}"/>
              </a:ext>
            </a:extLst>
          </p:cNvPr>
          <p:cNvSpPr/>
          <p:nvPr/>
        </p:nvSpPr>
        <p:spPr>
          <a:xfrm>
            <a:off x="500743" y="83146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C43EAF47-F007-EA72-3894-3E4CE20320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2791" y="2828682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7D256273-57F3-99B3-BF04-BCE8E2A31AA7}"/>
              </a:ext>
            </a:extLst>
          </p:cNvPr>
          <p:cNvSpPr/>
          <p:nvPr/>
        </p:nvSpPr>
        <p:spPr>
          <a:xfrm>
            <a:off x="1622987" y="3604097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864000 w 2160000"/>
              <a:gd name="connsiteY1" fmla="*/ 0 h 2160000"/>
              <a:gd name="connsiteX2" fmla="*/ 864000 w 2160000"/>
              <a:gd name="connsiteY2" fmla="*/ 864000 h 2160000"/>
              <a:gd name="connsiteX3" fmla="*/ 2160000 w 2160000"/>
              <a:gd name="connsiteY3" fmla="*/ 864000 h 2160000"/>
              <a:gd name="connsiteX4" fmla="*/ 2160000 w 2160000"/>
              <a:gd name="connsiteY4" fmla="*/ 2160000 h 2160000"/>
              <a:gd name="connsiteX5" fmla="*/ 0 w 2160000"/>
              <a:gd name="connsiteY5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864000" y="0"/>
                </a:lnTo>
                <a:lnTo>
                  <a:pt x="864000" y="864000"/>
                </a:lnTo>
                <a:lnTo>
                  <a:pt x="2160000" y="86400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7E8BDC3B-02A5-0BB4-21AF-8E5E6B4B3A22}"/>
              </a:ext>
            </a:extLst>
          </p:cNvPr>
          <p:cNvSpPr/>
          <p:nvPr/>
        </p:nvSpPr>
        <p:spPr>
          <a:xfrm>
            <a:off x="5016000" y="3604097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432000 w 2160000"/>
              <a:gd name="connsiteY1" fmla="*/ 0 h 2160000"/>
              <a:gd name="connsiteX2" fmla="*/ 432000 w 2160000"/>
              <a:gd name="connsiteY2" fmla="*/ 864000 h 2160000"/>
              <a:gd name="connsiteX3" fmla="*/ 1728000 w 2160000"/>
              <a:gd name="connsiteY3" fmla="*/ 864000 h 2160000"/>
              <a:gd name="connsiteX4" fmla="*/ 1728000 w 2160000"/>
              <a:gd name="connsiteY4" fmla="*/ 0 h 2160000"/>
              <a:gd name="connsiteX5" fmla="*/ 2160000 w 2160000"/>
              <a:gd name="connsiteY5" fmla="*/ 0 h 2160000"/>
              <a:gd name="connsiteX6" fmla="*/ 2160000 w 2160000"/>
              <a:gd name="connsiteY6" fmla="*/ 2160000 h 2160000"/>
              <a:gd name="connsiteX7" fmla="*/ 0 w 216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432000" y="0"/>
                </a:lnTo>
                <a:lnTo>
                  <a:pt x="432000" y="864000"/>
                </a:lnTo>
                <a:lnTo>
                  <a:pt x="1728000" y="864000"/>
                </a:lnTo>
                <a:lnTo>
                  <a:pt x="1728000" y="0"/>
                </a:ln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任意多边形: 形状 19">
            <a:extLst>
              <a:ext uri="{FF2B5EF4-FFF2-40B4-BE49-F238E27FC236}">
                <a16:creationId xmlns:a16="http://schemas.microsoft.com/office/drawing/2014/main" id="{F0D194C3-DCE7-B72E-5B6E-5021B08228A2}"/>
              </a:ext>
            </a:extLst>
          </p:cNvPr>
          <p:cNvSpPr/>
          <p:nvPr/>
        </p:nvSpPr>
        <p:spPr>
          <a:xfrm rot="16200000">
            <a:off x="8409013" y="3604097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2160000 w 2160000"/>
              <a:gd name="connsiteY1" fmla="*/ 915240 h 2160000"/>
              <a:gd name="connsiteX2" fmla="*/ 864000 w 2160000"/>
              <a:gd name="connsiteY2" fmla="*/ 915240 h 2160000"/>
              <a:gd name="connsiteX3" fmla="*/ 864000 w 2160000"/>
              <a:gd name="connsiteY3" fmla="*/ 1779240 h 2160000"/>
              <a:gd name="connsiteX4" fmla="*/ 2160000 w 2160000"/>
              <a:gd name="connsiteY4" fmla="*/ 1779240 h 2160000"/>
              <a:gd name="connsiteX5" fmla="*/ 2160000 w 2160000"/>
              <a:gd name="connsiteY5" fmla="*/ 2160000 h 2160000"/>
              <a:gd name="connsiteX6" fmla="*/ 0 w 2160000"/>
              <a:gd name="connsiteY6" fmla="*/ 2160000 h 2160000"/>
              <a:gd name="connsiteX7" fmla="*/ 0 w 2160000"/>
              <a:gd name="connsiteY7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2160000" y="915240"/>
                </a:lnTo>
                <a:lnTo>
                  <a:pt x="864000" y="915240"/>
                </a:lnTo>
                <a:lnTo>
                  <a:pt x="864000" y="1779240"/>
                </a:lnTo>
                <a:lnTo>
                  <a:pt x="2160000" y="1779240"/>
                </a:lnTo>
                <a:lnTo>
                  <a:pt x="2160000" y="2160000"/>
                </a:lnTo>
                <a:lnTo>
                  <a:pt x="0" y="2160000"/>
                </a:lnTo>
                <a:lnTo>
                  <a:pt x="0" y="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D893D59-C820-0A95-3066-6C05F9F577C2}"/>
              </a:ext>
            </a:extLst>
          </p:cNvPr>
          <p:cNvCxnSpPr>
            <a:cxnSpLocks/>
          </p:cNvCxnSpPr>
          <p:nvPr/>
        </p:nvCxnSpPr>
        <p:spPr>
          <a:xfrm>
            <a:off x="2486987" y="3604097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A816169C-1FCD-12EE-D05A-49FBF8022189}"/>
              </a:ext>
            </a:extLst>
          </p:cNvPr>
          <p:cNvCxnSpPr>
            <a:cxnSpLocks/>
          </p:cNvCxnSpPr>
          <p:nvPr/>
        </p:nvCxnSpPr>
        <p:spPr>
          <a:xfrm rot="16200000">
            <a:off x="3350987" y="4036097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id="{04E7A235-8BB2-C59C-E1DD-70617F43D7F0}"/>
              </a:ext>
            </a:extLst>
          </p:cNvPr>
          <p:cNvCxnSpPr>
            <a:cxnSpLocks/>
          </p:cNvCxnSpPr>
          <p:nvPr/>
        </p:nvCxnSpPr>
        <p:spPr>
          <a:xfrm>
            <a:off x="5448000" y="3604097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1F23F73F-3135-56F7-910F-71151E496F11}"/>
              </a:ext>
            </a:extLst>
          </p:cNvPr>
          <p:cNvCxnSpPr>
            <a:cxnSpLocks/>
          </p:cNvCxnSpPr>
          <p:nvPr/>
        </p:nvCxnSpPr>
        <p:spPr>
          <a:xfrm rot="10800000">
            <a:off x="9322313" y="3604096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1C4B92CE-A2FA-A25D-962D-85C4A5B88208}"/>
              </a:ext>
            </a:extLst>
          </p:cNvPr>
          <p:cNvSpPr txBox="1"/>
          <p:nvPr/>
        </p:nvSpPr>
        <p:spPr>
          <a:xfrm>
            <a:off x="2286855" y="57489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4D57CE1C-A863-FFE2-2E21-0B2D0A93AC2C}"/>
              </a:ext>
            </a:extLst>
          </p:cNvPr>
          <p:cNvSpPr txBox="1"/>
          <p:nvPr/>
        </p:nvSpPr>
        <p:spPr>
          <a:xfrm>
            <a:off x="5679868" y="57489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177C7030-0195-F260-3FCE-B7DF23FE66A7}"/>
              </a:ext>
            </a:extLst>
          </p:cNvPr>
          <p:cNvSpPr txBox="1"/>
          <p:nvPr/>
        </p:nvSpPr>
        <p:spPr>
          <a:xfrm>
            <a:off x="9072881" y="57489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C2AEDEBA-A698-7E9A-63E4-213F33466C83}"/>
              </a:ext>
            </a:extLst>
          </p:cNvPr>
          <p:cNvSpPr txBox="1"/>
          <p:nvPr/>
        </p:nvSpPr>
        <p:spPr>
          <a:xfrm>
            <a:off x="2712715" y="443891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4F3B61A-3D3E-3FE4-C6FD-9575A83659E3}"/>
              </a:ext>
            </a:extLst>
          </p:cNvPr>
          <p:cNvSpPr txBox="1"/>
          <p:nvPr/>
        </p:nvSpPr>
        <p:spPr>
          <a:xfrm>
            <a:off x="5679868" y="443891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9CB9460-A2CF-ADA0-7200-9DA8F91E7CE8}"/>
              </a:ext>
            </a:extLst>
          </p:cNvPr>
          <p:cNvSpPr txBox="1"/>
          <p:nvPr/>
        </p:nvSpPr>
        <p:spPr>
          <a:xfrm>
            <a:off x="9354049" y="48684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47890579-F5CC-690B-2E4D-6557AAC2D1EA}"/>
              </a:ext>
            </a:extLst>
          </p:cNvPr>
          <p:cNvSpPr txBox="1"/>
          <p:nvPr/>
        </p:nvSpPr>
        <p:spPr>
          <a:xfrm rot="16200000">
            <a:off x="1779689" y="3738332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CD961082-5ABB-5E1D-6B88-FF1448B2BCD2}"/>
              </a:ext>
            </a:extLst>
          </p:cNvPr>
          <p:cNvSpPr txBox="1"/>
          <p:nvPr/>
        </p:nvSpPr>
        <p:spPr>
          <a:xfrm rot="16200000">
            <a:off x="4808569" y="373833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039CDF78-A0AC-B3C6-EA78-E546125715BC}"/>
              </a:ext>
            </a:extLst>
          </p:cNvPr>
          <p:cNvSpPr txBox="1"/>
          <p:nvPr/>
        </p:nvSpPr>
        <p:spPr>
          <a:xfrm rot="16200000">
            <a:off x="8642978" y="3989047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19795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D744F8EE-5D91-1A5C-9E22-89C50134FE8D}"/>
              </a:ext>
            </a:extLst>
          </p:cNvPr>
          <p:cNvSpPr/>
          <p:nvPr/>
        </p:nvSpPr>
        <p:spPr>
          <a:xfrm>
            <a:off x="1622987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864000 w 2160000"/>
              <a:gd name="connsiteY1" fmla="*/ 0 h 2160000"/>
              <a:gd name="connsiteX2" fmla="*/ 864000 w 2160000"/>
              <a:gd name="connsiteY2" fmla="*/ 864000 h 2160000"/>
              <a:gd name="connsiteX3" fmla="*/ 2160000 w 2160000"/>
              <a:gd name="connsiteY3" fmla="*/ 864000 h 2160000"/>
              <a:gd name="connsiteX4" fmla="*/ 2160000 w 2160000"/>
              <a:gd name="connsiteY4" fmla="*/ 2160000 h 2160000"/>
              <a:gd name="connsiteX5" fmla="*/ 0 w 2160000"/>
              <a:gd name="connsiteY5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864000" y="0"/>
                </a:lnTo>
                <a:lnTo>
                  <a:pt x="864000" y="864000"/>
                </a:lnTo>
                <a:lnTo>
                  <a:pt x="2160000" y="86400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2B6789A7-5E14-5A11-EBAF-61B8DD072EB5}"/>
              </a:ext>
            </a:extLst>
          </p:cNvPr>
          <p:cNvSpPr/>
          <p:nvPr/>
        </p:nvSpPr>
        <p:spPr>
          <a:xfrm>
            <a:off x="5016000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432000 w 2160000"/>
              <a:gd name="connsiteY1" fmla="*/ 0 h 2160000"/>
              <a:gd name="connsiteX2" fmla="*/ 432000 w 2160000"/>
              <a:gd name="connsiteY2" fmla="*/ 864000 h 2160000"/>
              <a:gd name="connsiteX3" fmla="*/ 1728000 w 2160000"/>
              <a:gd name="connsiteY3" fmla="*/ 864000 h 2160000"/>
              <a:gd name="connsiteX4" fmla="*/ 1728000 w 2160000"/>
              <a:gd name="connsiteY4" fmla="*/ 0 h 2160000"/>
              <a:gd name="connsiteX5" fmla="*/ 2160000 w 2160000"/>
              <a:gd name="connsiteY5" fmla="*/ 0 h 2160000"/>
              <a:gd name="connsiteX6" fmla="*/ 2160000 w 2160000"/>
              <a:gd name="connsiteY6" fmla="*/ 2160000 h 2160000"/>
              <a:gd name="connsiteX7" fmla="*/ 0 w 216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432000" y="0"/>
                </a:lnTo>
                <a:lnTo>
                  <a:pt x="432000" y="864000"/>
                </a:lnTo>
                <a:lnTo>
                  <a:pt x="1728000" y="864000"/>
                </a:lnTo>
                <a:lnTo>
                  <a:pt x="1728000" y="0"/>
                </a:ln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1B781877-5C6E-689D-45B5-08631DEA51FB}"/>
              </a:ext>
            </a:extLst>
          </p:cNvPr>
          <p:cNvSpPr/>
          <p:nvPr/>
        </p:nvSpPr>
        <p:spPr>
          <a:xfrm rot="16200000">
            <a:off x="8409013" y="699375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2160000 w 2160000"/>
              <a:gd name="connsiteY1" fmla="*/ 915240 h 2160000"/>
              <a:gd name="connsiteX2" fmla="*/ 864000 w 2160000"/>
              <a:gd name="connsiteY2" fmla="*/ 915240 h 2160000"/>
              <a:gd name="connsiteX3" fmla="*/ 864000 w 2160000"/>
              <a:gd name="connsiteY3" fmla="*/ 1779240 h 2160000"/>
              <a:gd name="connsiteX4" fmla="*/ 2160000 w 2160000"/>
              <a:gd name="connsiteY4" fmla="*/ 1779240 h 2160000"/>
              <a:gd name="connsiteX5" fmla="*/ 2160000 w 2160000"/>
              <a:gd name="connsiteY5" fmla="*/ 2160000 h 2160000"/>
              <a:gd name="connsiteX6" fmla="*/ 0 w 2160000"/>
              <a:gd name="connsiteY6" fmla="*/ 2160000 h 2160000"/>
              <a:gd name="connsiteX7" fmla="*/ 0 w 2160000"/>
              <a:gd name="connsiteY7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2160000" y="915240"/>
                </a:lnTo>
                <a:lnTo>
                  <a:pt x="864000" y="915240"/>
                </a:lnTo>
                <a:lnTo>
                  <a:pt x="864000" y="1779240"/>
                </a:lnTo>
                <a:lnTo>
                  <a:pt x="2160000" y="1779240"/>
                </a:lnTo>
                <a:lnTo>
                  <a:pt x="2160000" y="2160000"/>
                </a:lnTo>
                <a:lnTo>
                  <a:pt x="0" y="2160000"/>
                </a:lnTo>
                <a:lnTo>
                  <a:pt x="0" y="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B6B56CB6-BC6C-B8CB-5ED2-0A6786A578BC}"/>
              </a:ext>
            </a:extLst>
          </p:cNvPr>
          <p:cNvCxnSpPr>
            <a:cxnSpLocks/>
          </p:cNvCxnSpPr>
          <p:nvPr/>
        </p:nvCxnSpPr>
        <p:spPr>
          <a:xfrm>
            <a:off x="2486987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F92A83E8-9077-F44F-FD9C-5ABE0D338F1C}"/>
              </a:ext>
            </a:extLst>
          </p:cNvPr>
          <p:cNvCxnSpPr>
            <a:cxnSpLocks/>
          </p:cNvCxnSpPr>
          <p:nvPr/>
        </p:nvCxnSpPr>
        <p:spPr>
          <a:xfrm rot="16200000">
            <a:off x="3350987" y="1131375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42023AF1-7C8F-B4F6-7F26-C6C45EBF705C}"/>
              </a:ext>
            </a:extLst>
          </p:cNvPr>
          <p:cNvCxnSpPr>
            <a:cxnSpLocks/>
          </p:cNvCxnSpPr>
          <p:nvPr/>
        </p:nvCxnSpPr>
        <p:spPr>
          <a:xfrm>
            <a:off x="5448000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770718B7-2CB1-7954-83B6-A283DD518B52}"/>
              </a:ext>
            </a:extLst>
          </p:cNvPr>
          <p:cNvCxnSpPr>
            <a:cxnSpLocks/>
          </p:cNvCxnSpPr>
          <p:nvPr/>
        </p:nvCxnSpPr>
        <p:spPr>
          <a:xfrm rot="10800000">
            <a:off x="9322313" y="699374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B876CDAA-9404-CA01-C441-4530345606D4}"/>
              </a:ext>
            </a:extLst>
          </p:cNvPr>
          <p:cNvSpPr txBox="1"/>
          <p:nvPr/>
        </p:nvSpPr>
        <p:spPr>
          <a:xfrm>
            <a:off x="2286855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EF3F219-18B5-DD69-135A-6FF78E66B0D9}"/>
              </a:ext>
            </a:extLst>
          </p:cNvPr>
          <p:cNvSpPr txBox="1"/>
          <p:nvPr/>
        </p:nvSpPr>
        <p:spPr>
          <a:xfrm>
            <a:off x="5679868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2C29374-B3FC-04D9-04F5-8B22B2E9B7B7}"/>
              </a:ext>
            </a:extLst>
          </p:cNvPr>
          <p:cNvSpPr txBox="1"/>
          <p:nvPr/>
        </p:nvSpPr>
        <p:spPr>
          <a:xfrm>
            <a:off x="9072881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D5A9F9C-B2AA-BEE1-7590-C6DAC18BACAE}"/>
              </a:ext>
            </a:extLst>
          </p:cNvPr>
          <p:cNvSpPr txBox="1"/>
          <p:nvPr/>
        </p:nvSpPr>
        <p:spPr>
          <a:xfrm>
            <a:off x="2712715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26EE9E9-8EAA-18F2-1016-722673B8F00F}"/>
              </a:ext>
            </a:extLst>
          </p:cNvPr>
          <p:cNvSpPr txBox="1"/>
          <p:nvPr/>
        </p:nvSpPr>
        <p:spPr>
          <a:xfrm>
            <a:off x="5679868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DA84DFB-4BD9-D76F-06A8-1395F1819AAC}"/>
              </a:ext>
            </a:extLst>
          </p:cNvPr>
          <p:cNvSpPr txBox="1"/>
          <p:nvPr/>
        </p:nvSpPr>
        <p:spPr>
          <a:xfrm>
            <a:off x="9354049" y="196370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1313052-CF9A-BE0B-1F51-C2C54754172F}"/>
              </a:ext>
            </a:extLst>
          </p:cNvPr>
          <p:cNvSpPr txBox="1"/>
          <p:nvPr/>
        </p:nvSpPr>
        <p:spPr>
          <a:xfrm rot="16200000">
            <a:off x="1779689" y="833610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1860A4-CAC4-E4DC-987E-2F364D7790D8}"/>
              </a:ext>
            </a:extLst>
          </p:cNvPr>
          <p:cNvSpPr txBox="1"/>
          <p:nvPr/>
        </p:nvSpPr>
        <p:spPr>
          <a:xfrm rot="16200000">
            <a:off x="4808569" y="83361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45DFF56B-4056-15E6-DC1E-52E703306D97}"/>
              </a:ext>
            </a:extLst>
          </p:cNvPr>
          <p:cNvSpPr txBox="1"/>
          <p:nvPr/>
        </p:nvSpPr>
        <p:spPr>
          <a:xfrm rot="16200000">
            <a:off x="8642978" y="10843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E9E5B7B8-97AD-6610-A08E-785C884D977F}"/>
              </a:ext>
            </a:extLst>
          </p:cNvPr>
          <p:cNvSpPr txBox="1"/>
          <p:nvPr/>
        </p:nvSpPr>
        <p:spPr>
          <a:xfrm>
            <a:off x="1293013" y="3622413"/>
            <a:ext cx="9411420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剩余部分的面积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=</a:t>
            </a: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rPr>
              <a:t>正方形的面积－小长方形的面积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8FA8B1A1-EE73-D8F7-1FF2-839B074B5174}"/>
              </a:ext>
            </a:extLst>
          </p:cNvPr>
          <p:cNvSpPr txBox="1"/>
          <p:nvPr/>
        </p:nvSpPr>
        <p:spPr>
          <a:xfrm>
            <a:off x="2754520" y="4394211"/>
            <a:ext cx="53869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sz="3200" dirty="0"/>
              <a:t>5×5</a:t>
            </a:r>
            <a:r>
              <a:rPr lang="zh-CN" altLang="en-US" sz="3200" dirty="0"/>
              <a:t>－</a:t>
            </a:r>
            <a:r>
              <a:rPr lang="en-US" altLang="zh-CN" sz="3200" dirty="0"/>
              <a:t>3×2=19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（平方厘米）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426930C1-B8C6-F63B-8A4E-57CB4E308C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3013" y="5161008"/>
            <a:ext cx="10224536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从同样大小的图形中，去掉同样大小的一部分，剩余部分的面积相等，与图形的形状无关。</a:t>
            </a:r>
          </a:p>
        </p:txBody>
      </p:sp>
    </p:spTree>
    <p:extLst>
      <p:ext uri="{BB962C8B-B14F-4D97-AF65-F5344CB8AC3E}">
        <p14:creationId xmlns:p14="http://schemas.microsoft.com/office/powerpoint/2010/main" val="235147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1CB9973F-B36E-2B64-7D3D-C3A2771817E0}"/>
              </a:ext>
            </a:extLst>
          </p:cNvPr>
          <p:cNvSpPr/>
          <p:nvPr/>
        </p:nvSpPr>
        <p:spPr>
          <a:xfrm>
            <a:off x="1622987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864000 w 2160000"/>
              <a:gd name="connsiteY1" fmla="*/ 0 h 2160000"/>
              <a:gd name="connsiteX2" fmla="*/ 864000 w 2160000"/>
              <a:gd name="connsiteY2" fmla="*/ 864000 h 2160000"/>
              <a:gd name="connsiteX3" fmla="*/ 2160000 w 2160000"/>
              <a:gd name="connsiteY3" fmla="*/ 864000 h 2160000"/>
              <a:gd name="connsiteX4" fmla="*/ 2160000 w 2160000"/>
              <a:gd name="connsiteY4" fmla="*/ 2160000 h 2160000"/>
              <a:gd name="connsiteX5" fmla="*/ 0 w 2160000"/>
              <a:gd name="connsiteY5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864000" y="0"/>
                </a:lnTo>
                <a:lnTo>
                  <a:pt x="864000" y="864000"/>
                </a:lnTo>
                <a:lnTo>
                  <a:pt x="2160000" y="86400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任意多边形: 形状 2">
            <a:extLst>
              <a:ext uri="{FF2B5EF4-FFF2-40B4-BE49-F238E27FC236}">
                <a16:creationId xmlns:a16="http://schemas.microsoft.com/office/drawing/2014/main" id="{AAA5788A-0F6D-2EBD-AEEA-AD406C6F727F}"/>
              </a:ext>
            </a:extLst>
          </p:cNvPr>
          <p:cNvSpPr/>
          <p:nvPr/>
        </p:nvSpPr>
        <p:spPr>
          <a:xfrm>
            <a:off x="5016000" y="699375"/>
            <a:ext cx="2160000" cy="2160000"/>
          </a:xfrm>
          <a:custGeom>
            <a:avLst/>
            <a:gdLst>
              <a:gd name="connsiteX0" fmla="*/ 0 w 2160000"/>
              <a:gd name="connsiteY0" fmla="*/ 0 h 2160000"/>
              <a:gd name="connsiteX1" fmla="*/ 432000 w 2160000"/>
              <a:gd name="connsiteY1" fmla="*/ 0 h 2160000"/>
              <a:gd name="connsiteX2" fmla="*/ 432000 w 2160000"/>
              <a:gd name="connsiteY2" fmla="*/ 864000 h 2160000"/>
              <a:gd name="connsiteX3" fmla="*/ 1728000 w 2160000"/>
              <a:gd name="connsiteY3" fmla="*/ 864000 h 2160000"/>
              <a:gd name="connsiteX4" fmla="*/ 1728000 w 2160000"/>
              <a:gd name="connsiteY4" fmla="*/ 0 h 2160000"/>
              <a:gd name="connsiteX5" fmla="*/ 2160000 w 2160000"/>
              <a:gd name="connsiteY5" fmla="*/ 0 h 2160000"/>
              <a:gd name="connsiteX6" fmla="*/ 2160000 w 2160000"/>
              <a:gd name="connsiteY6" fmla="*/ 2160000 h 2160000"/>
              <a:gd name="connsiteX7" fmla="*/ 0 w 2160000"/>
              <a:gd name="connsiteY7" fmla="*/ 216000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0" y="0"/>
                </a:moveTo>
                <a:lnTo>
                  <a:pt x="432000" y="0"/>
                </a:lnTo>
                <a:lnTo>
                  <a:pt x="432000" y="864000"/>
                </a:lnTo>
                <a:lnTo>
                  <a:pt x="1728000" y="864000"/>
                </a:lnTo>
                <a:lnTo>
                  <a:pt x="1728000" y="0"/>
                </a:lnTo>
                <a:lnTo>
                  <a:pt x="2160000" y="0"/>
                </a:lnTo>
                <a:lnTo>
                  <a:pt x="2160000" y="2160000"/>
                </a:lnTo>
                <a:lnTo>
                  <a:pt x="0" y="216000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" name="任意多边形: 形状 3">
            <a:extLst>
              <a:ext uri="{FF2B5EF4-FFF2-40B4-BE49-F238E27FC236}">
                <a16:creationId xmlns:a16="http://schemas.microsoft.com/office/drawing/2014/main" id="{C99DC168-85E0-19CE-C37C-3D406D56613E}"/>
              </a:ext>
            </a:extLst>
          </p:cNvPr>
          <p:cNvSpPr/>
          <p:nvPr/>
        </p:nvSpPr>
        <p:spPr>
          <a:xfrm rot="16200000">
            <a:off x="8409013" y="699375"/>
            <a:ext cx="2160000" cy="2160000"/>
          </a:xfrm>
          <a:custGeom>
            <a:avLst/>
            <a:gdLst>
              <a:gd name="connsiteX0" fmla="*/ 2160000 w 2160000"/>
              <a:gd name="connsiteY0" fmla="*/ 0 h 2160000"/>
              <a:gd name="connsiteX1" fmla="*/ 2160000 w 2160000"/>
              <a:gd name="connsiteY1" fmla="*/ 915240 h 2160000"/>
              <a:gd name="connsiteX2" fmla="*/ 864000 w 2160000"/>
              <a:gd name="connsiteY2" fmla="*/ 915240 h 2160000"/>
              <a:gd name="connsiteX3" fmla="*/ 864000 w 2160000"/>
              <a:gd name="connsiteY3" fmla="*/ 1779240 h 2160000"/>
              <a:gd name="connsiteX4" fmla="*/ 2160000 w 2160000"/>
              <a:gd name="connsiteY4" fmla="*/ 1779240 h 2160000"/>
              <a:gd name="connsiteX5" fmla="*/ 2160000 w 2160000"/>
              <a:gd name="connsiteY5" fmla="*/ 2160000 h 2160000"/>
              <a:gd name="connsiteX6" fmla="*/ 0 w 2160000"/>
              <a:gd name="connsiteY6" fmla="*/ 2160000 h 2160000"/>
              <a:gd name="connsiteX7" fmla="*/ 0 w 2160000"/>
              <a:gd name="connsiteY7" fmla="*/ 0 h 21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60000" h="2160000">
                <a:moveTo>
                  <a:pt x="2160000" y="0"/>
                </a:moveTo>
                <a:lnTo>
                  <a:pt x="2160000" y="915240"/>
                </a:lnTo>
                <a:lnTo>
                  <a:pt x="864000" y="915240"/>
                </a:lnTo>
                <a:lnTo>
                  <a:pt x="864000" y="1779240"/>
                </a:lnTo>
                <a:lnTo>
                  <a:pt x="2160000" y="1779240"/>
                </a:lnTo>
                <a:lnTo>
                  <a:pt x="2160000" y="2160000"/>
                </a:lnTo>
                <a:lnTo>
                  <a:pt x="0" y="2160000"/>
                </a:lnTo>
                <a:lnTo>
                  <a:pt x="0" y="0"/>
                </a:lnTo>
                <a:close/>
              </a:path>
            </a:pathLst>
          </a:custGeom>
          <a:solidFill>
            <a:srgbClr val="E0FAF7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5269C845-12C1-1B1C-14A3-7BCE6B39AB70}"/>
              </a:ext>
            </a:extLst>
          </p:cNvPr>
          <p:cNvCxnSpPr>
            <a:cxnSpLocks/>
          </p:cNvCxnSpPr>
          <p:nvPr/>
        </p:nvCxnSpPr>
        <p:spPr>
          <a:xfrm>
            <a:off x="2486987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1527B117-0438-FE81-74B0-FDB9E3CFEAFD}"/>
              </a:ext>
            </a:extLst>
          </p:cNvPr>
          <p:cNvCxnSpPr>
            <a:cxnSpLocks/>
          </p:cNvCxnSpPr>
          <p:nvPr/>
        </p:nvCxnSpPr>
        <p:spPr>
          <a:xfrm rot="16200000">
            <a:off x="3350987" y="1131375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3494C7E7-D075-A6DE-5174-FD28D4C5044C}"/>
              </a:ext>
            </a:extLst>
          </p:cNvPr>
          <p:cNvCxnSpPr>
            <a:cxnSpLocks/>
          </p:cNvCxnSpPr>
          <p:nvPr/>
        </p:nvCxnSpPr>
        <p:spPr>
          <a:xfrm>
            <a:off x="5448000" y="699375"/>
            <a:ext cx="1296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A629291E-C86C-5591-94A4-1A7073AC91FC}"/>
              </a:ext>
            </a:extLst>
          </p:cNvPr>
          <p:cNvCxnSpPr>
            <a:cxnSpLocks/>
          </p:cNvCxnSpPr>
          <p:nvPr/>
        </p:nvCxnSpPr>
        <p:spPr>
          <a:xfrm rot="10800000">
            <a:off x="9322313" y="699374"/>
            <a:ext cx="864000" cy="0"/>
          </a:xfrm>
          <a:prstGeom prst="line">
            <a:avLst/>
          </a:prstGeom>
          <a:ln w="190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57240DF8-2CFF-3B96-CC31-3061DBF39E3C}"/>
              </a:ext>
            </a:extLst>
          </p:cNvPr>
          <p:cNvSpPr txBox="1"/>
          <p:nvPr/>
        </p:nvSpPr>
        <p:spPr>
          <a:xfrm>
            <a:off x="2286855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7A9811E-66CF-AB3D-EDBB-8DE9FD498542}"/>
              </a:ext>
            </a:extLst>
          </p:cNvPr>
          <p:cNvSpPr txBox="1"/>
          <p:nvPr/>
        </p:nvSpPr>
        <p:spPr>
          <a:xfrm>
            <a:off x="5679868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9BA83C4-776E-2061-2E08-B918DEE7DE29}"/>
              </a:ext>
            </a:extLst>
          </p:cNvPr>
          <p:cNvSpPr txBox="1"/>
          <p:nvPr/>
        </p:nvSpPr>
        <p:spPr>
          <a:xfrm>
            <a:off x="9072881" y="28442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5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282DA899-9459-0477-FF6E-D7DBB5ACB0EF}"/>
              </a:ext>
            </a:extLst>
          </p:cNvPr>
          <p:cNvSpPr txBox="1"/>
          <p:nvPr/>
        </p:nvSpPr>
        <p:spPr>
          <a:xfrm>
            <a:off x="2712715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BA16C56-F860-B510-BA43-5D371CE94082}"/>
              </a:ext>
            </a:extLst>
          </p:cNvPr>
          <p:cNvSpPr txBox="1"/>
          <p:nvPr/>
        </p:nvSpPr>
        <p:spPr>
          <a:xfrm>
            <a:off x="5679868" y="153419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19C8CB0-5967-CFF3-BB3E-4790DE4BF715}"/>
              </a:ext>
            </a:extLst>
          </p:cNvPr>
          <p:cNvSpPr txBox="1"/>
          <p:nvPr/>
        </p:nvSpPr>
        <p:spPr>
          <a:xfrm>
            <a:off x="9354049" y="1963703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6C4A9A2-B7D2-8B5A-4CF7-B41977B0993C}"/>
              </a:ext>
            </a:extLst>
          </p:cNvPr>
          <p:cNvSpPr txBox="1"/>
          <p:nvPr/>
        </p:nvSpPr>
        <p:spPr>
          <a:xfrm rot="16200000">
            <a:off x="1779689" y="833610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1C8721E8-1249-5FB7-049F-0F9101996DD8}"/>
              </a:ext>
            </a:extLst>
          </p:cNvPr>
          <p:cNvSpPr txBox="1"/>
          <p:nvPr/>
        </p:nvSpPr>
        <p:spPr>
          <a:xfrm rot="16200000">
            <a:off x="4808569" y="833611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2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469C107-0FFA-5670-D7E6-8B437A1D5CD6}"/>
              </a:ext>
            </a:extLst>
          </p:cNvPr>
          <p:cNvSpPr txBox="1"/>
          <p:nvPr/>
        </p:nvSpPr>
        <p:spPr>
          <a:xfrm rot="16200000">
            <a:off x="8642978" y="1084325"/>
            <a:ext cx="832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n-ea"/>
              </a:rPr>
              <a:t>3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8183146-7F8C-DA06-FA60-C42B3ECA67A6}"/>
              </a:ext>
            </a:extLst>
          </p:cNvPr>
          <p:cNvSpPr txBox="1"/>
          <p:nvPr/>
        </p:nvSpPr>
        <p:spPr>
          <a:xfrm>
            <a:off x="785798" y="3477862"/>
            <a:ext cx="946258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第</a:t>
            </a:r>
            <a:r>
              <a:rPr lang="en-US" altLang="zh-CN" b="1" dirty="0"/>
              <a:t>1</a:t>
            </a:r>
            <a:r>
              <a:rPr lang="zh-CN" altLang="en-US" dirty="0"/>
              <a:t>种方法剩余的周长为：</a:t>
            </a:r>
            <a:r>
              <a:rPr lang="en-US" altLang="zh-CN" b="1" dirty="0"/>
              <a:t>5×4=20</a:t>
            </a:r>
            <a:r>
              <a:rPr lang="zh-CN" altLang="en-US" dirty="0"/>
              <a:t>（厘米）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E22A7023-8960-90C2-98ED-5BD5B797E20E}"/>
              </a:ext>
            </a:extLst>
          </p:cNvPr>
          <p:cNvCxnSpPr>
            <a:cxnSpLocks/>
          </p:cNvCxnSpPr>
          <p:nvPr/>
        </p:nvCxnSpPr>
        <p:spPr>
          <a:xfrm>
            <a:off x="2486987" y="1563375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0BBA6396-B829-C188-B11D-4A0698FD2B90}"/>
              </a:ext>
            </a:extLst>
          </p:cNvPr>
          <p:cNvCxnSpPr>
            <a:cxnSpLocks/>
          </p:cNvCxnSpPr>
          <p:nvPr/>
        </p:nvCxnSpPr>
        <p:spPr>
          <a:xfrm rot="16200000">
            <a:off x="2056249" y="113137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BFBCB8DC-C092-73A7-2FD9-6D9A9BDA8125}"/>
              </a:ext>
            </a:extLst>
          </p:cNvPr>
          <p:cNvCxnSpPr>
            <a:cxnSpLocks/>
          </p:cNvCxnSpPr>
          <p:nvPr/>
        </p:nvCxnSpPr>
        <p:spPr>
          <a:xfrm>
            <a:off x="5448000" y="1563375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id="{81381C2C-597A-C4A1-BA86-014159EF89F2}"/>
              </a:ext>
            </a:extLst>
          </p:cNvPr>
          <p:cNvCxnSpPr>
            <a:cxnSpLocks/>
          </p:cNvCxnSpPr>
          <p:nvPr/>
        </p:nvCxnSpPr>
        <p:spPr>
          <a:xfrm rot="16200000">
            <a:off x="5016000" y="113137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4D050FD4-73E0-BFAF-CD60-E66145F83AA2}"/>
              </a:ext>
            </a:extLst>
          </p:cNvPr>
          <p:cNvCxnSpPr>
            <a:cxnSpLocks/>
          </p:cNvCxnSpPr>
          <p:nvPr/>
        </p:nvCxnSpPr>
        <p:spPr>
          <a:xfrm rot="16200000">
            <a:off x="6312000" y="113137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3060E625-91EC-CC11-08AC-5BF5064DBDB9}"/>
              </a:ext>
            </a:extLst>
          </p:cNvPr>
          <p:cNvSpPr txBox="1"/>
          <p:nvPr/>
        </p:nvSpPr>
        <p:spPr>
          <a:xfrm>
            <a:off x="785798" y="4106801"/>
            <a:ext cx="946258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第</a:t>
            </a:r>
            <a:r>
              <a:rPr lang="en-US" altLang="zh-CN" b="1" dirty="0"/>
              <a:t>2</a:t>
            </a:r>
            <a:r>
              <a:rPr lang="zh-CN" altLang="en-US" dirty="0"/>
              <a:t>种方法剩余的周长为：</a:t>
            </a:r>
            <a:r>
              <a:rPr lang="en-US" altLang="zh-CN" b="1" dirty="0"/>
              <a:t>5×4+2×2=24</a:t>
            </a:r>
            <a:r>
              <a:rPr lang="zh-CN" altLang="en-US" dirty="0"/>
              <a:t>（厘米）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:a16="http://schemas.microsoft.com/office/drawing/2014/main" id="{2D49E6BF-E855-F552-8F1C-90F9104EC9C2}"/>
              </a:ext>
            </a:extLst>
          </p:cNvPr>
          <p:cNvCxnSpPr>
            <a:cxnSpLocks/>
          </p:cNvCxnSpPr>
          <p:nvPr/>
        </p:nvCxnSpPr>
        <p:spPr>
          <a:xfrm>
            <a:off x="9322313" y="1997715"/>
            <a:ext cx="864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E071591D-8655-A345-3E27-6B935863ED6E}"/>
              </a:ext>
            </a:extLst>
          </p:cNvPr>
          <p:cNvCxnSpPr>
            <a:cxnSpLocks/>
          </p:cNvCxnSpPr>
          <p:nvPr/>
        </p:nvCxnSpPr>
        <p:spPr>
          <a:xfrm rot="16200000">
            <a:off x="8675461" y="1347374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B889419A-9A67-383E-4E56-C1C1824816EA}"/>
              </a:ext>
            </a:extLst>
          </p:cNvPr>
          <p:cNvCxnSpPr>
            <a:cxnSpLocks/>
          </p:cNvCxnSpPr>
          <p:nvPr/>
        </p:nvCxnSpPr>
        <p:spPr>
          <a:xfrm rot="16200000">
            <a:off x="9540218" y="1357865"/>
            <a:ext cx="1296000" cy="0"/>
          </a:xfrm>
          <a:prstGeom prst="line">
            <a:avLst/>
          </a:prstGeom>
          <a:ln w="19050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C96F0B04-D386-7014-AB9D-2E7FA32E823D}"/>
              </a:ext>
            </a:extLst>
          </p:cNvPr>
          <p:cNvSpPr txBox="1"/>
          <p:nvPr/>
        </p:nvSpPr>
        <p:spPr>
          <a:xfrm>
            <a:off x="785798" y="4735740"/>
            <a:ext cx="9462582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第</a:t>
            </a:r>
            <a:r>
              <a:rPr lang="en-US" altLang="zh-CN" b="1" dirty="0"/>
              <a:t>3</a:t>
            </a:r>
            <a:r>
              <a:rPr lang="zh-CN" altLang="en-US" dirty="0"/>
              <a:t>种方法剩余的周长为：</a:t>
            </a:r>
            <a:r>
              <a:rPr lang="en-US" altLang="zh-CN" b="1" dirty="0"/>
              <a:t>5×4+2×3=26</a:t>
            </a:r>
            <a:r>
              <a:rPr lang="zh-CN" altLang="en-US" dirty="0"/>
              <a:t>（厘米）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770376D1-651D-9C29-F2A4-2F7D89AEC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798" y="5364679"/>
            <a:ext cx="10556653" cy="113146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答：剩余部分面积是</a:t>
            </a:r>
            <a:r>
              <a:rPr lang="en-US" altLang="zh-CN" b="1" dirty="0"/>
              <a:t>19</a:t>
            </a:r>
            <a:r>
              <a:rPr lang="zh-CN" altLang="en-US" dirty="0"/>
              <a:t>平方厘米，剩余部分的周长分别是</a:t>
            </a:r>
            <a:r>
              <a:rPr lang="en-US" altLang="zh-CN" b="1" dirty="0"/>
              <a:t>20</a:t>
            </a:r>
            <a:r>
              <a:rPr lang="zh-CN" altLang="en-US" dirty="0"/>
              <a:t>厘米、</a:t>
            </a:r>
            <a:r>
              <a:rPr lang="en-US" altLang="zh-CN" b="1" dirty="0"/>
              <a:t>24</a:t>
            </a:r>
            <a:r>
              <a:rPr lang="zh-CN" altLang="en-US" dirty="0"/>
              <a:t>厘米、</a:t>
            </a:r>
            <a:r>
              <a:rPr lang="en-US" altLang="zh-CN" b="1" dirty="0"/>
              <a:t>26</a:t>
            </a:r>
            <a:r>
              <a:rPr lang="zh-CN" altLang="en-US" dirty="0"/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1797017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7.40741E-7 L -1.45833E-6 -0.1261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3.7037E-6 L 0.10625 3.7037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7.40741E-7 L 0 -0.12616 " pathEditMode="relative" rAng="0" ptsTypes="AA">
                                      <p:cBhvr>
                                        <p:cTn id="2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 -0.18981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4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1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E392430-6E71-0A9D-0AB2-3D4A6E976EB3}"/>
              </a:ext>
            </a:extLst>
          </p:cNvPr>
          <p:cNvSpPr txBox="1"/>
          <p:nvPr/>
        </p:nvSpPr>
        <p:spPr>
          <a:xfrm>
            <a:off x="1176121" y="758299"/>
            <a:ext cx="10515136" cy="13002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1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右面是某公园草坪的平面图。草坪的占地面积是多少平方米？</a:t>
            </a: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6DE0FFE-902B-69D0-1EB0-B1E1F66D432A}"/>
              </a:ext>
            </a:extLst>
          </p:cNvPr>
          <p:cNvSpPr/>
          <p:nvPr/>
        </p:nvSpPr>
        <p:spPr>
          <a:xfrm>
            <a:off x="500743" y="83146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24972B3A-A879-1702-39FA-EBB6AF89B3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936" y="158059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练习十二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任意多边形: 形状 8">
            <a:extLst>
              <a:ext uri="{FF2B5EF4-FFF2-40B4-BE49-F238E27FC236}">
                <a16:creationId xmlns:a16="http://schemas.microsoft.com/office/drawing/2014/main" id="{26E15274-510B-AEA7-0C6D-7AD99FFAE208}"/>
              </a:ext>
            </a:extLst>
          </p:cNvPr>
          <p:cNvSpPr/>
          <p:nvPr/>
        </p:nvSpPr>
        <p:spPr>
          <a:xfrm>
            <a:off x="7470842" y="2504873"/>
            <a:ext cx="3540869" cy="2723745"/>
          </a:xfrm>
          <a:custGeom>
            <a:avLst/>
            <a:gdLst>
              <a:gd name="connsiteX0" fmla="*/ 0 w 4680000"/>
              <a:gd name="connsiteY0" fmla="*/ 0 h 3600000"/>
              <a:gd name="connsiteX1" fmla="*/ 1800000 w 4680000"/>
              <a:gd name="connsiteY1" fmla="*/ 0 h 3600000"/>
              <a:gd name="connsiteX2" fmla="*/ 1800000 w 4680000"/>
              <a:gd name="connsiteY2" fmla="*/ 2160000 h 3600000"/>
              <a:gd name="connsiteX3" fmla="*/ 4680000 w 4680000"/>
              <a:gd name="connsiteY3" fmla="*/ 2160000 h 3600000"/>
              <a:gd name="connsiteX4" fmla="*/ 4680000 w 4680000"/>
              <a:gd name="connsiteY4" fmla="*/ 3600000 h 3600000"/>
              <a:gd name="connsiteX5" fmla="*/ 0 w 4680000"/>
              <a:gd name="connsiteY5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0000" h="3600000">
                <a:moveTo>
                  <a:pt x="0" y="0"/>
                </a:moveTo>
                <a:lnTo>
                  <a:pt x="1800000" y="0"/>
                </a:lnTo>
                <a:lnTo>
                  <a:pt x="1800000" y="2160000"/>
                </a:lnTo>
                <a:lnTo>
                  <a:pt x="4680000" y="2160000"/>
                </a:lnTo>
                <a:lnTo>
                  <a:pt x="468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3F8C078-7409-1B9B-065E-3E775FA48174}"/>
              </a:ext>
            </a:extLst>
          </p:cNvPr>
          <p:cNvSpPr txBox="1"/>
          <p:nvPr/>
        </p:nvSpPr>
        <p:spPr>
          <a:xfrm>
            <a:off x="7578701" y="1949281"/>
            <a:ext cx="114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ECF3ED8-4DC9-5FD3-94CF-613F745BB380}"/>
              </a:ext>
            </a:extLst>
          </p:cNvPr>
          <p:cNvSpPr txBox="1"/>
          <p:nvPr/>
        </p:nvSpPr>
        <p:spPr>
          <a:xfrm>
            <a:off x="9329678" y="3574357"/>
            <a:ext cx="114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8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736B2CF-3BBE-34F9-1276-AE1349704490}"/>
              </a:ext>
            </a:extLst>
          </p:cNvPr>
          <p:cNvSpPr txBox="1"/>
          <p:nvPr/>
        </p:nvSpPr>
        <p:spPr>
          <a:xfrm rot="16200000">
            <a:off x="6537877" y="3574356"/>
            <a:ext cx="131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10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B6A934A-50DB-F5F8-3B23-EDD8D7A5F26D}"/>
              </a:ext>
            </a:extLst>
          </p:cNvPr>
          <p:cNvSpPr txBox="1"/>
          <p:nvPr/>
        </p:nvSpPr>
        <p:spPr>
          <a:xfrm rot="16200000">
            <a:off x="10788481" y="4397451"/>
            <a:ext cx="1041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pic>
        <p:nvPicPr>
          <p:cNvPr id="14" name="Picture 37">
            <a:extLst>
              <a:ext uri="{FF2B5EF4-FFF2-40B4-BE49-F238E27FC236}">
                <a16:creationId xmlns:a16="http://schemas.microsoft.com/office/drawing/2014/main" id="{82B9C25A-DAF6-1A1E-F3D4-D22D030BB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82206" y="4393907"/>
            <a:ext cx="1348072" cy="1439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圆角矩形标注 12">
            <a:extLst>
              <a:ext uri="{FF2B5EF4-FFF2-40B4-BE49-F238E27FC236}">
                <a16:creationId xmlns:a16="http://schemas.microsoft.com/office/drawing/2014/main" id="{17D84CA7-FA30-68FB-5511-9045D1A65C7B}"/>
              </a:ext>
            </a:extLst>
          </p:cNvPr>
          <p:cNvSpPr/>
          <p:nvPr/>
        </p:nvSpPr>
        <p:spPr>
          <a:xfrm>
            <a:off x="1210845" y="3490545"/>
            <a:ext cx="5222844" cy="712447"/>
          </a:xfrm>
          <a:prstGeom prst="wedgeRoundRectCallout">
            <a:avLst>
              <a:gd name="adj1" fmla="val -36101"/>
              <a:gd name="adj2" fmla="val 115906"/>
              <a:gd name="adj3" fmla="val 16667"/>
            </a:avLst>
          </a:prstGeom>
          <a:solidFill>
            <a:srgbClr val="FFFFFF"/>
          </a:solidFill>
          <a:ln w="19050">
            <a:solidFill>
              <a:srgbClr val="2D8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eaLnBrk="1" fontAlgn="auto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prstClr val="black"/>
                </a:solidFill>
                <a:ea typeface="楷体" panose="02010609060101010101" pitchFamily="49" charset="-122"/>
              </a:rPr>
              <a:t>你能用不同的方法计算吗？</a:t>
            </a:r>
          </a:p>
        </p:txBody>
      </p:sp>
    </p:spTree>
    <p:extLst>
      <p:ext uri="{BB962C8B-B14F-4D97-AF65-F5344CB8AC3E}">
        <p14:creationId xmlns:p14="http://schemas.microsoft.com/office/powerpoint/2010/main" val="652134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>
            <a:extLst>
              <a:ext uri="{FF2B5EF4-FFF2-40B4-BE49-F238E27FC236}">
                <a16:creationId xmlns:a16="http://schemas.microsoft.com/office/drawing/2014/main" id="{74C73C8A-B6A7-270F-3E67-6369152D6A72}"/>
              </a:ext>
            </a:extLst>
          </p:cNvPr>
          <p:cNvSpPr/>
          <p:nvPr/>
        </p:nvSpPr>
        <p:spPr>
          <a:xfrm>
            <a:off x="1381327" y="1269460"/>
            <a:ext cx="3540869" cy="2723745"/>
          </a:xfrm>
          <a:custGeom>
            <a:avLst/>
            <a:gdLst>
              <a:gd name="connsiteX0" fmla="*/ 0 w 4680000"/>
              <a:gd name="connsiteY0" fmla="*/ 0 h 3600000"/>
              <a:gd name="connsiteX1" fmla="*/ 1800000 w 4680000"/>
              <a:gd name="connsiteY1" fmla="*/ 0 h 3600000"/>
              <a:gd name="connsiteX2" fmla="*/ 1800000 w 4680000"/>
              <a:gd name="connsiteY2" fmla="*/ 2160000 h 3600000"/>
              <a:gd name="connsiteX3" fmla="*/ 4680000 w 4680000"/>
              <a:gd name="connsiteY3" fmla="*/ 2160000 h 3600000"/>
              <a:gd name="connsiteX4" fmla="*/ 4680000 w 4680000"/>
              <a:gd name="connsiteY4" fmla="*/ 3600000 h 3600000"/>
              <a:gd name="connsiteX5" fmla="*/ 0 w 4680000"/>
              <a:gd name="connsiteY5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0000" h="3600000">
                <a:moveTo>
                  <a:pt x="0" y="0"/>
                </a:moveTo>
                <a:lnTo>
                  <a:pt x="1800000" y="0"/>
                </a:lnTo>
                <a:lnTo>
                  <a:pt x="1800000" y="2160000"/>
                </a:lnTo>
                <a:lnTo>
                  <a:pt x="4680000" y="2160000"/>
                </a:lnTo>
                <a:lnTo>
                  <a:pt x="468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E7B37A2A-34BB-4B29-517F-E853244FD9CE}"/>
              </a:ext>
            </a:extLst>
          </p:cNvPr>
          <p:cNvSpPr txBox="1"/>
          <p:nvPr/>
        </p:nvSpPr>
        <p:spPr>
          <a:xfrm>
            <a:off x="1489186" y="713868"/>
            <a:ext cx="114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DD17D669-18EC-36C3-EF57-AE74B050730E}"/>
              </a:ext>
            </a:extLst>
          </p:cNvPr>
          <p:cNvSpPr txBox="1"/>
          <p:nvPr/>
        </p:nvSpPr>
        <p:spPr>
          <a:xfrm>
            <a:off x="3240163" y="2338944"/>
            <a:ext cx="114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8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E9E9F30-1495-6CD8-7024-D8B9F308CFAC}"/>
              </a:ext>
            </a:extLst>
          </p:cNvPr>
          <p:cNvSpPr txBox="1"/>
          <p:nvPr/>
        </p:nvSpPr>
        <p:spPr>
          <a:xfrm rot="16200000">
            <a:off x="448362" y="2338943"/>
            <a:ext cx="131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10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7C1D74DE-5B66-E923-23A5-CA78615D2758}"/>
              </a:ext>
            </a:extLst>
          </p:cNvPr>
          <p:cNvSpPr txBox="1"/>
          <p:nvPr/>
        </p:nvSpPr>
        <p:spPr>
          <a:xfrm rot="16200000">
            <a:off x="4698966" y="3162038"/>
            <a:ext cx="1041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D7BF8759-246F-B917-F537-DBC8C6057E72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2743200" y="2903707"/>
            <a:ext cx="0" cy="1079492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096A5A00-C4CD-FF62-2404-E89F026626BB}"/>
              </a:ext>
            </a:extLst>
          </p:cNvPr>
          <p:cNvSpPr txBox="1"/>
          <p:nvPr/>
        </p:nvSpPr>
        <p:spPr>
          <a:xfrm>
            <a:off x="468861" y="4253908"/>
            <a:ext cx="232705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b="1" dirty="0"/>
              <a:t>1</a:t>
            </a:r>
            <a:r>
              <a:rPr lang="zh-CN" altLang="en-US" dirty="0"/>
              <a:t>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89873A-E1E8-4879-CD03-D886436E2C39}"/>
              </a:ext>
            </a:extLst>
          </p:cNvPr>
          <p:cNvSpPr txBox="1"/>
          <p:nvPr/>
        </p:nvSpPr>
        <p:spPr>
          <a:xfrm>
            <a:off x="468861" y="4974593"/>
            <a:ext cx="538696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sz="3200" dirty="0"/>
              <a:t>10×5+8×4=82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12" name="任意多边形: 形状 11">
            <a:extLst>
              <a:ext uri="{FF2B5EF4-FFF2-40B4-BE49-F238E27FC236}">
                <a16:creationId xmlns:a16="http://schemas.microsoft.com/office/drawing/2014/main" id="{E1421261-F1AE-F431-2954-5819109425C9}"/>
              </a:ext>
            </a:extLst>
          </p:cNvPr>
          <p:cNvSpPr/>
          <p:nvPr/>
        </p:nvSpPr>
        <p:spPr>
          <a:xfrm>
            <a:off x="6552353" y="1269460"/>
            <a:ext cx="3540869" cy="2723745"/>
          </a:xfrm>
          <a:custGeom>
            <a:avLst/>
            <a:gdLst>
              <a:gd name="connsiteX0" fmla="*/ 0 w 4680000"/>
              <a:gd name="connsiteY0" fmla="*/ 0 h 3600000"/>
              <a:gd name="connsiteX1" fmla="*/ 1800000 w 4680000"/>
              <a:gd name="connsiteY1" fmla="*/ 0 h 3600000"/>
              <a:gd name="connsiteX2" fmla="*/ 1800000 w 4680000"/>
              <a:gd name="connsiteY2" fmla="*/ 2160000 h 3600000"/>
              <a:gd name="connsiteX3" fmla="*/ 4680000 w 4680000"/>
              <a:gd name="connsiteY3" fmla="*/ 2160000 h 3600000"/>
              <a:gd name="connsiteX4" fmla="*/ 4680000 w 4680000"/>
              <a:gd name="connsiteY4" fmla="*/ 3600000 h 3600000"/>
              <a:gd name="connsiteX5" fmla="*/ 0 w 4680000"/>
              <a:gd name="connsiteY5" fmla="*/ 3600000 h 36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80000" h="3600000">
                <a:moveTo>
                  <a:pt x="0" y="0"/>
                </a:moveTo>
                <a:lnTo>
                  <a:pt x="1800000" y="0"/>
                </a:lnTo>
                <a:lnTo>
                  <a:pt x="1800000" y="2160000"/>
                </a:lnTo>
                <a:lnTo>
                  <a:pt x="4680000" y="2160000"/>
                </a:lnTo>
                <a:lnTo>
                  <a:pt x="4680000" y="3600000"/>
                </a:lnTo>
                <a:lnTo>
                  <a:pt x="0" y="3600000"/>
                </a:lnTo>
                <a:close/>
              </a:path>
            </a:pathLst>
          </a:custGeom>
          <a:solidFill>
            <a:srgbClr val="E0FAF7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97E77D91-FB9A-FA37-8E93-E520E1035792}"/>
              </a:ext>
            </a:extLst>
          </p:cNvPr>
          <p:cNvSpPr txBox="1"/>
          <p:nvPr/>
        </p:nvSpPr>
        <p:spPr>
          <a:xfrm>
            <a:off x="6660212" y="713868"/>
            <a:ext cx="114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5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209813A-9D39-8661-B98C-03779D5E7C0B}"/>
              </a:ext>
            </a:extLst>
          </p:cNvPr>
          <p:cNvSpPr txBox="1"/>
          <p:nvPr/>
        </p:nvSpPr>
        <p:spPr>
          <a:xfrm>
            <a:off x="8411189" y="2338944"/>
            <a:ext cx="1146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8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8EBAD5D0-DA2F-B9E8-63D9-FE078CD5242F}"/>
              </a:ext>
            </a:extLst>
          </p:cNvPr>
          <p:cNvSpPr txBox="1"/>
          <p:nvPr/>
        </p:nvSpPr>
        <p:spPr>
          <a:xfrm rot="16200000">
            <a:off x="5619388" y="2338943"/>
            <a:ext cx="13154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10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0351581-F8E7-6E19-22CD-572A406B32E2}"/>
              </a:ext>
            </a:extLst>
          </p:cNvPr>
          <p:cNvSpPr txBox="1"/>
          <p:nvPr/>
        </p:nvSpPr>
        <p:spPr>
          <a:xfrm rot="16200000">
            <a:off x="9869992" y="3162038"/>
            <a:ext cx="1041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en-US" altLang="zh-CN" sz="3200" b="1" dirty="0">
                <a:latin typeface="+mn-lt"/>
                <a:ea typeface="+mj-ea"/>
              </a:rPr>
              <a:t>4</a:t>
            </a:r>
            <a:r>
              <a:rPr lang="zh-CN" altLang="en-US" sz="3200" b="1" dirty="0">
                <a:latin typeface="+mn-lt"/>
                <a:ea typeface="+mj-ea"/>
              </a:rPr>
              <a:t>米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F290D50-9888-A79B-E8FC-BCDB9C3B7D3E}"/>
              </a:ext>
            </a:extLst>
          </p:cNvPr>
          <p:cNvCxnSpPr>
            <a:cxnSpLocks/>
          </p:cNvCxnSpPr>
          <p:nvPr/>
        </p:nvCxnSpPr>
        <p:spPr>
          <a:xfrm>
            <a:off x="10093222" y="1269460"/>
            <a:ext cx="0" cy="1605064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1A6D80BE-7A42-A4D2-60E1-7BF3F5DF7A8D}"/>
              </a:ext>
            </a:extLst>
          </p:cNvPr>
          <p:cNvCxnSpPr>
            <a:cxnSpLocks/>
            <a:stCxn id="12" idx="1"/>
          </p:cNvCxnSpPr>
          <p:nvPr/>
        </p:nvCxnSpPr>
        <p:spPr>
          <a:xfrm>
            <a:off x="7914226" y="1269460"/>
            <a:ext cx="2187786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A01D3462-2964-5BB5-3DF2-2A7FC1F410F5}"/>
              </a:ext>
            </a:extLst>
          </p:cNvPr>
          <p:cNvSpPr txBox="1"/>
          <p:nvPr/>
        </p:nvSpPr>
        <p:spPr>
          <a:xfrm>
            <a:off x="5570705" y="4253908"/>
            <a:ext cx="2327054" cy="58977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R="0" defTabSz="914400">
              <a:lnSpc>
                <a:spcPct val="110000"/>
              </a:lnSpc>
              <a:buClrTx/>
              <a:buSzTx/>
              <a:buFontTx/>
              <a:tabLst/>
              <a:defRPr kumimoji="0" sz="3200" strike="noStrike" cap="none" spc="0" normalizeH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方法</a:t>
            </a:r>
            <a:r>
              <a:rPr lang="en-US" altLang="zh-CN" b="1" dirty="0"/>
              <a:t>2</a:t>
            </a:r>
            <a:r>
              <a:rPr lang="zh-CN" altLang="en-US" dirty="0"/>
              <a:t>：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9E7BE2A-4F63-1D3C-1896-75688342957E}"/>
              </a:ext>
            </a:extLst>
          </p:cNvPr>
          <p:cNvSpPr txBox="1"/>
          <p:nvPr/>
        </p:nvSpPr>
        <p:spPr>
          <a:xfrm>
            <a:off x="5570704" y="4974593"/>
            <a:ext cx="725034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en-US" altLang="zh-CN" sz="3200" dirty="0"/>
              <a:t>10×(5+8)</a:t>
            </a:r>
            <a:r>
              <a:rPr lang="en-US" altLang="zh-CN" sz="3200" dirty="0">
                <a:latin typeface="+mn-ea"/>
                <a:ea typeface="+mn-ea"/>
              </a:rPr>
              <a:t>-</a:t>
            </a:r>
            <a:r>
              <a:rPr lang="en-US" altLang="zh-CN" sz="3200" dirty="0"/>
              <a:t>8×(10</a:t>
            </a:r>
            <a:r>
              <a:rPr lang="en-US" altLang="zh-CN" sz="3200" dirty="0">
                <a:latin typeface="+mn-ea"/>
                <a:ea typeface="+mn-ea"/>
              </a:rPr>
              <a:t>-</a:t>
            </a:r>
            <a:r>
              <a:rPr lang="en-US" altLang="zh-CN" sz="3200" dirty="0"/>
              <a:t>4)=82</a:t>
            </a:r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（平方米）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429CCC37-FB49-F5E8-249F-C519D72280B4}"/>
              </a:ext>
            </a:extLst>
          </p:cNvPr>
          <p:cNvSpPr txBox="1"/>
          <p:nvPr/>
        </p:nvSpPr>
        <p:spPr>
          <a:xfrm>
            <a:off x="6275811" y="5790479"/>
            <a:ext cx="30609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buFont typeface="Arial" panose="020B0604020202020204" pitchFamily="34" charset="0"/>
              <a:defRPr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>
              <a:lnSpc>
                <a:spcPct val="120000"/>
              </a:lnSpc>
              <a:defRPr sz="2000" b="1"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r>
              <a:rPr lang="zh-CN" altLang="en-US" sz="3200" b="0" dirty="0">
                <a:latin typeface="黑体" panose="02010609060101010101" pitchFamily="49" charset="-122"/>
                <a:ea typeface="黑体" panose="02010609060101010101" pitchFamily="49" charset="-122"/>
              </a:rPr>
              <a:t>方法不唯一。</a:t>
            </a:r>
          </a:p>
        </p:txBody>
      </p:sp>
    </p:spTree>
    <p:extLst>
      <p:ext uri="{BB962C8B-B14F-4D97-AF65-F5344CB8AC3E}">
        <p14:creationId xmlns:p14="http://schemas.microsoft.com/office/powerpoint/2010/main" val="27402768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3690</TotalTime>
  <Words>628</Words>
  <Application>Microsoft Office PowerPoint</Application>
  <PresentationFormat>宽屏</PresentationFormat>
  <Paragraphs>114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黑体</vt:lpstr>
      <vt:lpstr>华文细黑</vt:lpstr>
      <vt:lpstr>楷体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692</cp:revision>
  <dcterms:created xsi:type="dcterms:W3CDTF">2016-01-14T07:05:12Z</dcterms:created>
  <dcterms:modified xsi:type="dcterms:W3CDTF">2025-11-08T08:11:42Z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