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7" r:id="rId7"/>
    <p:sldId id="266" r:id="rId8"/>
    <p:sldId id="276" r:id="rId9"/>
    <p:sldId id="278" r:id="rId10"/>
    <p:sldId id="280" r:id="rId11"/>
    <p:sldId id="270" r:id="rId12"/>
    <p:sldId id="260" r:id="rId13"/>
    <p:sldId id="261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E1D23"/>
    <a:srgbClr val="A9D18E"/>
    <a:srgbClr val="FFC000"/>
    <a:srgbClr val="D0121B"/>
    <a:srgbClr val="093488"/>
    <a:srgbClr val="2BA739"/>
    <a:srgbClr val="EDE246"/>
    <a:srgbClr val="FFFCE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D94595D-A9A6-65CC-BBC1-8EB20F27191A}"/>
              </a:ext>
            </a:extLst>
          </p:cNvPr>
          <p:cNvSpPr txBox="1"/>
          <p:nvPr/>
        </p:nvSpPr>
        <p:spPr>
          <a:xfrm>
            <a:off x="2524441" y="1719556"/>
            <a:ext cx="6334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zh-CN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年、月、日的秘密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501950" y="2908159"/>
            <a:ext cx="71920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年历设计师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4B4636F-518B-C023-85BD-06B759090B01}"/>
              </a:ext>
            </a:extLst>
          </p:cNvPr>
          <p:cNvGrpSpPr/>
          <p:nvPr/>
        </p:nvGrpSpPr>
        <p:grpSpPr>
          <a:xfrm>
            <a:off x="2062775" y="1673390"/>
            <a:ext cx="923331" cy="923331"/>
            <a:chOff x="2693623" y="1673390"/>
            <a:chExt cx="923331" cy="923331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93623" y="1673390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734B967-ABBD-3D64-4731-DB4E51377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4525" y="1843138"/>
              <a:ext cx="601526" cy="575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936A991-6A30-61D1-617E-7DDCC4372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441" y="1800892"/>
            <a:ext cx="2176291" cy="2338806"/>
          </a:xfrm>
          <a:prstGeom prst="rect">
            <a:avLst/>
          </a:prstGeom>
        </p:spPr>
      </p:pic>
      <p:sp>
        <p:nvSpPr>
          <p:cNvPr id="11" name="圆角矩形标注 7">
            <a:extLst>
              <a:ext uri="{FF2B5EF4-FFF2-40B4-BE49-F238E27FC236}">
                <a16:creationId xmlns:a16="http://schemas.microsoft.com/office/drawing/2014/main" id="{EC57D46F-B145-84DD-9656-3EC9E95A8CE1}"/>
              </a:ext>
            </a:extLst>
          </p:cNvPr>
          <p:cNvSpPr/>
          <p:nvPr/>
        </p:nvSpPr>
        <p:spPr bwMode="auto">
          <a:xfrm>
            <a:off x="2778732" y="1181162"/>
            <a:ext cx="8603178" cy="1387161"/>
          </a:xfrm>
          <a:prstGeom prst="wedgeRoundRectCallout">
            <a:avLst>
              <a:gd name="adj1" fmla="val -55808"/>
              <a:gd name="adj2" fmla="val 36027"/>
              <a:gd name="adj3" fmla="val 16667"/>
            </a:avLst>
          </a:prstGeom>
          <a:solidFill>
            <a:schemeClr val="bg1"/>
          </a:solidFill>
          <a:ln w="15875" cap="flat" cmpd="sng" algn="ctr">
            <a:solidFill>
              <a:srgbClr val="F79646"/>
            </a:solidFill>
            <a:prstDash val="solid"/>
          </a:ln>
          <a:effectLst/>
        </p:spPr>
        <p:txBody>
          <a:bodyPr anchor="ctr"/>
          <a:lstStyle/>
          <a:p>
            <a:pPr lvl="0">
              <a:lnSpc>
                <a:spcPct val="114000"/>
              </a:lnSpc>
              <a:defRPr/>
            </a:pPr>
            <a:r>
              <a:rPr lang="zh-CN" altLang="en-US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你们知道自己今年过生日那一天是星期几吗？今年的六一儿童节是星期几吗？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FAC3399-0ADF-9376-452D-FFAD13AE3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60" y="2676726"/>
            <a:ext cx="3922680" cy="392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CAA001D-7726-AF9E-489D-82F5E8B84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437" y="1548549"/>
            <a:ext cx="2382134" cy="2016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3254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实践与活动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2DAB600-D62C-24FC-4FF0-1398D2009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2" y="3892016"/>
            <a:ext cx="2688306" cy="268830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2C6B1F9-3F23-E1CB-D91B-6BCD2481C1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4076" y="1065897"/>
            <a:ext cx="2884965" cy="47625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B607FFE-2329-1FDD-C216-FD65B928E9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9111" y="1548549"/>
            <a:ext cx="2884965" cy="201759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E17402F-E700-3C36-F7F3-D7DA885F16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6841" y="3969381"/>
            <a:ext cx="4064540" cy="253357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47099DE-836E-42D4-307A-0F7FEE6A1C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959" y="1548549"/>
            <a:ext cx="2458938" cy="201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6D56118-D497-2F03-4EE9-88A4A05E6F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907" y="880199"/>
            <a:ext cx="8257189" cy="577463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B16D995-5C69-676D-2109-0C952BC6DCE4}"/>
              </a:ext>
            </a:extLst>
          </p:cNvPr>
          <p:cNvSpPr txBox="1"/>
          <p:nvPr/>
        </p:nvSpPr>
        <p:spPr>
          <a:xfrm>
            <a:off x="498541" y="203165"/>
            <a:ext cx="82571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仔细观察这张年历，它的结构是怎样的</a:t>
            </a:r>
            <a:r>
              <a:rPr lang="en-US" altLang="zh-CN" sz="3200" dirty="0">
                <a:latin typeface="+mj-ea"/>
                <a:ea typeface="+mj-ea"/>
              </a:rPr>
              <a:t>?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64A4C29-3994-E355-7505-CBA50714F3C8}"/>
              </a:ext>
            </a:extLst>
          </p:cNvPr>
          <p:cNvSpPr/>
          <p:nvPr/>
        </p:nvSpPr>
        <p:spPr>
          <a:xfrm>
            <a:off x="1478604" y="933855"/>
            <a:ext cx="1663430" cy="817124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735AB8F-B52C-645D-49E8-54B9A1C6EF3F}"/>
              </a:ext>
            </a:extLst>
          </p:cNvPr>
          <p:cNvSpPr txBox="1"/>
          <p:nvPr/>
        </p:nvSpPr>
        <p:spPr>
          <a:xfrm>
            <a:off x="9383502" y="1227759"/>
            <a:ext cx="113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3333FF"/>
                </a:solidFill>
                <a:latin typeface="+mj-ea"/>
                <a:ea typeface="+mj-ea"/>
              </a:rPr>
              <a:t>年份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F5FAE22-B829-C703-1596-8D6834875403}"/>
              </a:ext>
            </a:extLst>
          </p:cNvPr>
          <p:cNvSpPr/>
          <p:nvPr/>
        </p:nvSpPr>
        <p:spPr>
          <a:xfrm>
            <a:off x="1139514" y="1988819"/>
            <a:ext cx="468468" cy="240477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707581B-1C5D-AD24-83E0-B36FCE377C50}"/>
              </a:ext>
            </a:extLst>
          </p:cNvPr>
          <p:cNvSpPr txBox="1"/>
          <p:nvPr/>
        </p:nvSpPr>
        <p:spPr>
          <a:xfrm>
            <a:off x="9400038" y="1942051"/>
            <a:ext cx="113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3333FF"/>
                </a:solidFill>
                <a:latin typeface="+mj-ea"/>
                <a:ea typeface="+mj-ea"/>
              </a:rPr>
              <a:t>月份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D555843-CCEB-03AA-544E-F576987C670A}"/>
              </a:ext>
            </a:extLst>
          </p:cNvPr>
          <p:cNvSpPr/>
          <p:nvPr/>
        </p:nvSpPr>
        <p:spPr>
          <a:xfrm>
            <a:off x="3142034" y="2207260"/>
            <a:ext cx="1864468" cy="132080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0AA2FEC-5B59-58E1-74C3-44564F9B294D}"/>
              </a:ext>
            </a:extLst>
          </p:cNvPr>
          <p:cNvSpPr txBox="1"/>
          <p:nvPr/>
        </p:nvSpPr>
        <p:spPr>
          <a:xfrm>
            <a:off x="9400038" y="2656343"/>
            <a:ext cx="99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3333FF"/>
                </a:solidFill>
                <a:latin typeface="+mj-ea"/>
                <a:ea typeface="+mj-ea"/>
              </a:rPr>
              <a:t>星期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C6D541E-5996-6B50-E495-3C5740E1F343}"/>
              </a:ext>
            </a:extLst>
          </p:cNvPr>
          <p:cNvSpPr/>
          <p:nvPr/>
        </p:nvSpPr>
        <p:spPr>
          <a:xfrm>
            <a:off x="1077102" y="3855720"/>
            <a:ext cx="1925340" cy="1030605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5490CC-2C1D-17B7-02C3-732F37D01A86}"/>
              </a:ext>
            </a:extLst>
          </p:cNvPr>
          <p:cNvSpPr txBox="1"/>
          <p:nvPr/>
        </p:nvSpPr>
        <p:spPr>
          <a:xfrm>
            <a:off x="9400038" y="3370635"/>
            <a:ext cx="99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3333FF"/>
                </a:solidFill>
                <a:latin typeface="+mj-ea"/>
                <a:ea typeface="+mj-ea"/>
              </a:rPr>
              <a:t>日期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402AB5C-8F1E-664D-FF96-0121F99223F7}"/>
              </a:ext>
            </a:extLst>
          </p:cNvPr>
          <p:cNvSpPr txBox="1"/>
          <p:nvPr/>
        </p:nvSpPr>
        <p:spPr>
          <a:xfrm>
            <a:off x="9378873" y="4084927"/>
            <a:ext cx="2302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3333FF"/>
                </a:solidFill>
                <a:latin typeface="+mj-ea"/>
                <a:ea typeface="+mj-ea"/>
              </a:rPr>
              <a:t>农历、节气、重大节日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719683F-78D9-CF19-A309-A27ABD76F3F7}"/>
              </a:ext>
            </a:extLst>
          </p:cNvPr>
          <p:cNvSpPr txBox="1"/>
          <p:nvPr/>
        </p:nvSpPr>
        <p:spPr>
          <a:xfrm>
            <a:off x="9378873" y="5230105"/>
            <a:ext cx="1642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3333FF"/>
                </a:solidFill>
                <a:latin typeface="+mj-ea"/>
                <a:ea typeface="+mj-ea"/>
              </a:rPr>
              <a:t>……</a:t>
            </a:r>
            <a:endParaRPr lang="zh-CN" altLang="en-US" sz="2800" dirty="0">
              <a:solidFill>
                <a:srgbClr val="3333FF"/>
              </a:solidFill>
              <a:latin typeface="+mj-ea"/>
              <a:ea typeface="+mj-ea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6502238-ECC7-D8D4-F67C-11F13A46608C}"/>
              </a:ext>
            </a:extLst>
          </p:cNvPr>
          <p:cNvCxnSpPr>
            <a:cxnSpLocks/>
          </p:cNvCxnSpPr>
          <p:nvPr/>
        </p:nvCxnSpPr>
        <p:spPr>
          <a:xfrm>
            <a:off x="1168454" y="2717017"/>
            <a:ext cx="1772866" cy="0"/>
          </a:xfrm>
          <a:prstGeom prst="line">
            <a:avLst/>
          </a:prstGeom>
          <a:ln>
            <a:solidFill>
              <a:srgbClr val="333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058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962AC01-36B2-DD4F-2529-197D701EFA26}"/>
              </a:ext>
            </a:extLst>
          </p:cNvPr>
          <p:cNvSpPr txBox="1"/>
          <p:nvPr/>
        </p:nvSpPr>
        <p:spPr>
          <a:xfrm>
            <a:off x="479492" y="699274"/>
            <a:ext cx="11233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</a:t>
            </a:r>
            <a:r>
              <a:rPr lang="zh-CN" altLang="en-US" sz="3200" dirty="0">
                <a:latin typeface="+mj-ea"/>
                <a:ea typeface="+mj-ea"/>
              </a:rPr>
              <a:t>制作一个年历应有哪些步骤？用到了哪些数学知识？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1AB201-588B-A7F5-0B7F-E2B9AEF63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157" y="3125563"/>
            <a:ext cx="5749687" cy="3367123"/>
          </a:xfrm>
          <a:prstGeom prst="rect">
            <a:avLst/>
          </a:prstGeom>
        </p:spPr>
      </p:pic>
      <p:sp>
        <p:nvSpPr>
          <p:cNvPr id="6" name="圆角矩形标注 7">
            <a:extLst>
              <a:ext uri="{FF2B5EF4-FFF2-40B4-BE49-F238E27FC236}">
                <a16:creationId xmlns:a16="http://schemas.microsoft.com/office/drawing/2014/main" id="{F3CEEDC2-2424-F961-CE0D-59198F19B3C9}"/>
              </a:ext>
            </a:extLst>
          </p:cNvPr>
          <p:cNvSpPr/>
          <p:nvPr/>
        </p:nvSpPr>
        <p:spPr bwMode="auto">
          <a:xfrm>
            <a:off x="586903" y="1741251"/>
            <a:ext cx="3759508" cy="1926077"/>
          </a:xfrm>
          <a:prstGeom prst="wedgeRoundRectCallout">
            <a:avLst>
              <a:gd name="adj1" fmla="val 59368"/>
              <a:gd name="adj2" fmla="val 40376"/>
              <a:gd name="adj3" fmla="val 16667"/>
            </a:avLst>
          </a:prstGeom>
          <a:solidFill>
            <a:schemeClr val="bg1"/>
          </a:solidFill>
          <a:ln w="15875" cap="flat" cmpd="sng" algn="ctr">
            <a:solidFill>
              <a:srgbClr val="F79646"/>
            </a:solidFill>
            <a:prstDash val="solid"/>
          </a:ln>
          <a:effectLst/>
        </p:spPr>
        <p:txBody>
          <a:bodyPr anchor="ctr"/>
          <a:lstStyle/>
          <a:p>
            <a:pPr lvl="0">
              <a:lnSpc>
                <a:spcPct val="110000"/>
              </a:lnSpc>
              <a:defRPr/>
            </a:pPr>
            <a:r>
              <a:rPr lang="zh-CN" altLang="en-US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要做</a:t>
            </a:r>
            <a:r>
              <a:rPr lang="en-US" altLang="zh-CN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个月的月历，还要知道</a:t>
            </a:r>
            <a:r>
              <a:rPr lang="zh-CN" altLang="en-US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每个月有多少天</a:t>
            </a:r>
            <a:r>
              <a:rPr lang="en-US" altLang="zh-CN" sz="3200" b="1" kern="0" noProof="1">
                <a:latin typeface="+mn-ea"/>
                <a:cs typeface="Times New Roman" panose="02020603050405020304" pitchFamily="18" charset="0"/>
              </a:rPr>
              <a:t>……</a:t>
            </a:r>
            <a:endParaRPr lang="zh-CN" altLang="en-US" sz="3200" b="1" kern="0" noProof="1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4" name="圆角矩形标注 7">
            <a:extLst>
              <a:ext uri="{FF2B5EF4-FFF2-40B4-BE49-F238E27FC236}">
                <a16:creationId xmlns:a16="http://schemas.microsoft.com/office/drawing/2014/main" id="{2345AF31-617D-E85B-3D09-7577CD7F07E3}"/>
              </a:ext>
            </a:extLst>
          </p:cNvPr>
          <p:cNvSpPr/>
          <p:nvPr/>
        </p:nvSpPr>
        <p:spPr bwMode="auto">
          <a:xfrm>
            <a:off x="7660763" y="1597524"/>
            <a:ext cx="3759508" cy="1528039"/>
          </a:xfrm>
          <a:prstGeom prst="wedgeRoundRectCallout">
            <a:avLst>
              <a:gd name="adj1" fmla="val -33006"/>
              <a:gd name="adj2" fmla="val 77345"/>
              <a:gd name="adj3" fmla="val 16667"/>
            </a:avLst>
          </a:prstGeom>
          <a:solidFill>
            <a:schemeClr val="bg1"/>
          </a:solidFill>
          <a:ln w="15875" cap="flat" cmpd="sng" algn="ctr">
            <a:solidFill>
              <a:srgbClr val="F79646"/>
            </a:solidFill>
            <a:prstDash val="solid"/>
          </a:ln>
          <a:effectLst/>
        </p:spPr>
        <p:txBody>
          <a:bodyPr anchor="ctr"/>
          <a:lstStyle/>
          <a:p>
            <a:pPr lvl="0">
              <a:defRPr/>
            </a:pPr>
            <a:r>
              <a:rPr lang="zh-CN" altLang="en-US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必须要</a:t>
            </a:r>
            <a:r>
              <a:rPr lang="zh-CN" altLang="en-US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确定</a:t>
            </a:r>
            <a:r>
              <a:rPr lang="en-US" altLang="zh-CN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日是星期几</a:t>
            </a:r>
            <a:r>
              <a:rPr lang="en-US" altLang="zh-CN" sz="3200" b="1" kern="0" noProof="1">
                <a:latin typeface="+mn-ea"/>
                <a:cs typeface="Times New Roman" panose="02020603050405020304" pitchFamily="18" charset="0"/>
              </a:rPr>
              <a:t>……</a:t>
            </a:r>
            <a:endParaRPr lang="zh-CN" altLang="en-US" sz="3200" b="1" kern="0" noProof="1"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1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646B1A39-C43E-EBCD-0160-2D7B969FD2F6}"/>
              </a:ext>
            </a:extLst>
          </p:cNvPr>
          <p:cNvSpPr txBox="1"/>
          <p:nvPr/>
        </p:nvSpPr>
        <p:spPr>
          <a:xfrm>
            <a:off x="573931" y="603115"/>
            <a:ext cx="207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D57F65F-F02E-DB90-3AB5-1BC0EC184CC2}"/>
              </a:ext>
            </a:extLst>
          </p:cNvPr>
          <p:cNvSpPr txBox="1"/>
          <p:nvPr/>
        </p:nvSpPr>
        <p:spPr>
          <a:xfrm>
            <a:off x="1045720" y="1569343"/>
            <a:ext cx="9288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3333FF"/>
                </a:solidFill>
                <a:latin typeface="+mj-ea"/>
                <a:ea typeface="+mj-ea"/>
              </a:rPr>
              <a:t>制作一份明年</a:t>
            </a:r>
            <a:r>
              <a:rPr lang="en-US" altLang="zh-CN" sz="3600" dirty="0">
                <a:solidFill>
                  <a:srgbClr val="3333FF"/>
                </a:solidFill>
                <a:latin typeface="+mj-ea"/>
                <a:ea typeface="+mj-ea"/>
              </a:rPr>
              <a:t>1</a:t>
            </a:r>
            <a:r>
              <a:rPr lang="zh-CN" altLang="en-US" sz="3600" dirty="0">
                <a:solidFill>
                  <a:srgbClr val="3333FF"/>
                </a:solidFill>
                <a:latin typeface="+mj-ea"/>
                <a:ea typeface="+mj-ea"/>
              </a:rPr>
              <a:t>月份的月历。</a:t>
            </a:r>
          </a:p>
        </p:txBody>
      </p: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E93E83B0-FD18-646C-2676-89A49CDD354D}"/>
              </a:ext>
            </a:extLst>
          </p:cNvPr>
          <p:cNvSpPr txBox="1"/>
          <p:nvPr/>
        </p:nvSpPr>
        <p:spPr>
          <a:xfrm>
            <a:off x="573931" y="603115"/>
            <a:ext cx="207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C974F3-EF2D-D24B-E84F-AF7F06576872}"/>
              </a:ext>
            </a:extLst>
          </p:cNvPr>
          <p:cNvSpPr txBox="1"/>
          <p:nvPr/>
        </p:nvSpPr>
        <p:spPr>
          <a:xfrm>
            <a:off x="1045721" y="1575207"/>
            <a:ext cx="10572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3333FF"/>
                </a:solidFill>
                <a:latin typeface="+mj-ea"/>
                <a:ea typeface="+mj-ea"/>
              </a:rPr>
              <a:t>制作明年</a:t>
            </a:r>
            <a:r>
              <a:rPr lang="en-US" altLang="zh-CN" sz="3600" dirty="0">
                <a:solidFill>
                  <a:srgbClr val="3333FF"/>
                </a:solidFill>
                <a:latin typeface="+mj-ea"/>
                <a:ea typeface="+mj-ea"/>
              </a:rPr>
              <a:t>12</a:t>
            </a:r>
            <a:r>
              <a:rPr lang="zh-CN" altLang="en-US" sz="3600" dirty="0">
                <a:solidFill>
                  <a:srgbClr val="3333FF"/>
                </a:solidFill>
                <a:latin typeface="+mj-ea"/>
                <a:ea typeface="+mj-ea"/>
              </a:rPr>
              <a:t>个月的月历，组成一年的年历。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47917B-104E-9D2A-1D36-8A927C38F65A}"/>
              </a:ext>
            </a:extLst>
          </p:cNvPr>
          <p:cNvSpPr txBox="1"/>
          <p:nvPr/>
        </p:nvSpPr>
        <p:spPr>
          <a:xfrm>
            <a:off x="1045721" y="2485744"/>
            <a:ext cx="9936808" cy="25387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latin typeface="+mj-ea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>
                <a:solidFill>
                  <a:srgbClr val="3333FF"/>
                </a:solidFill>
              </a:rPr>
              <a:t>小组分工合作：</a:t>
            </a:r>
            <a:endParaRPr lang="en-US" altLang="zh-CN" dirty="0">
              <a:solidFill>
                <a:srgbClr val="3333FF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dirty="0"/>
              <a:t>有人负责计算每月天数（重点关注</a:t>
            </a:r>
            <a:r>
              <a:rPr lang="en-US" altLang="zh-CN" dirty="0"/>
              <a:t>2</a:t>
            </a:r>
            <a:r>
              <a:rPr lang="zh-CN" altLang="en-US" dirty="0"/>
              <a:t>月，判断平年</a:t>
            </a:r>
            <a:r>
              <a:rPr lang="en-US" altLang="zh-CN" dirty="0"/>
              <a:t>/</a:t>
            </a:r>
            <a:r>
              <a:rPr lang="zh-CN" altLang="en-US" dirty="0"/>
              <a:t>闰年），有人负责排版，有人负责标注重要的日子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DF3BAD-A03E-6399-18A4-55BB45EAE6E9}"/>
              </a:ext>
            </a:extLst>
          </p:cNvPr>
          <p:cNvSpPr txBox="1"/>
          <p:nvPr/>
        </p:nvSpPr>
        <p:spPr>
          <a:xfrm>
            <a:off x="1045720" y="5288657"/>
            <a:ext cx="103842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3333FF"/>
                </a:solidFill>
              </a:rPr>
              <a:t>设计要求：</a:t>
            </a:r>
            <a:r>
              <a:rPr lang="zh-CN" altLang="en-US" dirty="0"/>
              <a:t>整体美观、信息准确、新颖有创意。</a:t>
            </a:r>
          </a:p>
        </p:txBody>
      </p:sp>
    </p:spTree>
    <p:extLst>
      <p:ext uri="{BB962C8B-B14F-4D97-AF65-F5344CB8AC3E}">
        <p14:creationId xmlns:p14="http://schemas.microsoft.com/office/powerpoint/2010/main" val="426817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233F6D0F-C8EE-07C7-0CE8-F02436EA787F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展示交流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3D91663-78BF-C3DA-4A7C-7D1887715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89" y="2262572"/>
            <a:ext cx="5586855" cy="418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1C01EB10-AEF7-6BA5-6C90-CF5F82673AA0}"/>
              </a:ext>
            </a:extLst>
          </p:cNvPr>
          <p:cNvSpPr txBox="1"/>
          <p:nvPr/>
        </p:nvSpPr>
        <p:spPr>
          <a:xfrm>
            <a:off x="619633" y="1053300"/>
            <a:ext cx="109527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    向大家展示自己制作的年历。你最喜欢谁的年历？在制作年历时，你遇到了什么问题？怎样解决？</a:t>
            </a:r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DFD0B853-97FC-CB1A-1D60-879C63D85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081" y="2193652"/>
            <a:ext cx="3243895" cy="432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250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C4F22BA-5252-6DD5-3161-4CD922D7A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193" y="311727"/>
            <a:ext cx="8315614" cy="623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672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3F5E7F3-40D0-0B3C-6FE5-2DE8A282D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457" y="793499"/>
            <a:ext cx="2176291" cy="2338806"/>
          </a:xfrm>
          <a:prstGeom prst="rect">
            <a:avLst/>
          </a:prstGeom>
        </p:spPr>
      </p:pic>
      <p:sp>
        <p:nvSpPr>
          <p:cNvPr id="9" name="圆角矩形标注 7">
            <a:extLst>
              <a:ext uri="{FF2B5EF4-FFF2-40B4-BE49-F238E27FC236}">
                <a16:creationId xmlns:a16="http://schemas.microsoft.com/office/drawing/2014/main" id="{2B923836-E2D1-1BDF-FCC7-DD9056348D20}"/>
              </a:ext>
            </a:extLst>
          </p:cNvPr>
          <p:cNvSpPr/>
          <p:nvPr/>
        </p:nvSpPr>
        <p:spPr bwMode="auto">
          <a:xfrm>
            <a:off x="2953397" y="553147"/>
            <a:ext cx="6501887" cy="1387161"/>
          </a:xfrm>
          <a:prstGeom prst="wedgeRoundRectCallout">
            <a:avLst>
              <a:gd name="adj1" fmla="val -56034"/>
              <a:gd name="adj2" fmla="val 26209"/>
              <a:gd name="adj3" fmla="val 16667"/>
            </a:avLst>
          </a:prstGeom>
          <a:solidFill>
            <a:schemeClr val="bg1"/>
          </a:solidFill>
          <a:ln w="15875" cap="flat" cmpd="sng" algn="ctr">
            <a:solidFill>
              <a:srgbClr val="F79646"/>
            </a:solidFill>
            <a:prstDash val="solid"/>
          </a:ln>
          <a:effectLst/>
        </p:spPr>
        <p:txBody>
          <a:bodyPr anchor="ctr"/>
          <a:lstStyle/>
          <a:p>
            <a:pPr lvl="0">
              <a:lnSpc>
                <a:spcPct val="114000"/>
              </a:lnSpc>
              <a:defRPr/>
            </a:pPr>
            <a:r>
              <a:rPr lang="zh-CN" altLang="en-US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在制作年历的过程中，你们是怎么推导出哪一天是星期几的</a:t>
            </a:r>
            <a:r>
              <a:rPr lang="en-US" altLang="zh-CN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kern="0" noProof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7BEFCC0-EEBC-1829-DEE4-1106CAB20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79912" y="2116322"/>
            <a:ext cx="1559815" cy="2208867"/>
          </a:xfrm>
          <a:prstGeom prst="rect">
            <a:avLst/>
          </a:prstGeom>
        </p:spPr>
      </p:pic>
      <p:sp>
        <p:nvSpPr>
          <p:cNvPr id="15" name="圆角矩形标注 7">
            <a:extLst>
              <a:ext uri="{FF2B5EF4-FFF2-40B4-BE49-F238E27FC236}">
                <a16:creationId xmlns:a16="http://schemas.microsoft.com/office/drawing/2014/main" id="{5E2EB856-6316-1FC0-E8F0-91150C3311C8}"/>
              </a:ext>
            </a:extLst>
          </p:cNvPr>
          <p:cNvSpPr/>
          <p:nvPr/>
        </p:nvSpPr>
        <p:spPr bwMode="auto">
          <a:xfrm>
            <a:off x="3803515" y="2183748"/>
            <a:ext cx="5729591" cy="1387161"/>
          </a:xfrm>
          <a:prstGeom prst="wedgeRoundRectCallout">
            <a:avLst>
              <a:gd name="adj1" fmla="val 57012"/>
              <a:gd name="adj2" fmla="val 24881"/>
              <a:gd name="adj3" fmla="val 16667"/>
            </a:avLst>
          </a:prstGeom>
          <a:solidFill>
            <a:schemeClr val="bg1"/>
          </a:solidFill>
          <a:ln w="15875" cap="flat" cmpd="sng" algn="ctr">
            <a:solidFill>
              <a:srgbClr val="F79646"/>
            </a:solidFill>
            <a:prstDash val="solid"/>
          </a:ln>
          <a:effectLst/>
        </p:spPr>
        <p:txBody>
          <a:bodyPr anchor="ctr"/>
          <a:lstStyle/>
          <a:p>
            <a:pPr lvl="0">
              <a:lnSpc>
                <a:spcPct val="114000"/>
              </a:lnSpc>
              <a:defRPr/>
            </a:pPr>
            <a:r>
              <a:rPr lang="zh-CN" altLang="en-US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知道了明年</a:t>
            </a:r>
            <a:r>
              <a:rPr lang="en-US" altLang="zh-CN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日是星期几，就</a:t>
            </a:r>
            <a:r>
              <a:rPr lang="en-US" altLang="zh-CN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天</a:t>
            </a:r>
            <a:r>
              <a:rPr lang="en-US" altLang="zh-CN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kern="0" noProof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天一循环</a:t>
            </a:r>
            <a:r>
              <a:rPr lang="zh-CN" altLang="en-US" sz="3200" b="1" kern="0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，往后面写。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9D171AE-ED63-319A-F0EA-D9C349FA670F}"/>
              </a:ext>
            </a:extLst>
          </p:cNvPr>
          <p:cNvSpPr txBox="1"/>
          <p:nvPr/>
        </p:nvSpPr>
        <p:spPr>
          <a:xfrm>
            <a:off x="752273" y="3744781"/>
            <a:ext cx="9053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3333FF"/>
                </a:solidFill>
                <a:effectLst/>
                <a:latin typeface="+mj-lt"/>
                <a:ea typeface="+mj-ea"/>
              </a:rPr>
              <a:t>如果不知道某年的</a:t>
            </a:r>
            <a:r>
              <a:rPr lang="en-US" altLang="zh-CN" sz="3200" b="1" dirty="0">
                <a:solidFill>
                  <a:srgbClr val="3333FF"/>
                </a:solidFill>
                <a:effectLst/>
                <a:latin typeface="+mj-lt"/>
                <a:ea typeface="+mj-ea"/>
              </a:rPr>
              <a:t>1</a:t>
            </a:r>
            <a:r>
              <a:rPr lang="zh-CN" altLang="en-US" sz="3200" dirty="0">
                <a:solidFill>
                  <a:srgbClr val="3333FF"/>
                </a:solidFill>
                <a:effectLst/>
                <a:latin typeface="+mj-lt"/>
                <a:ea typeface="+mj-ea"/>
              </a:rPr>
              <a:t>月</a:t>
            </a:r>
            <a:r>
              <a:rPr lang="en-US" altLang="zh-CN" sz="3200" b="1" dirty="0">
                <a:solidFill>
                  <a:srgbClr val="3333FF"/>
                </a:solidFill>
                <a:effectLst/>
                <a:latin typeface="+mj-lt"/>
                <a:ea typeface="+mj-ea"/>
              </a:rPr>
              <a:t>1</a:t>
            </a:r>
            <a:r>
              <a:rPr lang="zh-CN" altLang="en-US" sz="3200" dirty="0">
                <a:solidFill>
                  <a:srgbClr val="3333FF"/>
                </a:solidFill>
                <a:effectLst/>
                <a:latin typeface="+mj-lt"/>
                <a:ea typeface="+mj-ea"/>
              </a:rPr>
              <a:t>日是星期几，怎么办？</a:t>
            </a:r>
            <a:endParaRPr lang="zh-CN" altLang="en-US" sz="7200" dirty="0">
              <a:solidFill>
                <a:srgbClr val="3333FF"/>
              </a:solidFill>
              <a:latin typeface="+mj-lt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FDCF026-D0AA-F938-FFC8-5F20738A44B0}"/>
              </a:ext>
            </a:extLst>
          </p:cNvPr>
          <p:cNvSpPr txBox="1"/>
          <p:nvPr/>
        </p:nvSpPr>
        <p:spPr>
          <a:xfrm>
            <a:off x="1517516" y="4403213"/>
            <a:ext cx="85311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0000"/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en-US" altLang="zh-CN" b="1" dirty="0"/>
              <a:t>1.</a:t>
            </a:r>
            <a:r>
              <a:rPr lang="zh-CN" altLang="en-US" dirty="0">
                <a:solidFill>
                  <a:srgbClr val="EE1D23"/>
                </a:solidFill>
              </a:rPr>
              <a:t>算出</a:t>
            </a:r>
            <a:r>
              <a:rPr lang="zh-CN" altLang="en-US" dirty="0"/>
              <a:t>今天与所算日期之间的</a:t>
            </a:r>
            <a:r>
              <a:rPr lang="zh-CN" altLang="en-US" dirty="0">
                <a:solidFill>
                  <a:srgbClr val="EE1D23"/>
                </a:solidFill>
              </a:rPr>
              <a:t>相隔天数</a:t>
            </a:r>
            <a:r>
              <a:rPr lang="zh-CN" altLang="en-US" dirty="0"/>
              <a:t>；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C471AA8-4D4B-A714-229C-0E4F697408F2}"/>
              </a:ext>
            </a:extLst>
          </p:cNvPr>
          <p:cNvSpPr txBox="1"/>
          <p:nvPr/>
        </p:nvSpPr>
        <p:spPr>
          <a:xfrm>
            <a:off x="1517516" y="5061645"/>
            <a:ext cx="47276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0000"/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en-US" altLang="zh-CN" b="1" dirty="0"/>
              <a:t>2.</a:t>
            </a:r>
            <a:r>
              <a:rPr lang="zh-CN" altLang="en-US" dirty="0"/>
              <a:t>将相隔天数</a:t>
            </a:r>
            <a:r>
              <a:rPr lang="zh-CN" altLang="en-US" dirty="0">
                <a:solidFill>
                  <a:srgbClr val="EE1D23"/>
                </a:solidFill>
              </a:rPr>
              <a:t>除以</a:t>
            </a:r>
            <a:r>
              <a:rPr lang="en-US" altLang="zh-CN" b="1" dirty="0">
                <a:solidFill>
                  <a:srgbClr val="EE1D23"/>
                </a:solidFill>
              </a:rPr>
              <a:t>7</a:t>
            </a:r>
            <a:r>
              <a:rPr lang="zh-CN" altLang="en-US" dirty="0"/>
              <a:t>；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E412B93-5B50-C928-1C51-564EB993E4E6}"/>
              </a:ext>
            </a:extLst>
          </p:cNvPr>
          <p:cNvSpPr txBox="1"/>
          <p:nvPr/>
        </p:nvSpPr>
        <p:spPr>
          <a:xfrm>
            <a:off x="1517516" y="5720078"/>
            <a:ext cx="99903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000000"/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en-US" altLang="zh-CN" b="1" dirty="0"/>
              <a:t>3.</a:t>
            </a:r>
            <a:r>
              <a:rPr lang="zh-CN" altLang="en-US" dirty="0"/>
              <a:t>把</a:t>
            </a:r>
            <a:r>
              <a:rPr lang="zh-CN" altLang="en-US" dirty="0">
                <a:solidFill>
                  <a:srgbClr val="EE1D23"/>
                </a:solidFill>
              </a:rPr>
              <a:t>余数加上今天的星期数</a:t>
            </a:r>
            <a:r>
              <a:rPr lang="zh-CN" altLang="en-US" dirty="0"/>
              <a:t>，就是所求日期的星期数。</a:t>
            </a:r>
          </a:p>
        </p:txBody>
      </p:sp>
    </p:spTree>
    <p:extLst>
      <p:ext uri="{BB962C8B-B14F-4D97-AF65-F5344CB8AC3E}">
        <p14:creationId xmlns:p14="http://schemas.microsoft.com/office/powerpoint/2010/main" val="197702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7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拓展提升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82F882D-32F6-7F2F-D460-E6D30F379574}"/>
              </a:ext>
            </a:extLst>
          </p:cNvPr>
          <p:cNvSpPr txBox="1"/>
          <p:nvPr/>
        </p:nvSpPr>
        <p:spPr>
          <a:xfrm>
            <a:off x="877919" y="2265080"/>
            <a:ext cx="730304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latin typeface="+mj-lt"/>
              </a:defRPr>
            </a:lvl1pPr>
          </a:lstStyle>
          <a:p>
            <a:r>
              <a:rPr lang="zh-CN" altLang="en-US" dirty="0"/>
              <a:t>制好的年历，你准备做什么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CA9071A-3F7D-CB99-CAC1-1BC9A1D4CEA7}"/>
              </a:ext>
            </a:extLst>
          </p:cNvPr>
          <p:cNvSpPr txBox="1"/>
          <p:nvPr/>
        </p:nvSpPr>
        <p:spPr>
          <a:xfrm>
            <a:off x="877919" y="3171170"/>
            <a:ext cx="730304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latin typeface="+mj-lt"/>
              </a:defRPr>
            </a:lvl1pPr>
          </a:lstStyle>
          <a:p>
            <a:r>
              <a:rPr lang="zh-CN" altLang="en-US" dirty="0"/>
              <a:t>制作的年历还能做什么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E17E4B7-5FCE-CCF5-C2B2-EE715181E0F6}"/>
              </a:ext>
            </a:extLst>
          </p:cNvPr>
          <p:cNvSpPr txBox="1"/>
          <p:nvPr/>
        </p:nvSpPr>
        <p:spPr>
          <a:xfrm>
            <a:off x="877919" y="4077260"/>
            <a:ext cx="115637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latin typeface="+mj-lt"/>
              </a:defRPr>
            </a:lvl1pPr>
          </a:lstStyle>
          <a:p>
            <a:r>
              <a:rPr lang="zh-CN" altLang="en-US" dirty="0"/>
              <a:t>课后查阅资料，进一步了解关于年历、节日的故事。</a:t>
            </a: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5B7B36-FC11-AA23-CC75-93BA5C8CA7FE}"/>
              </a:ext>
            </a:extLst>
          </p:cNvPr>
          <p:cNvSpPr txBox="1"/>
          <p:nvPr/>
        </p:nvSpPr>
        <p:spPr>
          <a:xfrm>
            <a:off x="537452" y="1538766"/>
            <a:ext cx="6787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FF"/>
                </a:solidFill>
                <a:latin typeface="+mj-ea"/>
                <a:ea typeface="+mj-ea"/>
              </a:rPr>
              <a:t>制作年历的要点：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595823-9487-8769-6C6A-32D226E66974}"/>
              </a:ext>
            </a:extLst>
          </p:cNvPr>
          <p:cNvSpPr txBox="1"/>
          <p:nvPr/>
        </p:nvSpPr>
        <p:spPr>
          <a:xfrm>
            <a:off x="801721" y="2326031"/>
            <a:ext cx="10588558" cy="3352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</a:rPr>
              <a:t>（</a:t>
            </a:r>
            <a:r>
              <a:rPr lang="en-US" altLang="zh-CN" sz="3600" b="1" dirty="0">
                <a:latin typeface="+mj-lt"/>
              </a:rPr>
              <a:t>1</a:t>
            </a:r>
            <a:r>
              <a:rPr lang="zh-CN" altLang="en-US" sz="3600" b="1" dirty="0">
                <a:latin typeface="+mj-lt"/>
              </a:rPr>
              <a:t>）确定</a:t>
            </a:r>
            <a:r>
              <a:rPr lang="en-US" altLang="zh-CN" sz="3600" b="1" dirty="0">
                <a:latin typeface="+mj-lt"/>
              </a:rPr>
              <a:t>1</a:t>
            </a:r>
            <a:r>
              <a:rPr lang="zh-CN" altLang="en-US" sz="3600" b="1" dirty="0">
                <a:latin typeface="+mj-lt"/>
              </a:rPr>
              <a:t>月</a:t>
            </a:r>
            <a:r>
              <a:rPr lang="en-US" altLang="zh-CN" sz="3600" b="1" dirty="0">
                <a:latin typeface="+mj-lt"/>
              </a:rPr>
              <a:t>1</a:t>
            </a:r>
            <a:r>
              <a:rPr lang="zh-CN" altLang="en-US" sz="3600" b="1" dirty="0">
                <a:latin typeface="+mj-lt"/>
              </a:rPr>
              <a:t>日是星期几；</a:t>
            </a:r>
            <a:endParaRPr lang="en-US" altLang="zh-CN" sz="3600" b="1" dirty="0"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</a:rPr>
              <a:t>（</a:t>
            </a:r>
            <a:r>
              <a:rPr lang="en-US" altLang="zh-CN" sz="3600" b="1" dirty="0">
                <a:latin typeface="+mj-lt"/>
              </a:rPr>
              <a:t>2</a:t>
            </a:r>
            <a:r>
              <a:rPr lang="zh-CN" altLang="en-US" sz="3600" b="1" dirty="0">
                <a:latin typeface="+mj-lt"/>
              </a:rPr>
              <a:t>）确定每个月有多少天；</a:t>
            </a: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</a:rPr>
              <a:t>（</a:t>
            </a:r>
            <a:r>
              <a:rPr lang="en-US" altLang="zh-CN" sz="3600" b="1" dirty="0">
                <a:latin typeface="+mj-lt"/>
              </a:rPr>
              <a:t>3</a:t>
            </a:r>
            <a:r>
              <a:rPr lang="zh-CN" altLang="en-US" sz="3600" b="1" dirty="0">
                <a:latin typeface="+mj-lt"/>
              </a:rPr>
              <a:t>）确定每个月的最后一天是星期几；</a:t>
            </a:r>
            <a:endParaRPr lang="en-US" altLang="zh-CN" sz="3600" b="1" dirty="0"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</a:rPr>
              <a:t>（</a:t>
            </a:r>
            <a:r>
              <a:rPr lang="en-US" altLang="zh-CN" sz="3600" b="1" dirty="0">
                <a:latin typeface="+mj-lt"/>
              </a:rPr>
              <a:t>4</a:t>
            </a:r>
            <a:r>
              <a:rPr lang="zh-CN" altLang="en-US" sz="3600" b="1" dirty="0">
                <a:latin typeface="+mj-lt"/>
              </a:rPr>
              <a:t>）下一个月的开始要接着上一个月的结束。注意休息日和重要节日要标记出来。</a:t>
            </a:r>
          </a:p>
        </p:txBody>
      </p: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408</Words>
  <Application>Microsoft Office PowerPoint</Application>
  <PresentationFormat>宽屏</PresentationFormat>
  <Paragraphs>43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楷体</vt:lpstr>
      <vt:lpstr>思源黑体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69</cp:revision>
  <dcterms:created xsi:type="dcterms:W3CDTF">2025-11-01T01:48:06Z</dcterms:created>
  <dcterms:modified xsi:type="dcterms:W3CDTF">2026-02-28T08:36:29Z</dcterms:modified>
</cp:coreProperties>
</file>