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3" r:id="rId2"/>
    <p:sldId id="392" r:id="rId3"/>
    <p:sldId id="270" r:id="rId4"/>
    <p:sldId id="397" r:id="rId5"/>
    <p:sldId id="367" r:id="rId6"/>
    <p:sldId id="398" r:id="rId7"/>
    <p:sldId id="394" r:id="rId8"/>
    <p:sldId id="365" r:id="rId9"/>
    <p:sldId id="368" r:id="rId10"/>
    <p:sldId id="396" r:id="rId11"/>
    <p:sldId id="369" r:id="rId12"/>
    <p:sldId id="399" r:id="rId13"/>
    <p:sldId id="359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4">
          <p15:clr>
            <a:srgbClr val="A4A3A4"/>
          </p15:clr>
        </p15:guide>
        <p15:guide id="2" orient="horz" pos="679">
          <p15:clr>
            <a:srgbClr val="A4A3A4"/>
          </p15:clr>
        </p15:guide>
        <p15:guide id="3" orient="horz" pos="2961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CFDFD"/>
    <a:srgbClr val="E8333C"/>
    <a:srgbClr val="F9F7E3"/>
    <a:srgbClr val="0066FF"/>
    <a:srgbClr val="F49800"/>
    <a:srgbClr val="F49701"/>
    <a:srgbClr val="FEF6F0"/>
    <a:srgbClr val="FDF1E9"/>
    <a:srgbClr val="127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391" autoAdjust="0"/>
  </p:normalViewPr>
  <p:slideViewPr>
    <p:cSldViewPr>
      <p:cViewPr varScale="1">
        <p:scale>
          <a:sx n="139" d="100"/>
          <a:sy n="139" d="100"/>
        </p:scale>
        <p:origin x="774" y="132"/>
      </p:cViewPr>
      <p:guideLst>
        <p:guide orient="horz" pos="1654"/>
        <p:guide orient="horz" pos="679"/>
        <p:guide orient="horz" pos="2961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7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6DC81-1D00-4572-A3BC-3326298EC2C1}" type="datetimeFigureOut">
              <a:rPr lang="zh-CN" altLang="en-US" smtClean="0"/>
              <a:t>2025/8/8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BEA01-E5E1-4118-A1B7-A4B1DC6B66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0249" y="-2000248"/>
            <a:ext cx="5143501" cy="91440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2126865" y="-1391831"/>
            <a:ext cx="4608513" cy="792715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800" y="3776532"/>
            <a:ext cx="1899816" cy="89383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40344" y="-73021"/>
            <a:ext cx="1434297" cy="15803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296" y="2383261"/>
            <a:ext cx="3027731" cy="3027731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0249" y="-2000251"/>
            <a:ext cx="5143501" cy="9144001"/>
          </a:xfrm>
          <a:prstGeom prst="rect">
            <a:avLst/>
          </a:prstGeom>
        </p:spPr>
      </p:pic>
      <p:sp>
        <p:nvSpPr>
          <p:cNvPr id="12" name="矩形: 圆角 11"/>
          <p:cNvSpPr/>
          <p:nvPr userDrawn="1"/>
        </p:nvSpPr>
        <p:spPr>
          <a:xfrm>
            <a:off x="97954" y="133411"/>
            <a:ext cx="8948092" cy="486974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>
            <a:solidFill>
              <a:srgbClr val="DB57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68" y="4398601"/>
            <a:ext cx="1732409" cy="815074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149" descr="p28_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98" y="-32726"/>
            <a:ext cx="9185067" cy="51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149" descr="p28_1">
            <a:extLst>
              <a:ext uri="{FF2B5EF4-FFF2-40B4-BE49-F238E27FC236}">
                <a16:creationId xmlns:a16="http://schemas.microsoft.com/office/drawing/2014/main" id="{24B10F07-1C21-44B6-304A-DCB408CA71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5" y="-740618"/>
            <a:ext cx="9185067" cy="51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149" descr="p28_1">
            <a:extLst>
              <a:ext uri="{FF2B5EF4-FFF2-40B4-BE49-F238E27FC236}">
                <a16:creationId xmlns:a16="http://schemas.microsoft.com/office/drawing/2014/main" id="{FBD76C03-2EC8-201A-1A1A-FAD5A1B8693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0534" y="4003561"/>
            <a:ext cx="9185067" cy="115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35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副标题 6"/>
          <p:cNvSpPr txBox="1">
            <a:spLocks noChangeArrowheads="1"/>
          </p:cNvSpPr>
          <p:nvPr/>
        </p:nvSpPr>
        <p:spPr bwMode="auto">
          <a:xfrm>
            <a:off x="3779912" y="2571750"/>
            <a:ext cx="1905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ea typeface="楷体_GB2312" panose="02010609030101010101" charset="-122"/>
                <a:cs typeface="楷体_GB2312" panose="02010609030101010101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charset="-122"/>
                <a:cs typeface="楷体_GB2312" panose="02010609030101010101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charset="-122"/>
              </a:rPr>
              <a:t>二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年级上册</a:t>
            </a:r>
          </a:p>
        </p:txBody>
      </p:sp>
      <p:sp>
        <p:nvSpPr>
          <p:cNvPr id="18" name="标题 5"/>
          <p:cNvSpPr txBox="1">
            <a:spLocks noChangeArrowheads="1"/>
          </p:cNvSpPr>
          <p:nvPr/>
        </p:nvSpPr>
        <p:spPr bwMode="auto">
          <a:xfrm>
            <a:off x="2987824" y="1649810"/>
            <a:ext cx="4219674" cy="83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4000" b="1" dirty="0">
                <a:cs typeface="Times New Roman" panose="02020603050405020304" pitchFamily="18" charset="0"/>
              </a:rPr>
              <a:t>分类与整理（</a:t>
            </a:r>
            <a:r>
              <a:rPr lang="en-US" altLang="zh-CN" sz="4000" b="1" dirty="0"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32180-7F50-77F3-26F7-CF4034232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7CA327AF-4088-B597-682E-CD2C19E0F64E}"/>
              </a:ext>
            </a:extLst>
          </p:cNvPr>
          <p:cNvGrpSpPr/>
          <p:nvPr/>
        </p:nvGrpSpPr>
        <p:grpSpPr>
          <a:xfrm>
            <a:off x="501650" y="63511"/>
            <a:ext cx="6371982" cy="584775"/>
            <a:chOff x="501650" y="63511"/>
            <a:chExt cx="6371982" cy="58477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E9A8955-162B-FEAA-565A-67D3E0B597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279"/>
            <a:stretch>
              <a:fillRect/>
            </a:stretch>
          </p:blipFill>
          <p:spPr>
            <a:xfrm>
              <a:off x="1908735" y="127870"/>
              <a:ext cx="4964897" cy="520416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71D0FE5-2159-975A-110D-C609CE8372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8003"/>
            <a:stretch>
              <a:fillRect/>
            </a:stretch>
          </p:blipFill>
          <p:spPr>
            <a:xfrm>
              <a:off x="501650" y="127870"/>
              <a:ext cx="1694086" cy="520416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E62B9F5-AE1A-D182-DFC0-8F56ECD2F079}"/>
                </a:ext>
              </a:extLst>
            </p:cNvPr>
            <p:cNvSpPr txBox="1"/>
            <p:nvPr/>
          </p:nvSpPr>
          <p:spPr>
            <a:xfrm>
              <a:off x="793961" y="63511"/>
              <a:ext cx="572550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rgbClr val="E8333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</a:rPr>
                <a:t>一、复习导入：图文表示法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956BD5B4-5BE8-0F50-814E-59FB37BBCD72}"/>
              </a:ext>
            </a:extLst>
          </p:cNvPr>
          <p:cNvSpPr txBox="1"/>
          <p:nvPr/>
        </p:nvSpPr>
        <p:spPr>
          <a:xfrm>
            <a:off x="395536" y="1131590"/>
            <a:ext cx="5725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把每组中不同类的圈起来。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A2E5528-4AE6-5710-E147-DBEFAD5E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7" y="1923678"/>
            <a:ext cx="8312727" cy="2161780"/>
          </a:xfrm>
          <a:prstGeom prst="rect">
            <a:avLst/>
          </a:prstGeom>
        </p:spPr>
      </p:pic>
      <p:sp>
        <p:nvSpPr>
          <p:cNvPr id="28" name="椭圆 27">
            <a:extLst>
              <a:ext uri="{FF2B5EF4-FFF2-40B4-BE49-F238E27FC236}">
                <a16:creationId xmlns:a16="http://schemas.microsoft.com/office/drawing/2014/main" id="{F814F677-B793-DC5F-2B5B-96024EC0AEF1}"/>
              </a:ext>
            </a:extLst>
          </p:cNvPr>
          <p:cNvSpPr/>
          <p:nvPr/>
        </p:nvSpPr>
        <p:spPr>
          <a:xfrm>
            <a:off x="611560" y="3035292"/>
            <a:ext cx="1080120" cy="848666"/>
          </a:xfrm>
          <a:prstGeom prst="ellipse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61115BE-785E-406C-F653-B6F4A928EFF6}"/>
              </a:ext>
            </a:extLst>
          </p:cNvPr>
          <p:cNvSpPr/>
          <p:nvPr/>
        </p:nvSpPr>
        <p:spPr>
          <a:xfrm>
            <a:off x="3487057" y="3035292"/>
            <a:ext cx="868919" cy="904610"/>
          </a:xfrm>
          <a:prstGeom prst="ellipse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B1CE640-A47B-0DF1-6935-37F8036EA867}"/>
              </a:ext>
            </a:extLst>
          </p:cNvPr>
          <p:cNvSpPr/>
          <p:nvPr/>
        </p:nvSpPr>
        <p:spPr>
          <a:xfrm>
            <a:off x="7558548" y="3035292"/>
            <a:ext cx="1045900" cy="904610"/>
          </a:xfrm>
          <a:prstGeom prst="ellipse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35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6149" descr="p28_1">
            <a:extLst>
              <a:ext uri="{FF2B5EF4-FFF2-40B4-BE49-F238E27FC236}">
                <a16:creationId xmlns:a16="http://schemas.microsoft.com/office/drawing/2014/main" id="{F3E0B19B-BA91-8182-A9AE-93BD4BE47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3558"/>
            <a:ext cx="9144000" cy="514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1403648" y="898694"/>
            <a:ext cx="75326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分两组做游戏，可以怎样</a:t>
            </a:r>
            <a:r>
              <a:rPr lang="zh-CN" altLang="en-US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组呢？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C89494C-F689-9655-27D4-C91C841522A8}"/>
              </a:ext>
            </a:extLst>
          </p:cNvPr>
          <p:cNvGrpSpPr/>
          <p:nvPr/>
        </p:nvGrpSpPr>
        <p:grpSpPr>
          <a:xfrm>
            <a:off x="387652" y="67673"/>
            <a:ext cx="3351303" cy="594017"/>
            <a:chOff x="501650" y="54269"/>
            <a:chExt cx="3351303" cy="59401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EA5F07A-D42D-89F6-EA74-4D2A2E066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279"/>
            <a:stretch>
              <a:fillRect/>
            </a:stretch>
          </p:blipFill>
          <p:spPr>
            <a:xfrm>
              <a:off x="1908737" y="127870"/>
              <a:ext cx="1944216" cy="52041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E9E8301-9D1A-EDEF-8745-33CFFFAB40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8003"/>
            <a:stretch>
              <a:fillRect/>
            </a:stretch>
          </p:blipFill>
          <p:spPr>
            <a:xfrm>
              <a:off x="501650" y="127870"/>
              <a:ext cx="1694086" cy="520416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827E495-1A15-AFED-ABF3-71BBDC78DEDF}"/>
                </a:ext>
              </a:extLst>
            </p:cNvPr>
            <p:cNvSpPr txBox="1"/>
            <p:nvPr/>
          </p:nvSpPr>
          <p:spPr>
            <a:xfrm>
              <a:off x="790715" y="54269"/>
              <a:ext cx="277317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rgbClr val="E8333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</a:rPr>
                <a:t>二、探索新知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34FF4431-8247-5C0D-E7EA-3E18586FBD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57" y="843558"/>
            <a:ext cx="695045" cy="695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149" descr="p28_1">
            <a:extLst>
              <a:ext uri="{FF2B5EF4-FFF2-40B4-BE49-F238E27FC236}">
                <a16:creationId xmlns:a16="http://schemas.microsoft.com/office/drawing/2014/main" id="{9F18DBE7-08DC-81BC-0F1D-CAD2A031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3558"/>
            <a:ext cx="9144000" cy="514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65ABCDE-9944-08C2-D164-673B2B9BC618}"/>
              </a:ext>
            </a:extLst>
          </p:cNvPr>
          <p:cNvSpPr txBox="1"/>
          <p:nvPr/>
        </p:nvSpPr>
        <p:spPr>
          <a:xfrm>
            <a:off x="343606" y="19548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3BEADF-7990-BD9E-6785-677365DC509D}"/>
              </a:ext>
            </a:extLst>
          </p:cNvPr>
          <p:cNvSpPr txBox="1"/>
          <p:nvPr/>
        </p:nvSpPr>
        <p:spPr>
          <a:xfrm>
            <a:off x="343606" y="797455"/>
            <a:ext cx="8456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你打算按什么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标准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分组？数一数每组各有多少人？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把你的分组结果整理到表格中。</a:t>
            </a:r>
          </a:p>
        </p:txBody>
      </p:sp>
    </p:spTree>
    <p:extLst>
      <p:ext uri="{BB962C8B-B14F-4D97-AF65-F5344CB8AC3E}">
        <p14:creationId xmlns:p14="http://schemas.microsoft.com/office/powerpoint/2010/main" val="1265341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149" descr="p28_1">
            <a:extLst>
              <a:ext uri="{FF2B5EF4-FFF2-40B4-BE49-F238E27FC236}">
                <a16:creationId xmlns:a16="http://schemas.microsoft.com/office/drawing/2014/main" id="{5BE42419-EFF4-E8CE-4E4B-EAA840FB4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24" y="267494"/>
            <a:ext cx="5512153" cy="271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E497C17-E84C-0B5E-ECF4-BF2B0B3C828E}"/>
              </a:ext>
            </a:extLst>
          </p:cNvPr>
          <p:cNvSpPr txBox="1"/>
          <p:nvPr/>
        </p:nvSpPr>
        <p:spPr>
          <a:xfrm>
            <a:off x="539948" y="3115192"/>
            <a:ext cx="295232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按大人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孩子分</a:t>
            </a:r>
          </a:p>
        </p:txBody>
      </p:sp>
      <p:graphicFrame>
        <p:nvGraphicFramePr>
          <p:cNvPr id="7" name="Group 63">
            <a:extLst>
              <a:ext uri="{FF2B5EF4-FFF2-40B4-BE49-F238E27FC236}">
                <a16:creationId xmlns:a16="http://schemas.microsoft.com/office/drawing/2014/main" id="{1C2A5746-9732-F44F-8B1C-CC65D0F7D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175279"/>
              </p:ext>
            </p:extLst>
          </p:nvPr>
        </p:nvGraphicFramePr>
        <p:xfrm>
          <a:off x="683568" y="3767360"/>
          <a:ext cx="3455988" cy="1036507"/>
        </p:xfrm>
        <a:graphic>
          <a:graphicData uri="http://schemas.openxmlformats.org/drawingml/2006/table">
            <a:tbl>
              <a:tblPr/>
              <a:tblGrid>
                <a:gridCol w="126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类别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大人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孩子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 Box 36">
            <a:extLst>
              <a:ext uri="{FF2B5EF4-FFF2-40B4-BE49-F238E27FC236}">
                <a16:creationId xmlns:a16="http://schemas.microsoft.com/office/drawing/2014/main" id="{3AA1683C-0A1C-BE6B-2B5E-F0D25B30A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612" y="426726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" name="Text Box 36">
            <a:extLst>
              <a:ext uri="{FF2B5EF4-FFF2-40B4-BE49-F238E27FC236}">
                <a16:creationId xmlns:a16="http://schemas.microsoft.com/office/drawing/2014/main" id="{82052FFF-623D-3E74-CE6E-8362A9BF3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426726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F19F263-8FC9-B829-D0F3-5B9026CD4DC4}"/>
              </a:ext>
            </a:extLst>
          </p:cNvPr>
          <p:cNvSpPr txBox="1"/>
          <p:nvPr/>
        </p:nvSpPr>
        <p:spPr>
          <a:xfrm>
            <a:off x="4499992" y="3115192"/>
            <a:ext cx="208823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按性别分</a:t>
            </a:r>
          </a:p>
        </p:txBody>
      </p:sp>
      <p:graphicFrame>
        <p:nvGraphicFramePr>
          <p:cNvPr id="15" name="Group 63">
            <a:extLst>
              <a:ext uri="{FF2B5EF4-FFF2-40B4-BE49-F238E27FC236}">
                <a16:creationId xmlns:a16="http://schemas.microsoft.com/office/drawing/2014/main" id="{D2BC160F-7CE2-0CD0-E5D5-DC0F855E5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445472"/>
              </p:ext>
            </p:extLst>
          </p:nvPr>
        </p:nvGraphicFramePr>
        <p:xfrm>
          <a:off x="4716016" y="3767360"/>
          <a:ext cx="3455988" cy="1036507"/>
        </p:xfrm>
        <a:graphic>
          <a:graphicData uri="http://schemas.openxmlformats.org/drawingml/2006/table">
            <a:tbl>
              <a:tblPr/>
              <a:tblGrid>
                <a:gridCol w="126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类别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男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女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 Box 36">
            <a:extLst>
              <a:ext uri="{FF2B5EF4-FFF2-40B4-BE49-F238E27FC236}">
                <a16:creationId xmlns:a16="http://schemas.microsoft.com/office/drawing/2014/main" id="{73EE8698-8B04-A704-02BB-33EA847A5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3046" y="426726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Text Box 36">
            <a:extLst>
              <a:ext uri="{FF2B5EF4-FFF2-40B4-BE49-F238E27FC236}">
                <a16:creationId xmlns:a16="http://schemas.microsoft.com/office/drawing/2014/main" id="{771FDE50-381F-E075-D3AD-DB466AAAA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052" y="426726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9" name="对话气泡: 椭圆形 18">
            <a:extLst>
              <a:ext uri="{FF2B5EF4-FFF2-40B4-BE49-F238E27FC236}">
                <a16:creationId xmlns:a16="http://schemas.microsoft.com/office/drawing/2014/main" id="{EC24B8F3-8604-9320-5D4E-6021A4B4D1F5}"/>
              </a:ext>
            </a:extLst>
          </p:cNvPr>
          <p:cNvSpPr/>
          <p:nvPr/>
        </p:nvSpPr>
        <p:spPr>
          <a:xfrm>
            <a:off x="395536" y="322606"/>
            <a:ext cx="3024336" cy="1097016"/>
          </a:xfrm>
          <a:prstGeom prst="wedgeEllipseCallout">
            <a:avLst>
              <a:gd name="adj1" fmla="val 24554"/>
              <a:gd name="adj2" fmla="val 627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还可以按什么分组？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utoUpdateAnimBg="0"/>
      <p:bldP spid="12" grpId="0" autoUpdateAnimBg="0"/>
      <p:bldP spid="14" grpId="0" animBg="1"/>
      <p:bldP spid="16" grpId="0" autoUpdateAnimBg="0"/>
      <p:bldP spid="17" grpId="0" autoUpdateAnimBg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149" descr="p28_1">
            <a:extLst>
              <a:ext uri="{FF2B5EF4-FFF2-40B4-BE49-F238E27FC236}">
                <a16:creationId xmlns:a16="http://schemas.microsoft.com/office/drawing/2014/main" id="{21792B8A-B796-CAF5-3616-F569211C9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24" y="267494"/>
            <a:ext cx="5512153" cy="271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8DC4C60B-D772-C2B9-08AE-D0FA51D4A8E8}"/>
              </a:ext>
            </a:extLst>
          </p:cNvPr>
          <p:cNvSpPr/>
          <p:nvPr/>
        </p:nvSpPr>
        <p:spPr>
          <a:xfrm>
            <a:off x="2195736" y="1419622"/>
            <a:ext cx="1080120" cy="1224136"/>
          </a:xfrm>
          <a:prstGeom prst="ellipse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963A2CE-9BF3-4D3B-5BE2-49C43E91B6A2}"/>
              </a:ext>
            </a:extLst>
          </p:cNvPr>
          <p:cNvSpPr/>
          <p:nvPr/>
        </p:nvSpPr>
        <p:spPr>
          <a:xfrm>
            <a:off x="5652120" y="1419622"/>
            <a:ext cx="1080120" cy="1224136"/>
          </a:xfrm>
          <a:prstGeom prst="ellipse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7A99E-831A-146D-11C7-6DB42ADBDF03}"/>
              </a:ext>
            </a:extLst>
          </p:cNvPr>
          <p:cNvSpPr txBox="1"/>
          <p:nvPr/>
        </p:nvSpPr>
        <p:spPr>
          <a:xfrm>
            <a:off x="755576" y="699542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孩子是</a:t>
            </a:r>
            <a:r>
              <a:rPr lang="en-US" altLang="zh-CN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个的家庭有</a:t>
            </a:r>
            <a:r>
              <a:rPr lang="en-US" altLang="zh-CN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组，共</a:t>
            </a:r>
            <a:r>
              <a:rPr lang="en-US" altLang="zh-CN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人。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D716BB8-E618-93BE-80AF-EB6D3F5F8696}"/>
              </a:ext>
            </a:extLst>
          </p:cNvPr>
          <p:cNvSpPr/>
          <p:nvPr/>
        </p:nvSpPr>
        <p:spPr>
          <a:xfrm>
            <a:off x="3115608" y="1419622"/>
            <a:ext cx="1080120" cy="122413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D744C79-E316-B32B-2526-5ED7A6F3D4F1}"/>
              </a:ext>
            </a:extLst>
          </p:cNvPr>
          <p:cNvSpPr/>
          <p:nvPr/>
        </p:nvSpPr>
        <p:spPr>
          <a:xfrm>
            <a:off x="4175956" y="1419622"/>
            <a:ext cx="1620180" cy="122413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1412FD3-D46B-1626-E767-7FE189BE952C}"/>
              </a:ext>
            </a:extLst>
          </p:cNvPr>
          <p:cNvSpPr txBox="1"/>
          <p:nvPr/>
        </p:nvSpPr>
        <p:spPr>
          <a:xfrm>
            <a:off x="2649509" y="2782994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孩子是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个的家庭有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组，共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人。</a:t>
            </a:r>
          </a:p>
        </p:txBody>
      </p:sp>
      <p:graphicFrame>
        <p:nvGraphicFramePr>
          <p:cNvPr id="16" name="Group 63">
            <a:extLst>
              <a:ext uri="{FF2B5EF4-FFF2-40B4-BE49-F238E27FC236}">
                <a16:creationId xmlns:a16="http://schemas.microsoft.com/office/drawing/2014/main" id="{9B37C033-E22A-A723-F0A6-7B97A5FEB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988750"/>
              </p:ext>
            </p:extLst>
          </p:nvPr>
        </p:nvGraphicFramePr>
        <p:xfrm>
          <a:off x="1727684" y="3363838"/>
          <a:ext cx="5688632" cy="1463096"/>
        </p:xfrm>
        <a:graphic>
          <a:graphicData uri="http://schemas.openxmlformats.org/drawingml/2006/table">
            <a:tbl>
              <a:tblPr/>
              <a:tblGrid>
                <a:gridCol w="208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类别</a:t>
                      </a: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孩子是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个的家庭</a:t>
                      </a: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孩子是</a:t>
                      </a: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个的家庭</a:t>
                      </a: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35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3" grpId="0" animBg="1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CE9F6-EAC1-8C0E-0275-DC80A1442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12D3FAD-C8EB-4329-7585-41849324E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29974"/>
            <a:ext cx="2624576" cy="97104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DDB5673-A99D-FF2D-4D7A-BFC8F3EE7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625104"/>
            <a:ext cx="2624576" cy="97104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E3B67DC-A515-5232-CDB0-C2AB01BE7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720234"/>
            <a:ext cx="4369714" cy="1291676"/>
          </a:xfrm>
          <a:prstGeom prst="rect">
            <a:avLst/>
          </a:prstGeom>
        </p:spPr>
      </p:pic>
      <p:sp>
        <p:nvSpPr>
          <p:cNvPr id="28" name="对话气泡: 椭圆形 27">
            <a:extLst>
              <a:ext uri="{FF2B5EF4-FFF2-40B4-BE49-F238E27FC236}">
                <a16:creationId xmlns:a16="http://schemas.microsoft.com/office/drawing/2014/main" id="{F89472F3-5035-888C-76DF-2DBCB46236FD}"/>
              </a:ext>
            </a:extLst>
          </p:cNvPr>
          <p:cNvSpPr/>
          <p:nvPr/>
        </p:nvSpPr>
        <p:spPr>
          <a:xfrm>
            <a:off x="3904214" y="306798"/>
            <a:ext cx="3600400" cy="1437664"/>
          </a:xfrm>
          <a:prstGeom prst="wedgeEllipseCallout">
            <a:avLst>
              <a:gd name="adj1" fmla="val -46927"/>
              <a:gd name="adj2" fmla="val 4734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对比分组结果，你发现了什么？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4A4B5B9-0506-2214-80E7-37A1A1185DD1}"/>
              </a:ext>
            </a:extLst>
          </p:cNvPr>
          <p:cNvSpPr/>
          <p:nvPr/>
        </p:nvSpPr>
        <p:spPr>
          <a:xfrm>
            <a:off x="1373506" y="551285"/>
            <a:ext cx="1752600" cy="4743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D50A281-8332-F553-C4F9-A5D0FD33B668}"/>
              </a:ext>
            </a:extLst>
          </p:cNvPr>
          <p:cNvSpPr/>
          <p:nvPr/>
        </p:nvSpPr>
        <p:spPr>
          <a:xfrm>
            <a:off x="1373506" y="1636282"/>
            <a:ext cx="1752600" cy="4743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7170CB2-3F51-B3D2-A834-2EB7192F4555}"/>
              </a:ext>
            </a:extLst>
          </p:cNvPr>
          <p:cNvSpPr/>
          <p:nvPr/>
        </p:nvSpPr>
        <p:spPr>
          <a:xfrm>
            <a:off x="1979712" y="2721280"/>
            <a:ext cx="2830032" cy="83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8840A3B-F0D3-A06E-6AC6-219FF5349B9D}"/>
              </a:ext>
            </a:extLst>
          </p:cNvPr>
          <p:cNvSpPr txBox="1"/>
          <p:nvPr/>
        </p:nvSpPr>
        <p:spPr>
          <a:xfrm>
            <a:off x="3830406" y="2014101"/>
            <a:ext cx="4847820" cy="523220"/>
          </a:xfrm>
          <a:prstGeom prst="rect">
            <a:avLst/>
          </a:prstGeom>
          <a:solidFill>
            <a:srgbClr val="ECFDFD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分类标准不同，结果也不同。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F1E0D652-FA10-354C-FE81-102DACAA0CB2}"/>
              </a:ext>
            </a:extLst>
          </p:cNvPr>
          <p:cNvGrpSpPr/>
          <p:nvPr/>
        </p:nvGrpSpPr>
        <p:grpSpPr>
          <a:xfrm>
            <a:off x="2105138" y="900339"/>
            <a:ext cx="1438029" cy="553998"/>
            <a:chOff x="2105138" y="900339"/>
            <a:chExt cx="1438029" cy="553998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EC74BC6-8B4D-C44B-327F-5F2F16EDF913}"/>
                </a:ext>
              </a:extLst>
            </p:cNvPr>
            <p:cNvSpPr txBox="1"/>
            <p:nvPr/>
          </p:nvSpPr>
          <p:spPr>
            <a:xfrm>
              <a:off x="2105138" y="900339"/>
              <a:ext cx="40427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71CAC8F-3BD2-9A41-614E-96D6805A7A3E}"/>
                </a:ext>
              </a:extLst>
            </p:cNvPr>
            <p:cNvSpPr txBox="1"/>
            <p:nvPr/>
          </p:nvSpPr>
          <p:spPr>
            <a:xfrm>
              <a:off x="2875997" y="946506"/>
              <a:ext cx="667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=14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5360BCB-3E0C-569F-3769-036F2E019CD3}"/>
              </a:ext>
            </a:extLst>
          </p:cNvPr>
          <p:cNvGrpSpPr/>
          <p:nvPr/>
        </p:nvGrpSpPr>
        <p:grpSpPr>
          <a:xfrm>
            <a:off x="2105138" y="1995686"/>
            <a:ext cx="1438029" cy="553998"/>
            <a:chOff x="2105138" y="900339"/>
            <a:chExt cx="1438029" cy="553998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9FBEFDCA-EF24-3643-1E36-155C92850712}"/>
                </a:ext>
              </a:extLst>
            </p:cNvPr>
            <p:cNvSpPr txBox="1"/>
            <p:nvPr/>
          </p:nvSpPr>
          <p:spPr>
            <a:xfrm>
              <a:off x="2105138" y="900339"/>
              <a:ext cx="40427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48C5CFB-1E41-D218-5A8D-0AC33672818E}"/>
                </a:ext>
              </a:extLst>
            </p:cNvPr>
            <p:cNvSpPr txBox="1"/>
            <p:nvPr/>
          </p:nvSpPr>
          <p:spPr>
            <a:xfrm>
              <a:off x="2875997" y="946506"/>
              <a:ext cx="667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=14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B3330CC-F3DF-2F0B-36A6-B4BF0CF9C431}"/>
              </a:ext>
            </a:extLst>
          </p:cNvPr>
          <p:cNvGrpSpPr/>
          <p:nvPr/>
        </p:nvGrpSpPr>
        <p:grpSpPr>
          <a:xfrm>
            <a:off x="3344026" y="3400652"/>
            <a:ext cx="1438029" cy="553998"/>
            <a:chOff x="2105138" y="900339"/>
            <a:chExt cx="1438029" cy="553998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A73C664E-B31D-33F9-BB00-95A247FF471D}"/>
                </a:ext>
              </a:extLst>
            </p:cNvPr>
            <p:cNvSpPr txBox="1"/>
            <p:nvPr/>
          </p:nvSpPr>
          <p:spPr>
            <a:xfrm>
              <a:off x="2105138" y="900339"/>
              <a:ext cx="40427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0793BD5-8C82-ECF0-EE93-7AEB02772003}"/>
                </a:ext>
              </a:extLst>
            </p:cNvPr>
            <p:cNvSpPr txBox="1"/>
            <p:nvPr/>
          </p:nvSpPr>
          <p:spPr>
            <a:xfrm>
              <a:off x="2875997" y="946506"/>
              <a:ext cx="667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=14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07287CB4-BA1C-920C-03A1-CE176A69F5FB}"/>
              </a:ext>
            </a:extLst>
          </p:cNvPr>
          <p:cNvSpPr txBox="1"/>
          <p:nvPr/>
        </p:nvSpPr>
        <p:spPr>
          <a:xfrm>
            <a:off x="5148636" y="2889018"/>
            <a:ext cx="3407660" cy="954107"/>
          </a:xfrm>
          <a:prstGeom prst="rect">
            <a:avLst/>
          </a:prstGeom>
          <a:solidFill>
            <a:srgbClr val="ECFDFD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表格中的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总人数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都是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人，是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相同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的。</a:t>
            </a:r>
          </a:p>
        </p:txBody>
      </p:sp>
      <p:sp>
        <p:nvSpPr>
          <p:cNvPr id="60" name="Text Box 3">
            <a:extLst>
              <a:ext uri="{FF2B5EF4-FFF2-40B4-BE49-F238E27FC236}">
                <a16:creationId xmlns:a16="http://schemas.microsoft.com/office/drawing/2014/main" id="{645AA69B-8770-3F37-7DA7-E8FC5FFA3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713" y="3990188"/>
            <a:ext cx="5898573" cy="830997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将分类的结果用表格的形式呈现出来，这就是简单的</a:t>
            </a: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统计表</a:t>
            </a:r>
            <a:r>
              <a:rPr lang="zh-CN" altLang="en-US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6655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3" grpId="0" animBg="1"/>
      <p:bldP spid="34" grpId="0" animBg="1"/>
      <p:bldP spid="35" grpId="0" animBg="1"/>
      <p:bldP spid="59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79398"/>
            <a:ext cx="7882475" cy="38106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48571" y="1260026"/>
            <a:ext cx="6120680" cy="3046988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在分类的时候，分类的标准不同，分类的结果可能不同。但无论怎么分，每种标准下分类结果的计数之和都是相同的。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D1D0CE"/>
              </a:clrFrom>
              <a:clrTo>
                <a:srgbClr val="D1D0C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2069" y="267494"/>
            <a:ext cx="3599222" cy="74374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48963" y="346979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764" y="3576469"/>
            <a:ext cx="1646007" cy="16460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55576" y="1229045"/>
            <a:ext cx="66768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如果把全班同学分成两组，可以怎样分？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55576" y="1840192"/>
            <a:ext cx="45127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把分组结果整理在表格中。</a:t>
            </a:r>
          </a:p>
        </p:txBody>
      </p:sp>
      <p:graphicFrame>
        <p:nvGraphicFramePr>
          <p:cNvPr id="6" name="Group 26"/>
          <p:cNvGraphicFramePr/>
          <p:nvPr>
            <p:extLst>
              <p:ext uri="{D42A27DB-BD31-4B8C-83A1-F6EECF244321}">
                <p14:modId xmlns:p14="http://schemas.microsoft.com/office/powerpoint/2010/main" val="2739190009"/>
              </p:ext>
            </p:extLst>
          </p:nvPr>
        </p:nvGraphicFramePr>
        <p:xfrm>
          <a:off x="1079500" y="2625176"/>
          <a:ext cx="6984999" cy="1440180"/>
        </p:xfrm>
        <a:graphic>
          <a:graphicData uri="http://schemas.openxmlformats.org/drawingml/2006/table">
            <a:tbl>
              <a:tblPr/>
              <a:tblGrid>
                <a:gridCol w="2328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66A65D78-D8A0-B5F6-08E4-19CF4B8F1D4B}"/>
              </a:ext>
            </a:extLst>
          </p:cNvPr>
          <p:cNvSpPr txBox="1"/>
          <p:nvPr/>
        </p:nvSpPr>
        <p:spPr>
          <a:xfrm>
            <a:off x="395536" y="458310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课堂活动：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89F-745D-9400-EE1E-7D6B7D6D4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890B8F6B-F4EB-C845-1D79-44EF5524E1E1}"/>
              </a:ext>
            </a:extLst>
          </p:cNvPr>
          <p:cNvGrpSpPr/>
          <p:nvPr/>
        </p:nvGrpSpPr>
        <p:grpSpPr>
          <a:xfrm>
            <a:off x="501650" y="54269"/>
            <a:ext cx="5294486" cy="594017"/>
            <a:chOff x="501650" y="54269"/>
            <a:chExt cx="5294486" cy="594017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37293CD-3119-11C2-B47E-995741F4F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650" y="127870"/>
              <a:ext cx="5294486" cy="520416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03E2A26-ED8C-D343-7AA7-B5F78B9728CA}"/>
                </a:ext>
              </a:extLst>
            </p:cNvPr>
            <p:cNvSpPr txBox="1"/>
            <p:nvPr/>
          </p:nvSpPr>
          <p:spPr>
            <a:xfrm>
              <a:off x="790715" y="5426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rgbClr val="E8333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</a:rPr>
                <a:t>三、反馈练习，巩固新知</a:t>
              </a:r>
            </a:p>
          </p:txBody>
        </p:sp>
      </p:grpSp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5940152" y="606089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2526FA9-26C1-338B-51A9-6859A6BBC6C7}"/>
              </a:ext>
            </a:extLst>
          </p:cNvPr>
          <p:cNvSpPr txBox="1"/>
          <p:nvPr/>
        </p:nvSpPr>
        <p:spPr>
          <a:xfrm>
            <a:off x="861690" y="985649"/>
            <a:ext cx="81027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把下面的衣服分成两类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将结果整理在表格中。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4CB9B7B-D5D1-71FD-7724-650215584462}"/>
              </a:ext>
            </a:extLst>
          </p:cNvPr>
          <p:cNvGrpSpPr/>
          <p:nvPr/>
        </p:nvGrpSpPr>
        <p:grpSpPr>
          <a:xfrm>
            <a:off x="320919" y="913866"/>
            <a:ext cx="540771" cy="697563"/>
            <a:chOff x="210957" y="1122547"/>
            <a:chExt cx="405578" cy="52317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549071D-3BF4-74D0-AB5D-20AE51E6A709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D61FB6E-3355-941C-7146-B952B8E2BCE1}"/>
                </a:ext>
              </a:extLst>
            </p:cNvPr>
            <p:cNvSpPr/>
            <p:nvPr/>
          </p:nvSpPr>
          <p:spPr>
            <a:xfrm>
              <a:off x="231244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3FBCF2D5-6C3B-3F2B-CAF3-0273024025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8" y="1685991"/>
            <a:ext cx="5087008" cy="2901984"/>
          </a:xfrm>
          <a:prstGeom prst="rect">
            <a:avLst/>
          </a:prstGeom>
        </p:spPr>
      </p:pic>
      <p:graphicFrame>
        <p:nvGraphicFramePr>
          <p:cNvPr id="22" name="Group 63">
            <a:extLst>
              <a:ext uri="{FF2B5EF4-FFF2-40B4-BE49-F238E27FC236}">
                <a16:creationId xmlns:a16="http://schemas.microsoft.com/office/drawing/2014/main" id="{0ECCBC90-9908-5416-D72B-4E4C3FB3E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993432"/>
              </p:ext>
            </p:extLst>
          </p:nvPr>
        </p:nvGraphicFramePr>
        <p:xfrm>
          <a:off x="5520763" y="1877010"/>
          <a:ext cx="3310939" cy="1036638"/>
        </p:xfrm>
        <a:graphic>
          <a:graphicData uri="http://schemas.openxmlformats.org/drawingml/2006/table">
            <a:tbl>
              <a:tblPr/>
              <a:tblGrid>
                <a:gridCol w="1212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类别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文本框 22">
            <a:extLst>
              <a:ext uri="{FF2B5EF4-FFF2-40B4-BE49-F238E27FC236}">
                <a16:creationId xmlns:a16="http://schemas.microsoft.com/office/drawing/2014/main" id="{9D08C858-C7D8-B6B5-5F2F-433B8D2745E1}"/>
              </a:ext>
            </a:extLst>
          </p:cNvPr>
          <p:cNvSpPr txBox="1"/>
          <p:nvPr/>
        </p:nvSpPr>
        <p:spPr>
          <a:xfrm>
            <a:off x="6744900" y="19034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上衣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D66CE54-B2F6-3A2F-891B-55888CA5672C}"/>
              </a:ext>
            </a:extLst>
          </p:cNvPr>
          <p:cNvSpPr txBox="1"/>
          <p:nvPr/>
        </p:nvSpPr>
        <p:spPr>
          <a:xfrm>
            <a:off x="7860516" y="19034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裤子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A52A6B6-1D2C-7562-C3C3-C54BC53A460C}"/>
              </a:ext>
            </a:extLst>
          </p:cNvPr>
          <p:cNvSpPr txBox="1"/>
          <p:nvPr/>
        </p:nvSpPr>
        <p:spPr>
          <a:xfrm>
            <a:off x="6703658" y="239999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C79A633-0219-EBF3-9DC1-968344B7A424}"/>
              </a:ext>
            </a:extLst>
          </p:cNvPr>
          <p:cNvSpPr txBox="1"/>
          <p:nvPr/>
        </p:nvSpPr>
        <p:spPr>
          <a:xfrm>
            <a:off x="7819274" y="239999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对话气泡: 圆角矩形 26">
            <a:extLst>
              <a:ext uri="{FF2B5EF4-FFF2-40B4-BE49-F238E27FC236}">
                <a16:creationId xmlns:a16="http://schemas.microsoft.com/office/drawing/2014/main" id="{212BF8D1-4F87-88EE-D4D7-FCA3EC8348E4}"/>
              </a:ext>
            </a:extLst>
          </p:cNvPr>
          <p:cNvSpPr/>
          <p:nvPr/>
        </p:nvSpPr>
        <p:spPr>
          <a:xfrm>
            <a:off x="5731042" y="3291831"/>
            <a:ext cx="2664296" cy="1296144"/>
          </a:xfrm>
          <a:prstGeom prst="wedgeRoundRectCallout">
            <a:avLst>
              <a:gd name="adj1" fmla="val -37564"/>
              <a:gd name="adj2" fmla="val -74187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分类整理后，类别和数据更直观，对比明显。</a:t>
            </a:r>
          </a:p>
        </p:txBody>
      </p:sp>
    </p:spTree>
    <p:extLst>
      <p:ext uri="{BB962C8B-B14F-4D97-AF65-F5344CB8AC3E}">
        <p14:creationId xmlns:p14="http://schemas.microsoft.com/office/powerpoint/2010/main" val="152019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14957"/>
              </p:ext>
            </p:extLst>
          </p:nvPr>
        </p:nvGraphicFramePr>
        <p:xfrm>
          <a:off x="1363744" y="3166105"/>
          <a:ext cx="6416511" cy="1140778"/>
        </p:xfrm>
        <a:graphic>
          <a:graphicData uri="http://schemas.openxmlformats.org/drawingml/2006/table">
            <a:tbl>
              <a:tblPr/>
              <a:tblGrid>
                <a:gridCol w="1988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3532105" y="3166105"/>
            <a:ext cx="1800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空中飞的</a:t>
            </a:r>
          </a:p>
        </p:txBody>
      </p:sp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1631107" y="3754939"/>
            <a:ext cx="1441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数量</a:t>
            </a: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5835567" y="3166105"/>
            <a:ext cx="1800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水里游的</a:t>
            </a:r>
          </a:p>
        </p:txBody>
      </p:sp>
      <p:sp>
        <p:nvSpPr>
          <p:cNvPr id="8" name="矩形 7"/>
          <p:cNvSpPr/>
          <p:nvPr/>
        </p:nvSpPr>
        <p:spPr>
          <a:xfrm>
            <a:off x="192429" y="2615218"/>
            <a:ext cx="758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8525" indent="-898525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）把分类的结果表示出来。</a:t>
            </a:r>
          </a:p>
        </p:txBody>
      </p: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4072424" y="3740553"/>
            <a:ext cx="64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6390455" y="3722108"/>
            <a:ext cx="64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文本框 4"/>
          <p:cNvSpPr txBox="1">
            <a:spLocks noChangeArrowheads="1"/>
          </p:cNvSpPr>
          <p:nvPr/>
        </p:nvSpPr>
        <p:spPr bwMode="auto">
          <a:xfrm>
            <a:off x="6766341" y="2503106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P4 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1451719" y="3166105"/>
            <a:ext cx="1800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类别</a:t>
            </a:r>
          </a:p>
        </p:txBody>
      </p:sp>
      <p:pic>
        <p:nvPicPr>
          <p:cNvPr id="4116" name="Picture 2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72" y="705277"/>
            <a:ext cx="691515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BC2D654-4CE3-5792-DB18-FDD014831EDD}"/>
              </a:ext>
            </a:extLst>
          </p:cNvPr>
          <p:cNvGrpSpPr/>
          <p:nvPr/>
        </p:nvGrpSpPr>
        <p:grpSpPr>
          <a:xfrm>
            <a:off x="348302" y="77758"/>
            <a:ext cx="540771" cy="697563"/>
            <a:chOff x="210957" y="1122547"/>
            <a:chExt cx="405578" cy="5231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B03E8005-6E25-C965-7CFF-0F0A52D176DB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944105E-DF6C-8BF1-A48B-9E6E3FC7F383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315C6FE2-F555-ED80-7D7F-8B77C22A2024}"/>
              </a:ext>
            </a:extLst>
          </p:cNvPr>
          <p:cNvSpPr txBox="1"/>
          <p:nvPr/>
        </p:nvSpPr>
        <p:spPr>
          <a:xfrm>
            <a:off x="919445" y="155339"/>
            <a:ext cx="69126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将下面的动物分成两类，可以怎样分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Rectangle 26"/>
          <p:cNvSpPr>
            <a:spLocks noChangeArrowheads="1"/>
          </p:cNvSpPr>
          <p:nvPr/>
        </p:nvSpPr>
        <p:spPr bwMode="auto">
          <a:xfrm>
            <a:off x="192429" y="4360278"/>
            <a:ext cx="79879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）根据分类的结果，你能提出什么数学问题？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7" grpId="0" autoUpdateAnimBg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A748B51-040F-F21B-6995-18CCC594AA25}"/>
              </a:ext>
            </a:extLst>
          </p:cNvPr>
          <p:cNvGrpSpPr/>
          <p:nvPr/>
        </p:nvGrpSpPr>
        <p:grpSpPr>
          <a:xfrm>
            <a:off x="348302" y="77758"/>
            <a:ext cx="540771" cy="697563"/>
            <a:chOff x="210957" y="1122547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AB17383-1731-D53A-FD49-6AB06E4E36A1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729DA3B-E5DF-DB07-16B4-1676B729B9A5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FA84782-BF28-2EEC-B97B-03FE9E89FB49}"/>
              </a:ext>
            </a:extLst>
          </p:cNvPr>
          <p:cNvSpPr txBox="1"/>
          <p:nvPr/>
        </p:nvSpPr>
        <p:spPr>
          <a:xfrm>
            <a:off x="405901" y="2098569"/>
            <a:ext cx="6912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）按数字分一分。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9820FA2-3BB7-559A-D2D5-3660FC64D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852902"/>
            <a:ext cx="8312727" cy="1167605"/>
          </a:xfrm>
          <a:prstGeom prst="rect">
            <a:avLst/>
          </a:prstGeom>
        </p:spPr>
      </p:pic>
      <p:graphicFrame>
        <p:nvGraphicFramePr>
          <p:cNvPr id="7" name="Group 26">
            <a:extLst>
              <a:ext uri="{FF2B5EF4-FFF2-40B4-BE49-F238E27FC236}">
                <a16:creationId xmlns:a16="http://schemas.microsoft.com/office/drawing/2014/main" id="{0A916340-940C-BEF5-8734-7F18FE224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594834"/>
              </p:ext>
            </p:extLst>
          </p:nvPr>
        </p:nvGraphicFramePr>
        <p:xfrm>
          <a:off x="4067944" y="2131924"/>
          <a:ext cx="3852540" cy="1036320"/>
        </p:xfrm>
        <a:graphic>
          <a:graphicData uri="http://schemas.openxmlformats.org/drawingml/2006/table">
            <a:tbl>
              <a:tblPr/>
              <a:tblGrid>
                <a:gridCol w="963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3215031833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数字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张数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05FE2A03-B338-0AFF-352F-6264D8024DC5}"/>
              </a:ext>
            </a:extLst>
          </p:cNvPr>
          <p:cNvSpPr txBox="1"/>
          <p:nvPr/>
        </p:nvSpPr>
        <p:spPr>
          <a:xfrm>
            <a:off x="405901" y="3219822"/>
            <a:ext cx="6912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）分成三组，还能怎样分？</a:t>
            </a:r>
          </a:p>
        </p:txBody>
      </p:sp>
      <p:graphicFrame>
        <p:nvGraphicFramePr>
          <p:cNvPr id="9" name="Group 26">
            <a:extLst>
              <a:ext uri="{FF2B5EF4-FFF2-40B4-BE49-F238E27FC236}">
                <a16:creationId xmlns:a16="http://schemas.microsoft.com/office/drawing/2014/main" id="{DE68B428-CE81-C772-EC2C-2D9CF2E7AB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980531"/>
              </p:ext>
            </p:extLst>
          </p:nvPr>
        </p:nvGraphicFramePr>
        <p:xfrm>
          <a:off x="2625630" y="3795886"/>
          <a:ext cx="3852540" cy="1036320"/>
        </p:xfrm>
        <a:graphic>
          <a:graphicData uri="http://schemas.openxmlformats.org/drawingml/2006/table">
            <a:tbl>
              <a:tblPr/>
              <a:tblGrid>
                <a:gridCol w="963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3215031833"/>
                    </a:ext>
                  </a:extLst>
                </a:gridCol>
                <a:gridCol w="963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图形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♣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张数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 Box 36">
            <a:extLst>
              <a:ext uri="{FF2B5EF4-FFF2-40B4-BE49-F238E27FC236}">
                <a16:creationId xmlns:a16="http://schemas.microsoft.com/office/drawing/2014/main" id="{DA2D1254-9C18-A31C-FA82-A903CB0B5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826" y="263829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" name="Text Box 36">
            <a:extLst>
              <a:ext uri="{FF2B5EF4-FFF2-40B4-BE49-F238E27FC236}">
                <a16:creationId xmlns:a16="http://schemas.microsoft.com/office/drawing/2014/main" id="{0488B59D-9F45-5EEB-3008-9340D5BCF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621" y="263829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 Box 36">
            <a:extLst>
              <a:ext uri="{FF2B5EF4-FFF2-40B4-BE49-F238E27FC236}">
                <a16:creationId xmlns:a16="http://schemas.microsoft.com/office/drawing/2014/main" id="{EB2435C1-2E4B-706F-B081-DF7249B8B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416" y="263829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1443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01650" y="54269"/>
            <a:ext cx="3351303" cy="594017"/>
            <a:chOff x="501650" y="54269"/>
            <a:chExt cx="3351303" cy="59401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/>
            <a:srcRect l="63279"/>
            <a:stretch>
              <a:fillRect/>
            </a:stretch>
          </p:blipFill>
          <p:spPr>
            <a:xfrm>
              <a:off x="1908737" y="127870"/>
              <a:ext cx="1944216" cy="52041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/>
            <a:srcRect r="68003"/>
            <a:stretch>
              <a:fillRect/>
            </a:stretch>
          </p:blipFill>
          <p:spPr>
            <a:xfrm>
              <a:off x="501650" y="127870"/>
              <a:ext cx="1694086" cy="52041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790715" y="54269"/>
              <a:ext cx="277317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rgbClr val="E8333C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</a:rPr>
                <a:t>四、课堂小结</a:t>
              </a: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63142"/>
            <a:ext cx="6886897" cy="2855317"/>
          </a:xfrm>
          <a:prstGeom prst="rect">
            <a:avLst/>
          </a:prstGeom>
        </p:spPr>
      </p:pic>
      <p:sp>
        <p:nvSpPr>
          <p:cNvPr id="17" name="矩形 2"/>
          <p:cNvSpPr>
            <a:spLocks noChangeArrowheads="1"/>
          </p:cNvSpPr>
          <p:nvPr/>
        </p:nvSpPr>
        <p:spPr bwMode="auto">
          <a:xfrm>
            <a:off x="1809826" y="1759508"/>
            <a:ext cx="5472608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000" b="1" dirty="0" smtClean="0">
            <a:latin typeface="黑体" panose="02010609060101010101" pitchFamily="49" charset="-122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全屏显示(16:9)</PresentationFormat>
  <Paragraphs>91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黑体</vt:lpstr>
      <vt:lpstr>楷体</vt:lpstr>
      <vt:lpstr>楷体_GB2312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/>
  <cp:keywords>状元成才路</cp:keywords>
  <dc:description/>
  <cp:lastModifiedBy/>
  <cp:revision>1</cp:revision>
  <dcterms:created xsi:type="dcterms:W3CDTF">2025-06-25T01:30:25Z</dcterms:created>
  <dcterms:modified xsi:type="dcterms:W3CDTF">2025-08-08T02:28:43Z</dcterms:modified>
  <cp:category>状元成才路</cp:category>
  <cp:contentStatus>状元成才路</cp:contentStatus>
</cp:coreProperties>
</file>