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1"/>
  </p:notesMasterIdLst>
  <p:sldIdLst>
    <p:sldId id="263" r:id="rId2"/>
    <p:sldId id="361" r:id="rId3"/>
    <p:sldId id="377" r:id="rId4"/>
    <p:sldId id="362" r:id="rId5"/>
    <p:sldId id="379" r:id="rId6"/>
    <p:sldId id="380" r:id="rId7"/>
    <p:sldId id="378" r:id="rId8"/>
    <p:sldId id="381" r:id="rId9"/>
    <p:sldId id="366" r:id="rId10"/>
    <p:sldId id="367" r:id="rId11"/>
    <p:sldId id="382" r:id="rId12"/>
    <p:sldId id="383" r:id="rId13"/>
    <p:sldId id="374" r:id="rId14"/>
    <p:sldId id="357" r:id="rId15"/>
    <p:sldId id="376" r:id="rId16"/>
    <p:sldId id="375" r:id="rId17"/>
    <p:sldId id="359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35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000"/>
    <a:srgbClr val="DB5760"/>
    <a:srgbClr val="F1C3C6"/>
    <a:srgbClr val="FF00FF"/>
    <a:srgbClr val="F49701"/>
    <a:srgbClr val="F2C3C6"/>
    <a:srgbClr val="C5E0B4"/>
    <a:srgbClr val="F498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91" autoAdjust="0"/>
    <p:restoredTop sz="96391" autoAdjust="0"/>
  </p:normalViewPr>
  <p:slideViewPr>
    <p:cSldViewPr>
      <p:cViewPr varScale="1">
        <p:scale>
          <a:sx n="139" d="100"/>
          <a:sy n="139" d="100"/>
        </p:scale>
        <p:origin x="978" y="126"/>
      </p:cViewPr>
      <p:guideLst>
        <p:guide orient="horz" pos="1632"/>
        <p:guide orient="horz" pos="713"/>
        <p:guide orient="horz" pos="2935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851A14B-822E-4253-8260-3D3FF728F402}" type="datetimeFigureOut">
              <a:rPr lang="zh-CN" altLang="en-US"/>
              <a:t>2025/8/8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</a:p>
          <a:p>
            <a:pPr lvl="1"/>
            <a:r>
              <a:rPr lang="zh-CN" altLang="en-US" noProof="0" dirty="0"/>
              <a:t>第二级</a:t>
            </a:r>
          </a:p>
          <a:p>
            <a:pPr lvl="2"/>
            <a:r>
              <a:rPr lang="zh-CN" altLang="en-US" noProof="0" dirty="0"/>
              <a:t>第三级</a:t>
            </a:r>
          </a:p>
          <a:p>
            <a:pPr lvl="3"/>
            <a:r>
              <a:rPr lang="zh-CN" altLang="en-US" noProof="0" dirty="0"/>
              <a:t>第四级</a:t>
            </a:r>
          </a:p>
          <a:p>
            <a:pPr lvl="4"/>
            <a:r>
              <a:rPr lang="zh-CN" altLang="en-US" noProof="0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黑体" panose="02010609060101010101" pitchFamily="49" charset="-122"/>
              </a:defRPr>
            </a:lvl1pPr>
          </a:lstStyle>
          <a:p>
            <a:fld id="{209ACEB5-A498-4094-8BA5-F7437C58AC7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A861EC9F-19E8-4FEB-96C4-98D7D505631D}" type="slidenum">
              <a:rPr lang="zh-CN" altLang="en-US">
                <a:latin typeface="黑体" panose="02010609060101010101" pitchFamily="49" charset="-122"/>
              </a:rPr>
              <a:t>1</a:t>
            </a:fld>
            <a:endParaRPr lang="zh-CN" altLang="en-US">
              <a:latin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6700"/>
            <a:ext cx="7926387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825" y="3776663"/>
            <a:ext cx="1900238" cy="89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338" y="0"/>
            <a:ext cx="1581151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224988"/>
            <a:ext cx="3330504" cy="3330504"/>
          </a:xfrm>
          <a:prstGeom prst="rect">
            <a:avLst/>
          </a:prstGeom>
        </p:spPr>
      </p:pic>
      <p:pic>
        <p:nvPicPr>
          <p:cNvPr id="6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 userDrawn="1"/>
        </p:nvSpPr>
        <p:spPr>
          <a:xfrm>
            <a:off x="58420" y="64135"/>
            <a:ext cx="9027160" cy="501523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>
            <a:solidFill>
              <a:srgbClr val="DB57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7609" y="4443958"/>
            <a:ext cx="173196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108D2D55-B69B-48C5-95AF-F1540FD5A86E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>
          <a:xfrm>
            <a:off x="-108520" y="166482"/>
            <a:ext cx="9145016" cy="4810535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4" name="圆角矩形 5"/>
            <p:cNvSpPr/>
            <p:nvPr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  <p:sp>
          <p:nvSpPr>
            <p:cNvPr id="5" name="圆角矩形 15"/>
            <p:cNvSpPr/>
            <p:nvPr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10600030101010101" charset="-122"/>
                <a:ea typeface="等线" panose="02010600030101010101" charset="-122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3" cstate="print"/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9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5160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4.emf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41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FD0DBD3E-8333-F1B1-FDC4-C6D210C7BE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572" y="0"/>
            <a:ext cx="5288289" cy="3278554"/>
          </a:xfrm>
          <a:prstGeom prst="rect">
            <a:avLst/>
          </a:prstGeom>
        </p:spPr>
      </p:pic>
      <p:sp>
        <p:nvSpPr>
          <p:cNvPr id="8194" name="副标题 6"/>
          <p:cNvSpPr txBox="1">
            <a:spLocks noChangeArrowheads="1"/>
          </p:cNvSpPr>
          <p:nvPr/>
        </p:nvSpPr>
        <p:spPr bwMode="auto">
          <a:xfrm>
            <a:off x="3923928" y="3435846"/>
            <a:ext cx="1905000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二年级上册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A9A6C2B-0B6E-88F4-556A-580654FFF89B}"/>
              </a:ext>
            </a:extLst>
          </p:cNvPr>
          <p:cNvGrpSpPr/>
          <p:nvPr/>
        </p:nvGrpSpPr>
        <p:grpSpPr>
          <a:xfrm>
            <a:off x="2051720" y="2067694"/>
            <a:ext cx="699230" cy="707886"/>
            <a:chOff x="1102027" y="3623828"/>
            <a:chExt cx="699230" cy="707886"/>
          </a:xfrm>
        </p:grpSpPr>
        <p:sp>
          <p:nvSpPr>
            <p:cNvPr id="3" name="椭圆 2">
              <a:extLst>
                <a:ext uri="{FF2B5EF4-FFF2-40B4-BE49-F238E27FC236}">
                  <a16:creationId xmlns:a16="http://schemas.microsoft.com/office/drawing/2014/main" id="{F58ADAEC-C289-1454-C592-E0D7A267BF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4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76647A1C-0C5B-21F1-4D27-D105C14BCD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2027" y="3623828"/>
              <a:ext cx="699230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一</a:t>
              </a:r>
            </a:p>
          </p:txBody>
        </p:sp>
      </p:grpSp>
      <p:sp>
        <p:nvSpPr>
          <p:cNvPr id="5" name="Text Box 8">
            <a:extLst>
              <a:ext uri="{FF2B5EF4-FFF2-40B4-BE49-F238E27FC236}">
                <a16:creationId xmlns:a16="http://schemas.microsoft.com/office/drawing/2014/main" id="{F969619D-9BAC-3126-F724-3CC5C784A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5755" y="2346468"/>
            <a:ext cx="3956486" cy="10699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54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分类与整理</a:t>
            </a:r>
            <a:endParaRPr lang="zh-CN" altLang="en-US" sz="4400" b="1" dirty="0">
              <a:solidFill>
                <a:srgbClr val="0079AD"/>
              </a:solidFill>
              <a:latin typeface="方正黑体_GBK" pitchFamily="65" charset="-122"/>
              <a:ea typeface="方正黑体_GBK" pitchFamily="65" charset="-122"/>
              <a:cs typeface="Arial" panose="020B0604020202020204" pitchFamily="34" charset="0"/>
              <a:sym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B2C539B-44E5-6ACA-30AE-D12085B254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756" y="1923678"/>
            <a:ext cx="5769839" cy="2818853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0B8DF90F-AAD9-3B58-C6A9-EF798CA90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565" y="2942128"/>
            <a:ext cx="1901030" cy="1152030"/>
          </a:xfrm>
          <a:prstGeom prst="rect">
            <a:avLst/>
          </a:prstGeom>
        </p:spPr>
      </p:pic>
      <p:grpSp>
        <p:nvGrpSpPr>
          <p:cNvPr id="2" name="组合 8">
            <a:extLst>
              <a:ext uri="{FF2B5EF4-FFF2-40B4-BE49-F238E27FC236}">
                <a16:creationId xmlns:a16="http://schemas.microsoft.com/office/drawing/2014/main" id="{528690F6-B16D-18FD-5B04-CF5EF9BE2945}"/>
              </a:ext>
            </a:extLst>
          </p:cNvPr>
          <p:cNvGrpSpPr/>
          <p:nvPr/>
        </p:nvGrpSpPr>
        <p:grpSpPr bwMode="auto">
          <a:xfrm>
            <a:off x="251520" y="195486"/>
            <a:ext cx="3351213" cy="593725"/>
            <a:chOff x="501650" y="54269"/>
            <a:chExt cx="3351303" cy="594017"/>
          </a:xfrm>
        </p:grpSpPr>
        <p:pic>
          <p:nvPicPr>
            <p:cNvPr id="3" name="图片 11">
              <a:extLst>
                <a:ext uri="{FF2B5EF4-FFF2-40B4-BE49-F238E27FC236}">
                  <a16:creationId xmlns:a16="http://schemas.microsoft.com/office/drawing/2014/main" id="{EBB6F08F-3DEC-E9F1-7404-129B34FB2B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9">
              <a:extLst>
                <a:ext uri="{FF2B5EF4-FFF2-40B4-BE49-F238E27FC236}">
                  <a16:creationId xmlns:a16="http://schemas.microsoft.com/office/drawing/2014/main" id="{546BB381-6971-8066-113C-1984D9C0F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8502C2F9-B378-1D65-44EE-BCC45AC873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等线" panose="02010600030101010101" pitchFamily="2" charset="-122"/>
                </a:rPr>
                <a:t>一、情境导入</a:t>
              </a:r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6E55CAC2-A401-18C9-CBCC-19B07C8042B4}"/>
              </a:ext>
            </a:extLst>
          </p:cNvPr>
          <p:cNvSpPr txBox="1"/>
          <p:nvPr/>
        </p:nvSpPr>
        <p:spPr>
          <a:xfrm>
            <a:off x="1301727" y="1017583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丽丽不小心打翻了纽扣盒。</a:t>
            </a:r>
          </a:p>
        </p:txBody>
      </p:sp>
      <p:sp>
        <p:nvSpPr>
          <p:cNvPr id="18" name="对话气泡: 圆角矩形 17">
            <a:extLst>
              <a:ext uri="{FF2B5EF4-FFF2-40B4-BE49-F238E27FC236}">
                <a16:creationId xmlns:a16="http://schemas.microsoft.com/office/drawing/2014/main" id="{D8037DD0-B043-503E-5BF9-B4A77783BBC4}"/>
              </a:ext>
            </a:extLst>
          </p:cNvPr>
          <p:cNvSpPr/>
          <p:nvPr/>
        </p:nvSpPr>
        <p:spPr>
          <a:xfrm>
            <a:off x="6074207" y="1588042"/>
            <a:ext cx="2643249" cy="1049858"/>
          </a:xfrm>
          <a:prstGeom prst="wedgeRoundRectCallout">
            <a:avLst>
              <a:gd name="adj1" fmla="val -61491"/>
              <a:gd name="adj2" fmla="val 39044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这些纽扣怎样分类？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D389ADD-80D0-4377-2C12-4A60CA6A84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163" y="927695"/>
            <a:ext cx="764549" cy="764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6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>
            <a:extLst>
              <a:ext uri="{FF2B5EF4-FFF2-40B4-BE49-F238E27FC236}">
                <a16:creationId xmlns:a16="http://schemas.microsoft.com/office/drawing/2014/main" id="{135C465C-27A3-E86C-86B2-335643AC449F}"/>
              </a:ext>
            </a:extLst>
          </p:cNvPr>
          <p:cNvGrpSpPr/>
          <p:nvPr/>
        </p:nvGrpSpPr>
        <p:grpSpPr bwMode="auto">
          <a:xfrm>
            <a:off x="-51606" y="-80840"/>
            <a:ext cx="3351213" cy="593725"/>
            <a:chOff x="501650" y="54269"/>
            <a:chExt cx="3351303" cy="594017"/>
          </a:xfrm>
        </p:grpSpPr>
        <p:pic>
          <p:nvPicPr>
            <p:cNvPr id="3" name="图片 11">
              <a:extLst>
                <a:ext uri="{FF2B5EF4-FFF2-40B4-BE49-F238E27FC236}">
                  <a16:creationId xmlns:a16="http://schemas.microsoft.com/office/drawing/2014/main" id="{3A73179C-9938-E3C7-B2D0-C7697594CF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9">
              <a:extLst>
                <a:ext uri="{FF2B5EF4-FFF2-40B4-BE49-F238E27FC236}">
                  <a16:creationId xmlns:a16="http://schemas.microsoft.com/office/drawing/2014/main" id="{089F6995-ECD4-7E3E-17F5-F12B5EA6F4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B9B5522E-5D87-4736-4593-985C69A136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等线" panose="02010600030101010101" pitchFamily="2" charset="-122"/>
                </a:rPr>
                <a:t>二、探索新知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400A87CE-842C-AEBA-05B6-2C4B9E19E0ED}"/>
              </a:ext>
            </a:extLst>
          </p:cNvPr>
          <p:cNvSpPr txBox="1"/>
          <p:nvPr/>
        </p:nvSpPr>
        <p:spPr>
          <a:xfrm>
            <a:off x="323528" y="627534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小组合作：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DB2AA42-3B85-429F-F16E-CC4017003AE1}"/>
              </a:ext>
            </a:extLst>
          </p:cNvPr>
          <p:cNvSpPr txBox="1"/>
          <p:nvPr/>
        </p:nvSpPr>
        <p:spPr>
          <a:xfrm>
            <a:off x="323528" y="1165329"/>
            <a:ext cx="6552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rPr>
              <a:t>把下面的纽扣图片分成两类。</a:t>
            </a:r>
            <a:endParaRPr lang="zh-CN" altLang="en-US" dirty="0"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0A1DBEF-C873-5CA6-5E28-386DAD82EA33}"/>
              </a:ext>
            </a:extLst>
          </p:cNvPr>
          <p:cNvSpPr txBox="1"/>
          <p:nvPr/>
        </p:nvSpPr>
        <p:spPr>
          <a:xfrm>
            <a:off x="323528" y="1703124"/>
            <a:ext cx="70567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将分类结果记录在分类表格中。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5AD24F1-0F5C-54AE-3DCF-A3D4527F5BC2}"/>
              </a:ext>
            </a:extLst>
          </p:cNvPr>
          <p:cNvSpPr txBox="1"/>
          <p:nvPr/>
        </p:nvSpPr>
        <p:spPr>
          <a:xfrm>
            <a:off x="323528" y="2240918"/>
            <a:ext cx="8568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3.</a:t>
            </a:r>
            <a:r>
              <a:rPr lang="zh-CN" altLang="en-US" dirty="0"/>
              <a:t>展示自己的分类结果，并说明分类的标准和理由。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06532F8-8C66-B46D-0CE7-7C8FB15FA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808" y="2715766"/>
            <a:ext cx="3802384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2373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图片 38">
            <a:extLst>
              <a:ext uri="{FF2B5EF4-FFF2-40B4-BE49-F238E27FC236}">
                <a16:creationId xmlns:a16="http://schemas.microsoft.com/office/drawing/2014/main" id="{CD1B2A04-C949-0F7B-FAC2-D5975333B3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1026405" cy="1554928"/>
          </a:xfrm>
          <a:prstGeom prst="rect">
            <a:avLst/>
          </a:prstGeom>
        </p:spPr>
      </p:pic>
      <p:sp>
        <p:nvSpPr>
          <p:cNvPr id="40" name="对话气泡: 圆角矩形 39">
            <a:extLst>
              <a:ext uri="{FF2B5EF4-FFF2-40B4-BE49-F238E27FC236}">
                <a16:creationId xmlns:a16="http://schemas.microsoft.com/office/drawing/2014/main" id="{8AD860BC-48C4-0295-694A-A484FD22C6B6}"/>
              </a:ext>
            </a:extLst>
          </p:cNvPr>
          <p:cNvSpPr/>
          <p:nvPr/>
        </p:nvSpPr>
        <p:spPr>
          <a:xfrm>
            <a:off x="1835696" y="483518"/>
            <a:ext cx="2447247" cy="634189"/>
          </a:xfrm>
          <a:prstGeom prst="wedgeRoundRectCallout">
            <a:avLst>
              <a:gd name="adj1" fmla="val -61491"/>
              <a:gd name="adj2" fmla="val 39044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形状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分。</a:t>
            </a:r>
          </a:p>
        </p:txBody>
      </p:sp>
      <p:sp>
        <p:nvSpPr>
          <p:cNvPr id="41" name="矩形: 圆角 40">
            <a:extLst>
              <a:ext uri="{FF2B5EF4-FFF2-40B4-BE49-F238E27FC236}">
                <a16:creationId xmlns:a16="http://schemas.microsoft.com/office/drawing/2014/main" id="{8CD3C911-70C6-D4F5-6AB7-A90331B9DF83}"/>
              </a:ext>
            </a:extLst>
          </p:cNvPr>
          <p:cNvSpPr/>
          <p:nvPr/>
        </p:nvSpPr>
        <p:spPr>
          <a:xfrm>
            <a:off x="4759364" y="1031388"/>
            <a:ext cx="3989100" cy="3080724"/>
          </a:xfrm>
          <a:prstGeom prst="roundRect">
            <a:avLst>
              <a:gd name="adj" fmla="val 10153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49A57B6F-CA20-CE81-230B-41296EC8019B}"/>
              </a:ext>
            </a:extLst>
          </p:cNvPr>
          <p:cNvCxnSpPr>
            <a:stCxn id="41" idx="0"/>
            <a:endCxn id="41" idx="2"/>
          </p:cNvCxnSpPr>
          <p:nvPr/>
        </p:nvCxnSpPr>
        <p:spPr>
          <a:xfrm>
            <a:off x="6753914" y="1031388"/>
            <a:ext cx="0" cy="30807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>
            <a:extLst>
              <a:ext uri="{FF2B5EF4-FFF2-40B4-BE49-F238E27FC236}">
                <a16:creationId xmlns:a16="http://schemas.microsoft.com/office/drawing/2014/main" id="{1CD8733F-0574-077B-5161-911D3B3D96B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286" y="2719782"/>
            <a:ext cx="463174" cy="463174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:a16="http://schemas.microsoft.com/office/drawing/2014/main" id="{09A6E770-E9E2-C230-8F90-3C84CFD7D5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7898" y="1194595"/>
            <a:ext cx="463173" cy="463173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59A4B66B-A10C-7D52-1518-A2FF948DF5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9921" y="1194594"/>
            <a:ext cx="463174" cy="463174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7F0886CE-F247-F4C7-1709-05082CF8D79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55" y="1194595"/>
            <a:ext cx="463173" cy="463173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7A6D9D79-E258-93ED-D55E-CDF3A175609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9921" y="1945797"/>
            <a:ext cx="463174" cy="46317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914E04D3-EFFC-E80D-9A06-504AFFDC5BD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7897" y="1945797"/>
            <a:ext cx="463174" cy="46317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id="{EDE8B74B-D75D-E7E6-C3E7-74AF0037BB6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54" y="1945797"/>
            <a:ext cx="463174" cy="463174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:a16="http://schemas.microsoft.com/office/drawing/2014/main" id="{6CB1CBF9-2E2E-380F-AA66-01F10BB9A61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7310" y="2715977"/>
            <a:ext cx="463174" cy="463174"/>
          </a:xfrm>
          <a:prstGeom prst="rect">
            <a:avLst/>
          </a:prstGeom>
        </p:spPr>
      </p:pic>
      <p:pic>
        <p:nvPicPr>
          <p:cNvPr id="64" name="图片 63">
            <a:extLst>
              <a:ext uri="{FF2B5EF4-FFF2-40B4-BE49-F238E27FC236}">
                <a16:creationId xmlns:a16="http://schemas.microsoft.com/office/drawing/2014/main" id="{C3DB8DF8-50AB-4F9B-A136-73354F756B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7310" y="3484084"/>
            <a:ext cx="463174" cy="463174"/>
          </a:xfrm>
          <a:prstGeom prst="rect">
            <a:avLst/>
          </a:prstGeom>
        </p:spPr>
      </p:pic>
      <p:pic>
        <p:nvPicPr>
          <p:cNvPr id="65" name="图片 64">
            <a:extLst>
              <a:ext uri="{FF2B5EF4-FFF2-40B4-BE49-F238E27FC236}">
                <a16:creationId xmlns:a16="http://schemas.microsoft.com/office/drawing/2014/main" id="{006F5DF5-B38E-81F9-77B2-FCDFBFB8CA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15286" y="3478354"/>
            <a:ext cx="463174" cy="463174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:a16="http://schemas.microsoft.com/office/drawing/2014/main" id="{07D6F02B-E827-D810-3B00-C9A14A77B68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401" y="1188774"/>
            <a:ext cx="464400" cy="464400"/>
          </a:xfrm>
          <a:prstGeom prst="rect">
            <a:avLst/>
          </a:prstGeom>
        </p:spPr>
      </p:pic>
      <p:pic>
        <p:nvPicPr>
          <p:cNvPr id="67" name="图片 66">
            <a:extLst>
              <a:ext uri="{FF2B5EF4-FFF2-40B4-BE49-F238E27FC236}">
                <a16:creationId xmlns:a16="http://schemas.microsoft.com/office/drawing/2014/main" id="{2CB16AC9-BBAF-18D5-715A-81E5C5E3CA6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6038" y="1188774"/>
            <a:ext cx="464400" cy="464400"/>
          </a:xfrm>
          <a:prstGeom prst="rect">
            <a:avLst/>
          </a:prstGeom>
        </p:spPr>
      </p:pic>
      <p:pic>
        <p:nvPicPr>
          <p:cNvPr id="68" name="图片 67">
            <a:extLst>
              <a:ext uri="{FF2B5EF4-FFF2-40B4-BE49-F238E27FC236}">
                <a16:creationId xmlns:a16="http://schemas.microsoft.com/office/drawing/2014/main" id="{C6B0F7DD-5E84-710D-3AE2-7026DC70358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6038" y="1951590"/>
            <a:ext cx="464400" cy="464400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1CE15360-5A8C-394B-D0EE-07A2A4C4B4B6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401" y="1947574"/>
            <a:ext cx="464400" cy="464400"/>
          </a:xfrm>
          <a:prstGeom prst="rect">
            <a:avLst/>
          </a:prstGeom>
        </p:spPr>
      </p:pic>
      <p:pic>
        <p:nvPicPr>
          <p:cNvPr id="70" name="图片 69">
            <a:extLst>
              <a:ext uri="{FF2B5EF4-FFF2-40B4-BE49-F238E27FC236}">
                <a16:creationId xmlns:a16="http://schemas.microsoft.com/office/drawing/2014/main" id="{AE3492F6-1F1D-6F9F-93A2-17A3FFA617F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3344" y="1951590"/>
            <a:ext cx="464400" cy="464400"/>
          </a:xfrm>
          <a:prstGeom prst="rect">
            <a:avLst/>
          </a:prstGeom>
        </p:spPr>
      </p:pic>
      <p:pic>
        <p:nvPicPr>
          <p:cNvPr id="71" name="图片 70">
            <a:extLst>
              <a:ext uri="{FF2B5EF4-FFF2-40B4-BE49-F238E27FC236}">
                <a16:creationId xmlns:a16="http://schemas.microsoft.com/office/drawing/2014/main" id="{A6F33948-4BFE-F8C2-2D57-4312EC59076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401" y="2724641"/>
            <a:ext cx="464400" cy="464400"/>
          </a:xfrm>
          <a:prstGeom prst="rect">
            <a:avLst/>
          </a:prstGeom>
        </p:spPr>
      </p:pic>
      <p:pic>
        <p:nvPicPr>
          <p:cNvPr id="72" name="图片 71">
            <a:extLst>
              <a:ext uri="{FF2B5EF4-FFF2-40B4-BE49-F238E27FC236}">
                <a16:creationId xmlns:a16="http://schemas.microsoft.com/office/drawing/2014/main" id="{5AA6A1E0-A104-A306-A3CE-B11A035C058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3401" y="3478354"/>
            <a:ext cx="464400" cy="464400"/>
          </a:xfrm>
          <a:prstGeom prst="rect">
            <a:avLst/>
          </a:prstGeom>
        </p:spPr>
      </p:pic>
      <p:pic>
        <p:nvPicPr>
          <p:cNvPr id="73" name="图片 72">
            <a:extLst>
              <a:ext uri="{FF2B5EF4-FFF2-40B4-BE49-F238E27FC236}">
                <a16:creationId xmlns:a16="http://schemas.microsoft.com/office/drawing/2014/main" id="{45B0AD26-F2E7-C75F-EEA2-1F7927118A6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6038" y="3481610"/>
            <a:ext cx="464400" cy="464400"/>
          </a:xfrm>
          <a:prstGeom prst="rect">
            <a:avLst/>
          </a:prstGeom>
        </p:spPr>
      </p:pic>
      <p:graphicFrame>
        <p:nvGraphicFramePr>
          <p:cNvPr id="74" name="表格 73">
            <a:extLst>
              <a:ext uri="{FF2B5EF4-FFF2-40B4-BE49-F238E27FC236}">
                <a16:creationId xmlns:a16="http://schemas.microsoft.com/office/drawing/2014/main" id="{E17974C0-4326-D385-45AD-61415DF6C9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305042"/>
              </p:ext>
            </p:extLst>
          </p:nvPr>
        </p:nvGraphicFramePr>
        <p:xfrm>
          <a:off x="390656" y="2368444"/>
          <a:ext cx="4104456" cy="1158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104988080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60405655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799602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形状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方形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圆形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57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个数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45669"/>
                  </a:ext>
                </a:extLst>
              </a:tr>
            </a:tbl>
          </a:graphicData>
        </a:graphic>
      </p:graphicFrame>
      <p:sp>
        <p:nvSpPr>
          <p:cNvPr id="76" name="文本框 75">
            <a:extLst>
              <a:ext uri="{FF2B5EF4-FFF2-40B4-BE49-F238E27FC236}">
                <a16:creationId xmlns:a16="http://schemas.microsoft.com/office/drawing/2014/main" id="{00D40402-5296-4130-6263-ECDEE376BAEE}"/>
              </a:ext>
            </a:extLst>
          </p:cNvPr>
          <p:cNvSpPr txBox="1"/>
          <p:nvPr/>
        </p:nvSpPr>
        <p:spPr>
          <a:xfrm>
            <a:off x="2184307" y="2923079"/>
            <a:ext cx="7315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7" name="文本框 76">
            <a:extLst>
              <a:ext uri="{FF2B5EF4-FFF2-40B4-BE49-F238E27FC236}">
                <a16:creationId xmlns:a16="http://schemas.microsoft.com/office/drawing/2014/main" id="{E168EF59-57C9-C4AB-8B57-BA4D00F75565}"/>
              </a:ext>
            </a:extLst>
          </p:cNvPr>
          <p:cNvSpPr txBox="1"/>
          <p:nvPr/>
        </p:nvSpPr>
        <p:spPr>
          <a:xfrm>
            <a:off x="3621486" y="2923079"/>
            <a:ext cx="73150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B0BC9F7C-1BFF-C07D-5B6B-78B6A6A6A70A}"/>
              </a:ext>
            </a:extLst>
          </p:cNvPr>
          <p:cNvSpPr txBox="1"/>
          <p:nvPr/>
        </p:nvSpPr>
        <p:spPr>
          <a:xfrm>
            <a:off x="854526" y="4319269"/>
            <a:ext cx="7281171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58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在分成两类的基础上还能不能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继续分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呢？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352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E0DDB5AB-2DE0-16A1-629C-16914CEF251B}"/>
              </a:ext>
            </a:extLst>
          </p:cNvPr>
          <p:cNvSpPr/>
          <p:nvPr/>
        </p:nvSpPr>
        <p:spPr>
          <a:xfrm>
            <a:off x="4759364" y="1031388"/>
            <a:ext cx="3989100" cy="3080724"/>
          </a:xfrm>
          <a:prstGeom prst="roundRect">
            <a:avLst>
              <a:gd name="adj" fmla="val 10153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C7FEEE35-DDE5-30FB-C361-48A04B93BC7E}"/>
              </a:ext>
            </a:extLst>
          </p:cNvPr>
          <p:cNvCxnSpPr>
            <a:stCxn id="2" idx="0"/>
            <a:endCxn id="2" idx="2"/>
          </p:cNvCxnSpPr>
          <p:nvPr/>
        </p:nvCxnSpPr>
        <p:spPr>
          <a:xfrm>
            <a:off x="6753914" y="1031388"/>
            <a:ext cx="0" cy="30807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>
            <a:extLst>
              <a:ext uri="{FF2B5EF4-FFF2-40B4-BE49-F238E27FC236}">
                <a16:creationId xmlns:a16="http://schemas.microsoft.com/office/drawing/2014/main" id="{0CCB96DA-FA96-944D-C5D5-2F4B4B1CE1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1947574"/>
            <a:ext cx="463174" cy="4631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7217E308-786A-24C8-D42B-343D3F0A9A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1255077"/>
            <a:ext cx="463173" cy="46317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7D223848-8CE8-0D67-031D-B67A23AF78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2042" y="3419614"/>
            <a:ext cx="463174" cy="46317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AE402A9-B158-68AA-61CE-DDFB8CA1D4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377" y="1255077"/>
            <a:ext cx="463173" cy="463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AD51B27-EF22-D11D-7051-1F1D241D6D8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0571" y="2727116"/>
            <a:ext cx="463174" cy="46317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BBACF1B-725C-517F-C9A8-3033697840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2727116"/>
            <a:ext cx="463174" cy="4631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109FDED-59C4-EB7D-DA1A-B408AC7A01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0997" y="2727116"/>
            <a:ext cx="463174" cy="463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7613869-9265-54AC-9A6E-442F378E61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146" y="2727116"/>
            <a:ext cx="463174" cy="4631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3D9BEBD5-1B5E-0B6B-BDB2-5040332C727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376" y="1947574"/>
            <a:ext cx="463174" cy="46317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C91DA98-0CDA-E90D-98F3-8E680AE980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146" y="3419614"/>
            <a:ext cx="463174" cy="4631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66268F4-ED46-33DC-7D5C-50B8FC8C7B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3797" y="1259487"/>
            <a:ext cx="464400" cy="46440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9CD38040-9F57-5140-0D6F-B2AC9567E9D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6038" y="3417144"/>
            <a:ext cx="464400" cy="46440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655ACC99-B0A3-4A92-A7F9-FDFB52586E0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8079" y="1946348"/>
            <a:ext cx="464400" cy="4644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20D3D083-5D3B-F13E-E5AC-71B332F538F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694" y="3417144"/>
            <a:ext cx="464400" cy="4644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99A06B8-4B96-927B-9C8C-993A67D952D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8079" y="1261956"/>
            <a:ext cx="464400" cy="4644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27555E7E-BF14-7366-29C7-E8EE2891937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3797" y="1947574"/>
            <a:ext cx="464400" cy="4644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B7E359-B97F-FFF7-84AE-BE69E0FF803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694" y="2725655"/>
            <a:ext cx="464400" cy="464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CE82663-014E-B1E9-3150-7E2E1B35248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0215" y="1946348"/>
            <a:ext cx="464400" cy="464400"/>
          </a:xfrm>
          <a:prstGeom prst="rect">
            <a:avLst/>
          </a:prstGeom>
        </p:spPr>
      </p:pic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BCFA8037-BB02-D76F-7C26-902F45377776}"/>
              </a:ext>
            </a:extLst>
          </p:cNvPr>
          <p:cNvCxnSpPr>
            <a:cxnSpLocks/>
            <a:stCxn id="2" idx="1"/>
          </p:cNvCxnSpPr>
          <p:nvPr/>
        </p:nvCxnSpPr>
        <p:spPr>
          <a:xfrm>
            <a:off x="4759364" y="2571750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图片 81">
            <a:extLst>
              <a:ext uri="{FF2B5EF4-FFF2-40B4-BE49-F238E27FC236}">
                <a16:creationId xmlns:a16="http://schemas.microsoft.com/office/drawing/2014/main" id="{078ADBD3-F71E-03CB-C20E-FACBC7A3728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0089"/>
            <a:ext cx="1137502" cy="1629975"/>
          </a:xfrm>
          <a:prstGeom prst="rect">
            <a:avLst/>
          </a:prstGeom>
        </p:spPr>
      </p:pic>
      <p:sp>
        <p:nvSpPr>
          <p:cNvPr id="26" name="对话气泡: 圆角矩形 25">
            <a:extLst>
              <a:ext uri="{FF2B5EF4-FFF2-40B4-BE49-F238E27FC236}">
                <a16:creationId xmlns:a16="http://schemas.microsoft.com/office/drawing/2014/main" id="{8D05A62E-BA4B-FC3B-620D-27EE76207556}"/>
              </a:ext>
            </a:extLst>
          </p:cNvPr>
          <p:cNvSpPr/>
          <p:nvPr/>
        </p:nvSpPr>
        <p:spPr>
          <a:xfrm>
            <a:off x="1785803" y="406543"/>
            <a:ext cx="2447247" cy="1080120"/>
          </a:xfrm>
          <a:prstGeom prst="wedgeRoundRectCallout">
            <a:avLst>
              <a:gd name="adj1" fmla="val -61491"/>
              <a:gd name="adj2" fmla="val 39044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可以再按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颜色</a:t>
            </a:r>
          </a:p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继续分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F7F8DDC-79A7-F6D6-BE92-6384E5514E46}"/>
              </a:ext>
            </a:extLst>
          </p:cNvPr>
          <p:cNvSpPr txBox="1"/>
          <p:nvPr/>
        </p:nvSpPr>
        <p:spPr>
          <a:xfrm>
            <a:off x="531957" y="2499742"/>
            <a:ext cx="3789730" cy="98238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defTabSz="6858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第二次分类的结果，还可以继续分吗？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FC003A3-99D0-3A8D-8326-AF4F14B9C60B}"/>
              </a:ext>
            </a:extLst>
          </p:cNvPr>
          <p:cNvSpPr txBox="1"/>
          <p:nvPr/>
        </p:nvSpPr>
        <p:spPr>
          <a:xfrm>
            <a:off x="513141" y="3750144"/>
            <a:ext cx="3789730" cy="50840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defTabSz="6858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rgbClr val="0000FF"/>
                </a:solidFill>
              </a:rPr>
              <a:t>最多</a:t>
            </a:r>
            <a:r>
              <a:rPr lang="zh-CN" altLang="en-US" dirty="0"/>
              <a:t>可以分成几类？</a:t>
            </a:r>
          </a:p>
        </p:txBody>
      </p:sp>
    </p:spTree>
    <p:extLst>
      <p:ext uri="{BB962C8B-B14F-4D97-AF65-F5344CB8AC3E}">
        <p14:creationId xmlns:p14="http://schemas.microsoft.com/office/powerpoint/2010/main" val="69921774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98A3B6DC-3C6A-7802-E1E6-13210E98B64C}"/>
              </a:ext>
            </a:extLst>
          </p:cNvPr>
          <p:cNvSpPr/>
          <p:nvPr/>
        </p:nvSpPr>
        <p:spPr>
          <a:xfrm>
            <a:off x="4759364" y="1031388"/>
            <a:ext cx="3989100" cy="3080724"/>
          </a:xfrm>
          <a:prstGeom prst="roundRect">
            <a:avLst>
              <a:gd name="adj" fmla="val 10153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2B820947-3B01-FAD4-E2CC-1F6C04999B32}"/>
              </a:ext>
            </a:extLst>
          </p:cNvPr>
          <p:cNvCxnSpPr/>
          <p:nvPr/>
        </p:nvCxnSpPr>
        <p:spPr>
          <a:xfrm>
            <a:off x="6753914" y="1031388"/>
            <a:ext cx="0" cy="30807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97224583-6498-47E4-F524-0CBE15F9B068}"/>
              </a:ext>
            </a:extLst>
          </p:cNvPr>
          <p:cNvCxnSpPr>
            <a:cxnSpLocks/>
          </p:cNvCxnSpPr>
          <p:nvPr/>
        </p:nvCxnSpPr>
        <p:spPr>
          <a:xfrm>
            <a:off x="4759364" y="2571750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>
            <a:extLst>
              <a:ext uri="{FF2B5EF4-FFF2-40B4-BE49-F238E27FC236}">
                <a16:creationId xmlns:a16="http://schemas.microsoft.com/office/drawing/2014/main" id="{47C7338C-A5DF-2DFD-AAD5-009305AED0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11510"/>
            <a:ext cx="1026405" cy="1554928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DC399EDB-79C6-070E-2BDA-EE557ACCCCAE}"/>
              </a:ext>
            </a:extLst>
          </p:cNvPr>
          <p:cNvSpPr/>
          <p:nvPr/>
        </p:nvSpPr>
        <p:spPr>
          <a:xfrm>
            <a:off x="1835696" y="483518"/>
            <a:ext cx="2592288" cy="1482920"/>
          </a:xfrm>
          <a:prstGeom prst="wedgeRoundRectCallout">
            <a:avLst>
              <a:gd name="adj1" fmla="val -61785"/>
              <a:gd name="adj2" fmla="val 22335"/>
              <a:gd name="adj3" fmla="val 16667"/>
            </a:avLst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可以再按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扣眼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分，最后分成了</a:t>
            </a:r>
            <a:r>
              <a:rPr lang="en-US" altLang="zh-CN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类。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FF07E2D-38AE-D6B3-74CC-02AF7E3E40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1255077"/>
            <a:ext cx="463173" cy="46317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C057D6F-BF3E-CCB9-CEF7-48AE26BA56D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377" y="1255077"/>
            <a:ext cx="463173" cy="46317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26AF2EF-D9A5-6852-269D-BD765EFFED7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1947574"/>
            <a:ext cx="463174" cy="46317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C689CFD-F378-3123-9860-FB5DC65C28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4376" y="1947574"/>
            <a:ext cx="463174" cy="4631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D3DFCCE-8242-4AA9-5099-C86B1BA7A20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53903" y="3419614"/>
            <a:ext cx="463174" cy="46317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7718A67-F432-7B43-FA15-8CA56062C57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49721" y="2727116"/>
            <a:ext cx="463174" cy="46317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EADA46E-7C96-2DB7-0200-8A3A7B6D72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0997" y="2727116"/>
            <a:ext cx="463174" cy="4631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EA8EB2C2-5333-D9A9-337A-42EFF9C906C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146" y="2727116"/>
            <a:ext cx="463174" cy="46317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91E274D-EDD3-8C67-D438-2E4C53D324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0571" y="2727116"/>
            <a:ext cx="463174" cy="4631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4FC6ED68-5C35-67A3-963C-90C2B0E3B6A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00146" y="3419614"/>
            <a:ext cx="463174" cy="46317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F22B1B-A3D9-4B79-0ED3-EE7AB7527FD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3797" y="1259487"/>
            <a:ext cx="464400" cy="4644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23FF32C-93A8-15D0-F73A-1A0B79F416E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8079" y="1946348"/>
            <a:ext cx="464400" cy="4644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D7EDB3A-A0AA-307E-F7E8-69DEA4214B8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02361" y="1946348"/>
            <a:ext cx="464400" cy="4644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558B3140-66E4-8E63-3491-6C7A4946F22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93797" y="1947574"/>
            <a:ext cx="464400" cy="464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28E960BD-944F-39BD-8DFB-155FE6F1EAF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98079" y="1255077"/>
            <a:ext cx="464400" cy="4644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704A8715-0717-63D3-BB56-6E3BE1A97F0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26038" y="3417144"/>
            <a:ext cx="464400" cy="4644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5C4E880E-4B47-69BA-8DBC-B1B7F1F87A18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694" y="2727116"/>
            <a:ext cx="464400" cy="4644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755900D-E5CE-6EA8-7913-9C689AD310C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01694" y="3424024"/>
            <a:ext cx="464400" cy="464400"/>
          </a:xfrm>
          <a:prstGeom prst="rect">
            <a:avLst/>
          </a:prstGeom>
        </p:spPr>
      </p:pic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443B3D48-F773-0749-4583-568004E45060}"/>
              </a:ext>
            </a:extLst>
          </p:cNvPr>
          <p:cNvCxnSpPr>
            <a:cxnSpLocks/>
          </p:cNvCxnSpPr>
          <p:nvPr/>
        </p:nvCxnSpPr>
        <p:spPr>
          <a:xfrm>
            <a:off x="4759364" y="3341931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494FFFF-DDA9-4615-2C2E-91492B788567}"/>
              </a:ext>
            </a:extLst>
          </p:cNvPr>
          <p:cNvCxnSpPr>
            <a:cxnSpLocks/>
          </p:cNvCxnSpPr>
          <p:nvPr/>
        </p:nvCxnSpPr>
        <p:spPr>
          <a:xfrm>
            <a:off x="4759364" y="1801569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491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3EB28F-A37E-472C-9DF2-81A0466CD3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12" y="893088"/>
            <a:ext cx="2061671" cy="1598655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3AEACDC2-A392-7E3F-4966-B176DC91F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013" y="893088"/>
            <a:ext cx="2064798" cy="159865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13540415-554C-B373-840C-AB053AF8F9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642" y="893088"/>
            <a:ext cx="2064798" cy="1598655"/>
          </a:xfrm>
          <a:prstGeom prst="rect">
            <a:avLst/>
          </a:prstGeom>
        </p:spPr>
      </p:pic>
      <p:sp>
        <p:nvSpPr>
          <p:cNvPr id="5" name="箭头: 右 4">
            <a:extLst>
              <a:ext uri="{FF2B5EF4-FFF2-40B4-BE49-F238E27FC236}">
                <a16:creationId xmlns:a16="http://schemas.microsoft.com/office/drawing/2014/main" id="{0BB4FF43-9C25-6B68-1E09-8C38C617B9C9}"/>
              </a:ext>
            </a:extLst>
          </p:cNvPr>
          <p:cNvSpPr/>
          <p:nvPr/>
        </p:nvSpPr>
        <p:spPr>
          <a:xfrm>
            <a:off x="2699792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4CD7A757-C35B-8AAF-6A47-FEBE3EBB6E9C}"/>
              </a:ext>
            </a:extLst>
          </p:cNvPr>
          <p:cNvSpPr/>
          <p:nvPr/>
        </p:nvSpPr>
        <p:spPr>
          <a:xfrm>
            <a:off x="5661970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31C762F-D5B0-5D7E-201D-FD0F08911098}"/>
              </a:ext>
            </a:extLst>
          </p:cNvPr>
          <p:cNvSpPr txBox="1"/>
          <p:nvPr/>
        </p:nvSpPr>
        <p:spPr>
          <a:xfrm>
            <a:off x="2590225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颜色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38374D2-B8B8-C265-3510-C74DF2FF5A3B}"/>
              </a:ext>
            </a:extLst>
          </p:cNvPr>
          <p:cNvSpPr txBox="1"/>
          <p:nvPr/>
        </p:nvSpPr>
        <p:spPr>
          <a:xfrm>
            <a:off x="5587367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扣眼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5B83987-C96E-CF10-BD8F-B664F55C9A50}"/>
              </a:ext>
            </a:extLst>
          </p:cNvPr>
          <p:cNvSpPr txBox="1"/>
          <p:nvPr/>
        </p:nvSpPr>
        <p:spPr>
          <a:xfrm>
            <a:off x="468353" y="33950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形状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839F51A-28EB-C21D-3E97-617ECC5D5AC7}"/>
              </a:ext>
            </a:extLst>
          </p:cNvPr>
          <p:cNvSpPr txBox="1"/>
          <p:nvPr/>
        </p:nvSpPr>
        <p:spPr>
          <a:xfrm>
            <a:off x="218978" y="2643758"/>
            <a:ext cx="8706044" cy="201420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2800" b="1" i="0" u="none" strike="noStrike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同桌合作：</a:t>
            </a:r>
            <a:endParaRPr lang="en-US" altLang="zh-CN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14000"/>
              </a:lnSpc>
            </a:pPr>
            <a:r>
              <a:rPr lang="en-US" altLang="zh-CN" dirty="0">
                <a:solidFill>
                  <a:schemeClr val="tx1"/>
                </a:solidFill>
              </a:rPr>
              <a:t>1.</a:t>
            </a:r>
            <a:r>
              <a:rPr lang="zh-CN" altLang="en-US" dirty="0"/>
              <a:t>将前面分类好的纽扣，参照老师这样继续逐层分类，观察最后的结果，和老师的一样吗？</a:t>
            </a: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2.</a:t>
            </a:r>
            <a:r>
              <a:rPr lang="zh-CN" altLang="en-US" dirty="0"/>
              <a:t>回顾分类过程，对比每次分类结果，你有什么发现？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071364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图片 71">
            <a:extLst>
              <a:ext uri="{FF2B5EF4-FFF2-40B4-BE49-F238E27FC236}">
                <a16:creationId xmlns:a16="http://schemas.microsoft.com/office/drawing/2014/main" id="{E1CA6820-0EED-6C81-F218-7C4EA3F614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342" y="893088"/>
            <a:ext cx="2064469" cy="1598400"/>
          </a:xfrm>
          <a:prstGeom prst="rect">
            <a:avLst/>
          </a:prstGeom>
        </p:spPr>
      </p:pic>
      <p:pic>
        <p:nvPicPr>
          <p:cNvPr id="69" name="图片 68">
            <a:extLst>
              <a:ext uri="{FF2B5EF4-FFF2-40B4-BE49-F238E27FC236}">
                <a16:creationId xmlns:a16="http://schemas.microsoft.com/office/drawing/2014/main" id="{71B2FDDF-6ACF-A2E0-A713-0E9FAFA90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89" y="893088"/>
            <a:ext cx="2061342" cy="1598400"/>
          </a:xfrm>
          <a:prstGeom prst="rect">
            <a:avLst/>
          </a:prstGeom>
        </p:spPr>
      </p:pic>
      <p:pic>
        <p:nvPicPr>
          <p:cNvPr id="79" name="图片 78">
            <a:extLst>
              <a:ext uri="{FF2B5EF4-FFF2-40B4-BE49-F238E27FC236}">
                <a16:creationId xmlns:a16="http://schemas.microsoft.com/office/drawing/2014/main" id="{935ED502-C757-D04B-B3AB-89F4D5E49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970" y="893088"/>
            <a:ext cx="2064470" cy="1598400"/>
          </a:xfrm>
          <a:prstGeom prst="rect">
            <a:avLst/>
          </a:prstGeom>
        </p:spPr>
      </p:pic>
      <p:sp>
        <p:nvSpPr>
          <p:cNvPr id="5" name="箭头: 右 4">
            <a:extLst>
              <a:ext uri="{FF2B5EF4-FFF2-40B4-BE49-F238E27FC236}">
                <a16:creationId xmlns:a16="http://schemas.microsoft.com/office/drawing/2014/main" id="{A8E59BC9-D694-2BEC-5038-032280F66C50}"/>
              </a:ext>
            </a:extLst>
          </p:cNvPr>
          <p:cNvSpPr/>
          <p:nvPr/>
        </p:nvSpPr>
        <p:spPr>
          <a:xfrm>
            <a:off x="2699792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箭头: 右 5">
            <a:extLst>
              <a:ext uri="{FF2B5EF4-FFF2-40B4-BE49-F238E27FC236}">
                <a16:creationId xmlns:a16="http://schemas.microsoft.com/office/drawing/2014/main" id="{6B889CFB-1827-F440-3BDE-FEA9CE6CF121}"/>
              </a:ext>
            </a:extLst>
          </p:cNvPr>
          <p:cNvSpPr/>
          <p:nvPr/>
        </p:nvSpPr>
        <p:spPr>
          <a:xfrm>
            <a:off x="5661970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3D15CA1-0A40-DB31-FF94-25D39EB87348}"/>
              </a:ext>
            </a:extLst>
          </p:cNvPr>
          <p:cNvSpPr txBox="1"/>
          <p:nvPr/>
        </p:nvSpPr>
        <p:spPr>
          <a:xfrm>
            <a:off x="2590225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形状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A389F9A-1B5E-081B-FFB6-E85763A7253F}"/>
              </a:ext>
            </a:extLst>
          </p:cNvPr>
          <p:cNvSpPr txBox="1"/>
          <p:nvPr/>
        </p:nvSpPr>
        <p:spPr>
          <a:xfrm>
            <a:off x="5587367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扣眼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73767C2-5A3A-DECE-C057-033D5ED2D320}"/>
              </a:ext>
            </a:extLst>
          </p:cNvPr>
          <p:cNvSpPr txBox="1"/>
          <p:nvPr/>
        </p:nvSpPr>
        <p:spPr>
          <a:xfrm>
            <a:off x="468353" y="33950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颜色</a:t>
            </a:r>
            <a:endParaRPr lang="zh-CN" altLang="en-US" dirty="0"/>
          </a:p>
        </p:txBody>
      </p:sp>
      <p:pic>
        <p:nvPicPr>
          <p:cNvPr id="12" name="图片 11" descr="图片1">
            <a:extLst>
              <a:ext uri="{FF2B5EF4-FFF2-40B4-BE49-F238E27FC236}">
                <a16:creationId xmlns:a16="http://schemas.microsoft.com/office/drawing/2014/main" id="{EBFED666-C224-AA87-3608-65F2739B9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37" y="2652013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5B7A081-AA5E-018E-8001-6C7009A4C2A5}"/>
              </a:ext>
            </a:extLst>
          </p:cNvPr>
          <p:cNvSpPr txBox="1"/>
          <p:nvPr/>
        </p:nvSpPr>
        <p:spPr>
          <a:xfrm>
            <a:off x="827584" y="3295101"/>
            <a:ext cx="62767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按一定标准分类后，还可以再分。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9881555-DB7F-BFE0-AAA0-1DE9E5A2D0A8}"/>
              </a:ext>
            </a:extLst>
          </p:cNvPr>
          <p:cNvSpPr txBox="1"/>
          <p:nvPr/>
        </p:nvSpPr>
        <p:spPr>
          <a:xfrm>
            <a:off x="827584" y="3880384"/>
            <a:ext cx="73448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latinLnBrk="0">
              <a:buClrTx/>
              <a:buSzTx/>
              <a:buFontTx/>
              <a:buNone/>
              <a:tabLst/>
              <a:defRPr kumimoji="0" sz="2800" b="1" i="0" u="none" strike="noStrike" cap="none" spc="0" normalizeH="0" baseline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不管按什么顺序分类，最终的分类结果都是一样的。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6703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4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7FC95BC3-174E-5EF4-804A-A99994B7F1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0342" y="893088"/>
            <a:ext cx="2064469" cy="15984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098822D-FC0C-A2CF-9564-0091D1E30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789" y="893088"/>
            <a:ext cx="2061342" cy="159840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D426BAC0-8A65-419C-F0E1-54425E7307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7970" y="893088"/>
            <a:ext cx="2064470" cy="1598400"/>
          </a:xfrm>
          <a:prstGeom prst="rect">
            <a:avLst/>
          </a:prstGeom>
        </p:spPr>
      </p:pic>
      <p:sp>
        <p:nvSpPr>
          <p:cNvPr id="33" name="箭头: 右 32">
            <a:extLst>
              <a:ext uri="{FF2B5EF4-FFF2-40B4-BE49-F238E27FC236}">
                <a16:creationId xmlns:a16="http://schemas.microsoft.com/office/drawing/2014/main" id="{AC591A21-CF0A-AD20-CF6F-A06680A72452}"/>
              </a:ext>
            </a:extLst>
          </p:cNvPr>
          <p:cNvSpPr/>
          <p:nvPr/>
        </p:nvSpPr>
        <p:spPr>
          <a:xfrm>
            <a:off x="2699792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箭头: 右 33">
            <a:extLst>
              <a:ext uri="{FF2B5EF4-FFF2-40B4-BE49-F238E27FC236}">
                <a16:creationId xmlns:a16="http://schemas.microsoft.com/office/drawing/2014/main" id="{44648AF3-3088-3109-FF5B-2107FB639CF5}"/>
              </a:ext>
            </a:extLst>
          </p:cNvPr>
          <p:cNvSpPr/>
          <p:nvPr/>
        </p:nvSpPr>
        <p:spPr>
          <a:xfrm>
            <a:off x="5661970" y="1491630"/>
            <a:ext cx="720080" cy="360040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4440178F-0482-73FE-D3DD-F4F9B9599779}"/>
              </a:ext>
            </a:extLst>
          </p:cNvPr>
          <p:cNvSpPr txBox="1"/>
          <p:nvPr/>
        </p:nvSpPr>
        <p:spPr>
          <a:xfrm>
            <a:off x="2590225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形状</a:t>
            </a:r>
            <a:endParaRPr lang="zh-CN" altLang="en-US" dirty="0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5C52354C-309B-F927-3064-2C26D60D820F}"/>
              </a:ext>
            </a:extLst>
          </p:cNvPr>
          <p:cNvSpPr txBox="1"/>
          <p:nvPr/>
        </p:nvSpPr>
        <p:spPr>
          <a:xfrm>
            <a:off x="5587367" y="93259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扣眼</a:t>
            </a:r>
            <a:endParaRPr lang="zh-CN" altLang="en-US" dirty="0"/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0231D1E-0416-2F88-B25D-883CB085CFA1}"/>
              </a:ext>
            </a:extLst>
          </p:cNvPr>
          <p:cNvSpPr txBox="1"/>
          <p:nvPr/>
        </p:nvSpPr>
        <p:spPr>
          <a:xfrm>
            <a:off x="468353" y="339502"/>
            <a:ext cx="11033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颜色</a:t>
            </a:r>
            <a:endParaRPr lang="zh-CN" altLang="en-US" dirty="0"/>
          </a:p>
        </p:txBody>
      </p:sp>
      <p:sp>
        <p:nvSpPr>
          <p:cNvPr id="38" name="对话气泡: 圆角矩形 37">
            <a:extLst>
              <a:ext uri="{FF2B5EF4-FFF2-40B4-BE49-F238E27FC236}">
                <a16:creationId xmlns:a16="http://schemas.microsoft.com/office/drawing/2014/main" id="{5CEC18C7-E4F7-31CA-67F0-30D232C21D0C}"/>
              </a:ext>
            </a:extLst>
          </p:cNvPr>
          <p:cNvSpPr/>
          <p:nvPr/>
        </p:nvSpPr>
        <p:spPr>
          <a:xfrm>
            <a:off x="2843808" y="2796889"/>
            <a:ext cx="4215806" cy="1101887"/>
          </a:xfrm>
          <a:prstGeom prst="wedgeRoundRectCallout">
            <a:avLst>
              <a:gd name="adj1" fmla="val 39094"/>
              <a:gd name="adj2" fmla="val -8178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像这样逐层分类后，更方便使用纽扣。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9F8C90A2-3000-FCA8-5F48-692029F044EA}"/>
              </a:ext>
            </a:extLst>
          </p:cNvPr>
          <p:cNvSpPr txBox="1"/>
          <p:nvPr/>
        </p:nvSpPr>
        <p:spPr>
          <a:xfrm>
            <a:off x="287524" y="4064754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cs typeface="Times New Roman" panose="02020603050405020304" pitchFamily="18" charset="0"/>
              </a:rPr>
              <a:t>如果做一件新衣服需要</a:t>
            </a:r>
            <a:r>
              <a:rPr lang="en-US" altLang="zh-CN" sz="2800" b="1" dirty="0"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cs typeface="Times New Roman" panose="02020603050405020304" pitchFamily="18" charset="0"/>
              </a:rPr>
              <a:t>粒相同的扣子，有几种选择</a:t>
            </a:r>
            <a:r>
              <a:rPr lang="en-US" altLang="zh-CN" sz="2800" b="1" dirty="0"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01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D8129ABB-D197-08CA-BC60-0CADD326EB47}"/>
              </a:ext>
            </a:extLst>
          </p:cNvPr>
          <p:cNvSpPr/>
          <p:nvPr/>
        </p:nvSpPr>
        <p:spPr>
          <a:xfrm>
            <a:off x="1403648" y="715162"/>
            <a:ext cx="3989100" cy="3080724"/>
          </a:xfrm>
          <a:prstGeom prst="roundRect">
            <a:avLst>
              <a:gd name="adj" fmla="val 10153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842A042-F98D-8FAA-DD0A-2CE96C4501C2}"/>
              </a:ext>
            </a:extLst>
          </p:cNvPr>
          <p:cNvCxnSpPr/>
          <p:nvPr/>
        </p:nvCxnSpPr>
        <p:spPr>
          <a:xfrm>
            <a:off x="3398198" y="715162"/>
            <a:ext cx="0" cy="3080724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4EA1DD7-2EE2-8DD9-ED3C-0991C5686821}"/>
              </a:ext>
            </a:extLst>
          </p:cNvPr>
          <p:cNvCxnSpPr>
            <a:cxnSpLocks/>
          </p:cNvCxnSpPr>
          <p:nvPr/>
        </p:nvCxnSpPr>
        <p:spPr>
          <a:xfrm>
            <a:off x="1403648" y="2255524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4A64CE39-3A3E-2379-9088-F20C42FFC0E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005" y="938851"/>
            <a:ext cx="463173" cy="463173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8AF91FC-6C20-7DA8-B853-5902CB5999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8661" y="938851"/>
            <a:ext cx="463173" cy="46317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716E7A5C-8126-880B-BD9D-9239B3D5E9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005" y="1631348"/>
            <a:ext cx="463174" cy="46317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F6ED3D7-0E63-A99B-3468-436DEE3596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58660" y="1631348"/>
            <a:ext cx="463174" cy="46317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BEB3EC-FFBD-B671-23FA-B34F345F053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8187" y="3103388"/>
            <a:ext cx="463174" cy="46317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2D416624-C011-5C04-64DE-6DD5DA189F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94005" y="2410890"/>
            <a:ext cx="463174" cy="46317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1008828-1D37-BD06-D6B5-D02D4ABE68C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45281" y="2410890"/>
            <a:ext cx="463174" cy="46317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E0E1CAD-5374-16C4-7395-7B73A2886B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430" y="2410890"/>
            <a:ext cx="463174" cy="463174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C889D88A-E655-DDA4-6052-95FCBEC0B59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4855" y="2410890"/>
            <a:ext cx="463174" cy="463174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0772773C-68C9-D4BD-9A37-0DDCCB3121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44430" y="3103388"/>
            <a:ext cx="463174" cy="46317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94F2BA96-ECC2-B7C3-E6E7-7657602CF46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081" y="943261"/>
            <a:ext cx="464400" cy="46440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76BAC3A-E833-3EF1-FAFC-122C52F7E5B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2363" y="1630122"/>
            <a:ext cx="464400" cy="4644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65C3910-D0A1-8D2D-DE14-11D37AC48C1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6645" y="1630122"/>
            <a:ext cx="464400" cy="4644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393818D1-818B-BAED-ED74-97D00270EED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8081" y="1631348"/>
            <a:ext cx="464400" cy="46440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1562D37E-A4D2-58F5-D805-5486328BBD7B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42363" y="938851"/>
            <a:ext cx="464400" cy="4644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835BAFEF-496E-5E12-6838-8575F31C85EE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0322" y="3100918"/>
            <a:ext cx="464400" cy="464400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04B8BB8-52A1-4BAE-678A-F8F4B725F820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5978" y="2410890"/>
            <a:ext cx="464400" cy="464400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4D93DF0B-DD14-AC6E-BBFA-347A2F40012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5978" y="3107798"/>
            <a:ext cx="464400" cy="464400"/>
          </a:xfrm>
          <a:prstGeom prst="rect">
            <a:avLst/>
          </a:prstGeom>
        </p:spPr>
      </p:pic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1F875D7C-66C8-F368-69F3-922F3E8A14D7}"/>
              </a:ext>
            </a:extLst>
          </p:cNvPr>
          <p:cNvCxnSpPr>
            <a:cxnSpLocks/>
          </p:cNvCxnSpPr>
          <p:nvPr/>
        </p:nvCxnSpPr>
        <p:spPr>
          <a:xfrm>
            <a:off x="1403648" y="3025705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7EDB7770-8131-364E-9565-621D944F5F9C}"/>
              </a:ext>
            </a:extLst>
          </p:cNvPr>
          <p:cNvCxnSpPr>
            <a:cxnSpLocks/>
          </p:cNvCxnSpPr>
          <p:nvPr/>
        </p:nvCxnSpPr>
        <p:spPr>
          <a:xfrm>
            <a:off x="1403648" y="1485343"/>
            <a:ext cx="3989100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C97DBFA-C659-D3D3-5F64-06FC62D72359}"/>
              </a:ext>
            </a:extLst>
          </p:cNvPr>
          <p:cNvSpPr txBox="1"/>
          <p:nvPr/>
        </p:nvSpPr>
        <p:spPr>
          <a:xfrm>
            <a:off x="287524" y="4064754"/>
            <a:ext cx="856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cs typeface="Times New Roman" panose="02020603050405020304" pitchFamily="18" charset="0"/>
              </a:rPr>
              <a:t>如果做一件新衣服需要</a:t>
            </a:r>
            <a:r>
              <a:rPr lang="en-US" altLang="zh-CN" sz="2800" b="1" dirty="0"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cs typeface="Times New Roman" panose="02020603050405020304" pitchFamily="18" charset="0"/>
              </a:rPr>
              <a:t>粒相同的扣子，有几种选择</a:t>
            </a:r>
            <a:r>
              <a:rPr lang="en-US" altLang="zh-CN" sz="2800" b="1" dirty="0"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cs typeface="Times New Roman" panose="02020603050405020304" pitchFamily="18" charset="0"/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39CF3265-6FCF-0743-8578-2FFA9CAF50F9}"/>
              </a:ext>
            </a:extLst>
          </p:cNvPr>
          <p:cNvSpPr/>
          <p:nvPr/>
        </p:nvSpPr>
        <p:spPr>
          <a:xfrm>
            <a:off x="3467100" y="2340485"/>
            <a:ext cx="6096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075DB59-D54B-4ACF-7580-65A6E7FF0676}"/>
              </a:ext>
            </a:extLst>
          </p:cNvPr>
          <p:cNvSpPr txBox="1"/>
          <p:nvPr/>
        </p:nvSpPr>
        <p:spPr>
          <a:xfrm>
            <a:off x="5652120" y="2422175"/>
            <a:ext cx="22322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种选择。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39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8">
            <a:extLst>
              <a:ext uri="{FF2B5EF4-FFF2-40B4-BE49-F238E27FC236}">
                <a16:creationId xmlns:a16="http://schemas.microsoft.com/office/drawing/2014/main" id="{B4F9FDB1-BE94-5360-F14D-13DA3D246812}"/>
              </a:ext>
            </a:extLst>
          </p:cNvPr>
          <p:cNvGrpSpPr/>
          <p:nvPr/>
        </p:nvGrpSpPr>
        <p:grpSpPr bwMode="auto">
          <a:xfrm>
            <a:off x="-51606" y="-80840"/>
            <a:ext cx="3351213" cy="593725"/>
            <a:chOff x="501650" y="54269"/>
            <a:chExt cx="3351303" cy="594017"/>
          </a:xfrm>
        </p:grpSpPr>
        <p:pic>
          <p:nvPicPr>
            <p:cNvPr id="3" name="图片 11">
              <a:extLst>
                <a:ext uri="{FF2B5EF4-FFF2-40B4-BE49-F238E27FC236}">
                  <a16:creationId xmlns:a16="http://schemas.microsoft.com/office/drawing/2014/main" id="{8BF7C20B-C994-56C3-300C-F68752BC4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9">
              <a:extLst>
                <a:ext uri="{FF2B5EF4-FFF2-40B4-BE49-F238E27FC236}">
                  <a16:creationId xmlns:a16="http://schemas.microsoft.com/office/drawing/2014/main" id="{766A2463-BCB0-EDD8-980E-8EF4CA61AD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D79D3681-3ECD-F20F-1319-64B66A5EE1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等线" panose="02010600030101010101" pitchFamily="2" charset="-122"/>
                </a:rPr>
                <a:t>三、随堂练习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12068AA-D9DD-F592-9FD1-18C5680451B1}"/>
              </a:ext>
            </a:extLst>
          </p:cNvPr>
          <p:cNvSpPr txBox="1"/>
          <p:nvPr/>
        </p:nvSpPr>
        <p:spPr>
          <a:xfrm>
            <a:off x="869839" y="62753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cs typeface="Times New Roman" panose="02020603050405020304" pitchFamily="18" charset="0"/>
              </a:rPr>
              <a:t>准备好下面的卡片，分一分。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396697E-40ED-C899-E964-67D0407174DA}"/>
              </a:ext>
            </a:extLst>
          </p:cNvPr>
          <p:cNvSpPr/>
          <p:nvPr/>
        </p:nvSpPr>
        <p:spPr>
          <a:xfrm>
            <a:off x="395536" y="651993"/>
            <a:ext cx="474303" cy="474303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8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0A2565C6-0F9E-BB74-7A2C-F3E3E12700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819908"/>
            <a:ext cx="225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3F6B88C-5823-8924-D418-E84D8958E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223" y="2027962"/>
            <a:ext cx="961712" cy="95395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2045B4A-6EFC-4C2A-4271-CFFFEBE33C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68" y="1994254"/>
            <a:ext cx="1008246" cy="96946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B831660-EB57-94BB-CCDB-6D8488E72D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9582"/>
            <a:ext cx="992735" cy="116336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17724A8-ED6B-5B72-45EC-CC00975A4B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859" y="2878606"/>
            <a:ext cx="815211" cy="88191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25D8006-3EB4-1BDB-E66A-477ACF66F6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3027" y="1225309"/>
            <a:ext cx="891948" cy="85891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E387B10-D900-E86F-6B16-12D5BC3208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6421" y="1195988"/>
            <a:ext cx="913946" cy="88582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DFA784C8-F029-C390-E810-FF87776422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29" y="2878605"/>
            <a:ext cx="875775" cy="906504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A94761CA-2302-C6C9-A64F-B538C0B82A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14" y="1242744"/>
            <a:ext cx="735971" cy="93324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772B18-C385-2FC0-E50A-70DF690B811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122" y="1278724"/>
            <a:ext cx="735971" cy="93324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BF36BA6-2295-1024-2F02-089286B966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24" y="2119724"/>
            <a:ext cx="856969" cy="887038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C21698FA-DDEB-A977-F389-EBEDBD2618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06" y="1983942"/>
            <a:ext cx="891948" cy="858913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80151DB-CDB3-1ED0-EC27-1C5809610B0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41" y="2874242"/>
            <a:ext cx="945622" cy="945622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2E21434-84C7-3CAE-2EAD-904A9F53045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890" y="2000519"/>
            <a:ext cx="945622" cy="94562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BCB2449-29DB-D215-72B0-A67142D93E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702" y="2870319"/>
            <a:ext cx="930329" cy="901703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9588E14-7102-62DB-759E-AD69FD2640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718" y="2870319"/>
            <a:ext cx="945622" cy="94562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E8C8BD6B-CA5D-4B10-09A2-6FA9085E9FEF}"/>
              </a:ext>
            </a:extLst>
          </p:cNvPr>
          <p:cNvSpPr txBox="1"/>
          <p:nvPr/>
        </p:nvSpPr>
        <p:spPr>
          <a:xfrm>
            <a:off x="5178963" y="1226979"/>
            <a:ext cx="3495369" cy="314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cs typeface="Times New Roman" panose="02020603050405020304" pitchFamily="18" charset="0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）先按卡片形状分类，再把结果记录在下表中。</a:t>
            </a:r>
            <a:endParaRPr lang="en-US" altLang="zh-CN" dirty="0"/>
          </a:p>
          <a:p>
            <a:pPr eaLnBrk="1" hangingPunct="1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）上面的分类结果，还可以继续分吗</a:t>
            </a:r>
            <a:r>
              <a:rPr lang="en-US" altLang="zh-CN" dirty="0"/>
              <a:t>?</a:t>
            </a:r>
            <a:r>
              <a:rPr lang="zh-CN" altLang="en-US" dirty="0"/>
              <a:t>怎样分</a:t>
            </a:r>
            <a:r>
              <a:rPr lang="en-US" altLang="zh-CN" dirty="0"/>
              <a:t>?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B54CF079-FFD9-2871-5C0B-213854D00FFF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616" y="3768015"/>
            <a:ext cx="4514607" cy="12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851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>
            <a:extLst>
              <a:ext uri="{FF2B5EF4-FFF2-40B4-BE49-F238E27FC236}">
                <a16:creationId xmlns:a16="http://schemas.microsoft.com/office/drawing/2014/main" id="{0AAD59A6-63AA-9D2A-740F-93C64DB0660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0616" y="3768015"/>
            <a:ext cx="4514607" cy="1212763"/>
          </a:xfrm>
          <a:prstGeom prst="rect">
            <a:avLst/>
          </a:prstGeom>
        </p:spPr>
      </p:pic>
      <p:grpSp>
        <p:nvGrpSpPr>
          <p:cNvPr id="2" name="组合 8">
            <a:extLst>
              <a:ext uri="{FF2B5EF4-FFF2-40B4-BE49-F238E27FC236}">
                <a16:creationId xmlns:a16="http://schemas.microsoft.com/office/drawing/2014/main" id="{E148F2C1-0F7D-0499-B281-4BC739B0EB31}"/>
              </a:ext>
            </a:extLst>
          </p:cNvPr>
          <p:cNvGrpSpPr/>
          <p:nvPr/>
        </p:nvGrpSpPr>
        <p:grpSpPr bwMode="auto">
          <a:xfrm>
            <a:off x="-51606" y="-80840"/>
            <a:ext cx="3351213" cy="593725"/>
            <a:chOff x="501650" y="54269"/>
            <a:chExt cx="3351303" cy="594017"/>
          </a:xfrm>
        </p:grpSpPr>
        <p:pic>
          <p:nvPicPr>
            <p:cNvPr id="3" name="图片 11">
              <a:extLst>
                <a:ext uri="{FF2B5EF4-FFF2-40B4-BE49-F238E27FC236}">
                  <a16:creationId xmlns:a16="http://schemas.microsoft.com/office/drawing/2014/main" id="{4E848E48-B6F3-5882-BBF7-CB34A60235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9">
              <a:extLst>
                <a:ext uri="{FF2B5EF4-FFF2-40B4-BE49-F238E27FC236}">
                  <a16:creationId xmlns:a16="http://schemas.microsoft.com/office/drawing/2014/main" id="{3CE7F78B-0D66-8829-1E4E-604F2CA444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607C63FA-D2C1-9E96-9CE2-C9719F0421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 dirty="0">
                  <a:latin typeface="黑体" panose="02010609060101010101" pitchFamily="49" charset="-122"/>
                  <a:ea typeface="等线" panose="02010600030101010101" pitchFamily="2" charset="-122"/>
                </a:rPr>
                <a:t>三、随堂练习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5E54FB0-09A1-C36D-723B-C15A538AC6E1}"/>
              </a:ext>
            </a:extLst>
          </p:cNvPr>
          <p:cNvSpPr txBox="1"/>
          <p:nvPr/>
        </p:nvSpPr>
        <p:spPr>
          <a:xfrm>
            <a:off x="869839" y="627534"/>
            <a:ext cx="4896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cs typeface="Times New Roman" panose="02020603050405020304" pitchFamily="18" charset="0"/>
              </a:rPr>
              <a:t>准备好下面的卡片，分一分。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5A283C8-FBBC-4861-2F58-6604C499461C}"/>
              </a:ext>
            </a:extLst>
          </p:cNvPr>
          <p:cNvSpPr/>
          <p:nvPr/>
        </p:nvSpPr>
        <p:spPr>
          <a:xfrm>
            <a:off x="395536" y="651993"/>
            <a:ext cx="474303" cy="474303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28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4">
            <a:extLst>
              <a:ext uri="{FF2B5EF4-FFF2-40B4-BE49-F238E27FC236}">
                <a16:creationId xmlns:a16="http://schemas.microsoft.com/office/drawing/2014/main" id="{081A4592-E7CE-185C-211C-EB153C467F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819908"/>
            <a:ext cx="2254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2C74C2EE-1E88-B08D-2543-5780FBFF22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3316" y="2841930"/>
            <a:ext cx="961712" cy="953956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8903C1A0-393F-9148-FD24-4E0F00D0D5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013410"/>
            <a:ext cx="1008246" cy="969467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5690CC49-101C-3022-A628-CE9788DFAC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73587"/>
            <a:ext cx="992735" cy="116336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CB11CAD7-45F4-C20B-F0DA-D17972590F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401" y="1220764"/>
            <a:ext cx="815211" cy="881910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8CE390B-11BF-5C22-82DF-7DFF4ACF06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005" y="2013410"/>
            <a:ext cx="891948" cy="858913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A0AD48E-8073-5551-FF7E-A452B404815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77" y="2879582"/>
            <a:ext cx="913946" cy="885824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33750E20-A35C-5CBE-66F0-DB1A9CCD77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782" y="2881632"/>
            <a:ext cx="875775" cy="906504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E595A7E0-8BD9-7FCB-7F0C-8F19ECDD56D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5310">
            <a:off x="1425614" y="1226269"/>
            <a:ext cx="735971" cy="933242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2A534627-D836-EC93-D7A2-B6B16DEB0B0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251" y="1195082"/>
            <a:ext cx="735971" cy="93324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335387C6-7964-D870-8B46-BC97B73D65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4875" y="2867536"/>
            <a:ext cx="856969" cy="887038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EF6903F6-AAEE-074A-1544-7CDC5B1793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972" y="2030609"/>
            <a:ext cx="891948" cy="858913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6EF4DD20-227E-C298-DBDA-4405B8AED3E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562" y="2013410"/>
            <a:ext cx="945622" cy="945622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4D4E5BFF-536B-3F67-2C8D-C514D4B506F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857" y="2017465"/>
            <a:ext cx="945622" cy="945622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E2ECF398-3BA4-F362-2A44-8C5A1F8D1A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9787" y="2863821"/>
            <a:ext cx="930329" cy="901703"/>
          </a:xfrm>
          <a:prstGeom prst="rect">
            <a:avLst/>
          </a:prstGeom>
        </p:spPr>
      </p:pic>
      <p:pic>
        <p:nvPicPr>
          <p:cNvPr id="41" name="图片 40">
            <a:extLst>
              <a:ext uri="{FF2B5EF4-FFF2-40B4-BE49-F238E27FC236}">
                <a16:creationId xmlns:a16="http://schemas.microsoft.com/office/drawing/2014/main" id="{8AFE77DD-FE35-47D7-244D-1AB6C9D1C0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267" y="1995686"/>
            <a:ext cx="945622" cy="94562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12DB3B01-3118-C72B-0796-B812D2E8AEE4}"/>
              </a:ext>
            </a:extLst>
          </p:cNvPr>
          <p:cNvSpPr txBox="1"/>
          <p:nvPr/>
        </p:nvSpPr>
        <p:spPr>
          <a:xfrm>
            <a:off x="5178963" y="1226979"/>
            <a:ext cx="3495369" cy="3145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cs typeface="Times New Roman" panose="02020603050405020304" pitchFamily="18" charset="0"/>
              </a:defRPr>
            </a:lvl1pPr>
          </a:lstStyle>
          <a:p>
            <a:pPr eaLnBrk="1" hangingPunct="1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）先按卡片形状分类，再把结果记录在下表中。</a:t>
            </a:r>
            <a:endParaRPr lang="en-US" altLang="zh-CN" dirty="0"/>
          </a:p>
          <a:p>
            <a:pPr eaLnBrk="1" hangingPunct="1"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）上面的分类结果，还可以继续分吗</a:t>
            </a:r>
            <a:r>
              <a:rPr lang="en-US" altLang="zh-CN" dirty="0"/>
              <a:t>?</a:t>
            </a:r>
            <a:r>
              <a:rPr lang="zh-CN" altLang="en-US" dirty="0"/>
              <a:t>怎样分</a:t>
            </a:r>
            <a:r>
              <a:rPr lang="en-US" altLang="zh-CN" dirty="0"/>
              <a:t>?</a:t>
            </a:r>
          </a:p>
        </p:txBody>
      </p:sp>
      <p:sp>
        <p:nvSpPr>
          <p:cNvPr id="42" name="矩形: 圆角 41">
            <a:extLst>
              <a:ext uri="{FF2B5EF4-FFF2-40B4-BE49-F238E27FC236}">
                <a16:creationId xmlns:a16="http://schemas.microsoft.com/office/drawing/2014/main" id="{104D30A5-C436-F523-5777-B60CC385EDCA}"/>
              </a:ext>
            </a:extLst>
          </p:cNvPr>
          <p:cNvSpPr/>
          <p:nvPr/>
        </p:nvSpPr>
        <p:spPr>
          <a:xfrm>
            <a:off x="349992" y="1150754"/>
            <a:ext cx="4738347" cy="2628766"/>
          </a:xfrm>
          <a:prstGeom prst="roundRect">
            <a:avLst>
              <a:gd name="adj" fmla="val 6690"/>
            </a:avLst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05BD75BC-7F2F-D49D-C38B-C14BE06FDE9E}"/>
              </a:ext>
            </a:extLst>
          </p:cNvPr>
          <p:cNvCxnSpPr>
            <a:cxnSpLocks/>
          </p:cNvCxnSpPr>
          <p:nvPr/>
        </p:nvCxnSpPr>
        <p:spPr>
          <a:xfrm>
            <a:off x="349992" y="2052454"/>
            <a:ext cx="472492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id="{1281BC4E-486C-6C69-EA36-3A803E0B149C}"/>
              </a:ext>
            </a:extLst>
          </p:cNvPr>
          <p:cNvCxnSpPr>
            <a:cxnSpLocks/>
          </p:cNvCxnSpPr>
          <p:nvPr/>
        </p:nvCxnSpPr>
        <p:spPr>
          <a:xfrm>
            <a:off x="349992" y="2882617"/>
            <a:ext cx="4740168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B40D835C-FD8C-2FD3-2BDB-1BB1C8B2D418}"/>
              </a:ext>
            </a:extLst>
          </p:cNvPr>
          <p:cNvSpPr txBox="1"/>
          <p:nvPr/>
        </p:nvSpPr>
        <p:spPr>
          <a:xfrm>
            <a:off x="1573428" y="3883117"/>
            <a:ext cx="159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三角形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1FC505FB-48B5-E3F5-B71D-A9EAE15F4B78}"/>
              </a:ext>
            </a:extLst>
          </p:cNvPr>
          <p:cNvSpPr txBox="1"/>
          <p:nvPr/>
        </p:nvSpPr>
        <p:spPr>
          <a:xfrm>
            <a:off x="2806236" y="3883117"/>
            <a:ext cx="159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圆形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011909D2-6E9A-D76A-2CE2-DE6ADCD50338}"/>
              </a:ext>
            </a:extLst>
          </p:cNvPr>
          <p:cNvSpPr txBox="1"/>
          <p:nvPr/>
        </p:nvSpPr>
        <p:spPr>
          <a:xfrm>
            <a:off x="3770018" y="3883117"/>
            <a:ext cx="159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正方形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6FB55035-BA45-C3C1-A9E5-5EBE90E7E7CA}"/>
              </a:ext>
            </a:extLst>
          </p:cNvPr>
          <p:cNvSpPr txBox="1"/>
          <p:nvPr/>
        </p:nvSpPr>
        <p:spPr>
          <a:xfrm>
            <a:off x="1561484" y="4425389"/>
            <a:ext cx="112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0FF8F22D-FC8A-6C4D-89CD-06D053C7F689}"/>
              </a:ext>
            </a:extLst>
          </p:cNvPr>
          <p:cNvSpPr txBox="1"/>
          <p:nvPr/>
        </p:nvSpPr>
        <p:spPr>
          <a:xfrm>
            <a:off x="2712456" y="4425389"/>
            <a:ext cx="112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8DDF199-8CAB-FA4C-3C90-97836D4C78E8}"/>
              </a:ext>
            </a:extLst>
          </p:cNvPr>
          <p:cNvSpPr txBox="1"/>
          <p:nvPr/>
        </p:nvSpPr>
        <p:spPr>
          <a:xfrm>
            <a:off x="3770390" y="4425389"/>
            <a:ext cx="112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5</a:t>
            </a:r>
            <a:r>
              <a:rPr lang="zh-CN" altLang="en-US" sz="2400" b="1" dirty="0">
                <a:solidFill>
                  <a:srgbClr val="FF0000"/>
                </a:solidFill>
                <a:cs typeface="Times New Roman" panose="02020603050405020304" pitchFamily="18" charset="0"/>
              </a:rPr>
              <a:t>个</a:t>
            </a:r>
          </a:p>
        </p:txBody>
      </p:sp>
    </p:spTree>
    <p:extLst>
      <p:ext uri="{BB962C8B-B14F-4D97-AF65-F5344CB8AC3E}">
        <p14:creationId xmlns:p14="http://schemas.microsoft.com/office/powerpoint/2010/main" val="2706869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252AA-B75A-908A-12CB-72D6414B2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3FB6D7E8-ABD4-C7B6-7567-A35046A8E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2909" y="3242946"/>
            <a:ext cx="961712" cy="95395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E9CDD5E-E5FF-E49E-83DF-1D79EBEF8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869" y="2196599"/>
            <a:ext cx="1008246" cy="96946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7C69F1B0-6D67-1634-EDA5-6ED9E1093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22" y="1055184"/>
            <a:ext cx="992735" cy="1163361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5C190D67-9D36-82A6-100A-57C5AC2DD4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792" y="1207417"/>
            <a:ext cx="815211" cy="881910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0B128BF-1CB3-6C0C-E80F-1D4CEFD526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72" y="2151564"/>
            <a:ext cx="891948" cy="85891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CABE0E66-FB28-9EE9-8B50-AC1660EA7D5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5449" y="3213046"/>
            <a:ext cx="913946" cy="8858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A84DB1EF-2B47-3CC4-806A-2E5157A1D5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96" y="3324572"/>
            <a:ext cx="875775" cy="906504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EF2BDB46-C283-E93B-AF2E-B5B9463BC7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467" y="1236389"/>
            <a:ext cx="735971" cy="93324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AF0C1249-0398-2A49-9227-803D1F9B98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510" y="1207417"/>
            <a:ext cx="735971" cy="933242"/>
          </a:xfrm>
          <a:prstGeom prst="rect">
            <a:avLst/>
          </a:prstGeom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id="{C0EF6B52-3F2E-D7BF-6FFE-96B412556A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30" y="3306496"/>
            <a:ext cx="856969" cy="887038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5E3BA671-C43A-D7C7-8176-4E1B8B8BEC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6665" y="2176895"/>
            <a:ext cx="891948" cy="858913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300D45D4-94B4-7F72-6D9E-024D686110D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159" y="2228443"/>
            <a:ext cx="864271" cy="864271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:a16="http://schemas.microsoft.com/office/drawing/2014/main" id="{437CC358-4056-BC5B-A86C-3B5E34B9BAE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369" y="2182515"/>
            <a:ext cx="864271" cy="864271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1423E39A-771A-A9AF-971F-A41FAA45A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98" y="3291831"/>
            <a:ext cx="930329" cy="901703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65810664-664E-DE0C-E945-FA17532576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739" y="2195057"/>
            <a:ext cx="864271" cy="86427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789C429-BABB-AA6E-41C2-2E7A6146CFBD}"/>
              </a:ext>
            </a:extLst>
          </p:cNvPr>
          <p:cNvSpPr txBox="1"/>
          <p:nvPr/>
        </p:nvSpPr>
        <p:spPr>
          <a:xfrm>
            <a:off x="3214858" y="380680"/>
            <a:ext cx="39438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cs typeface="Times New Roman" panose="02020603050405020304" pitchFamily="18" charset="0"/>
              </a:rPr>
              <a:t>按水果分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5838AA2-31FE-159B-5A94-2227B4F85C61}"/>
              </a:ext>
            </a:extLst>
          </p:cNvPr>
          <p:cNvSpPr/>
          <p:nvPr/>
        </p:nvSpPr>
        <p:spPr>
          <a:xfrm>
            <a:off x="1043608" y="1131590"/>
            <a:ext cx="6049076" cy="309948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A45415C-881F-0B0F-FC31-9ABE8E1E862F}"/>
              </a:ext>
            </a:extLst>
          </p:cNvPr>
          <p:cNvCxnSpPr>
            <a:cxnSpLocks/>
          </p:cNvCxnSpPr>
          <p:nvPr/>
        </p:nvCxnSpPr>
        <p:spPr>
          <a:xfrm flipV="1">
            <a:off x="1043608" y="2093625"/>
            <a:ext cx="6049076" cy="52581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B26FD9F-144A-85C1-2D23-74387DD893D9}"/>
              </a:ext>
            </a:extLst>
          </p:cNvPr>
          <p:cNvCxnSpPr>
            <a:cxnSpLocks/>
          </p:cNvCxnSpPr>
          <p:nvPr/>
        </p:nvCxnSpPr>
        <p:spPr>
          <a:xfrm>
            <a:off x="1043608" y="3147562"/>
            <a:ext cx="6049076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2332BE4-D3C1-1DB1-1C53-E14009070CAC}"/>
              </a:ext>
            </a:extLst>
          </p:cNvPr>
          <p:cNvCxnSpPr/>
          <p:nvPr/>
        </p:nvCxnSpPr>
        <p:spPr>
          <a:xfrm>
            <a:off x="3336509" y="1131590"/>
            <a:ext cx="0" cy="309948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EE723777-E65A-2C08-DAC2-7D8108B8AC07}"/>
              </a:ext>
            </a:extLst>
          </p:cNvPr>
          <p:cNvCxnSpPr/>
          <p:nvPr/>
        </p:nvCxnSpPr>
        <p:spPr>
          <a:xfrm>
            <a:off x="5292484" y="1131590"/>
            <a:ext cx="0" cy="3099486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68615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27"/>
          <p:cNvSpPr txBox="1">
            <a:spLocks noChangeArrowheads="1"/>
          </p:cNvSpPr>
          <p:nvPr/>
        </p:nvSpPr>
        <p:spPr bwMode="auto">
          <a:xfrm>
            <a:off x="624002" y="787707"/>
            <a:ext cx="834048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ea typeface="黑体" panose="02010609060101010101" pitchFamily="49" charset="-122"/>
                <a:cs typeface="Times New Roman" panose="02020603050405020304" pitchFamily="18" charset="0"/>
              </a:rPr>
              <a:t>菲菲的袜子有点乱，你能帮她整理一下吗</a:t>
            </a:r>
            <a:r>
              <a:rPr lang="en-US" altLang="zh-CN" b="1" dirty="0">
                <a:ea typeface="黑体" panose="02010609060101010101" pitchFamily="49" charset="-122"/>
                <a:cs typeface="Times New Roman" panose="02020603050405020304" pitchFamily="18" charset="0"/>
              </a:rPr>
              <a:t>? (</a:t>
            </a:r>
            <a:r>
              <a:rPr lang="zh-CN" altLang="en-US" b="1" dirty="0">
                <a:ea typeface="黑体" panose="02010609060101010101" pitchFamily="49" charset="-122"/>
                <a:cs typeface="Times New Roman" panose="02020603050405020304" pitchFamily="18" charset="0"/>
              </a:rPr>
              <a:t>填序号</a:t>
            </a:r>
            <a:r>
              <a:rPr lang="en-US" altLang="zh-CN" b="1" dirty="0"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43ECE4D2-D7F1-5CF3-CCD9-9718545E519B}"/>
              </a:ext>
            </a:extLst>
          </p:cNvPr>
          <p:cNvSpPr/>
          <p:nvPr/>
        </p:nvSpPr>
        <p:spPr>
          <a:xfrm>
            <a:off x="149699" y="812166"/>
            <a:ext cx="474303" cy="474303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28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D74245-46B9-89C4-65FF-E9160004B3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7" y="1493911"/>
            <a:ext cx="6870023" cy="131434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91212D1-FC8B-60E4-208C-8C357BD8F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7738" y="2991241"/>
            <a:ext cx="4061760" cy="1314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23528" y="2865105"/>
            <a:ext cx="80753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）先按颜色分：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     ____________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4DAD0E1-25E6-1A23-A403-0D9310A6C5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766" y="477402"/>
            <a:ext cx="5677705" cy="10862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CB11B16-F726-939E-BD4A-9F5B1DFE4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205" y="1657171"/>
            <a:ext cx="3356826" cy="1086364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E7FBEDCD-3C93-86A4-1C4B-A89DDE494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3452882"/>
            <a:ext cx="80753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）的分类结果再按长短继续分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5A9EF0-66D8-38D9-6266-7827D2CA5B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4115189"/>
            <a:ext cx="85689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 eaLnBrk="1" hangingPunct="1"/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  __________  __________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93E584B-A248-685B-4D90-A2A8F17D4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9117" y="2949370"/>
            <a:ext cx="2079001" cy="30302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51F876B-7FF1-89B7-734C-6DB3032CDB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0770" y="2949991"/>
            <a:ext cx="2518098" cy="3024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B1FB474A-178A-D0D7-74F0-7EA87E2C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1299" y="4159446"/>
            <a:ext cx="982308" cy="348775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3D71F0DE-B771-EB10-12ED-C56A9E0F58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9998" y="4168276"/>
            <a:ext cx="1333290" cy="33994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9420EF7-504F-1A6E-33E0-1B1319B7F62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3964" y="4171244"/>
            <a:ext cx="1313424" cy="33773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1CA850B0-199D-7B29-8E33-F0A6AC861B0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11165" y="4155032"/>
            <a:ext cx="1631294" cy="3531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CFA09CC-B78C-36DF-7C12-8F80281ECB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766" y="477402"/>
            <a:ext cx="5677705" cy="10862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47291E7-F94C-5B42-4298-0018E2334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0205" y="1657171"/>
            <a:ext cx="3356826" cy="1086364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1F9842A-42B2-0989-0EC6-4FBBCC3FB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2859782"/>
            <a:ext cx="80753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just" eaLnBrk="1" hangingPunct="1"/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）的分类结果，你还能继续分吗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48266DA-F339-9F8C-C6CB-2D4A79618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105" y="4075313"/>
            <a:ext cx="7557025" cy="452888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DD20599-BC37-7133-5B49-D6220156FA33}"/>
              </a:ext>
            </a:extLst>
          </p:cNvPr>
          <p:cNvSpPr txBox="1"/>
          <p:nvPr/>
        </p:nvSpPr>
        <p:spPr>
          <a:xfrm>
            <a:off x="1115616" y="3435846"/>
            <a:ext cx="46329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ED028C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按有无图案分类</a:t>
            </a:r>
            <a:r>
              <a:rPr lang="zh-CN" altLang="en-US" sz="2800" b="1" dirty="0">
                <a:solidFill>
                  <a:srgbClr val="ED028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1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163638"/>
            <a:ext cx="5329238" cy="285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矩形 2"/>
          <p:cNvSpPr>
            <a:spLocks noChangeArrowheads="1"/>
          </p:cNvSpPr>
          <p:nvPr/>
        </p:nvSpPr>
        <p:spPr bwMode="auto">
          <a:xfrm>
            <a:off x="2339975" y="1363663"/>
            <a:ext cx="4108450" cy="245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</a:rPr>
              <a:t>    同学们，今天的数学课你们有哪些收获呢？</a:t>
            </a:r>
          </a:p>
        </p:txBody>
      </p:sp>
      <p:grpSp>
        <p:nvGrpSpPr>
          <p:cNvPr id="24581" name="组合 8"/>
          <p:cNvGrpSpPr/>
          <p:nvPr/>
        </p:nvGrpSpPr>
        <p:grpSpPr bwMode="auto">
          <a:xfrm>
            <a:off x="501650" y="53975"/>
            <a:ext cx="3351213" cy="593725"/>
            <a:chOff x="501650" y="54269"/>
            <a:chExt cx="3351303" cy="594017"/>
          </a:xfrm>
        </p:grpSpPr>
        <p:pic>
          <p:nvPicPr>
            <p:cNvPr id="24582" name="图片 1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280"/>
            <a:stretch>
              <a:fillRect/>
            </a:stretch>
          </p:blipFill>
          <p:spPr bwMode="auto">
            <a:xfrm>
              <a:off x="1908737" y="127870"/>
              <a:ext cx="194421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3" name="图片 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002"/>
            <a:stretch>
              <a:fillRect/>
            </a:stretch>
          </p:blipFill>
          <p:spPr bwMode="auto">
            <a:xfrm>
              <a:off x="501650" y="127870"/>
              <a:ext cx="1694086" cy="520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4" name="文本框 10"/>
            <p:cNvSpPr txBox="1">
              <a:spLocks noChangeArrowheads="1"/>
            </p:cNvSpPr>
            <p:nvPr/>
          </p:nvSpPr>
          <p:spPr bwMode="auto">
            <a:xfrm>
              <a:off x="790715" y="54269"/>
              <a:ext cx="277317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黑体" panose="02010609060101010101" pitchFamily="49" charset="-122"/>
                  <a:ea typeface="等线" panose="02010600030101010101" pitchFamily="2" charset="-122"/>
                </a:rPr>
                <a:t>四、课堂小结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283718"/>
            <a:ext cx="2675157" cy="26751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rgbClr val="00B0F0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57150">
          <a:solidFill>
            <a:srgbClr val="00B0F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3200" b="1" dirty="0" smtClean="0"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全屏显示(16:9)</PresentationFormat>
  <Paragraphs>71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方正黑体_GBK</vt:lpstr>
      <vt:lpstr>黑体</vt:lpstr>
      <vt:lpstr>楷体</vt:lpstr>
      <vt:lpstr>楷体_GB2312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/>
  <dc:creator/>
  <cp:keywords>状元成才路</cp:keywords>
  <dc:description/>
  <cp:lastModifiedBy/>
  <cp:revision>1</cp:revision>
  <dcterms:created xsi:type="dcterms:W3CDTF">2025-06-25T01:36:17Z</dcterms:created>
  <dcterms:modified xsi:type="dcterms:W3CDTF">2025-08-08T02:29:23Z</dcterms:modified>
  <cp:category>状元成才路</cp:category>
  <cp:contentStatus>状元成才路</cp:contentStatus>
</cp:coreProperties>
</file>