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19"/>
  </p:notesMasterIdLst>
  <p:sldIdLst>
    <p:sldId id="256" r:id="rId2"/>
    <p:sldId id="370" r:id="rId3"/>
    <p:sldId id="392" r:id="rId4"/>
    <p:sldId id="389" r:id="rId5"/>
    <p:sldId id="386" r:id="rId6"/>
    <p:sldId id="387" r:id="rId7"/>
    <p:sldId id="393" r:id="rId8"/>
    <p:sldId id="394" r:id="rId9"/>
    <p:sldId id="396" r:id="rId10"/>
    <p:sldId id="395" r:id="rId11"/>
    <p:sldId id="397" r:id="rId12"/>
    <p:sldId id="398" r:id="rId13"/>
    <p:sldId id="357" r:id="rId14"/>
    <p:sldId id="364" r:id="rId15"/>
    <p:sldId id="399" r:id="rId16"/>
  </p:sldIdLst>
  <p:sldSz cx="9144000" cy="5143500" type="screen16x9"/>
  <p:notesSz cx="6858000" cy="9144000"/>
  <p:embeddedFontLst>
    <p:embeddedFont>
      <p:font typeface="等线" panose="02010600030101010101" pitchFamily="2" charset="-122"/>
      <p:regular r:id="rId20"/>
      <p:bold r:id="rId21"/>
    </p:embeddedFont>
    <p:embeddedFont>
      <p:font typeface="黑体" panose="02010609060101010101" pitchFamily="49" charset="-122"/>
      <p:regular r:id="rId22"/>
    </p:embeddedFont>
    <p:embeddedFont>
      <p:font typeface="楷体" panose="02010609060101010101" pitchFamily="49" charset="-122"/>
      <p:regular r:id="rId23"/>
    </p:embeddedFont>
  </p:embeddedFont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8">
          <p15:clr>
            <a:srgbClr val="A4A3A4"/>
          </p15:clr>
        </p15:guide>
        <p15:guide id="2" pos="4962">
          <p15:clr>
            <a:srgbClr val="A4A3A4"/>
          </p15:clr>
        </p15:guide>
        <p15:guide id="3" orient="horz" pos="1710">
          <p15:clr>
            <a:srgbClr val="A4A3A4"/>
          </p15:clr>
        </p15:guide>
        <p15:guide id="4" pos="15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7FD"/>
    <a:srgbClr val="6E2D9F"/>
    <a:srgbClr val="FFFFCC"/>
    <a:srgbClr val="FBCF53"/>
    <a:srgbClr val="B58B5C"/>
    <a:srgbClr val="FF0066"/>
    <a:srgbClr val="42FFFF"/>
    <a:srgbClr val="3399FF"/>
    <a:srgbClr val="BDDFC2"/>
    <a:srgbClr val="E966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86" autoAdjust="0"/>
    <p:restoredTop sz="94660" autoAdjust="0"/>
  </p:normalViewPr>
  <p:slideViewPr>
    <p:cSldViewPr snapToGrid="0">
      <p:cViewPr varScale="1">
        <p:scale>
          <a:sx n="139" d="100"/>
          <a:sy n="139" d="100"/>
        </p:scale>
        <p:origin x="852" y="126"/>
      </p:cViewPr>
      <p:guideLst>
        <p:guide orient="horz" pos="228"/>
        <p:guide pos="4962"/>
        <p:guide orient="horz" pos="1710"/>
        <p:guide pos="15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426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 typeface="Arial" panose="020B0604020202020204" pitchFamily="34" charset="0"/>
              <a:buNone/>
              <a:defRPr sz="1200" noProof="1"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defRPr/>
            </a:pPr>
            <a:fld id="{02E5012E-62BD-4ADF-A7A0-60A46E40192F}" type="datetimeFigureOut">
              <a:rPr lang="zh-CN" altLang="en-US"/>
              <a:t>2025/8/8</a:t>
            </a:fld>
            <a:endParaRPr lang="zh-CN" altLang="en-US">
              <a:cs typeface="+mn-cs"/>
            </a:endParaRPr>
          </a:p>
        </p:txBody>
      </p:sp>
      <p:sp>
        <p:nvSpPr>
          <p:cNvPr id="6148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备注占位符 4"/>
          <p:cNvSpPr>
            <a:spLocks noGrp="1" noChangeArrowheads="1"/>
          </p:cNvSpPr>
          <p:nvPr>
            <p:ph type="body" sz="quarter" idx="9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 dirty="0"/>
              <a:t>单击此处编辑母版文本样式</a:t>
            </a:r>
          </a:p>
          <a:p>
            <a:pPr lvl="1"/>
            <a:r>
              <a:rPr lang="zh-CN" altLang="en-US" noProof="0" dirty="0"/>
              <a:t>第二级</a:t>
            </a:r>
          </a:p>
          <a:p>
            <a:pPr lvl="2"/>
            <a:r>
              <a:rPr lang="zh-CN" altLang="en-US" noProof="0" dirty="0"/>
              <a:t>第三级</a:t>
            </a:r>
          </a:p>
          <a:p>
            <a:pPr lvl="3"/>
            <a:r>
              <a:rPr lang="zh-CN" altLang="en-US" noProof="0" dirty="0"/>
              <a:t>第四级</a:t>
            </a:r>
          </a:p>
          <a:p>
            <a:pPr lvl="4"/>
            <a:r>
              <a:rPr lang="zh-CN" altLang="en-US" noProof="0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 typeface="Arial" panose="020B0604020202020204" pitchFamily="34" charset="0"/>
              <a:buNone/>
              <a:defRPr sz="1200" noProof="1"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</a:lstStyle>
          <a:p>
            <a:fld id="{A77592DE-C3C3-457C-863A-0EF582A80391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7" descr="F:\项目\1结束项目\1\PPT\千库网_手持喇叭_元素编号12532533.png千库网_手持喇叭_元素编号1253253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35250"/>
            <a:ext cx="2517775" cy="250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 userDrawn="1"/>
        </p:nvGrpSpPr>
        <p:grpSpPr>
          <a:xfrm>
            <a:off x="255615" y="166482"/>
            <a:ext cx="8632770" cy="4810535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4" name="圆角矩形 5"/>
            <p:cNvSpPr/>
            <p:nvPr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" name="圆角矩形 15"/>
            <p:cNvSpPr/>
            <p:nvPr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 cstate="print"/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9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2"/>
          <p:cNvSpPr/>
          <p:nvPr userDrawn="1"/>
        </p:nvSpPr>
        <p:spPr>
          <a:xfrm>
            <a:off x="190500" y="781050"/>
            <a:ext cx="8769350" cy="420528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pic>
        <p:nvPicPr>
          <p:cNvPr id="4" name="图片 3" descr="F:\项目\1结束项目\1\PPT\千库网_手持喇叭_元素编号12532533.png千库网_手持喇叭_元素编号12532533"/>
          <p:cNvPicPr>
            <a:picLocks noChangeAspect="1"/>
          </p:cNvPicPr>
          <p:nvPr userDrawn="1"/>
        </p:nvPicPr>
        <p:blipFill>
          <a:blip r:embed="rId3"/>
          <a:srcRect l="14424" b="14921"/>
          <a:stretch>
            <a:fillRect/>
          </a:stretch>
        </p:blipFill>
        <p:spPr>
          <a:xfrm rot="1243426">
            <a:off x="17463" y="-150813"/>
            <a:ext cx="1236662" cy="1230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anchor="t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fld id="{65087229-E5CD-42D1-9968-896C68F568C7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</a:lstStyle>
          <a:p>
            <a:pPr>
              <a:defRPr/>
            </a:pPr>
            <a:fld id="{4010C053-DF0D-4B79-A653-DC2E0D8CA4FD}" type="datetimeFigureOut">
              <a:rPr lang="zh-CN" altLang="en-US"/>
              <a:t>2025/8/8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</a:lstStyle>
          <a:p>
            <a:fld id="{1199304E-609C-4836-9569-37EEF0470C7F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A_矩形 8"/>
          <p:cNvSpPr/>
          <p:nvPr>
            <p:custDataLst>
              <p:tags r:id="rId1"/>
            </p:custDataLst>
          </p:nvPr>
        </p:nvSpPr>
        <p:spPr>
          <a:xfrm flipH="1">
            <a:off x="939800" y="2647950"/>
            <a:ext cx="5224463" cy="3984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1" spc="600" dirty="0">
                <a:solidFill>
                  <a:srgbClr val="F69B4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（选自教材</a:t>
            </a:r>
            <a:r>
              <a:rPr lang="en-US" altLang="zh-CN" sz="2000" b="1" spc="600" dirty="0">
                <a:solidFill>
                  <a:srgbClr val="F69B4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P7-P9</a:t>
            </a:r>
            <a:r>
              <a:rPr lang="zh-CN" altLang="en-US" sz="2000" b="1" spc="600" dirty="0">
                <a:solidFill>
                  <a:srgbClr val="F69B4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练一练）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754E4A3D-875C-5AD9-61A0-EC89418B785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10061" y="1260685"/>
            <a:ext cx="3456692" cy="114974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内容占位符 2"/>
          <p:cNvSpPr txBox="1">
            <a:spLocks noChangeArrowheads="1"/>
          </p:cNvSpPr>
          <p:nvPr/>
        </p:nvSpPr>
        <p:spPr bwMode="auto">
          <a:xfrm>
            <a:off x="3955256" y="3762150"/>
            <a:ext cx="3538537" cy="52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       共有         辆车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内容占位符 2"/>
          <p:cNvSpPr txBox="1">
            <a:spLocks noChangeArrowheads="1"/>
          </p:cNvSpPr>
          <p:nvPr/>
        </p:nvSpPr>
        <p:spPr bwMode="auto">
          <a:xfrm>
            <a:off x="1033462" y="626678"/>
            <a:ext cx="3538538" cy="52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黑体" panose="02010609060101010101" pitchFamily="49" charset="-122"/>
              </a:rPr>
              <a:t>将车圈出来。</a:t>
            </a:r>
          </a:p>
        </p:txBody>
      </p:sp>
      <p:sp>
        <p:nvSpPr>
          <p:cNvPr id="9" name="矩形 8"/>
          <p:cNvSpPr/>
          <p:nvPr/>
        </p:nvSpPr>
        <p:spPr>
          <a:xfrm>
            <a:off x="5724525" y="3701309"/>
            <a:ext cx="647700" cy="635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0F7FD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5853113" y="3728296"/>
            <a:ext cx="5191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0000"/>
                </a:solidFill>
                <a:cs typeface="Times New Roman" panose="02020603050405020304" pitchFamily="18" charset="0"/>
              </a:rPr>
              <a:t>4</a:t>
            </a:r>
            <a:endParaRPr lang="zh-CN" altLang="en-US" sz="3200">
              <a:solidFill>
                <a:srgbClr val="FF0000"/>
              </a:solidFill>
            </a:endParaRPr>
          </a:p>
        </p:txBody>
      </p:sp>
      <p:sp>
        <p:nvSpPr>
          <p:cNvPr id="11" name="文本框 4"/>
          <p:cNvSpPr txBox="1">
            <a:spLocks noChangeArrowheads="1"/>
          </p:cNvSpPr>
          <p:nvPr/>
        </p:nvSpPr>
        <p:spPr bwMode="auto">
          <a:xfrm>
            <a:off x="3773289" y="803328"/>
            <a:ext cx="2254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P7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3CB59B69-F571-F1B5-9258-3CF7CF142AC7}"/>
              </a:ext>
            </a:extLst>
          </p:cNvPr>
          <p:cNvGrpSpPr/>
          <p:nvPr/>
        </p:nvGrpSpPr>
        <p:grpSpPr>
          <a:xfrm>
            <a:off x="492691" y="482974"/>
            <a:ext cx="540771" cy="697563"/>
            <a:chOff x="152631" y="736528"/>
            <a:chExt cx="405578" cy="523172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B66A55E3-187E-EA2D-8DB2-260A124254B3}"/>
                </a:ext>
              </a:extLst>
            </p:cNvPr>
            <p:cNvSpPr/>
            <p:nvPr/>
          </p:nvSpPr>
          <p:spPr>
            <a:xfrm>
              <a:off x="152631" y="811865"/>
              <a:ext cx="405578" cy="406800"/>
            </a:xfrm>
            <a:prstGeom prst="ellipse">
              <a:avLst/>
            </a:prstGeom>
            <a:solidFill>
              <a:srgbClr val="0480B7"/>
            </a:solidFill>
            <a:ln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7AB48F27-168A-F769-C6DE-D57C6C96CA5E}"/>
                </a:ext>
              </a:extLst>
            </p:cNvPr>
            <p:cNvSpPr/>
            <p:nvPr/>
          </p:nvSpPr>
          <p:spPr>
            <a:xfrm>
              <a:off x="172917" y="736528"/>
              <a:ext cx="365004" cy="523172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3733" b="1" dirty="0">
                  <a:ln w="0"/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zh-CN" altLang="en-US" sz="3733" b="1" dirty="0">
                <a:ln w="0"/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15" name="图片 14">
            <a:extLst>
              <a:ext uri="{FF2B5EF4-FFF2-40B4-BE49-F238E27FC236}">
                <a16:creationId xmlns:a16="http://schemas.microsoft.com/office/drawing/2014/main" id="{8BDD9B4E-085B-DCCD-D368-2FFCA10A30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36" y="1241378"/>
            <a:ext cx="8227728" cy="2301109"/>
          </a:xfrm>
          <a:prstGeom prst="rect">
            <a:avLst/>
          </a:prstGeom>
        </p:spPr>
      </p:pic>
      <p:sp>
        <p:nvSpPr>
          <p:cNvPr id="16" name="椭圆 15">
            <a:extLst>
              <a:ext uri="{FF2B5EF4-FFF2-40B4-BE49-F238E27FC236}">
                <a16:creationId xmlns:a16="http://schemas.microsoft.com/office/drawing/2014/main" id="{3F59EF89-1BDD-86D3-E7D2-39818F9AC555}"/>
              </a:ext>
            </a:extLst>
          </p:cNvPr>
          <p:cNvSpPr/>
          <p:nvPr/>
        </p:nvSpPr>
        <p:spPr>
          <a:xfrm>
            <a:off x="225911" y="1111303"/>
            <a:ext cx="2254250" cy="134144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8CBB53E9-37B9-C391-5CBE-38AE6519A702}"/>
              </a:ext>
            </a:extLst>
          </p:cNvPr>
          <p:cNvSpPr/>
          <p:nvPr/>
        </p:nvSpPr>
        <p:spPr>
          <a:xfrm>
            <a:off x="2646164" y="1200540"/>
            <a:ext cx="2254250" cy="134144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08AB5A6F-772E-1EC4-EFC1-9A1297315475}"/>
              </a:ext>
            </a:extLst>
          </p:cNvPr>
          <p:cNvSpPr/>
          <p:nvPr/>
        </p:nvSpPr>
        <p:spPr>
          <a:xfrm>
            <a:off x="6513116" y="971249"/>
            <a:ext cx="2254250" cy="134144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BD11A106-B819-5C7A-6EB0-31A624B5D401}"/>
              </a:ext>
            </a:extLst>
          </p:cNvPr>
          <p:cNvSpPr/>
          <p:nvPr/>
        </p:nvSpPr>
        <p:spPr>
          <a:xfrm>
            <a:off x="4668189" y="2316222"/>
            <a:ext cx="2254250" cy="134144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 animBg="1"/>
      <p:bldP spid="17" grpId="0" animBg="1"/>
      <p:bldP spid="18" grpId="0" animBg="1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34C6DD55-834F-881F-E9D1-B4A994C8FE88}"/>
              </a:ext>
            </a:extLst>
          </p:cNvPr>
          <p:cNvGrpSpPr/>
          <p:nvPr/>
        </p:nvGrpSpPr>
        <p:grpSpPr>
          <a:xfrm>
            <a:off x="696358" y="530621"/>
            <a:ext cx="540771" cy="697563"/>
            <a:chOff x="152631" y="736528"/>
            <a:chExt cx="405578" cy="523172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3B95FF4A-5853-76F3-21D9-FEDB32476377}"/>
                </a:ext>
              </a:extLst>
            </p:cNvPr>
            <p:cNvSpPr/>
            <p:nvPr/>
          </p:nvSpPr>
          <p:spPr>
            <a:xfrm>
              <a:off x="152631" y="811865"/>
              <a:ext cx="405578" cy="406800"/>
            </a:xfrm>
            <a:prstGeom prst="ellipse">
              <a:avLst/>
            </a:prstGeom>
            <a:solidFill>
              <a:srgbClr val="0480B7"/>
            </a:solidFill>
            <a:ln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F013582B-DA81-9D62-8109-A6A457E1CF41}"/>
                </a:ext>
              </a:extLst>
            </p:cNvPr>
            <p:cNvSpPr/>
            <p:nvPr/>
          </p:nvSpPr>
          <p:spPr>
            <a:xfrm>
              <a:off x="172917" y="736528"/>
              <a:ext cx="365004" cy="523172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3733" b="1" dirty="0">
                  <a:ln w="0"/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zh-CN" altLang="en-US" sz="3733" b="1" dirty="0">
                <a:ln w="0"/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F21AD312-DD5C-18B3-5128-704FE0197C17}"/>
              </a:ext>
            </a:extLst>
          </p:cNvPr>
          <p:cNvSpPr txBox="1"/>
          <p:nvPr/>
        </p:nvSpPr>
        <p:spPr>
          <a:xfrm>
            <a:off x="1237129" y="545109"/>
            <a:ext cx="68203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整理一下自己的书包。说一说你是怎样整理的。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C86A607-A700-F5D0-F025-BAC927468F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1018" y="2205620"/>
            <a:ext cx="2240877" cy="2289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30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1058362" y="411508"/>
            <a:ext cx="7386391" cy="1303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marL="358775" indent="-358775" eaLnBrk="1" hangingPunct="1"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调查二（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）班同学最喜欢的动物，结果如下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每个     代表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名同学）。</a:t>
            </a:r>
          </a:p>
        </p:txBody>
      </p:sp>
      <p:sp>
        <p:nvSpPr>
          <p:cNvPr id="3" name="文本框 4"/>
          <p:cNvSpPr txBox="1">
            <a:spLocks noChangeArrowheads="1"/>
          </p:cNvSpPr>
          <p:nvPr/>
        </p:nvSpPr>
        <p:spPr bwMode="auto">
          <a:xfrm>
            <a:off x="6422206" y="1063098"/>
            <a:ext cx="2254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P31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练习七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838830"/>
            <a:ext cx="5976664" cy="2893162"/>
          </a:xfrm>
          <a:prstGeom prst="rect">
            <a:avLst/>
          </a:prstGeom>
        </p:spPr>
      </p:pic>
      <p:sp>
        <p:nvSpPr>
          <p:cNvPr id="5" name="椭圆 4"/>
          <p:cNvSpPr/>
          <p:nvPr/>
        </p:nvSpPr>
        <p:spPr>
          <a:xfrm>
            <a:off x="2413820" y="1314795"/>
            <a:ext cx="307975" cy="307975"/>
          </a:xfrm>
          <a:prstGeom prst="ellipse">
            <a:avLst/>
          </a:prstGeom>
          <a:solidFill>
            <a:srgbClr val="FFE7CD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1CEF7BB8-1FD9-97B6-E644-EE7E460649BD}"/>
              </a:ext>
            </a:extLst>
          </p:cNvPr>
          <p:cNvGrpSpPr/>
          <p:nvPr/>
        </p:nvGrpSpPr>
        <p:grpSpPr>
          <a:xfrm>
            <a:off x="544642" y="401186"/>
            <a:ext cx="540771" cy="697563"/>
            <a:chOff x="152631" y="736528"/>
            <a:chExt cx="405578" cy="523172"/>
          </a:xfrm>
        </p:grpSpPr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8E9B2331-8A6D-1357-2806-BC7C869C39B9}"/>
                </a:ext>
              </a:extLst>
            </p:cNvPr>
            <p:cNvSpPr/>
            <p:nvPr/>
          </p:nvSpPr>
          <p:spPr>
            <a:xfrm>
              <a:off x="152631" y="811865"/>
              <a:ext cx="405578" cy="406800"/>
            </a:xfrm>
            <a:prstGeom prst="ellipse">
              <a:avLst/>
            </a:prstGeom>
            <a:solidFill>
              <a:srgbClr val="0480B7"/>
            </a:solidFill>
            <a:ln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567A1F8A-DA22-10AA-A658-C69ECAAA5343}"/>
                </a:ext>
              </a:extLst>
            </p:cNvPr>
            <p:cNvSpPr/>
            <p:nvPr/>
          </p:nvSpPr>
          <p:spPr>
            <a:xfrm>
              <a:off x="172917" y="736528"/>
              <a:ext cx="365004" cy="523172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3733" b="1" dirty="0">
                  <a:ln w="0"/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endParaRPr lang="zh-CN" altLang="en-US" sz="3733" b="1" dirty="0">
                <a:ln w="0"/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3374313"/>
            <a:ext cx="7096793" cy="1225376"/>
          </a:xfrm>
          <a:prstGeom prst="rect">
            <a:avLst/>
          </a:prstGeom>
        </p:spPr>
      </p:pic>
      <p:sp>
        <p:nvSpPr>
          <p:cNvPr id="3" name="Rectangle 27"/>
          <p:cNvSpPr>
            <a:spLocks noChangeArrowheads="1"/>
          </p:cNvSpPr>
          <p:nvPr/>
        </p:nvSpPr>
        <p:spPr bwMode="auto">
          <a:xfrm>
            <a:off x="3509777" y="3968591"/>
            <a:ext cx="492125" cy="585787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32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Rectangle 27"/>
          <p:cNvSpPr>
            <a:spLocks noChangeArrowheads="1"/>
          </p:cNvSpPr>
          <p:nvPr/>
        </p:nvSpPr>
        <p:spPr bwMode="auto">
          <a:xfrm>
            <a:off x="4363509" y="3970179"/>
            <a:ext cx="493712" cy="585788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zh-CN" altLang="en-US" sz="32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Rectangle 27"/>
          <p:cNvSpPr>
            <a:spLocks noChangeArrowheads="1"/>
          </p:cNvSpPr>
          <p:nvPr/>
        </p:nvSpPr>
        <p:spPr bwMode="auto">
          <a:xfrm>
            <a:off x="5331353" y="3970179"/>
            <a:ext cx="492125" cy="5842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zh-CN" altLang="en-US" sz="32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Rectangle 27"/>
          <p:cNvSpPr>
            <a:spLocks noChangeArrowheads="1"/>
          </p:cNvSpPr>
          <p:nvPr/>
        </p:nvSpPr>
        <p:spPr bwMode="auto">
          <a:xfrm>
            <a:off x="6287558" y="3968591"/>
            <a:ext cx="492125" cy="585788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zh-CN" altLang="en-US" sz="32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" name="Rectangle 27"/>
          <p:cNvSpPr>
            <a:spLocks noChangeArrowheads="1"/>
          </p:cNvSpPr>
          <p:nvPr/>
        </p:nvSpPr>
        <p:spPr bwMode="auto">
          <a:xfrm>
            <a:off x="7380312" y="3958431"/>
            <a:ext cx="493712" cy="585787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zh-CN" altLang="en-US" sz="32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1798638" y="4759325"/>
            <a:ext cx="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3"/>
          <p:cNvSpPr txBox="1">
            <a:spLocks noChangeArrowheads="1"/>
          </p:cNvSpPr>
          <p:nvPr/>
        </p:nvSpPr>
        <p:spPr bwMode="auto">
          <a:xfrm>
            <a:off x="1106170" y="2783205"/>
            <a:ext cx="567372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eaLnBrk="1" hangingPunct="1"/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根据上图填写下表并回答问题。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7352" y="411692"/>
            <a:ext cx="4608511" cy="22308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778627" y="1718442"/>
            <a:ext cx="6768752" cy="656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）最喜欢哪种动物的人最多？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023603" y="493066"/>
            <a:ext cx="7096793" cy="1225376"/>
            <a:chOff x="1115616" y="3374313"/>
            <a:chExt cx="7096793" cy="1225376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5616" y="3374313"/>
              <a:ext cx="7096793" cy="1225376"/>
            </a:xfrm>
            <a:prstGeom prst="rect">
              <a:avLst/>
            </a:prstGeom>
          </p:spPr>
        </p:pic>
        <p:sp>
          <p:nvSpPr>
            <p:cNvPr id="5" name="Rectangle 27"/>
            <p:cNvSpPr>
              <a:spLocks noChangeArrowheads="1"/>
            </p:cNvSpPr>
            <p:nvPr/>
          </p:nvSpPr>
          <p:spPr bwMode="auto">
            <a:xfrm>
              <a:off x="3509777" y="3968591"/>
              <a:ext cx="492125" cy="58578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en-US" altLang="zh-CN" sz="3200" b="1" kern="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zh-CN" altLang="en-US" sz="3200" b="1" kern="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6" name="Rectangle 27"/>
            <p:cNvSpPr>
              <a:spLocks noChangeArrowheads="1"/>
            </p:cNvSpPr>
            <p:nvPr/>
          </p:nvSpPr>
          <p:spPr bwMode="auto">
            <a:xfrm>
              <a:off x="4363509" y="3970179"/>
              <a:ext cx="493712" cy="58578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en-US" altLang="zh-CN" sz="3200" b="1" kern="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r>
                <a:rPr lang="zh-CN" altLang="en-US" sz="3200" b="1" kern="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7" name="Rectangle 27"/>
            <p:cNvSpPr>
              <a:spLocks noChangeArrowheads="1"/>
            </p:cNvSpPr>
            <p:nvPr/>
          </p:nvSpPr>
          <p:spPr bwMode="auto">
            <a:xfrm>
              <a:off x="5331353" y="3970179"/>
              <a:ext cx="492125" cy="5842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en-US" altLang="zh-CN" sz="3200" b="1" kern="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r>
                <a:rPr lang="zh-CN" altLang="en-US" sz="3200" b="1" kern="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8" name="Rectangle 27"/>
            <p:cNvSpPr>
              <a:spLocks noChangeArrowheads="1"/>
            </p:cNvSpPr>
            <p:nvPr/>
          </p:nvSpPr>
          <p:spPr bwMode="auto">
            <a:xfrm>
              <a:off x="6287558" y="3968591"/>
              <a:ext cx="492125" cy="58578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en-US" altLang="zh-CN" sz="3200" b="1" kern="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r>
                <a:rPr lang="zh-CN" altLang="en-US" sz="3200" b="1" kern="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9" name="Rectangle 27"/>
            <p:cNvSpPr>
              <a:spLocks noChangeArrowheads="1"/>
            </p:cNvSpPr>
            <p:nvPr/>
          </p:nvSpPr>
          <p:spPr bwMode="auto">
            <a:xfrm>
              <a:off x="7380312" y="3958431"/>
              <a:ext cx="493712" cy="58578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en-US" altLang="zh-CN" sz="3200" b="1" kern="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  <a:r>
                <a:rPr lang="zh-CN" altLang="en-US" sz="3200" b="1" kern="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</p:grpSp>
      <p:sp>
        <p:nvSpPr>
          <p:cNvPr id="10" name="TextBox 3"/>
          <p:cNvSpPr txBox="1">
            <a:spLocks noChangeArrowheads="1"/>
          </p:cNvSpPr>
          <p:nvPr/>
        </p:nvSpPr>
        <p:spPr bwMode="auto">
          <a:xfrm>
            <a:off x="1768114" y="2465464"/>
            <a:ext cx="379142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喜欢大熊猫的人最多。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778627" y="2917075"/>
            <a:ext cx="6768752" cy="656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）你还能提出什么数学问题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2" name="TextBox 3">
            <a:extLst>
              <a:ext uri="{FF2B5EF4-FFF2-40B4-BE49-F238E27FC236}">
                <a16:creationId xmlns:a16="http://schemas.microsoft.com/office/drawing/2014/main" id="{354417B1-E27C-B753-5652-CE945C1ACC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27" y="3600664"/>
            <a:ext cx="739817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答案不唯一，例：最喜欢哪种动物的人最少？</a:t>
            </a: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FBC8E677-DE86-7116-E5E1-38A5ECE729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9191" y="4214060"/>
            <a:ext cx="90601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乌龟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5B912A49-84FD-3E65-0F7F-1C9CEDFFCE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548" y="1620507"/>
            <a:ext cx="7251468" cy="2783601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8227D3FC-70F1-F856-98DE-ED66B9A5E41F}"/>
              </a:ext>
            </a:extLst>
          </p:cNvPr>
          <p:cNvGrpSpPr/>
          <p:nvPr/>
        </p:nvGrpSpPr>
        <p:grpSpPr>
          <a:xfrm>
            <a:off x="494036" y="375608"/>
            <a:ext cx="540771" cy="697563"/>
            <a:chOff x="152631" y="736528"/>
            <a:chExt cx="405578" cy="523172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F74C155E-5934-3D07-5769-5419E2A75E06}"/>
                </a:ext>
              </a:extLst>
            </p:cNvPr>
            <p:cNvSpPr/>
            <p:nvPr/>
          </p:nvSpPr>
          <p:spPr>
            <a:xfrm>
              <a:off x="152631" y="811865"/>
              <a:ext cx="405578" cy="406800"/>
            </a:xfrm>
            <a:prstGeom prst="ellipse">
              <a:avLst/>
            </a:prstGeom>
            <a:solidFill>
              <a:srgbClr val="0480B7"/>
            </a:solidFill>
            <a:ln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6D615E1F-8B7A-B985-47FA-A85D0B4DE738}"/>
                </a:ext>
              </a:extLst>
            </p:cNvPr>
            <p:cNvSpPr/>
            <p:nvPr/>
          </p:nvSpPr>
          <p:spPr>
            <a:xfrm>
              <a:off x="172917" y="736528"/>
              <a:ext cx="365004" cy="523172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3733" b="1" dirty="0">
                  <a:ln w="0"/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endParaRPr lang="zh-CN" altLang="en-US" sz="3733" b="1" dirty="0">
                <a:ln w="0"/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FADD8756-5AC5-F72E-5DAA-C9537DAC8730}"/>
              </a:ext>
            </a:extLst>
          </p:cNvPr>
          <p:cNvSpPr txBox="1"/>
          <p:nvPr/>
        </p:nvSpPr>
        <p:spPr>
          <a:xfrm>
            <a:off x="1092124" y="448232"/>
            <a:ext cx="58198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把下面的道路交通标志分类。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6C707751-C3E5-8AE8-4C43-B41D6F6F5D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5405" y="1995750"/>
            <a:ext cx="1177887" cy="1152000"/>
          </a:xfrm>
          <a:prstGeom prst="rect">
            <a:avLst/>
          </a:prstGeom>
        </p:spPr>
      </p:pic>
      <p:sp>
        <p:nvSpPr>
          <p:cNvPr id="10" name="对话气泡: 圆角矩形 9">
            <a:extLst>
              <a:ext uri="{FF2B5EF4-FFF2-40B4-BE49-F238E27FC236}">
                <a16:creationId xmlns:a16="http://schemas.microsoft.com/office/drawing/2014/main" id="{B8D2C050-10D9-7C23-98EE-B09D946BEFB6}"/>
              </a:ext>
            </a:extLst>
          </p:cNvPr>
          <p:cNvSpPr/>
          <p:nvPr/>
        </p:nvSpPr>
        <p:spPr>
          <a:xfrm>
            <a:off x="6434042" y="685508"/>
            <a:ext cx="2302726" cy="726570"/>
          </a:xfrm>
          <a:prstGeom prst="wedgeRoundRectCallout">
            <a:avLst>
              <a:gd name="adj1" fmla="val 30916"/>
              <a:gd name="adj2" fmla="val 100479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你知道它们分别表示什么意思吗</a:t>
            </a:r>
            <a:r>
              <a:rPr lang="en-US" altLang="zh-CN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?</a:t>
            </a:r>
            <a:endParaRPr lang="zh-CN" altLang="en-US" sz="2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6A7C3FD-42A4-1321-00F5-8965570E05B6}"/>
              </a:ext>
            </a:extLst>
          </p:cNvPr>
          <p:cNvSpPr txBox="1"/>
          <p:nvPr/>
        </p:nvSpPr>
        <p:spPr>
          <a:xfrm>
            <a:off x="623221" y="3775934"/>
            <a:ext cx="1344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注意行人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1640563-3307-8D0B-86AB-254F41AB3DF7}"/>
              </a:ext>
            </a:extLst>
          </p:cNvPr>
          <p:cNvSpPr txBox="1"/>
          <p:nvPr/>
        </p:nvSpPr>
        <p:spPr>
          <a:xfrm>
            <a:off x="1894730" y="4322957"/>
            <a:ext cx="1591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公交专用车道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3B7BEDB-C856-EE25-73AB-C6AC3F556640}"/>
              </a:ext>
            </a:extLst>
          </p:cNvPr>
          <p:cNvSpPr txBox="1"/>
          <p:nvPr/>
        </p:nvSpPr>
        <p:spPr>
          <a:xfrm>
            <a:off x="4285662" y="1449866"/>
            <a:ext cx="1591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右转弯车道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E532284-23F6-B996-5A9E-2C6264A1DCC7}"/>
              </a:ext>
            </a:extLst>
          </p:cNvPr>
          <p:cNvSpPr txBox="1"/>
          <p:nvPr/>
        </p:nvSpPr>
        <p:spPr>
          <a:xfrm>
            <a:off x="1525350" y="1460559"/>
            <a:ext cx="1591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左转弯车道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60750ED-5D33-B493-C5BD-70C5EE8B5598}"/>
              </a:ext>
            </a:extLst>
          </p:cNvPr>
          <p:cNvSpPr txBox="1"/>
          <p:nvPr/>
        </p:nvSpPr>
        <p:spPr>
          <a:xfrm>
            <a:off x="4724285" y="4267485"/>
            <a:ext cx="1591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掉头车道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0C0A21C4-9121-987B-798D-8B95B9F8BB25}"/>
              </a:ext>
            </a:extLst>
          </p:cNvPr>
          <p:cNvSpPr txBox="1"/>
          <p:nvPr/>
        </p:nvSpPr>
        <p:spPr>
          <a:xfrm>
            <a:off x="2759161" y="1203648"/>
            <a:ext cx="1591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禁止</a:t>
            </a:r>
            <a:endParaRPr lang="en-US" altLang="zh-CN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货车通行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E94DB1C8-D837-C9C6-EA99-3B6E184F37A3}"/>
              </a:ext>
            </a:extLst>
          </p:cNvPr>
          <p:cNvSpPr txBox="1"/>
          <p:nvPr/>
        </p:nvSpPr>
        <p:spPr>
          <a:xfrm>
            <a:off x="3592324" y="4363533"/>
            <a:ext cx="1591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禁止掉头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28D376E6-6038-5B51-3490-19CFF4EE4CCB}"/>
              </a:ext>
            </a:extLst>
          </p:cNvPr>
          <p:cNvSpPr txBox="1"/>
          <p:nvPr/>
        </p:nvSpPr>
        <p:spPr>
          <a:xfrm>
            <a:off x="6198651" y="4344312"/>
            <a:ext cx="1591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直行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7BCC6482-D087-816B-4B38-DCDFD7174FA8}"/>
              </a:ext>
            </a:extLst>
          </p:cNvPr>
          <p:cNvSpPr txBox="1"/>
          <p:nvPr/>
        </p:nvSpPr>
        <p:spPr>
          <a:xfrm>
            <a:off x="6478256" y="1369305"/>
            <a:ext cx="16960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红灯停</a:t>
            </a:r>
            <a:endParaRPr lang="en-US" altLang="zh-CN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黄灯等一等</a:t>
            </a:r>
            <a:endParaRPr lang="en-US" altLang="zh-CN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绿灯行</a:t>
            </a:r>
          </a:p>
        </p:txBody>
      </p:sp>
    </p:spTree>
    <p:extLst>
      <p:ext uri="{BB962C8B-B14F-4D97-AF65-F5344CB8AC3E}">
        <p14:creationId xmlns:p14="http://schemas.microsoft.com/office/powerpoint/2010/main" val="3495424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25" grpId="0"/>
      <p:bldP spid="26" grpId="0"/>
      <p:bldP spid="27" grpId="0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0F05A73A-45F3-5C6C-6DE9-1F3D960D8762}"/>
              </a:ext>
            </a:extLst>
          </p:cNvPr>
          <p:cNvSpPr txBox="1"/>
          <p:nvPr/>
        </p:nvSpPr>
        <p:spPr>
          <a:xfrm>
            <a:off x="698500" y="342900"/>
            <a:ext cx="6565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按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形状分类，填写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下表。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A807608-7A21-7D53-3425-73BF29638D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600" y="2408528"/>
            <a:ext cx="5071192" cy="2392072"/>
          </a:xfrm>
          <a:prstGeom prst="rect">
            <a:avLst/>
          </a:prstGeom>
        </p:spPr>
      </p:pic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8ED025A5-1894-6B49-5876-EB4C7864C1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5099761"/>
              </p:ext>
            </p:extLst>
          </p:nvPr>
        </p:nvGraphicFramePr>
        <p:xfrm>
          <a:off x="1124706" y="922512"/>
          <a:ext cx="6281934" cy="1491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50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54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45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68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559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形状</a:t>
                      </a:r>
                    </a:p>
                  </a:txBody>
                  <a:tcPr marT="45745" marB="457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长方形</a:t>
                      </a:r>
                      <a:endParaRPr lang="zh-CN" altLang="en-US" sz="2800" b="1" kern="1200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45" marB="457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kern="1200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三角形</a:t>
                      </a:r>
                    </a:p>
                  </a:txBody>
                  <a:tcPr marT="45745" marB="457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kern="1200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圆</a:t>
                      </a:r>
                    </a:p>
                  </a:txBody>
                  <a:tcPr marT="45745" marB="457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559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kern="1200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个数</a:t>
                      </a:r>
                    </a:p>
                  </a:txBody>
                  <a:tcPr marT="45745" marB="457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T="45745" marB="457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T="45745" marB="457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T="45745" marB="457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TextBox 8">
            <a:extLst>
              <a:ext uri="{FF2B5EF4-FFF2-40B4-BE49-F238E27FC236}">
                <a16:creationId xmlns:a16="http://schemas.microsoft.com/office/drawing/2014/main" id="{DF988F7C-422B-A2C4-DDA9-E3209512AB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1938" y="1749586"/>
            <a:ext cx="388937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id="{03F9F604-A4C7-B351-113D-B063366927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5681" y="1749585"/>
            <a:ext cx="388937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TextBox 12">
            <a:extLst>
              <a:ext uri="{FF2B5EF4-FFF2-40B4-BE49-F238E27FC236}">
                <a16:creationId xmlns:a16="http://schemas.microsoft.com/office/drawing/2014/main" id="{4FB9C737-F903-CA56-1210-1410322A5E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2157" y="1749586"/>
            <a:ext cx="388937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842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E9299F-4719-0166-FE38-44052B0E05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C75EFFE-164A-E8D2-371F-9BD8464C4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600" y="2408528"/>
            <a:ext cx="5071192" cy="2392072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6D9F37C6-D1BC-A24A-32A1-640586C44755}"/>
              </a:ext>
            </a:extLst>
          </p:cNvPr>
          <p:cNvSpPr txBox="1"/>
          <p:nvPr/>
        </p:nvSpPr>
        <p:spPr>
          <a:xfrm>
            <a:off x="698500" y="342900"/>
            <a:ext cx="6565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还可以怎样分？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33A57EC-CB18-08AF-D32E-D1FCB54D5917}"/>
              </a:ext>
            </a:extLst>
          </p:cNvPr>
          <p:cNvSpPr txBox="1"/>
          <p:nvPr/>
        </p:nvSpPr>
        <p:spPr>
          <a:xfrm>
            <a:off x="838200" y="2971800"/>
            <a:ext cx="30353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(3)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你还能提出什么数学问题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16662965-5215-71D8-5242-5E98A4C910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7585808"/>
              </p:ext>
            </p:extLst>
          </p:nvPr>
        </p:nvGraphicFramePr>
        <p:xfrm>
          <a:off x="1188206" y="904648"/>
          <a:ext cx="6281934" cy="1491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50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54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45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68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559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颜色</a:t>
                      </a:r>
                    </a:p>
                  </a:txBody>
                  <a:tcPr marT="45745" marB="457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蓝色</a:t>
                      </a:r>
                      <a:endParaRPr lang="zh-CN" altLang="en-US" sz="2800" b="1" kern="1200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45" marB="457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kern="1200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红色</a:t>
                      </a:r>
                    </a:p>
                  </a:txBody>
                  <a:tcPr marT="45745" marB="457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kern="1200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黄色</a:t>
                      </a:r>
                    </a:p>
                  </a:txBody>
                  <a:tcPr marT="45745" marB="457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559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kern="1200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个数</a:t>
                      </a:r>
                    </a:p>
                  </a:txBody>
                  <a:tcPr marT="45745" marB="457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T="45745" marB="457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T="45745" marB="457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T="45745" marB="457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8">
            <a:extLst>
              <a:ext uri="{FF2B5EF4-FFF2-40B4-BE49-F238E27FC236}">
                <a16:creationId xmlns:a16="http://schemas.microsoft.com/office/drawing/2014/main" id="{BE17639F-800C-1E69-7E98-C2D439C72E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5438" y="1731722"/>
            <a:ext cx="388937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775D0B62-41C7-B96E-05F6-08ECA24DAF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181" y="1731721"/>
            <a:ext cx="388937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3798C356-D25A-4869-33F6-1D98CD2ACB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5657" y="1731722"/>
            <a:ext cx="388937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10C004E6-AFC7-0097-7F22-053E86C9B2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5918" y="967085"/>
            <a:ext cx="897861" cy="580952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57C48C3F-F5DC-5DFB-A5ED-5DDB39D68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0690" y="1731721"/>
            <a:ext cx="897861" cy="58095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B6EE6146-E52A-F8C6-D8C7-62E05DAE1F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7305" y="1040263"/>
            <a:ext cx="956507" cy="507774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6C79E0D8-73B2-DAC5-6575-F817AE8D60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2419" y="1040263"/>
            <a:ext cx="956507" cy="507774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F43D8D1A-C1FC-D570-6DD7-4DB8FFF6E6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2143" y="1040263"/>
            <a:ext cx="956507" cy="507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16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280EA54-F811-BD97-8F61-52CD0B3A7027}"/>
              </a:ext>
            </a:extLst>
          </p:cNvPr>
          <p:cNvGrpSpPr/>
          <p:nvPr/>
        </p:nvGrpSpPr>
        <p:grpSpPr>
          <a:xfrm>
            <a:off x="443236" y="375608"/>
            <a:ext cx="540771" cy="697563"/>
            <a:chOff x="152631" y="736528"/>
            <a:chExt cx="405578" cy="523172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81427F69-DC3F-7604-8CE3-D0AA780CFB4D}"/>
                </a:ext>
              </a:extLst>
            </p:cNvPr>
            <p:cNvSpPr/>
            <p:nvPr/>
          </p:nvSpPr>
          <p:spPr>
            <a:xfrm>
              <a:off x="152631" y="811865"/>
              <a:ext cx="405578" cy="406800"/>
            </a:xfrm>
            <a:prstGeom prst="ellipse">
              <a:avLst/>
            </a:prstGeom>
            <a:solidFill>
              <a:srgbClr val="0480B7"/>
            </a:solidFill>
            <a:ln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CAFDBC7C-7C8C-639B-244E-99A335FDBE36}"/>
                </a:ext>
              </a:extLst>
            </p:cNvPr>
            <p:cNvSpPr/>
            <p:nvPr/>
          </p:nvSpPr>
          <p:spPr>
            <a:xfrm>
              <a:off x="172917" y="736528"/>
              <a:ext cx="365004" cy="523172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3733" b="1" dirty="0">
                  <a:ln w="0"/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  <a:endParaRPr lang="zh-CN" altLang="en-US" sz="3733" b="1" dirty="0">
                <a:ln w="0"/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9D9C570C-85D1-8FF4-4F3E-3F840E2BAD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004" y="375608"/>
            <a:ext cx="7617580" cy="1880289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52F47548-D71A-CD95-CB07-F731B52B432D}"/>
              </a:ext>
            </a:extLst>
          </p:cNvPr>
          <p:cNvSpPr txBox="1"/>
          <p:nvPr/>
        </p:nvSpPr>
        <p:spPr>
          <a:xfrm>
            <a:off x="689484" y="2255897"/>
            <a:ext cx="79121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将这些算式分成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两类，可以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怎样分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把分类的结果记录在下表中。</a:t>
            </a:r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1466980B-DCE3-0035-2372-83462AD66C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1849318"/>
              </p:ext>
            </p:extLst>
          </p:nvPr>
        </p:nvGraphicFramePr>
        <p:xfrm>
          <a:off x="2044700" y="3391072"/>
          <a:ext cx="4572000" cy="13840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150186729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4139157437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756045032"/>
                    </a:ext>
                  </a:extLst>
                </a:gridCol>
              </a:tblGrid>
              <a:tr h="5610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类型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两位数减一位数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两位数减两位数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4355157"/>
                  </a:ext>
                </a:extLst>
              </a:tr>
              <a:tr h="5610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个数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6042190"/>
                  </a:ext>
                </a:extLst>
              </a:tr>
            </a:tbl>
          </a:graphicData>
        </a:graphic>
      </p:graphicFrame>
      <p:pic>
        <p:nvPicPr>
          <p:cNvPr id="12" name="图片 11">
            <a:extLst>
              <a:ext uri="{FF2B5EF4-FFF2-40B4-BE49-F238E27FC236}">
                <a16:creationId xmlns:a16="http://schemas.microsoft.com/office/drawing/2014/main" id="{31BD6A20-62EF-C959-ADC4-8A92D8F812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6578" y="3493337"/>
            <a:ext cx="1044937" cy="569844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C386D20A-118B-97C9-0633-E78800CA95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6578" y="4284404"/>
            <a:ext cx="1044937" cy="420135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19FDF4DB-52BE-F573-EE2F-476392E2CA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0955" y="3436779"/>
            <a:ext cx="1386121" cy="699407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35CCC1BB-5FB2-C80A-7F01-26914FA133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5088" y="3436779"/>
            <a:ext cx="1386121" cy="699407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34D60F47-253E-E35E-B4FA-C271052609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3476" y="4272964"/>
            <a:ext cx="1044937" cy="420135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57349204-FD61-ABD3-9A41-5CE1456087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2252" y="4272964"/>
            <a:ext cx="1044937" cy="42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325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1E64FC0-06F5-BEEA-6DD5-702C9E757184}"/>
              </a:ext>
            </a:extLst>
          </p:cNvPr>
          <p:cNvSpPr txBox="1"/>
          <p:nvPr/>
        </p:nvSpPr>
        <p:spPr>
          <a:xfrm>
            <a:off x="1054100" y="381819"/>
            <a:ext cx="7289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上面的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分类结果，还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可以继续分吗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和同学交流一下吧。</a:t>
            </a:r>
          </a:p>
        </p:txBody>
      </p:sp>
    </p:spTree>
    <p:extLst>
      <p:ext uri="{BB962C8B-B14F-4D97-AF65-F5344CB8AC3E}">
        <p14:creationId xmlns:p14="http://schemas.microsoft.com/office/powerpoint/2010/main" val="39198459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1FB1E52E-DF81-F813-56F8-864FA9BEB1C9}"/>
              </a:ext>
            </a:extLst>
          </p:cNvPr>
          <p:cNvGrpSpPr/>
          <p:nvPr/>
        </p:nvGrpSpPr>
        <p:grpSpPr>
          <a:xfrm>
            <a:off x="443236" y="375608"/>
            <a:ext cx="540771" cy="697563"/>
            <a:chOff x="152631" y="736528"/>
            <a:chExt cx="405578" cy="523172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0615EDCD-68D0-2EF0-E57F-933BA3A22354}"/>
                </a:ext>
              </a:extLst>
            </p:cNvPr>
            <p:cNvSpPr/>
            <p:nvPr/>
          </p:nvSpPr>
          <p:spPr>
            <a:xfrm>
              <a:off x="152631" y="811865"/>
              <a:ext cx="405578" cy="406800"/>
            </a:xfrm>
            <a:prstGeom prst="ellipse">
              <a:avLst/>
            </a:prstGeom>
            <a:solidFill>
              <a:srgbClr val="0480B7"/>
            </a:solidFill>
            <a:ln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F102E801-6228-3354-6601-6482CBC967C3}"/>
                </a:ext>
              </a:extLst>
            </p:cNvPr>
            <p:cNvSpPr/>
            <p:nvPr/>
          </p:nvSpPr>
          <p:spPr>
            <a:xfrm>
              <a:off x="172917" y="736528"/>
              <a:ext cx="365004" cy="523172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3733" b="1" dirty="0">
                  <a:ln w="0"/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6</a:t>
              </a:r>
              <a:endParaRPr lang="zh-CN" altLang="en-US" sz="3733" b="1" dirty="0">
                <a:ln w="0"/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C8922A89-FE67-BEF8-08E5-B1061D753154}"/>
              </a:ext>
            </a:extLst>
          </p:cNvPr>
          <p:cNvSpPr txBox="1"/>
          <p:nvPr/>
        </p:nvSpPr>
        <p:spPr>
          <a:xfrm>
            <a:off x="1192149" y="476057"/>
            <a:ext cx="7010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把全班同学分为两组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你想怎样分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用自己喜欢的方式表示分类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的结果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并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与同伴交流。</a:t>
            </a:r>
          </a:p>
        </p:txBody>
      </p:sp>
    </p:spTree>
    <p:extLst>
      <p:ext uri="{BB962C8B-B14F-4D97-AF65-F5344CB8AC3E}">
        <p14:creationId xmlns:p14="http://schemas.microsoft.com/office/powerpoint/2010/main" val="14602807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58900" y="96208"/>
            <a:ext cx="6648110" cy="2599755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10079F51-EA8D-03D4-3204-E3A7054B26C5}"/>
              </a:ext>
            </a:extLst>
          </p:cNvPr>
          <p:cNvGrpSpPr/>
          <p:nvPr/>
        </p:nvGrpSpPr>
        <p:grpSpPr>
          <a:xfrm>
            <a:off x="443236" y="274008"/>
            <a:ext cx="540771" cy="697563"/>
            <a:chOff x="152631" y="736528"/>
            <a:chExt cx="405578" cy="523172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FE58BE95-4C56-36C4-36B1-E3135B915230}"/>
                </a:ext>
              </a:extLst>
            </p:cNvPr>
            <p:cNvSpPr/>
            <p:nvPr/>
          </p:nvSpPr>
          <p:spPr>
            <a:xfrm>
              <a:off x="152631" y="811865"/>
              <a:ext cx="405578" cy="406800"/>
            </a:xfrm>
            <a:prstGeom prst="ellipse">
              <a:avLst/>
            </a:prstGeom>
            <a:solidFill>
              <a:srgbClr val="0480B7"/>
            </a:solidFill>
            <a:ln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C22E54B6-D2B5-A0A7-9C4C-25C84A8473D7}"/>
                </a:ext>
              </a:extLst>
            </p:cNvPr>
            <p:cNvSpPr/>
            <p:nvPr/>
          </p:nvSpPr>
          <p:spPr>
            <a:xfrm>
              <a:off x="172917" y="736528"/>
              <a:ext cx="365004" cy="523172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3733" b="1" dirty="0">
                  <a:ln w="0"/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7</a:t>
              </a:r>
              <a:endParaRPr lang="zh-CN" altLang="en-US" sz="3733" b="1" dirty="0">
                <a:ln w="0"/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534329" y="2583937"/>
            <a:ext cx="807534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algn="just" eaLnBrk="1" hangingPunct="1"/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）把上面的图形分为两类，可以怎样分？把分类的结果记录在下表中。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1387" y="3499944"/>
            <a:ext cx="4221163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27"/>
          <p:cNvSpPr>
            <a:spLocks noChangeArrowheads="1"/>
          </p:cNvSpPr>
          <p:nvPr/>
        </p:nvSpPr>
        <p:spPr bwMode="auto">
          <a:xfrm>
            <a:off x="3627437" y="3647582"/>
            <a:ext cx="1506538" cy="46196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平面图形</a:t>
            </a:r>
            <a:r>
              <a:rPr lang="zh-CN" altLang="en-US" sz="2000" kern="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11" name="Rectangle 27"/>
          <p:cNvSpPr>
            <a:spLocks noChangeArrowheads="1"/>
          </p:cNvSpPr>
          <p:nvPr/>
        </p:nvSpPr>
        <p:spPr bwMode="auto">
          <a:xfrm>
            <a:off x="4999037" y="3647582"/>
            <a:ext cx="149860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立体图形 </a:t>
            </a:r>
          </a:p>
        </p:txBody>
      </p:sp>
      <p:sp>
        <p:nvSpPr>
          <p:cNvPr id="12" name="Rectangle 27"/>
          <p:cNvSpPr>
            <a:spLocks noChangeArrowheads="1"/>
          </p:cNvSpPr>
          <p:nvPr/>
        </p:nvSpPr>
        <p:spPr bwMode="auto">
          <a:xfrm>
            <a:off x="2524125" y="4230194"/>
            <a:ext cx="80327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个数</a:t>
            </a:r>
          </a:p>
        </p:txBody>
      </p:sp>
      <p:sp>
        <p:nvSpPr>
          <p:cNvPr id="13" name="Rectangle 27"/>
          <p:cNvSpPr>
            <a:spLocks noChangeArrowheads="1"/>
          </p:cNvSpPr>
          <p:nvPr/>
        </p:nvSpPr>
        <p:spPr bwMode="auto">
          <a:xfrm>
            <a:off x="4032250" y="4155582"/>
            <a:ext cx="698500" cy="5842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zh-CN" altLang="en-US" sz="32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4" name="Rectangle 27"/>
          <p:cNvSpPr>
            <a:spLocks noChangeArrowheads="1"/>
          </p:cNvSpPr>
          <p:nvPr/>
        </p:nvSpPr>
        <p:spPr bwMode="auto">
          <a:xfrm>
            <a:off x="5429250" y="4147644"/>
            <a:ext cx="593725" cy="5842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zh-CN" altLang="en-US" sz="3200" b="1" kern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 noChangeArrowheads="1"/>
          </p:cNvSpPr>
          <p:nvPr/>
        </p:nvSpPr>
        <p:spPr bwMode="auto">
          <a:xfrm>
            <a:off x="504664" y="413138"/>
            <a:ext cx="8134672" cy="69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eaLnBrk="1" hangingPunct="1"/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）上面的分类结果，还可以继续分吗？分一分并表示出分类的结果。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2844" y="1234837"/>
            <a:ext cx="5940111" cy="232289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548" y="3683109"/>
            <a:ext cx="6870023" cy="1010781"/>
          </a:xfrm>
          <a:prstGeom prst="rect">
            <a:avLst/>
          </a:prstGeom>
        </p:spPr>
      </p:pic>
      <p:sp>
        <p:nvSpPr>
          <p:cNvPr id="10" name="Rectangle 27"/>
          <p:cNvSpPr>
            <a:spLocks noChangeArrowheads="1"/>
          </p:cNvSpPr>
          <p:nvPr/>
        </p:nvSpPr>
        <p:spPr bwMode="auto">
          <a:xfrm>
            <a:off x="2064668" y="4108052"/>
            <a:ext cx="389850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3200" b="1" kern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Rectangle 27"/>
          <p:cNvSpPr>
            <a:spLocks noChangeArrowheads="1"/>
          </p:cNvSpPr>
          <p:nvPr/>
        </p:nvSpPr>
        <p:spPr bwMode="auto">
          <a:xfrm>
            <a:off x="2928764" y="4108051"/>
            <a:ext cx="389850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3200" b="1" kern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 27"/>
          <p:cNvSpPr>
            <a:spLocks noChangeArrowheads="1"/>
          </p:cNvSpPr>
          <p:nvPr/>
        </p:nvSpPr>
        <p:spPr bwMode="auto">
          <a:xfrm>
            <a:off x="3792860" y="4108051"/>
            <a:ext cx="389850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3200" b="1" kern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84" name="Rectangle 27"/>
          <p:cNvSpPr>
            <a:spLocks noChangeArrowheads="1"/>
          </p:cNvSpPr>
          <p:nvPr/>
        </p:nvSpPr>
        <p:spPr bwMode="auto">
          <a:xfrm>
            <a:off x="4656956" y="4108051"/>
            <a:ext cx="389850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ker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3200" b="1" kern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85" name="Rectangle 27"/>
          <p:cNvSpPr>
            <a:spLocks noChangeArrowheads="1"/>
          </p:cNvSpPr>
          <p:nvPr/>
        </p:nvSpPr>
        <p:spPr bwMode="auto">
          <a:xfrm>
            <a:off x="5521052" y="4108051"/>
            <a:ext cx="389850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3200" b="1" kern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88" name="Rectangle 27"/>
          <p:cNvSpPr>
            <a:spLocks noChangeArrowheads="1"/>
          </p:cNvSpPr>
          <p:nvPr/>
        </p:nvSpPr>
        <p:spPr bwMode="auto">
          <a:xfrm>
            <a:off x="6385148" y="4108050"/>
            <a:ext cx="389850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3200" b="1" kern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89" name="Rectangle 27"/>
          <p:cNvSpPr>
            <a:spLocks noChangeArrowheads="1"/>
          </p:cNvSpPr>
          <p:nvPr/>
        </p:nvSpPr>
        <p:spPr bwMode="auto">
          <a:xfrm>
            <a:off x="7249244" y="4108049"/>
            <a:ext cx="389850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3200" b="1" kern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1" grpId="0"/>
      <p:bldP spid="23" grpId="0"/>
      <p:bldP spid="16384" grpId="0"/>
      <p:bldP spid="16385" grpId="0"/>
      <p:bldP spid="16388" grpId="0"/>
      <p:bldP spid="1638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内容占位符 2"/>
          <p:cNvSpPr txBox="1"/>
          <p:nvPr/>
        </p:nvSpPr>
        <p:spPr bwMode="auto">
          <a:xfrm>
            <a:off x="641350" y="1082675"/>
            <a:ext cx="82296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）根据分组的结果，与同桌互相提一个问题。</a:t>
            </a:r>
          </a:p>
        </p:txBody>
      </p:sp>
    </p:spTree>
    <p:extLst>
      <p:ext uri="{BB962C8B-B14F-4D97-AF65-F5344CB8AC3E}">
        <p14:creationId xmlns:p14="http://schemas.microsoft.com/office/powerpoint/2010/main" val="2007464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1" dirty="0" smtClean="0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386</Words>
  <Application>Microsoft Office PowerPoint</Application>
  <PresentationFormat>全屏显示(16:9)</PresentationFormat>
  <Paragraphs>88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4" baseType="lpstr">
      <vt:lpstr>等线</vt:lpstr>
      <vt:lpstr>Times New Roman</vt:lpstr>
      <vt:lpstr>黑体</vt:lpstr>
      <vt:lpstr>楷体</vt:lpstr>
      <vt:lpstr>Arial</vt:lpstr>
      <vt:lpstr>Calibri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/>
  <dc:creator/>
  <cp:keywords>状元成才路</cp:keywords>
  <dc:description/>
  <cp:lastModifiedBy/>
  <cp:revision>1</cp:revision>
  <dcterms:created xsi:type="dcterms:W3CDTF">2025-06-25T02:53:28Z</dcterms:created>
  <dcterms:modified xsi:type="dcterms:W3CDTF">2025-08-08T02:29:52Z</dcterms:modified>
  <cp:category>状元成才路</cp:category>
  <cp:contentStatus>状元成才路</cp:contentStatus>
</cp:coreProperties>
</file>