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454" r:id="rId2"/>
    <p:sldId id="622" r:id="rId3"/>
    <p:sldId id="624" r:id="rId4"/>
    <p:sldId id="625" r:id="rId5"/>
    <p:sldId id="627" r:id="rId6"/>
    <p:sldId id="628" r:id="rId7"/>
    <p:sldId id="630" r:id="rId8"/>
    <p:sldId id="629" r:id="rId9"/>
    <p:sldId id="621" r:id="rId10"/>
    <p:sldId id="631" r:id="rId11"/>
    <p:sldId id="519" r:id="rId12"/>
    <p:sldId id="576" r:id="rId13"/>
    <p:sldId id="595" r:id="rId14"/>
    <p:sldId id="597" r:id="rId15"/>
    <p:sldId id="596" r:id="rId16"/>
    <p:sldId id="508" r:id="rId17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24">
          <p15:clr>
            <a:srgbClr val="A4A3A4"/>
          </p15:clr>
        </p15:guide>
        <p15:guide id="2" orient="horz" pos="940">
          <p15:clr>
            <a:srgbClr val="A4A3A4"/>
          </p15:clr>
        </p15:guide>
        <p15:guide id="3" orient="horz" pos="4010">
          <p15:clr>
            <a:srgbClr val="A4A3A4"/>
          </p15:clr>
        </p15:guide>
        <p15:guide id="4" pos="256">
          <p15:clr>
            <a:srgbClr val="A4A3A4"/>
          </p15:clr>
        </p15:guide>
        <p15:guide id="5" pos="6663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  <p:cmAuthor id="2" name="lenovo" initials="l" lastIdx="20" clrIdx="1"/>
  <p:cmAuthor id="3" name="xbany" initials="xb21cn" lastIdx="44" clrIdx="2"/>
  <p:cmAuthor id="4" name="书强 谢" initials="书强" lastIdx="3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EF1E4"/>
    <a:srgbClr val="000000"/>
    <a:srgbClr val="E2F4FD"/>
    <a:srgbClr val="333333"/>
    <a:srgbClr val="5F5F5F"/>
    <a:srgbClr val="DEB457"/>
    <a:srgbClr val="F4B93E"/>
    <a:srgbClr val="FBF8F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44" autoAdjust="0"/>
    <p:restoredTop sz="95238" autoAdjust="0"/>
  </p:normalViewPr>
  <p:slideViewPr>
    <p:cSldViewPr>
      <p:cViewPr varScale="1">
        <p:scale>
          <a:sx n="107" d="100"/>
          <a:sy n="107" d="100"/>
        </p:scale>
        <p:origin x="132" y="180"/>
      </p:cViewPr>
      <p:guideLst>
        <p:guide orient="horz" pos="2024"/>
        <p:guide orient="horz" pos="940"/>
        <p:guide orient="horz" pos="4010"/>
        <p:guide pos="256"/>
        <p:guide pos="666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B977988-09FF-461A-AC4E-85AA392BF007}" type="datetimeFigureOut">
              <a:rPr lang="zh-CN" altLang="en-US"/>
              <a:t>2025/7/24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7EDA4AF8-3999-4B50-96A3-B8C83660045D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fld id="{8948BF6C-F389-4163-8DEA-EE114D819A2E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1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4198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BC03810-1C47-44A0-9CF2-E094E5D088D6}" type="slidenum">
              <a:rPr lang="zh-CN" altLang="en-US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F:\下载\未命名项目-图层 1 (19).jpeg未命名项目-图层 1 (19)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4445" y="0"/>
            <a:ext cx="1219200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F:\下载\未命名项目-图层 1 (19).jpeg未命名项目-图层 1 (19)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4445" y="0"/>
            <a:ext cx="1219200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" name="矩形 1"/>
          <p:cNvSpPr/>
          <p:nvPr userDrawn="1"/>
        </p:nvSpPr>
        <p:spPr>
          <a:xfrm>
            <a:off x="-14605" y="221615"/>
            <a:ext cx="12222480" cy="641477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64240" y="332740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F:\下载\未命名项目-图层 1 (19).jpeg未命名项目-图层 1 (19)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4445" y="0"/>
            <a:ext cx="1219200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" name="矩形 2"/>
          <p:cNvSpPr/>
          <p:nvPr userDrawn="1"/>
        </p:nvSpPr>
        <p:spPr>
          <a:xfrm>
            <a:off x="211455" y="292100"/>
            <a:ext cx="11770360" cy="627380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4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20789" y="404918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"/>
          <p:cNvPicPr>
            <a:picLocks noChangeAspect="1"/>
          </p:cNvPicPr>
          <p:nvPr userDrawn="1"/>
        </p:nvPicPr>
        <p:blipFill>
          <a:blip r:embed="rId2">
            <a:alphaModFix amt="40000"/>
          </a:blip>
          <a:srcRect/>
          <a:stretch>
            <a:fillRect/>
          </a:stretch>
        </p:blipFill>
        <p:spPr bwMode="auto">
          <a:xfrm>
            <a:off x="0" y="0"/>
            <a:ext cx="12259310" cy="68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3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图片 4">
            <a:extLst>
              <a:ext uri="{FF2B5EF4-FFF2-40B4-BE49-F238E27FC236}">
                <a16:creationId xmlns:a16="http://schemas.microsoft.com/office/drawing/2014/main" id="{C6AC9167-A0CF-D483-0E2D-D4E35C877EF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未命名项目"/>
          <p:cNvPicPr>
            <a:picLocks noChangeAspect="1"/>
          </p:cNvPicPr>
          <p:nvPr userDrawn="1"/>
        </p:nvPicPr>
        <p:blipFill>
          <a:blip r:embed="rId2">
            <a:lum bright="12000"/>
          </a:blip>
          <a:srcRect l="2447" r="14564" b="17212"/>
          <a:stretch>
            <a:fillRect/>
          </a:stretch>
        </p:blipFill>
        <p:spPr>
          <a:xfrm>
            <a:off x="-29845" y="-8572"/>
            <a:ext cx="12251690" cy="6875145"/>
          </a:xfrm>
          <a:prstGeom prst="rect">
            <a:avLst/>
          </a:prstGeom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3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图片 4">
            <a:extLst>
              <a:ext uri="{FF2B5EF4-FFF2-40B4-BE49-F238E27FC236}">
                <a16:creationId xmlns:a16="http://schemas.microsoft.com/office/drawing/2014/main" id="{20769171-A9A8-82CB-6206-ADDFD8DE092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317"/>
            <a:ext cx="12183110" cy="685292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-635"/>
            <a:ext cx="12183110" cy="685355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4">
            <a:extLst>
              <a:ext uri="{FF2B5EF4-FFF2-40B4-BE49-F238E27FC236}">
                <a16:creationId xmlns:a16="http://schemas.microsoft.com/office/drawing/2014/main" id="{B5CB9FDD-6699-1B48-F343-236823FA4B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垂直排列标题与文本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>
            <a:off x="-1015365" y="-27305"/>
            <a:ext cx="13245465" cy="7480300"/>
            <a:chOff x="0" y="-43"/>
            <a:chExt cx="19260" cy="10877"/>
          </a:xfrm>
        </p:grpSpPr>
        <p:pic>
          <p:nvPicPr>
            <p:cNvPr id="7" name="图片 6"/>
            <p:cNvPicPr>
              <a:picLocks noChangeAspect="1"/>
            </p:cNvPicPr>
            <p:nvPr userDrawn="1"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0" y="0"/>
              <a:ext cx="19261" cy="10834"/>
            </a:xfrm>
            <a:prstGeom prst="rect">
              <a:avLst/>
            </a:prstGeom>
          </p:spPr>
        </p:pic>
        <p:sp>
          <p:nvSpPr>
            <p:cNvPr id="10" name="矩形 9"/>
            <p:cNvSpPr/>
            <p:nvPr userDrawn="1"/>
          </p:nvSpPr>
          <p:spPr>
            <a:xfrm>
              <a:off x="9147" y="-43"/>
              <a:ext cx="7598" cy="6690"/>
            </a:xfrm>
            <a:prstGeom prst="rect">
              <a:avLst/>
            </a:prstGeom>
            <a:solidFill>
              <a:srgbClr val="EAF7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1" name="图片 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42619" y="0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ransition spd="slow"/>
  <p:txStyles>
    <p:titleStyle>
      <a:lvl1pPr algn="l" defTabSz="914400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defTabSz="914400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矩形 4"/>
          <p:cNvSpPr>
            <a:spLocks noChangeArrowheads="1"/>
          </p:cNvSpPr>
          <p:nvPr/>
        </p:nvSpPr>
        <p:spPr bwMode="auto">
          <a:xfrm>
            <a:off x="2135928" y="1340486"/>
            <a:ext cx="6675967" cy="1938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sz="8000" b="1">
                <a:solidFill>
                  <a:srgbClr val="FBF8FB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</a:rPr>
              <a:t>平均分（1）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319645" y="4868545"/>
            <a:ext cx="203517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>
                <a:ln>
                  <a:noFill/>
                </a:ln>
                <a:solidFill>
                  <a:srgbClr val="333333"/>
                </a:solidFill>
                <a:effectLst/>
              </a:rPr>
              <a:t>R·</a:t>
            </a:r>
            <a:r>
              <a:rPr lang="zh-CN" altLang="en-US" sz="2400" b="1">
                <a:ln>
                  <a:noFill/>
                </a:ln>
                <a:solidFill>
                  <a:srgbClr val="333333"/>
                </a:solidFill>
                <a:effectLst/>
              </a:rPr>
              <a:t>二年级上册</a:t>
            </a: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8">
            <a:extLst>
              <a:ext uri="{FF2B5EF4-FFF2-40B4-BE49-F238E27FC236}">
                <a16:creationId xmlns:a16="http://schemas.microsoft.com/office/drawing/2014/main" id="{26BC1F45-4945-EB49-A851-975975639585}"/>
              </a:ext>
            </a:extLst>
          </p:cNvPr>
          <p:cNvSpPr/>
          <p:nvPr/>
        </p:nvSpPr>
        <p:spPr>
          <a:xfrm>
            <a:off x="407670" y="621030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情景导入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BA19515-723C-3056-48B3-2874D48BE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944" y="137515"/>
            <a:ext cx="4675708" cy="6582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0">
            <a:extLst>
              <a:ext uri="{FF2B5EF4-FFF2-40B4-BE49-F238E27FC236}">
                <a16:creationId xmlns:a16="http://schemas.microsoft.com/office/drawing/2014/main" id="{61782AE2-052F-5998-A074-1F4FB4B556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r="8916" b="31366"/>
          <a:stretch>
            <a:fillRect/>
          </a:stretch>
        </p:blipFill>
        <p:spPr bwMode="auto">
          <a:xfrm>
            <a:off x="695400" y="3933056"/>
            <a:ext cx="1154523" cy="24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圆角矩形标注 39">
            <a:extLst>
              <a:ext uri="{FF2B5EF4-FFF2-40B4-BE49-F238E27FC236}">
                <a16:creationId xmlns:a16="http://schemas.microsoft.com/office/drawing/2014/main" id="{1B3CCAFB-D02A-2C97-6B19-47C490455D6F}"/>
              </a:ext>
            </a:extLst>
          </p:cNvPr>
          <p:cNvSpPr/>
          <p:nvPr/>
        </p:nvSpPr>
        <p:spPr>
          <a:xfrm>
            <a:off x="1127448" y="2063110"/>
            <a:ext cx="4319885" cy="1581914"/>
          </a:xfrm>
          <a:prstGeom prst="wedgeRoundRectCallout">
            <a:avLst>
              <a:gd name="adj1" fmla="val -34502"/>
              <a:gd name="adj2" fmla="val 84782"/>
              <a:gd name="adj3" fmla="val 16667"/>
            </a:avLst>
          </a:prstGeom>
          <a:solidFill>
            <a:srgbClr val="FFFFFF"/>
          </a:solidFill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lnSpc>
                <a:spcPct val="120000"/>
              </a:lnSpc>
            </a:pPr>
            <a:r>
              <a:rPr lang="zh-CN" altLang="en-US" sz="3200" b="1" dirty="0">
                <a:solidFill>
                  <a:srgbClr val="000000"/>
                </a:solidFill>
              </a:rPr>
              <a:t>我们班明天要去秋游。把东西分一分吧。</a:t>
            </a:r>
          </a:p>
        </p:txBody>
      </p:sp>
    </p:spTree>
    <p:extLst>
      <p:ext uri="{BB962C8B-B14F-4D97-AF65-F5344CB8AC3E}">
        <p14:creationId xmlns:p14="http://schemas.microsoft.com/office/powerpoint/2010/main" val="4290012990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49">
            <a:extLst>
              <a:ext uri="{FF2B5EF4-FFF2-40B4-BE49-F238E27FC236}">
                <a16:creationId xmlns:a16="http://schemas.microsoft.com/office/drawing/2014/main" id="{2906DF62-0229-E81D-0241-268DB490B55A}"/>
              </a:ext>
            </a:extLst>
          </p:cNvPr>
          <p:cNvSpPr/>
          <p:nvPr/>
        </p:nvSpPr>
        <p:spPr>
          <a:xfrm>
            <a:off x="407670" y="477520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探究新知</a:t>
            </a:r>
          </a:p>
        </p:txBody>
      </p:sp>
      <p:pic>
        <p:nvPicPr>
          <p:cNvPr id="3" name="图片 23" descr="糖果2.png">
            <a:extLst>
              <a:ext uri="{FF2B5EF4-FFF2-40B4-BE49-F238E27FC236}">
                <a16:creationId xmlns:a16="http://schemas.microsoft.com/office/drawing/2014/main" id="{F1683B98-06AA-8F8F-761A-3911BF6E8B3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489" y="1556792"/>
            <a:ext cx="1005167" cy="1369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23" descr="糖果2.png">
            <a:extLst>
              <a:ext uri="{FF2B5EF4-FFF2-40B4-BE49-F238E27FC236}">
                <a16:creationId xmlns:a16="http://schemas.microsoft.com/office/drawing/2014/main" id="{8B40B318-D39C-F7E9-0FEC-6A91E295426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1831" y="1556792"/>
            <a:ext cx="1005167" cy="1369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23" descr="糖果2.png">
            <a:extLst>
              <a:ext uri="{FF2B5EF4-FFF2-40B4-BE49-F238E27FC236}">
                <a16:creationId xmlns:a16="http://schemas.microsoft.com/office/drawing/2014/main" id="{F9CAB40A-3866-6C79-2300-77343804EB5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2173" y="1556792"/>
            <a:ext cx="1005167" cy="1369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23" descr="糖果2.png">
            <a:extLst>
              <a:ext uri="{FF2B5EF4-FFF2-40B4-BE49-F238E27FC236}">
                <a16:creationId xmlns:a16="http://schemas.microsoft.com/office/drawing/2014/main" id="{3DD6E4BD-BD85-0CF5-81CF-CA8C5DF446E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2515" y="1556792"/>
            <a:ext cx="1005167" cy="1369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23" descr="糖果2.png">
            <a:extLst>
              <a:ext uri="{FF2B5EF4-FFF2-40B4-BE49-F238E27FC236}">
                <a16:creationId xmlns:a16="http://schemas.microsoft.com/office/drawing/2014/main" id="{56559F4C-D63F-8C92-C2FD-C607438EC3F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2857" y="1556792"/>
            <a:ext cx="1005167" cy="1369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23" descr="糖果2.png">
            <a:extLst>
              <a:ext uri="{FF2B5EF4-FFF2-40B4-BE49-F238E27FC236}">
                <a16:creationId xmlns:a16="http://schemas.microsoft.com/office/drawing/2014/main" id="{E0800006-34E1-F4DA-7506-7BFBE18D024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201" y="1556792"/>
            <a:ext cx="1005167" cy="1369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9EA8059A-CCFE-88BA-B5BB-86580775A2F0}"/>
              </a:ext>
            </a:extLst>
          </p:cNvPr>
          <p:cNvSpPr txBox="1"/>
          <p:nvPr/>
        </p:nvSpPr>
        <p:spPr>
          <a:xfrm>
            <a:off x="966979" y="3159543"/>
            <a:ext cx="2749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0000FF"/>
                </a:solidFill>
              </a:rPr>
              <a:t>活动要求：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9566BCA-F7F4-89B1-837F-DE4055C69690}"/>
              </a:ext>
            </a:extLst>
          </p:cNvPr>
          <p:cNvSpPr txBox="1"/>
          <p:nvPr/>
        </p:nvSpPr>
        <p:spPr>
          <a:xfrm>
            <a:off x="2255118" y="4011059"/>
            <a:ext cx="5209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/>
              <a:t>1.</a:t>
            </a:r>
            <a:r>
              <a:rPr lang="zh-CN" altLang="en-US" sz="3600" b="1" dirty="0"/>
              <a:t>同桌两人一小组；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25EC5ED-C672-A22A-CB81-F61EBEF1EF5B}"/>
              </a:ext>
            </a:extLst>
          </p:cNvPr>
          <p:cNvSpPr txBox="1"/>
          <p:nvPr/>
        </p:nvSpPr>
        <p:spPr>
          <a:xfrm>
            <a:off x="2255117" y="4801020"/>
            <a:ext cx="61480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/>
            </a:lvl1pPr>
          </a:lstStyle>
          <a:p>
            <a:r>
              <a:rPr lang="en-US" altLang="zh-CN" dirty="0"/>
              <a:t>2.</a:t>
            </a:r>
            <a:r>
              <a:rPr lang="zh-CN" altLang="en-US" dirty="0"/>
              <a:t>数一数一共</a:t>
            </a:r>
            <a:r>
              <a:rPr lang="zh-CN" altLang="en-US"/>
              <a:t>有几块糖</a:t>
            </a:r>
            <a:r>
              <a:rPr lang="zh-CN" altLang="en-US" dirty="0"/>
              <a:t>；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8D398C6-872B-1194-8FA5-5B8C790D4669}"/>
              </a:ext>
            </a:extLst>
          </p:cNvPr>
          <p:cNvSpPr txBox="1"/>
          <p:nvPr/>
        </p:nvSpPr>
        <p:spPr>
          <a:xfrm>
            <a:off x="2255117" y="5590981"/>
            <a:ext cx="85214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/>
            </a:lvl1pPr>
          </a:lstStyle>
          <a:p>
            <a:r>
              <a:rPr lang="en-US" altLang="zh-CN" dirty="0"/>
              <a:t>3.</a:t>
            </a:r>
            <a:r>
              <a:rPr lang="zh-CN" altLang="en-US" dirty="0"/>
              <a:t>把糖分成</a:t>
            </a:r>
            <a:r>
              <a:rPr lang="en-US" altLang="zh-CN" dirty="0"/>
              <a:t>3</a:t>
            </a:r>
            <a:r>
              <a:rPr lang="zh-CN" altLang="en-US" dirty="0"/>
              <a:t>份，说一说你是怎样分的。</a:t>
            </a:r>
          </a:p>
        </p:txBody>
      </p:sp>
    </p:spTree>
    <p:extLst>
      <p:ext uri="{BB962C8B-B14F-4D97-AF65-F5344CB8AC3E}">
        <p14:creationId xmlns:p14="http://schemas.microsoft.com/office/powerpoint/2010/main" val="1142667903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F3EE9A5F-1610-1C48-2988-008D6C33AE16}"/>
              </a:ext>
            </a:extLst>
          </p:cNvPr>
          <p:cNvSpPr/>
          <p:nvPr/>
        </p:nvSpPr>
        <p:spPr>
          <a:xfrm>
            <a:off x="767408" y="504206"/>
            <a:ext cx="4896544" cy="1728192"/>
          </a:xfrm>
          <a:prstGeom prst="round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B54334EF-A0AF-B00E-3EDF-8062B93C2CE4}"/>
              </a:ext>
            </a:extLst>
          </p:cNvPr>
          <p:cNvSpPr/>
          <p:nvPr/>
        </p:nvSpPr>
        <p:spPr>
          <a:xfrm>
            <a:off x="767407" y="2542667"/>
            <a:ext cx="4896541" cy="1728192"/>
          </a:xfrm>
          <a:prstGeom prst="round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53DB0ED4-4F22-FC0F-9765-237232239D47}"/>
              </a:ext>
            </a:extLst>
          </p:cNvPr>
          <p:cNvSpPr/>
          <p:nvPr/>
        </p:nvSpPr>
        <p:spPr>
          <a:xfrm>
            <a:off x="767407" y="4581128"/>
            <a:ext cx="4896535" cy="1728192"/>
          </a:xfrm>
          <a:prstGeom prst="round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8D62CC4E-44C8-980D-361C-2C2812B971BA}"/>
              </a:ext>
            </a:extLst>
          </p:cNvPr>
          <p:cNvGrpSpPr/>
          <p:nvPr/>
        </p:nvGrpSpPr>
        <p:grpSpPr>
          <a:xfrm>
            <a:off x="1076143" y="504206"/>
            <a:ext cx="4279075" cy="1728192"/>
            <a:chOff x="1076143" y="504206"/>
            <a:chExt cx="4279075" cy="1728192"/>
          </a:xfrm>
        </p:grpSpPr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F8647399-96DA-596E-2281-E147ECE50758}"/>
                </a:ext>
              </a:extLst>
            </p:cNvPr>
            <p:cNvCxnSpPr>
              <a:cxnSpLocks/>
            </p:cNvCxnSpPr>
            <p:nvPr/>
          </p:nvCxnSpPr>
          <p:spPr>
            <a:xfrm>
              <a:off x="1980114" y="504206"/>
              <a:ext cx="0" cy="1728192"/>
            </a:xfrm>
            <a:prstGeom prst="line">
              <a:avLst/>
            </a:prstGeom>
            <a:ln w="1905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FDE920C7-01EC-F9BA-1CDD-354C542914A9}"/>
                </a:ext>
              </a:extLst>
            </p:cNvPr>
            <p:cNvCxnSpPr>
              <a:cxnSpLocks/>
            </p:cNvCxnSpPr>
            <p:nvPr/>
          </p:nvCxnSpPr>
          <p:spPr>
            <a:xfrm>
              <a:off x="3071664" y="504206"/>
              <a:ext cx="0" cy="1728192"/>
            </a:xfrm>
            <a:prstGeom prst="line">
              <a:avLst/>
            </a:prstGeom>
            <a:ln w="1905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Picture 56" descr="未标题-09">
              <a:extLst>
                <a:ext uri="{FF2B5EF4-FFF2-40B4-BE49-F238E27FC236}">
                  <a16:creationId xmlns:a16="http://schemas.microsoft.com/office/drawing/2014/main" id="{4101EED9-519E-CEC7-E087-889666785D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7"/>
            <a:stretch>
              <a:fillRect/>
            </a:stretch>
          </p:blipFill>
          <p:spPr bwMode="auto">
            <a:xfrm>
              <a:off x="1076143" y="768088"/>
              <a:ext cx="4279075" cy="1200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7631E15E-F253-C1F1-6F74-62A65B14DC22}"/>
              </a:ext>
            </a:extLst>
          </p:cNvPr>
          <p:cNvGrpSpPr/>
          <p:nvPr/>
        </p:nvGrpSpPr>
        <p:grpSpPr>
          <a:xfrm>
            <a:off x="1160414" y="2542667"/>
            <a:ext cx="4110532" cy="1728192"/>
            <a:chOff x="1160414" y="2542667"/>
            <a:chExt cx="4110532" cy="1728192"/>
          </a:xfrm>
        </p:grpSpPr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062590BE-B150-0D4E-E33D-CCD07CA3D683}"/>
                </a:ext>
              </a:extLst>
            </p:cNvPr>
            <p:cNvCxnSpPr>
              <a:cxnSpLocks/>
            </p:cNvCxnSpPr>
            <p:nvPr/>
          </p:nvCxnSpPr>
          <p:spPr>
            <a:xfrm>
              <a:off x="2423592" y="2542667"/>
              <a:ext cx="0" cy="1728192"/>
            </a:xfrm>
            <a:prstGeom prst="line">
              <a:avLst/>
            </a:prstGeom>
            <a:ln w="1905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A7CA864A-8A70-B42C-0D2D-459E1FBE3444}"/>
                </a:ext>
              </a:extLst>
            </p:cNvPr>
            <p:cNvCxnSpPr>
              <a:cxnSpLocks/>
            </p:cNvCxnSpPr>
            <p:nvPr/>
          </p:nvCxnSpPr>
          <p:spPr>
            <a:xfrm>
              <a:off x="4007768" y="2542667"/>
              <a:ext cx="0" cy="1728192"/>
            </a:xfrm>
            <a:prstGeom prst="line">
              <a:avLst/>
            </a:prstGeom>
            <a:ln w="1905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Picture 58" descr="未标题-07">
              <a:extLst>
                <a:ext uri="{FF2B5EF4-FFF2-40B4-BE49-F238E27FC236}">
                  <a16:creationId xmlns:a16="http://schemas.microsoft.com/office/drawing/2014/main" id="{3C1597F3-D6ED-B12D-2DC9-DE2C37928B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0414" y="2909904"/>
              <a:ext cx="4110532" cy="9937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54ECBCF6-CAD7-6B83-44FA-99EC6752A52A}"/>
              </a:ext>
            </a:extLst>
          </p:cNvPr>
          <p:cNvGrpSpPr/>
          <p:nvPr/>
        </p:nvGrpSpPr>
        <p:grpSpPr>
          <a:xfrm>
            <a:off x="1093131" y="4581128"/>
            <a:ext cx="4245086" cy="1728192"/>
            <a:chOff x="1093131" y="4581128"/>
            <a:chExt cx="4245086" cy="1728192"/>
          </a:xfrm>
        </p:grpSpPr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960CCA94-7109-5A52-4A97-A78D6C24F50F}"/>
                </a:ext>
              </a:extLst>
            </p:cNvPr>
            <p:cNvCxnSpPr>
              <a:cxnSpLocks/>
            </p:cNvCxnSpPr>
            <p:nvPr/>
          </p:nvCxnSpPr>
          <p:spPr>
            <a:xfrm>
              <a:off x="1991544" y="4581128"/>
              <a:ext cx="0" cy="1728192"/>
            </a:xfrm>
            <a:prstGeom prst="line">
              <a:avLst/>
            </a:prstGeom>
            <a:ln w="1905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FEE74779-F889-CBCC-0D0E-F3416F62E754}"/>
                </a:ext>
              </a:extLst>
            </p:cNvPr>
            <p:cNvCxnSpPr>
              <a:cxnSpLocks/>
            </p:cNvCxnSpPr>
            <p:nvPr/>
          </p:nvCxnSpPr>
          <p:spPr>
            <a:xfrm>
              <a:off x="3503712" y="4581128"/>
              <a:ext cx="0" cy="1728192"/>
            </a:xfrm>
            <a:prstGeom prst="line">
              <a:avLst/>
            </a:prstGeom>
            <a:ln w="1905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9" name="Picture 57" descr="未标题-06">
              <a:extLst>
                <a:ext uri="{FF2B5EF4-FFF2-40B4-BE49-F238E27FC236}">
                  <a16:creationId xmlns:a16="http://schemas.microsoft.com/office/drawing/2014/main" id="{E78BA494-A2D0-6C72-02F1-D85B466617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3131" y="4891715"/>
              <a:ext cx="4245086" cy="1107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3DCA33F0-F588-882D-1893-97539253D632}"/>
              </a:ext>
            </a:extLst>
          </p:cNvPr>
          <p:cNvSpPr txBox="1"/>
          <p:nvPr/>
        </p:nvSpPr>
        <p:spPr>
          <a:xfrm>
            <a:off x="5814197" y="6093296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点击圆角矩形框出现分法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CABB1A1D-C495-A8ED-A66C-670BDF42B211}"/>
              </a:ext>
            </a:extLst>
          </p:cNvPr>
          <p:cNvSpPr txBox="1"/>
          <p:nvPr/>
        </p:nvSpPr>
        <p:spPr>
          <a:xfrm>
            <a:off x="6763677" y="2643249"/>
            <a:ext cx="382571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 平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711A87C3-3789-46D6-5281-DEE481BDB452}"/>
              </a:ext>
            </a:extLst>
          </p:cNvPr>
          <p:cNvSpPr txBox="1"/>
          <p:nvPr/>
        </p:nvSpPr>
        <p:spPr>
          <a:xfrm>
            <a:off x="5663952" y="1506852"/>
            <a:ext cx="60251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每份分得同样多</a:t>
            </a: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04CF3FA5-4A72-26E1-3FA7-FDB397AB9C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119" y="400852"/>
            <a:ext cx="5231596" cy="2029330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266038B2-08BD-C413-8FD8-E4BB836832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519" y="4427818"/>
            <a:ext cx="5231596" cy="2029330"/>
          </a:xfrm>
          <a:prstGeom prst="rect">
            <a:avLst/>
          </a:prstGeom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1E0C28DA-A163-D997-985E-A1607155096F}"/>
              </a:ext>
            </a:extLst>
          </p:cNvPr>
          <p:cNvSpPr txBox="1"/>
          <p:nvPr/>
        </p:nvSpPr>
        <p:spPr>
          <a:xfrm>
            <a:off x="6210631" y="2641406"/>
            <a:ext cx="49318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平均分</a:t>
            </a:r>
          </a:p>
        </p:txBody>
      </p:sp>
    </p:spTree>
    <p:extLst>
      <p:ext uri="{BB962C8B-B14F-4D97-AF65-F5344CB8AC3E}">
        <p14:creationId xmlns:p14="http://schemas.microsoft.com/office/powerpoint/2010/main" val="188578505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4" grpId="0"/>
      <p:bldP spid="24" grpId="1"/>
      <p:bldP spid="25" grpId="0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0" descr="C:\Users\Administrator\Desktop\数学二下（2023-01-01）\p10.png">
            <a:extLst>
              <a:ext uri="{FF2B5EF4-FFF2-40B4-BE49-F238E27FC236}">
                <a16:creationId xmlns:a16="http://schemas.microsoft.com/office/drawing/2014/main" id="{CFEFD5AE-0A5C-D3A7-AC82-48820EB7FB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6235" y="1668780"/>
            <a:ext cx="9399531" cy="1866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椭圆 1">
            <a:extLst>
              <a:ext uri="{FF2B5EF4-FFF2-40B4-BE49-F238E27FC236}">
                <a16:creationId xmlns:a16="http://schemas.microsoft.com/office/drawing/2014/main" id="{DD39763A-9E18-6DAA-7B77-5A2CE61E6303}"/>
              </a:ext>
            </a:extLst>
          </p:cNvPr>
          <p:cNvSpPr/>
          <p:nvPr/>
        </p:nvSpPr>
        <p:spPr>
          <a:xfrm>
            <a:off x="721043" y="836712"/>
            <a:ext cx="791845" cy="791845"/>
          </a:xfrm>
          <a:prstGeom prst="ellipse">
            <a:avLst/>
          </a:prstGeom>
          <a:solidFill>
            <a:srgbClr val="FFFFFF"/>
          </a:solidFill>
          <a:ln w="57150">
            <a:solidFill>
              <a:srgbClr val="3590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000" b="1">
                <a:solidFill>
                  <a:srgbClr val="3590B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F095912-26CC-AE2A-DCFB-7C3A60E681A4}"/>
              </a:ext>
            </a:extLst>
          </p:cNvPr>
          <p:cNvSpPr txBox="1"/>
          <p:nvPr/>
        </p:nvSpPr>
        <p:spPr>
          <a:xfrm>
            <a:off x="1703070" y="941169"/>
            <a:ext cx="1012063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sz="3200" b="1">
                <a:ea typeface="黑体" panose="02010609060101010101" pitchFamily="49" charset="-122"/>
                <a:cs typeface="Times New Roman" panose="02020603050405020304" pitchFamily="18" charset="0"/>
              </a:rPr>
              <a:t>8袋饼干，每2袋一份，能分成几份</a:t>
            </a:r>
            <a:r>
              <a:rPr lang="zh-CN" sz="3200" b="1"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  <a:r>
              <a:rPr sz="3200" b="1">
                <a:ea typeface="黑体" panose="02010609060101010101" pitchFamily="49" charset="-122"/>
                <a:cs typeface="Times New Roman" panose="02020603050405020304" pitchFamily="18" charset="0"/>
              </a:rPr>
              <a:t>圈一圈，说一说</a:t>
            </a:r>
            <a:r>
              <a:rPr lang="zh-CN" sz="3200" b="1"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CAA11A65-03EF-FA70-F5C4-8B2A20EF8B40}"/>
              </a:ext>
            </a:extLst>
          </p:cNvPr>
          <p:cNvGrpSpPr/>
          <p:nvPr/>
        </p:nvGrpSpPr>
        <p:grpSpPr>
          <a:xfrm>
            <a:off x="1570355" y="3681745"/>
            <a:ext cx="9048750" cy="2484120"/>
            <a:chOff x="2129" y="6365"/>
            <a:chExt cx="14938" cy="3912"/>
          </a:xfrm>
        </p:grpSpPr>
        <p:grpSp>
          <p:nvGrpSpPr>
            <p:cNvPr id="28" name="组合 8">
              <a:extLst>
                <a:ext uri="{FF2B5EF4-FFF2-40B4-BE49-F238E27FC236}">
                  <a16:creationId xmlns:a16="http://schemas.microsoft.com/office/drawing/2014/main" id="{CDAF0A06-CB93-6EB2-26BC-A56D7AC9F7B7}"/>
                </a:ext>
              </a:extLst>
            </p:cNvPr>
            <p:cNvGrpSpPr/>
            <p:nvPr/>
          </p:nvGrpSpPr>
          <p:grpSpPr bwMode="auto">
            <a:xfrm>
              <a:off x="2129" y="6474"/>
              <a:ext cx="14938" cy="3559"/>
              <a:chOff x="1074665" y="967374"/>
              <a:chExt cx="10042671" cy="2587486"/>
            </a:xfrm>
          </p:grpSpPr>
          <p:sp>
            <p:nvSpPr>
              <p:cNvPr id="32" name="矩形: 圆角 4">
                <a:extLst>
                  <a:ext uri="{FF2B5EF4-FFF2-40B4-BE49-F238E27FC236}">
                    <a16:creationId xmlns:a16="http://schemas.microsoft.com/office/drawing/2014/main" id="{A8F54F1B-EA8D-C1BB-9C2D-B13B5B439DA5}"/>
                  </a:ext>
                </a:extLst>
              </p:cNvPr>
              <p:cNvSpPr/>
              <p:nvPr/>
            </p:nvSpPr>
            <p:spPr>
              <a:xfrm>
                <a:off x="1265595" y="1301806"/>
                <a:ext cx="9639297" cy="2253054"/>
              </a:xfrm>
              <a:prstGeom prst="roundRect">
                <a:avLst>
                  <a:gd name="adj" fmla="val 2203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1600"/>
              </a:p>
            </p:txBody>
          </p:sp>
          <p:pic>
            <p:nvPicPr>
              <p:cNvPr id="33" name="图片 32">
                <a:extLst>
                  <a:ext uri="{FF2B5EF4-FFF2-40B4-BE49-F238E27FC236}">
                    <a16:creationId xmlns:a16="http://schemas.microsoft.com/office/drawing/2014/main" id="{B52DE449-BF56-65DB-C52D-FDB1B83B38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</a:blip>
              <a:srcRect b="46429"/>
              <a:stretch>
                <a:fillRect/>
              </a:stretch>
            </p:blipFill>
            <p:spPr>
              <a:xfrm>
                <a:off x="1074665" y="967374"/>
                <a:ext cx="10042671" cy="2524962"/>
              </a:xfrm>
              <a:prstGeom prst="rect">
                <a:avLst/>
              </a:prstGeom>
            </p:spPr>
          </p:pic>
        </p:grpSp>
        <p:sp>
          <p:nvSpPr>
            <p:cNvPr id="29" name="圆角矩形 53">
              <a:extLst>
                <a:ext uri="{FF2B5EF4-FFF2-40B4-BE49-F238E27FC236}">
                  <a16:creationId xmlns:a16="http://schemas.microsoft.com/office/drawing/2014/main" id="{5597C7F2-5D5F-0AFB-1801-DA7867F830EA}"/>
                </a:ext>
              </a:extLst>
            </p:cNvPr>
            <p:cNvSpPr/>
            <p:nvPr/>
          </p:nvSpPr>
          <p:spPr>
            <a:xfrm>
              <a:off x="3289" y="6365"/>
              <a:ext cx="3574" cy="953"/>
            </a:xfrm>
            <a:prstGeom prst="roundRect">
              <a:avLst>
                <a:gd name="adj" fmla="val 14994"/>
              </a:avLst>
            </a:prstGeom>
            <a:solidFill>
              <a:srgbClr val="8CAE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/>
                <a:t>动手操作</a:t>
              </a:r>
            </a:p>
          </p:txBody>
        </p:sp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B1E83689-5A58-C943-CA8A-F1AB7EA783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rcRect t="77741"/>
            <a:stretch>
              <a:fillRect/>
            </a:stretch>
          </p:blipFill>
          <p:spPr>
            <a:xfrm>
              <a:off x="2129" y="8917"/>
              <a:ext cx="14938" cy="1360"/>
            </a:xfrm>
            <a:prstGeom prst="rect">
              <a:avLst/>
            </a:prstGeom>
          </p:spPr>
        </p:pic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7F9B96FA-5C4C-66D8-D6A5-1BF8C31EAA50}"/>
                </a:ext>
              </a:extLst>
            </p:cNvPr>
            <p:cNvSpPr/>
            <p:nvPr/>
          </p:nvSpPr>
          <p:spPr>
            <a:xfrm>
              <a:off x="2649" y="7584"/>
              <a:ext cx="13913" cy="23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600"/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845A1905-2CFD-EA56-7005-AFB33F5973A4}"/>
              </a:ext>
            </a:extLst>
          </p:cNvPr>
          <p:cNvSpPr txBox="1"/>
          <p:nvPr/>
        </p:nvSpPr>
        <p:spPr>
          <a:xfrm>
            <a:off x="2042160" y="4363735"/>
            <a:ext cx="8072120" cy="15684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fontAlgn="auto" latinLnBrk="0">
              <a:lnSpc>
                <a:spcPct val="150000"/>
              </a:lnSpc>
              <a:buClr>
                <a:srgbClr val="00B050"/>
              </a:buClr>
              <a:buFont typeface="Wingdings" panose="05000000000000000000" charset="0"/>
              <a:buChar char="l"/>
            </a:pPr>
            <a:r>
              <a:rPr lang="zh-CN" altLang="en-US" sz="3200" b="1">
                <a:solidFill>
                  <a:srgbClr val="00863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圈一圈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，每2袋一份，能分成几份？</a:t>
            </a:r>
          </a:p>
          <a:p>
            <a:pPr marL="457200" indent="-457200" fontAlgn="auto" latinLnBrk="0">
              <a:lnSpc>
                <a:spcPct val="150000"/>
              </a:lnSpc>
              <a:buClr>
                <a:srgbClr val="00B050"/>
              </a:buClr>
              <a:buFont typeface="Wingdings" panose="05000000000000000000" charset="0"/>
              <a:buChar char="l"/>
            </a:pPr>
            <a:r>
              <a:rPr lang="zh-CN" altLang="en-US" sz="3200" b="1">
                <a:solidFill>
                  <a:srgbClr val="00863C"/>
                </a:solidFill>
                <a:ea typeface="黑体" panose="02010609060101010101" pitchFamily="49" charset="-122"/>
                <a:sym typeface="+mn-ea"/>
              </a:rPr>
              <a:t>说一说</a:t>
            </a:r>
            <a:r>
              <a:rPr lang="zh-CN" altLang="en-US" sz="3200" b="1">
                <a:solidFill>
                  <a:srgbClr val="000000"/>
                </a:solidFill>
                <a:ea typeface="黑体" panose="02010609060101010101" pitchFamily="49" charset="-122"/>
                <a:sym typeface="+mn-ea"/>
              </a:rPr>
              <a:t>，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你是怎样分的？分了几次？</a:t>
            </a:r>
          </a:p>
        </p:txBody>
      </p:sp>
    </p:spTree>
    <p:extLst>
      <p:ext uri="{BB962C8B-B14F-4D97-AF65-F5344CB8AC3E}">
        <p14:creationId xmlns:p14="http://schemas.microsoft.com/office/powerpoint/2010/main" val="150818151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0" descr="C:\Users\Administrator\Desktop\数学二下（2023-01-01）\p10.png">
            <a:extLst>
              <a:ext uri="{FF2B5EF4-FFF2-40B4-BE49-F238E27FC236}">
                <a16:creationId xmlns:a16="http://schemas.microsoft.com/office/drawing/2014/main" id="{6B35B634-5AB7-A46B-77FA-620631FF55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6235" y="1668780"/>
            <a:ext cx="9399531" cy="1866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椭圆 1">
            <a:extLst>
              <a:ext uri="{FF2B5EF4-FFF2-40B4-BE49-F238E27FC236}">
                <a16:creationId xmlns:a16="http://schemas.microsoft.com/office/drawing/2014/main" id="{698DCE16-8AC5-1704-0363-9C30DBC90A65}"/>
              </a:ext>
            </a:extLst>
          </p:cNvPr>
          <p:cNvSpPr/>
          <p:nvPr/>
        </p:nvSpPr>
        <p:spPr>
          <a:xfrm>
            <a:off x="589483" y="815576"/>
            <a:ext cx="791845" cy="791845"/>
          </a:xfrm>
          <a:prstGeom prst="ellipse">
            <a:avLst/>
          </a:prstGeom>
          <a:solidFill>
            <a:srgbClr val="FFFFFF"/>
          </a:solidFill>
          <a:ln w="57150">
            <a:solidFill>
              <a:srgbClr val="3590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000" b="1">
                <a:solidFill>
                  <a:srgbClr val="3590B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7FD423E-84B8-24FB-13F8-C117BE8B480C}"/>
              </a:ext>
            </a:extLst>
          </p:cNvPr>
          <p:cNvSpPr txBox="1"/>
          <p:nvPr/>
        </p:nvSpPr>
        <p:spPr>
          <a:xfrm>
            <a:off x="1446179" y="1023856"/>
            <a:ext cx="1012063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sz="3200" b="1">
                <a:ea typeface="黑体" panose="02010609060101010101" pitchFamily="49" charset="-122"/>
                <a:cs typeface="Times New Roman" panose="02020603050405020304" pitchFamily="18" charset="0"/>
              </a:rPr>
              <a:t>8袋饼干，每2袋一份，能分成几份</a:t>
            </a:r>
            <a:r>
              <a:rPr lang="zh-CN" sz="3200" b="1"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  <a:r>
              <a:rPr sz="3200" b="1">
                <a:ea typeface="黑体" panose="02010609060101010101" pitchFamily="49" charset="-122"/>
                <a:cs typeface="Times New Roman" panose="02020603050405020304" pitchFamily="18" charset="0"/>
              </a:rPr>
              <a:t>圈一圈，说一说</a:t>
            </a:r>
            <a:r>
              <a:rPr lang="zh-CN" sz="3200" b="1"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6" name="圆角矩形 1">
            <a:extLst>
              <a:ext uri="{FF2B5EF4-FFF2-40B4-BE49-F238E27FC236}">
                <a16:creationId xmlns:a16="http://schemas.microsoft.com/office/drawing/2014/main" id="{57EE5E28-9A91-18F0-D418-F6C03C3B724D}"/>
              </a:ext>
            </a:extLst>
          </p:cNvPr>
          <p:cNvSpPr/>
          <p:nvPr/>
        </p:nvSpPr>
        <p:spPr>
          <a:xfrm>
            <a:off x="1381328" y="1652522"/>
            <a:ext cx="2327856" cy="1917529"/>
          </a:xfrm>
          <a:prstGeom prst="roundRect">
            <a:avLst>
              <a:gd name="adj" fmla="val 8396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">
            <a:extLst>
              <a:ext uri="{FF2B5EF4-FFF2-40B4-BE49-F238E27FC236}">
                <a16:creationId xmlns:a16="http://schemas.microsoft.com/office/drawing/2014/main" id="{436583A2-3DF6-B71D-FA0E-582FE1FF86D2}"/>
              </a:ext>
            </a:extLst>
          </p:cNvPr>
          <p:cNvSpPr/>
          <p:nvPr/>
        </p:nvSpPr>
        <p:spPr>
          <a:xfrm>
            <a:off x="3753912" y="1652522"/>
            <a:ext cx="2327856" cy="1917529"/>
          </a:xfrm>
          <a:prstGeom prst="roundRect">
            <a:avLst>
              <a:gd name="adj" fmla="val 8396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圆角矩形 1">
            <a:extLst>
              <a:ext uri="{FF2B5EF4-FFF2-40B4-BE49-F238E27FC236}">
                <a16:creationId xmlns:a16="http://schemas.microsoft.com/office/drawing/2014/main" id="{E621EAFB-4306-BB35-6946-7A2E19ECDDEB}"/>
              </a:ext>
            </a:extLst>
          </p:cNvPr>
          <p:cNvSpPr/>
          <p:nvPr/>
        </p:nvSpPr>
        <p:spPr>
          <a:xfrm>
            <a:off x="6126496" y="1652522"/>
            <a:ext cx="2327856" cy="1917529"/>
          </a:xfrm>
          <a:prstGeom prst="roundRect">
            <a:avLst>
              <a:gd name="adj" fmla="val 8396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圆角矩形 1">
            <a:extLst>
              <a:ext uri="{FF2B5EF4-FFF2-40B4-BE49-F238E27FC236}">
                <a16:creationId xmlns:a16="http://schemas.microsoft.com/office/drawing/2014/main" id="{A7D334CE-0C08-4CE3-A416-7F538EC70A06}"/>
              </a:ext>
            </a:extLst>
          </p:cNvPr>
          <p:cNvSpPr/>
          <p:nvPr/>
        </p:nvSpPr>
        <p:spPr>
          <a:xfrm>
            <a:off x="8499081" y="1652522"/>
            <a:ext cx="2327856" cy="1917529"/>
          </a:xfrm>
          <a:prstGeom prst="roundRect">
            <a:avLst>
              <a:gd name="adj" fmla="val 8396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 descr="11">
            <a:extLst>
              <a:ext uri="{FF2B5EF4-FFF2-40B4-BE49-F238E27FC236}">
                <a16:creationId xmlns:a16="http://schemas.microsoft.com/office/drawing/2014/main" id="{0D39FB42-50AF-E6B2-ED94-886E31A85B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67715" y="3789040"/>
            <a:ext cx="1260000" cy="1260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03" h="5103">
                <a:moveTo>
                  <a:pt x="2552" y="0"/>
                </a:moveTo>
                <a:cubicBezTo>
                  <a:pt x="3961" y="0"/>
                  <a:pt x="5103" y="1142"/>
                  <a:pt x="5103" y="2552"/>
                </a:cubicBezTo>
                <a:cubicBezTo>
                  <a:pt x="5103" y="3961"/>
                  <a:pt x="3961" y="5103"/>
                  <a:pt x="2552" y="5103"/>
                </a:cubicBezTo>
                <a:cubicBezTo>
                  <a:pt x="1142" y="5103"/>
                  <a:pt x="0" y="3961"/>
                  <a:pt x="0" y="2552"/>
                </a:cubicBezTo>
                <a:cubicBezTo>
                  <a:pt x="0" y="1142"/>
                  <a:pt x="1142" y="0"/>
                  <a:pt x="2552" y="0"/>
                </a:cubicBezTo>
                <a:close/>
              </a:path>
            </a:pathLst>
          </a:custGeom>
          <a:solidFill>
            <a:srgbClr val="E2F4FD"/>
          </a:solidFill>
        </p:spPr>
      </p:pic>
      <p:sp>
        <p:nvSpPr>
          <p:cNvPr id="18" name="圆角矩形标注 14">
            <a:extLst>
              <a:ext uri="{FF2B5EF4-FFF2-40B4-BE49-F238E27FC236}">
                <a16:creationId xmlns:a16="http://schemas.microsoft.com/office/drawing/2014/main" id="{23BCD477-40DC-BB04-6E90-4A992DEB4FF6}"/>
              </a:ext>
            </a:extLst>
          </p:cNvPr>
          <p:cNvSpPr/>
          <p:nvPr/>
        </p:nvSpPr>
        <p:spPr>
          <a:xfrm>
            <a:off x="2330099" y="3788803"/>
            <a:ext cx="4176395" cy="1205865"/>
          </a:xfrm>
          <a:prstGeom prst="wedgeRoundRectCallout">
            <a:avLst>
              <a:gd name="adj1" fmla="val -55139"/>
              <a:gd name="adj2" fmla="val 1204"/>
              <a:gd name="adj3" fmla="val 16667"/>
            </a:avLst>
          </a:prstGeom>
          <a:solidFill>
            <a:srgbClr val="E2F4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0">
              <a:lnSpc>
                <a:spcPct val="130000"/>
              </a:lnSpc>
            </a:pP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每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袋一份，分了这样的（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）份，正好分完。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7B66571-D50C-F9BC-FC8D-4CC2DF1EE713}"/>
              </a:ext>
            </a:extLst>
          </p:cNvPr>
          <p:cNvSpPr txBox="1"/>
          <p:nvPr/>
        </p:nvSpPr>
        <p:spPr>
          <a:xfrm>
            <a:off x="2906679" y="4403085"/>
            <a:ext cx="3860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</a:rPr>
              <a:t>4</a:t>
            </a:r>
          </a:p>
        </p:txBody>
      </p:sp>
      <p:pic>
        <p:nvPicPr>
          <p:cNvPr id="23" name="图片 22" descr="E:\本地\1.日常\状元成才路人物图\公司画图\45.png45">
            <a:extLst>
              <a:ext uri="{FF2B5EF4-FFF2-40B4-BE49-F238E27FC236}">
                <a16:creationId xmlns:a16="http://schemas.microsoft.com/office/drawing/2014/main" id="{C2250FB0-68BF-AECB-FB0D-885C6B4BCD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128885" y="3789040"/>
            <a:ext cx="1260000" cy="1260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09" h="4909">
                <a:moveTo>
                  <a:pt x="2455" y="0"/>
                </a:moveTo>
                <a:cubicBezTo>
                  <a:pt x="3810" y="0"/>
                  <a:pt x="4909" y="1099"/>
                  <a:pt x="4909" y="2455"/>
                </a:cubicBezTo>
                <a:cubicBezTo>
                  <a:pt x="4909" y="3810"/>
                  <a:pt x="3810" y="4909"/>
                  <a:pt x="2455" y="4909"/>
                </a:cubicBezTo>
                <a:cubicBezTo>
                  <a:pt x="1099" y="4909"/>
                  <a:pt x="0" y="3810"/>
                  <a:pt x="0" y="2455"/>
                </a:cubicBezTo>
                <a:cubicBezTo>
                  <a:pt x="0" y="1099"/>
                  <a:pt x="1099" y="0"/>
                  <a:pt x="2455" y="0"/>
                </a:cubicBezTo>
                <a:close/>
              </a:path>
            </a:pathLst>
          </a:custGeom>
          <a:solidFill>
            <a:srgbClr val="E2F4FD"/>
          </a:solidFill>
        </p:spPr>
      </p:pic>
      <p:sp>
        <p:nvSpPr>
          <p:cNvPr id="24" name="圆角矩形标注 18">
            <a:extLst>
              <a:ext uri="{FF2B5EF4-FFF2-40B4-BE49-F238E27FC236}">
                <a16:creationId xmlns:a16="http://schemas.microsoft.com/office/drawing/2014/main" id="{BC417898-4DDD-802B-DE4F-03F8D41467A2}"/>
              </a:ext>
            </a:extLst>
          </p:cNvPr>
          <p:cNvSpPr/>
          <p:nvPr/>
        </p:nvSpPr>
        <p:spPr>
          <a:xfrm>
            <a:off x="6872291" y="3780785"/>
            <a:ext cx="2768600" cy="1205865"/>
          </a:xfrm>
          <a:prstGeom prst="wedgeRoundRectCallout">
            <a:avLst>
              <a:gd name="adj1" fmla="val 61376"/>
              <a:gd name="adj2" fmla="val 1184"/>
              <a:gd name="adj3" fmla="val 16667"/>
            </a:avLst>
          </a:prstGeom>
          <a:solidFill>
            <a:srgbClr val="E2F4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0">
              <a:lnSpc>
                <a:spcPct val="130000"/>
              </a:lnSpc>
            </a:pP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每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份都是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袋，这是平均分。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F7D71D47-F2B8-274A-916F-963583F3CAB5}"/>
              </a:ext>
            </a:extLst>
          </p:cNvPr>
          <p:cNvSpPr txBox="1"/>
          <p:nvPr/>
        </p:nvSpPr>
        <p:spPr>
          <a:xfrm>
            <a:off x="1851174" y="5339506"/>
            <a:ext cx="8489652" cy="691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defTabSz="914400" eaLnBrk="1" latinLnBrk="0" hangingPunct="1">
              <a:lnSpc>
                <a:spcPct val="120000"/>
              </a:lnSpc>
              <a:defRPr sz="3600" b="1">
                <a:solidFill>
                  <a:srgbClr val="3366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defRPr>
            </a:lvl1pPr>
            <a:lvl2pPr defTabSz="914400" eaLnBrk="1" latinLnBrk="0" hangingPunct="1">
              <a:defRPr sz="1800">
                <a:latin typeface="+mn-lt"/>
                <a:ea typeface="+mn-ea"/>
              </a:defRPr>
            </a:lvl2pPr>
            <a:lvl3pPr defTabSz="914400" eaLnBrk="1" latinLnBrk="0" hangingPunct="1">
              <a:defRPr sz="1800">
                <a:latin typeface="+mn-lt"/>
                <a:ea typeface="+mn-ea"/>
              </a:defRPr>
            </a:lvl3pPr>
            <a:lvl4pPr defTabSz="914400" eaLnBrk="1" latinLnBrk="0" hangingPunct="1">
              <a:defRPr sz="1800">
                <a:latin typeface="+mn-lt"/>
                <a:ea typeface="+mn-ea"/>
              </a:defRPr>
            </a:lvl4pPr>
            <a:lvl5pPr defTabSz="914400" eaLnBrk="1" latinLnBrk="0" hangingPunct="1">
              <a:defRPr sz="1800">
                <a:latin typeface="+mn-lt"/>
                <a:ea typeface="+mn-ea"/>
              </a:defRPr>
            </a:lvl5pPr>
            <a:lvl6pPr>
              <a:defRPr sz="1800">
                <a:latin typeface="+mn-lt"/>
                <a:ea typeface="+mn-ea"/>
              </a:defRPr>
            </a:lvl6pPr>
            <a:lvl7pPr>
              <a:defRPr sz="1800">
                <a:latin typeface="+mn-lt"/>
                <a:ea typeface="+mn-ea"/>
              </a:defRPr>
            </a:lvl7pPr>
            <a:lvl8pPr>
              <a:defRPr sz="1800">
                <a:latin typeface="+mn-lt"/>
                <a:ea typeface="+mn-ea"/>
              </a:defRPr>
            </a:lvl8pPr>
            <a:lvl9pPr>
              <a:defRPr sz="1800">
                <a:latin typeface="+mn-lt"/>
                <a:ea typeface="+mn-ea"/>
              </a:defRPr>
            </a:lvl9pPr>
          </a:lstStyle>
          <a:p>
            <a:r>
              <a:rPr lang="zh-CN" altLang="en-US" dirty="0"/>
              <a:t>还可以怎样平均分？圈一圈，说一说。</a:t>
            </a:r>
          </a:p>
        </p:txBody>
      </p:sp>
    </p:spTree>
    <p:extLst>
      <p:ext uri="{BB962C8B-B14F-4D97-AF65-F5344CB8AC3E}">
        <p14:creationId xmlns:p14="http://schemas.microsoft.com/office/powerpoint/2010/main" val="228016816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13" grpId="0" bldLvl="0" animBg="1"/>
      <p:bldP spid="14" grpId="0" bldLvl="0" animBg="1"/>
      <p:bldP spid="15" grpId="0" bldLvl="0" animBg="1"/>
      <p:bldP spid="18" grpId="0" animBg="1"/>
      <p:bldP spid="22" grpId="0"/>
      <p:bldP spid="24" grpId="0" animBg="1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0" descr="C:\Users\Administrator\Desktop\数学二下（2023-01-01）\p10.png">
            <a:extLst>
              <a:ext uri="{FF2B5EF4-FFF2-40B4-BE49-F238E27FC236}">
                <a16:creationId xmlns:a16="http://schemas.microsoft.com/office/drawing/2014/main" id="{4EB3E829-016B-C105-658A-AF6AFB0BC0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025" y="479275"/>
            <a:ext cx="9399531" cy="1866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64337B09-0803-4556-FD45-617F7656F130}"/>
              </a:ext>
            </a:extLst>
          </p:cNvPr>
          <p:cNvSpPr txBox="1"/>
          <p:nvPr/>
        </p:nvSpPr>
        <p:spPr>
          <a:xfrm>
            <a:off x="767408" y="2459842"/>
            <a:ext cx="10120630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8袋饼干，每</a:t>
            </a:r>
            <a:r>
              <a:rPr lang="zh-CN" altLang="en-US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（       ）袋一份</a:t>
            </a:r>
            <a:r>
              <a:rPr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en-US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可以</a:t>
            </a:r>
            <a:r>
              <a:rPr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分</a:t>
            </a:r>
            <a:r>
              <a:rPr lang="zh-CN" altLang="en-US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（       ）</a:t>
            </a:r>
            <a:r>
              <a:rPr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份</a:t>
            </a:r>
            <a:r>
              <a:rPr lang="zh-CN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37" name="圆角矩形 1">
            <a:extLst>
              <a:ext uri="{FF2B5EF4-FFF2-40B4-BE49-F238E27FC236}">
                <a16:creationId xmlns:a16="http://schemas.microsoft.com/office/drawing/2014/main" id="{0AD079B4-899C-3C52-C99C-96F3386820A1}"/>
              </a:ext>
            </a:extLst>
          </p:cNvPr>
          <p:cNvSpPr/>
          <p:nvPr/>
        </p:nvSpPr>
        <p:spPr>
          <a:xfrm>
            <a:off x="683891" y="437744"/>
            <a:ext cx="4727643" cy="1974715"/>
          </a:xfrm>
          <a:prstGeom prst="roundRect">
            <a:avLst>
              <a:gd name="adj" fmla="val 10425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1F0D2D40-9504-26F6-1D90-56C55714F627}"/>
              </a:ext>
            </a:extLst>
          </p:cNvPr>
          <p:cNvSpPr txBox="1"/>
          <p:nvPr/>
        </p:nvSpPr>
        <p:spPr>
          <a:xfrm>
            <a:off x="3674240" y="2465939"/>
            <a:ext cx="3860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8F2E6119-18D9-9F8F-51DB-353FE84F7957}"/>
              </a:ext>
            </a:extLst>
          </p:cNvPr>
          <p:cNvSpPr txBox="1"/>
          <p:nvPr/>
        </p:nvSpPr>
        <p:spPr>
          <a:xfrm>
            <a:off x="8059623" y="2465939"/>
            <a:ext cx="3860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1" name="圆角矩形 1">
            <a:extLst>
              <a:ext uri="{FF2B5EF4-FFF2-40B4-BE49-F238E27FC236}">
                <a16:creationId xmlns:a16="http://schemas.microsoft.com/office/drawing/2014/main" id="{BDA3FEB4-A6A9-6237-B6D1-83DE7268BEFD}"/>
              </a:ext>
            </a:extLst>
          </p:cNvPr>
          <p:cNvSpPr/>
          <p:nvPr/>
        </p:nvSpPr>
        <p:spPr>
          <a:xfrm>
            <a:off x="5485834" y="437744"/>
            <a:ext cx="4727643" cy="1974715"/>
          </a:xfrm>
          <a:prstGeom prst="roundRect">
            <a:avLst>
              <a:gd name="adj" fmla="val 10425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Picture 10" descr="C:\Users\Administrator\Desktop\数学二下（2023-01-01）\p10.png">
            <a:extLst>
              <a:ext uri="{FF2B5EF4-FFF2-40B4-BE49-F238E27FC236}">
                <a16:creationId xmlns:a16="http://schemas.microsoft.com/office/drawing/2014/main" id="{0F5AFBF5-44D3-0D6A-B029-62779EEBB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025" y="3089622"/>
            <a:ext cx="9399531" cy="1866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圆角矩形 1">
            <a:extLst>
              <a:ext uri="{FF2B5EF4-FFF2-40B4-BE49-F238E27FC236}">
                <a16:creationId xmlns:a16="http://schemas.microsoft.com/office/drawing/2014/main" id="{F9CB3097-0888-F77A-619A-0B751851C803}"/>
              </a:ext>
            </a:extLst>
          </p:cNvPr>
          <p:cNvSpPr/>
          <p:nvPr/>
        </p:nvSpPr>
        <p:spPr>
          <a:xfrm>
            <a:off x="751840" y="3092589"/>
            <a:ext cx="1127760" cy="1863948"/>
          </a:xfrm>
          <a:prstGeom prst="roundRect">
            <a:avLst>
              <a:gd name="adj" fmla="val 10425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圆角矩形 1">
            <a:extLst>
              <a:ext uri="{FF2B5EF4-FFF2-40B4-BE49-F238E27FC236}">
                <a16:creationId xmlns:a16="http://schemas.microsoft.com/office/drawing/2014/main" id="{DBC95700-8C4B-51ED-59F4-C3424F4E85BA}"/>
              </a:ext>
            </a:extLst>
          </p:cNvPr>
          <p:cNvSpPr/>
          <p:nvPr/>
        </p:nvSpPr>
        <p:spPr>
          <a:xfrm>
            <a:off x="1929521" y="3092589"/>
            <a:ext cx="1127760" cy="1863948"/>
          </a:xfrm>
          <a:prstGeom prst="roundRect">
            <a:avLst>
              <a:gd name="adj" fmla="val 10425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圆角矩形 1">
            <a:extLst>
              <a:ext uri="{FF2B5EF4-FFF2-40B4-BE49-F238E27FC236}">
                <a16:creationId xmlns:a16="http://schemas.microsoft.com/office/drawing/2014/main" id="{C6F4C978-5ECD-A098-8E87-3062CB1382BE}"/>
              </a:ext>
            </a:extLst>
          </p:cNvPr>
          <p:cNvSpPr/>
          <p:nvPr/>
        </p:nvSpPr>
        <p:spPr>
          <a:xfrm>
            <a:off x="3107202" y="3092589"/>
            <a:ext cx="1127760" cy="1863948"/>
          </a:xfrm>
          <a:prstGeom prst="roundRect">
            <a:avLst>
              <a:gd name="adj" fmla="val 10425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圆角矩形 1">
            <a:extLst>
              <a:ext uri="{FF2B5EF4-FFF2-40B4-BE49-F238E27FC236}">
                <a16:creationId xmlns:a16="http://schemas.microsoft.com/office/drawing/2014/main" id="{442F63AA-076F-C38B-72EA-5BA2437DD10A}"/>
              </a:ext>
            </a:extLst>
          </p:cNvPr>
          <p:cNvSpPr/>
          <p:nvPr/>
        </p:nvSpPr>
        <p:spPr>
          <a:xfrm>
            <a:off x="4284883" y="3092589"/>
            <a:ext cx="1127760" cy="1863948"/>
          </a:xfrm>
          <a:prstGeom prst="roundRect">
            <a:avLst>
              <a:gd name="adj" fmla="val 10425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圆角矩形 1">
            <a:extLst>
              <a:ext uri="{FF2B5EF4-FFF2-40B4-BE49-F238E27FC236}">
                <a16:creationId xmlns:a16="http://schemas.microsoft.com/office/drawing/2014/main" id="{0F7E1C32-52A3-2F84-8DD2-BD603310183B}"/>
              </a:ext>
            </a:extLst>
          </p:cNvPr>
          <p:cNvSpPr/>
          <p:nvPr/>
        </p:nvSpPr>
        <p:spPr>
          <a:xfrm>
            <a:off x="5462564" y="3092589"/>
            <a:ext cx="1127760" cy="1863948"/>
          </a:xfrm>
          <a:prstGeom prst="roundRect">
            <a:avLst>
              <a:gd name="adj" fmla="val 10425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圆角矩形 1">
            <a:extLst>
              <a:ext uri="{FF2B5EF4-FFF2-40B4-BE49-F238E27FC236}">
                <a16:creationId xmlns:a16="http://schemas.microsoft.com/office/drawing/2014/main" id="{50E70457-AECC-5891-85FB-81967FD61FA8}"/>
              </a:ext>
            </a:extLst>
          </p:cNvPr>
          <p:cNvSpPr/>
          <p:nvPr/>
        </p:nvSpPr>
        <p:spPr>
          <a:xfrm>
            <a:off x="6640245" y="3092589"/>
            <a:ext cx="1127760" cy="1863948"/>
          </a:xfrm>
          <a:prstGeom prst="roundRect">
            <a:avLst>
              <a:gd name="adj" fmla="val 10425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圆角矩形 1">
            <a:extLst>
              <a:ext uri="{FF2B5EF4-FFF2-40B4-BE49-F238E27FC236}">
                <a16:creationId xmlns:a16="http://schemas.microsoft.com/office/drawing/2014/main" id="{4047D4FD-1A50-9787-9E84-BBA64CC13FA4}"/>
              </a:ext>
            </a:extLst>
          </p:cNvPr>
          <p:cNvSpPr/>
          <p:nvPr/>
        </p:nvSpPr>
        <p:spPr>
          <a:xfrm>
            <a:off x="7817926" y="3092589"/>
            <a:ext cx="1127760" cy="1863948"/>
          </a:xfrm>
          <a:prstGeom prst="roundRect">
            <a:avLst>
              <a:gd name="adj" fmla="val 10425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圆角矩形 1">
            <a:extLst>
              <a:ext uri="{FF2B5EF4-FFF2-40B4-BE49-F238E27FC236}">
                <a16:creationId xmlns:a16="http://schemas.microsoft.com/office/drawing/2014/main" id="{61748695-072E-BBCE-7EA6-DD3679071517}"/>
              </a:ext>
            </a:extLst>
          </p:cNvPr>
          <p:cNvSpPr/>
          <p:nvPr/>
        </p:nvSpPr>
        <p:spPr>
          <a:xfrm>
            <a:off x="8995608" y="3092589"/>
            <a:ext cx="1127760" cy="1863948"/>
          </a:xfrm>
          <a:prstGeom prst="roundRect">
            <a:avLst>
              <a:gd name="adj" fmla="val 10425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3F6E36D9-510E-F239-824B-F45B6F610D5C}"/>
              </a:ext>
            </a:extLst>
          </p:cNvPr>
          <p:cNvSpPr txBox="1"/>
          <p:nvPr/>
        </p:nvSpPr>
        <p:spPr>
          <a:xfrm>
            <a:off x="767408" y="5085184"/>
            <a:ext cx="10120630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8袋饼干，每</a:t>
            </a:r>
            <a:r>
              <a:rPr lang="zh-CN" altLang="en-US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（       ）袋一份</a:t>
            </a:r>
            <a:r>
              <a:rPr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en-US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可以</a:t>
            </a:r>
            <a:r>
              <a:rPr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分</a:t>
            </a:r>
            <a:r>
              <a:rPr lang="zh-CN" altLang="en-US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（       ）</a:t>
            </a:r>
            <a:r>
              <a:rPr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份</a:t>
            </a:r>
            <a:r>
              <a:rPr lang="zh-CN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0521A89D-9C63-2684-DD9D-E0C251AA7A3D}"/>
              </a:ext>
            </a:extLst>
          </p:cNvPr>
          <p:cNvSpPr txBox="1"/>
          <p:nvPr/>
        </p:nvSpPr>
        <p:spPr>
          <a:xfrm>
            <a:off x="3674240" y="5085788"/>
            <a:ext cx="3860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52AEE178-E0FF-CDAF-306F-EBCDD3D8EEB6}"/>
              </a:ext>
            </a:extLst>
          </p:cNvPr>
          <p:cNvSpPr txBox="1"/>
          <p:nvPr/>
        </p:nvSpPr>
        <p:spPr>
          <a:xfrm>
            <a:off x="8059623" y="5085788"/>
            <a:ext cx="3860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A7D8B611-E46F-0824-C64C-05981E1689FE}"/>
              </a:ext>
            </a:extLst>
          </p:cNvPr>
          <p:cNvSpPr txBox="1"/>
          <p:nvPr/>
        </p:nvSpPr>
        <p:spPr>
          <a:xfrm>
            <a:off x="1703512" y="5798606"/>
            <a:ext cx="7645853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3600" b="1" dirty="0"/>
              <a:t>只要</a:t>
            </a:r>
            <a:r>
              <a:rPr lang="zh-CN" altLang="en-US" sz="3600" b="1" dirty="0">
                <a:solidFill>
                  <a:srgbClr val="FF0000"/>
                </a:solidFill>
              </a:rPr>
              <a:t>每份</a:t>
            </a:r>
            <a:r>
              <a:rPr lang="zh-CN" altLang="en-US" sz="3600" b="1" dirty="0"/>
              <a:t>分得</a:t>
            </a:r>
            <a:r>
              <a:rPr lang="zh-CN" altLang="en-US" sz="3600" b="1" dirty="0">
                <a:solidFill>
                  <a:srgbClr val="FF0000"/>
                </a:solidFill>
              </a:rPr>
              <a:t>同样多</a:t>
            </a:r>
            <a:r>
              <a:rPr lang="zh-CN" altLang="en-US" sz="3600" b="1" dirty="0"/>
              <a:t>，就是</a:t>
            </a:r>
            <a:r>
              <a:rPr lang="zh-CN" altLang="en-US" sz="3600" b="1" dirty="0">
                <a:solidFill>
                  <a:srgbClr val="FF0000"/>
                </a:solidFill>
              </a:rPr>
              <a:t>平均分</a:t>
            </a:r>
            <a:r>
              <a:rPr lang="zh-CN" altLang="en-US" sz="3600" b="1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3784388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7" grpId="0" bldLvl="0" animBg="1"/>
      <p:bldP spid="39" grpId="0"/>
      <p:bldP spid="40" grpId="0"/>
      <p:bldP spid="11" grpId="0" bldLvl="0" animBg="1"/>
      <p:bldP spid="13" grpId="0" bldLvl="0" animBg="1"/>
      <p:bldP spid="32" grpId="0" bldLvl="0" animBg="1"/>
      <p:bldP spid="33" grpId="0" bldLvl="0" animBg="1"/>
      <p:bldP spid="34" grpId="0" bldLvl="0" animBg="1"/>
      <p:bldP spid="35" grpId="0" bldLvl="0" animBg="1"/>
      <p:bldP spid="36" grpId="0" bldLvl="0" animBg="1"/>
      <p:bldP spid="46" grpId="0" bldLvl="0" animBg="1"/>
      <p:bldP spid="47" grpId="0" bldLvl="0" animBg="1"/>
      <p:bldP spid="48" grpId="0"/>
      <p:bldP spid="49" grpId="0"/>
      <p:bldP spid="50" grpId="0"/>
      <p:bldP spid="5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>
            <a:extLst>
              <a:ext uri="{FF2B5EF4-FFF2-40B4-BE49-F238E27FC236}">
                <a16:creationId xmlns:a16="http://schemas.microsoft.com/office/drawing/2014/main" id="{A0B19F02-E809-7B61-4B16-34527670335A}"/>
              </a:ext>
            </a:extLst>
          </p:cNvPr>
          <p:cNvSpPr txBox="1"/>
          <p:nvPr/>
        </p:nvSpPr>
        <p:spPr>
          <a:xfrm>
            <a:off x="623392" y="2060848"/>
            <a:ext cx="2749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0000FF"/>
                </a:solidFill>
              </a:rPr>
              <a:t>活动要求：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57F13686-5CA8-24EE-CF65-6CFE80EE8666}"/>
              </a:ext>
            </a:extLst>
          </p:cNvPr>
          <p:cNvSpPr txBox="1"/>
          <p:nvPr/>
        </p:nvSpPr>
        <p:spPr>
          <a:xfrm>
            <a:off x="1199456" y="2880858"/>
            <a:ext cx="100091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altLang="zh-CN" sz="3600" b="1" dirty="0"/>
              <a:t>1. 12</a:t>
            </a:r>
            <a:r>
              <a:rPr lang="zh-CN" altLang="en-US" sz="3600" b="1" dirty="0"/>
              <a:t>袋饼干，每</a:t>
            </a:r>
            <a:r>
              <a:rPr lang="en-US" altLang="zh-CN" sz="3600" b="1" dirty="0"/>
              <a:t>2</a:t>
            </a:r>
            <a:r>
              <a:rPr lang="zh-CN" altLang="en-US" sz="3600" b="1" dirty="0"/>
              <a:t>袋一份，可以分成几份？每</a:t>
            </a:r>
            <a:r>
              <a:rPr lang="en-US" altLang="zh-CN" sz="3600" b="1" dirty="0"/>
              <a:t>3</a:t>
            </a:r>
            <a:r>
              <a:rPr lang="zh-CN" altLang="en-US" sz="3600" b="1" dirty="0"/>
              <a:t>袋、</a:t>
            </a:r>
            <a:r>
              <a:rPr lang="en-US" altLang="zh-CN" sz="3600" b="1" dirty="0"/>
              <a:t>4</a:t>
            </a:r>
            <a:r>
              <a:rPr lang="zh-CN" altLang="en-US" sz="3600" b="1" dirty="0"/>
              <a:t>袋、</a:t>
            </a:r>
            <a:r>
              <a:rPr lang="en-US" altLang="zh-CN" sz="3600" b="1" dirty="0">
                <a:latin typeface="+mj-ea"/>
                <a:ea typeface="+mj-ea"/>
              </a:rPr>
              <a:t>……</a:t>
            </a:r>
            <a:r>
              <a:rPr lang="zh-CN" altLang="en-US" sz="3600" b="1" dirty="0"/>
              <a:t>呢？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6068E199-C960-7C48-5DC5-E8AF73592341}"/>
              </a:ext>
            </a:extLst>
          </p:cNvPr>
          <p:cNvSpPr txBox="1"/>
          <p:nvPr/>
        </p:nvSpPr>
        <p:spPr>
          <a:xfrm>
            <a:off x="1199456" y="4193311"/>
            <a:ext cx="10009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altLang="zh-CN" sz="3600" b="1" dirty="0"/>
              <a:t>2. </a:t>
            </a:r>
            <a:r>
              <a:rPr lang="zh-CN" altLang="en-US" sz="3600" b="1" dirty="0"/>
              <a:t>四人小组合作，分一分，再填一填。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38A26465-D768-6C5A-7936-8FFCD068870A}"/>
              </a:ext>
            </a:extLst>
          </p:cNvPr>
          <p:cNvSpPr txBox="1"/>
          <p:nvPr/>
        </p:nvSpPr>
        <p:spPr>
          <a:xfrm>
            <a:off x="1199456" y="4951766"/>
            <a:ext cx="10009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altLang="zh-CN" sz="3600" b="1" dirty="0"/>
              <a:t>3. </a:t>
            </a:r>
            <a:r>
              <a:rPr lang="zh-CN" altLang="en-US" sz="3600" b="1" dirty="0"/>
              <a:t>在小组内说一说平均分饼干的方法。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2908605F-FB7E-84AD-8AA9-B099FE74E8D9}"/>
              </a:ext>
            </a:extLst>
          </p:cNvPr>
          <p:cNvSpPr txBox="1"/>
          <p:nvPr/>
        </p:nvSpPr>
        <p:spPr>
          <a:xfrm>
            <a:off x="1199456" y="5710219"/>
            <a:ext cx="4176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altLang="zh-CN" sz="3600" b="1" dirty="0"/>
              <a:t>4. </a:t>
            </a:r>
            <a:r>
              <a:rPr lang="zh-CN" altLang="en-US" sz="3600" b="1" dirty="0"/>
              <a:t>时间</a:t>
            </a:r>
            <a:r>
              <a:rPr lang="en-US" altLang="zh-CN" sz="3600" b="1" dirty="0"/>
              <a:t>4</a:t>
            </a:r>
            <a:r>
              <a:rPr lang="zh-CN" altLang="en-US" sz="3600" b="1" dirty="0"/>
              <a:t>分钟。</a:t>
            </a:r>
          </a:p>
        </p:txBody>
      </p:sp>
      <p:pic>
        <p:nvPicPr>
          <p:cNvPr id="8" name="Picture 10" descr="C:\Users\Administrator\Desktop\数学二下（2023-01-01）\p10.png">
            <a:extLst>
              <a:ext uri="{FF2B5EF4-FFF2-40B4-BE49-F238E27FC236}">
                <a16:creationId xmlns:a16="http://schemas.microsoft.com/office/drawing/2014/main" id="{94C2EC5A-5DC0-FECB-DCD5-A59FE69EF1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84" y="502283"/>
            <a:ext cx="6871143" cy="136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0" descr="C:\Users\Administrator\Desktop\数学二下（2023-01-01）\p10.png">
            <a:extLst>
              <a:ext uri="{FF2B5EF4-FFF2-40B4-BE49-F238E27FC236}">
                <a16:creationId xmlns:a16="http://schemas.microsoft.com/office/drawing/2014/main" id="{A3BCE280-165C-FCE6-6EA3-250C3C172F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118"/>
          <a:stretch/>
        </p:blipFill>
        <p:spPr bwMode="auto">
          <a:xfrm>
            <a:off x="7422527" y="502283"/>
            <a:ext cx="3427443" cy="136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901820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>
            <a:extLst>
              <a:ext uri="{FF2B5EF4-FFF2-40B4-BE49-F238E27FC236}">
                <a16:creationId xmlns:a16="http://schemas.microsoft.com/office/drawing/2014/main" id="{E7E100AB-91DF-12E1-A144-75D97DD76C52}"/>
              </a:ext>
            </a:extLst>
          </p:cNvPr>
          <p:cNvSpPr txBox="1"/>
          <p:nvPr/>
        </p:nvSpPr>
        <p:spPr>
          <a:xfrm>
            <a:off x="767408" y="2114293"/>
            <a:ext cx="10120630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袋饼干，每</a:t>
            </a:r>
            <a:r>
              <a:rPr lang="zh-CN" altLang="en-US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（       ）袋一份</a:t>
            </a:r>
            <a:r>
              <a:rPr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en-US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可以</a:t>
            </a:r>
            <a:r>
              <a:rPr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分</a:t>
            </a:r>
            <a:r>
              <a:rPr lang="zh-CN" altLang="en-US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（       ）</a:t>
            </a:r>
            <a:r>
              <a:rPr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份</a:t>
            </a:r>
            <a:r>
              <a:rPr lang="zh-CN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63DD5BFA-5A7A-7428-4CFA-D79EF6FAFB12}"/>
              </a:ext>
            </a:extLst>
          </p:cNvPr>
          <p:cNvSpPr txBox="1"/>
          <p:nvPr/>
        </p:nvSpPr>
        <p:spPr>
          <a:xfrm>
            <a:off x="767408" y="2998854"/>
            <a:ext cx="10120630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袋饼干，每</a:t>
            </a:r>
            <a:r>
              <a:rPr lang="zh-CN" altLang="en-US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（       ）袋一份</a:t>
            </a:r>
            <a:r>
              <a:rPr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en-US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可以</a:t>
            </a:r>
            <a:r>
              <a:rPr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分</a:t>
            </a:r>
            <a:r>
              <a:rPr lang="zh-CN" altLang="en-US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（       ）</a:t>
            </a:r>
            <a:r>
              <a:rPr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份</a:t>
            </a:r>
            <a:r>
              <a:rPr lang="zh-CN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706605D3-2FC2-D8C6-E122-46F26F72483C}"/>
              </a:ext>
            </a:extLst>
          </p:cNvPr>
          <p:cNvSpPr txBox="1"/>
          <p:nvPr/>
        </p:nvSpPr>
        <p:spPr>
          <a:xfrm>
            <a:off x="767408" y="3883415"/>
            <a:ext cx="10120630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袋饼干，每</a:t>
            </a:r>
            <a:r>
              <a:rPr lang="zh-CN" altLang="en-US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（       ）袋一份</a:t>
            </a:r>
            <a:r>
              <a:rPr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en-US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可以</a:t>
            </a:r>
            <a:r>
              <a:rPr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分</a:t>
            </a:r>
            <a:r>
              <a:rPr lang="zh-CN" altLang="en-US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（       ）</a:t>
            </a:r>
            <a:r>
              <a:rPr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份</a:t>
            </a:r>
            <a:r>
              <a:rPr lang="zh-CN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3525B1AA-08A3-734C-E39E-EEB2944B497E}"/>
              </a:ext>
            </a:extLst>
          </p:cNvPr>
          <p:cNvSpPr txBox="1"/>
          <p:nvPr/>
        </p:nvSpPr>
        <p:spPr>
          <a:xfrm>
            <a:off x="767408" y="4767976"/>
            <a:ext cx="10120630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袋饼干，每</a:t>
            </a:r>
            <a:r>
              <a:rPr lang="zh-CN" altLang="en-US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（       ）袋一份</a:t>
            </a:r>
            <a:r>
              <a:rPr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en-US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可以</a:t>
            </a:r>
            <a:r>
              <a:rPr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分</a:t>
            </a:r>
            <a:r>
              <a:rPr lang="zh-CN" altLang="en-US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（       ）</a:t>
            </a:r>
            <a:r>
              <a:rPr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份</a:t>
            </a:r>
            <a:r>
              <a:rPr lang="zh-CN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C4F105DD-69F4-081B-091A-C9F685350C88}"/>
              </a:ext>
            </a:extLst>
          </p:cNvPr>
          <p:cNvSpPr txBox="1"/>
          <p:nvPr/>
        </p:nvSpPr>
        <p:spPr>
          <a:xfrm>
            <a:off x="767408" y="5652537"/>
            <a:ext cx="10120630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袋饼干，每</a:t>
            </a:r>
            <a:r>
              <a:rPr lang="zh-CN" altLang="en-US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（       ）袋一份</a:t>
            </a:r>
            <a:r>
              <a:rPr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en-US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可以</a:t>
            </a:r>
            <a:r>
              <a:rPr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分</a:t>
            </a:r>
            <a:r>
              <a:rPr lang="zh-CN" altLang="en-US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（       ）</a:t>
            </a:r>
            <a:r>
              <a:rPr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份</a:t>
            </a:r>
            <a:r>
              <a:rPr lang="zh-CN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1A614ECC-E373-F73B-8966-548BE7576680}"/>
              </a:ext>
            </a:extLst>
          </p:cNvPr>
          <p:cNvSpPr txBox="1"/>
          <p:nvPr/>
        </p:nvSpPr>
        <p:spPr>
          <a:xfrm>
            <a:off x="3911757" y="2111095"/>
            <a:ext cx="3860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E636F8A4-5B97-FF1D-1185-F2D1EC2CFD85}"/>
              </a:ext>
            </a:extLst>
          </p:cNvPr>
          <p:cNvSpPr txBox="1"/>
          <p:nvPr/>
        </p:nvSpPr>
        <p:spPr>
          <a:xfrm>
            <a:off x="8165261" y="2111095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65F9B264-7A7D-93A0-276F-FE52BFE90E36}"/>
              </a:ext>
            </a:extLst>
          </p:cNvPr>
          <p:cNvSpPr txBox="1"/>
          <p:nvPr/>
        </p:nvSpPr>
        <p:spPr>
          <a:xfrm>
            <a:off x="3911757" y="3000064"/>
            <a:ext cx="3860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1D7E0FF7-DFC5-EFB6-AE2A-4D2DC5BAAAD0}"/>
              </a:ext>
            </a:extLst>
          </p:cNvPr>
          <p:cNvSpPr txBox="1"/>
          <p:nvPr/>
        </p:nvSpPr>
        <p:spPr>
          <a:xfrm>
            <a:off x="8267853" y="3000064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5DEC20F3-644D-FAEC-899E-14DF2C505B8E}"/>
              </a:ext>
            </a:extLst>
          </p:cNvPr>
          <p:cNvSpPr txBox="1"/>
          <p:nvPr/>
        </p:nvSpPr>
        <p:spPr>
          <a:xfrm>
            <a:off x="3911757" y="3884625"/>
            <a:ext cx="3860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6C0C6D44-72C0-DAF9-0AAD-DB12F31702E5}"/>
              </a:ext>
            </a:extLst>
          </p:cNvPr>
          <p:cNvSpPr txBox="1"/>
          <p:nvPr/>
        </p:nvSpPr>
        <p:spPr>
          <a:xfrm>
            <a:off x="8267853" y="3882205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6EF5BF8D-09C6-237F-C624-62E1981CD294}"/>
              </a:ext>
            </a:extLst>
          </p:cNvPr>
          <p:cNvSpPr txBox="1"/>
          <p:nvPr/>
        </p:nvSpPr>
        <p:spPr>
          <a:xfrm>
            <a:off x="3911757" y="4769186"/>
            <a:ext cx="3860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D4DB682B-C12E-0183-47EA-DEB4616F2A9F}"/>
              </a:ext>
            </a:extLst>
          </p:cNvPr>
          <p:cNvSpPr txBox="1"/>
          <p:nvPr/>
        </p:nvSpPr>
        <p:spPr>
          <a:xfrm>
            <a:off x="8267853" y="4766766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B4691C68-BE21-706F-E892-D675E5F8B35D}"/>
              </a:ext>
            </a:extLst>
          </p:cNvPr>
          <p:cNvSpPr txBox="1"/>
          <p:nvPr/>
        </p:nvSpPr>
        <p:spPr>
          <a:xfrm>
            <a:off x="3911757" y="5650117"/>
            <a:ext cx="3860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E92F6E8C-734B-19F9-C06B-C186F69160B3}"/>
              </a:ext>
            </a:extLst>
          </p:cNvPr>
          <p:cNvSpPr txBox="1"/>
          <p:nvPr/>
        </p:nvSpPr>
        <p:spPr>
          <a:xfrm>
            <a:off x="8267853" y="5647697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</a:rPr>
              <a:t>2</a:t>
            </a:r>
          </a:p>
        </p:txBody>
      </p:sp>
      <p:pic>
        <p:nvPicPr>
          <p:cNvPr id="9" name="Picture 10" descr="C:\Users\Administrator\Desktop\数学二下（2023-01-01）\p10.png">
            <a:extLst>
              <a:ext uri="{FF2B5EF4-FFF2-40B4-BE49-F238E27FC236}">
                <a16:creationId xmlns:a16="http://schemas.microsoft.com/office/drawing/2014/main" id="{0C94D5B7-CEE8-DD2F-332E-85378113D1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84" y="502283"/>
            <a:ext cx="6871143" cy="136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0" descr="C:\Users\Administrator\Desktop\数学二下（2023-01-01）\p10.png">
            <a:extLst>
              <a:ext uri="{FF2B5EF4-FFF2-40B4-BE49-F238E27FC236}">
                <a16:creationId xmlns:a16="http://schemas.microsoft.com/office/drawing/2014/main" id="{5D24AD09-35EF-E752-2089-8581C1B21A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118"/>
          <a:stretch/>
        </p:blipFill>
        <p:spPr bwMode="auto">
          <a:xfrm>
            <a:off x="7422527" y="502283"/>
            <a:ext cx="3427443" cy="136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DC9440A-164C-CA4E-3EBB-8147C3C2F25E}"/>
              </a:ext>
            </a:extLst>
          </p:cNvPr>
          <p:cNvSpPr txBox="1"/>
          <p:nvPr/>
        </p:nvSpPr>
        <p:spPr>
          <a:xfrm>
            <a:off x="583882" y="620688"/>
            <a:ext cx="1012063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altLang="en-US" sz="3200" b="1" dirty="0">
                <a:ea typeface="黑体" panose="02010609060101010101" pitchFamily="49" charset="-122"/>
                <a:cs typeface="Times New Roman" panose="02020603050405020304" pitchFamily="18" charset="0"/>
              </a:rPr>
              <a:t>生活中有哪些地方出现过平均分？你能说一说吗？</a:t>
            </a:r>
            <a:endParaRPr lang="zh-CN" sz="3200" b="1" dirty="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3AC173B-47C0-0F6E-2A0C-80CFCF678AD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882" y="1412776"/>
            <a:ext cx="6882066" cy="3871161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10F5893-C516-0C4F-90D6-D82E0DD0692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7888" y="2060848"/>
            <a:ext cx="6379101" cy="4258277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60751792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95325" y="1262263"/>
            <a:ext cx="1058545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zh-CN" sz="3600" b="1" dirty="0"/>
              <a:t>1. </a:t>
            </a:r>
            <a:r>
              <a:rPr lang="zh-CN" altLang="en-US" sz="3600" b="1" dirty="0"/>
              <a:t>哪些分法是平均分？对的在（</a:t>
            </a:r>
            <a:r>
              <a:rPr lang="en-US" altLang="zh-CN" sz="3600" b="1" dirty="0"/>
              <a:t>       </a:t>
            </a:r>
            <a:r>
              <a:rPr lang="zh-CN" altLang="en-US" sz="3600" b="1" dirty="0"/>
              <a:t>）里画</a:t>
            </a:r>
            <a:r>
              <a:rPr lang="en-US" altLang="zh-CN" sz="3600" b="1" dirty="0"/>
              <a:t>“√”</a:t>
            </a:r>
            <a:r>
              <a:rPr lang="zh-CN" altLang="en-US" sz="3600" b="1" dirty="0"/>
              <a:t>。</a:t>
            </a:r>
            <a:endParaRPr lang="zh-CN" altLang="en-US" sz="3600" b="1" dirty="0"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27681" y="2124596"/>
            <a:ext cx="2926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32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】</a:t>
            </a:r>
          </a:p>
        </p:txBody>
      </p:sp>
      <p:sp>
        <p:nvSpPr>
          <p:cNvPr id="30" name="圆角矩形 29"/>
          <p:cNvSpPr/>
          <p:nvPr/>
        </p:nvSpPr>
        <p:spPr>
          <a:xfrm>
            <a:off x="407670" y="334010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达标检测</a:t>
            </a:r>
          </a:p>
        </p:txBody>
      </p:sp>
      <p:pic>
        <p:nvPicPr>
          <p:cNvPr id="102" name="图片 101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5280" y="2780665"/>
            <a:ext cx="11560175" cy="28638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911225" y="2636520"/>
            <a:ext cx="3860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847850" y="2636520"/>
            <a:ext cx="3860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927985" y="2636520"/>
            <a:ext cx="3860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296410" y="3213100"/>
            <a:ext cx="690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√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671310" y="2636520"/>
            <a:ext cx="3860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607935" y="2636520"/>
            <a:ext cx="3860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688070" y="2636520"/>
            <a:ext cx="3860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911225" y="5300980"/>
            <a:ext cx="3860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847850" y="5300980"/>
            <a:ext cx="3860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999740" y="5300980"/>
            <a:ext cx="3860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888480" y="5300980"/>
            <a:ext cx="3860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8040370" y="5300980"/>
            <a:ext cx="3860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8976360" y="5300980"/>
            <a:ext cx="3860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>
                <a:solidFill>
                  <a:srgbClr val="0000FF"/>
                </a:solidFill>
              </a:rPr>
              <a:t>2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3" descr="未标题-1">
            <a:extLst>
              <a:ext uri="{FF2B5EF4-FFF2-40B4-BE49-F238E27FC236}">
                <a16:creationId xmlns:a16="http://schemas.microsoft.com/office/drawing/2014/main" id="{2ABB803C-78CD-78E5-103E-4AA74AB4E6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155" y="1795463"/>
            <a:ext cx="9458663" cy="1919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767715" y="760730"/>
            <a:ext cx="59753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sz="3600" b="1"/>
              <a:t>2.</a:t>
            </a:r>
            <a:endParaRPr lang="en-US" sz="3600" b="1"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415415" y="3862070"/>
            <a:ext cx="944626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sz="3200" b="1"/>
              <a:t>一共有</a:t>
            </a:r>
            <a:r>
              <a:rPr lang="zh-CN" sz="3200" b="1"/>
              <a:t>（</a:t>
            </a:r>
            <a:r>
              <a:rPr lang="en-US" altLang="zh-CN" sz="3200" b="1"/>
              <a:t>       </a:t>
            </a:r>
            <a:r>
              <a:rPr lang="zh-CN" sz="3200" b="1"/>
              <a:t>）</a:t>
            </a:r>
            <a:r>
              <a:rPr sz="3200" b="1">
                <a:sym typeface="+mn-ea"/>
              </a:rPr>
              <a:t>片枫叶</a:t>
            </a:r>
            <a:r>
              <a:rPr lang="zh-CN" sz="3200" b="1">
                <a:sym typeface="+mn-ea"/>
              </a:rPr>
              <a:t>，</a:t>
            </a:r>
            <a:r>
              <a:rPr sz="3200" b="1">
                <a:sym typeface="+mn-ea"/>
              </a:rPr>
              <a:t>每</a:t>
            </a:r>
            <a:r>
              <a:rPr lang="zh-CN" sz="3200" b="1">
                <a:sym typeface="+mn-ea"/>
              </a:rPr>
              <a:t>（</a:t>
            </a:r>
            <a:r>
              <a:rPr lang="en-US" altLang="zh-CN" sz="3200" b="1">
                <a:sym typeface="+mn-ea"/>
              </a:rPr>
              <a:t>       </a:t>
            </a:r>
            <a:r>
              <a:rPr lang="zh-CN" sz="3200" b="1">
                <a:sym typeface="+mn-ea"/>
              </a:rPr>
              <a:t>）</a:t>
            </a:r>
            <a:r>
              <a:rPr sz="3200" b="1">
                <a:sym typeface="+mn-ea"/>
              </a:rPr>
              <a:t>片一份，平均</a:t>
            </a:r>
            <a:r>
              <a:rPr sz="3200" b="1"/>
              <a:t>分成了</a:t>
            </a:r>
            <a:r>
              <a:rPr lang="zh-CN" sz="3200" b="1">
                <a:sym typeface="+mn-ea"/>
              </a:rPr>
              <a:t>（</a:t>
            </a:r>
            <a:r>
              <a:rPr lang="en-US" altLang="zh-CN" sz="3200" b="1">
                <a:sym typeface="+mn-ea"/>
              </a:rPr>
              <a:t>       </a:t>
            </a:r>
            <a:r>
              <a:rPr lang="zh-CN" sz="3200" b="1">
                <a:sym typeface="+mn-ea"/>
              </a:rPr>
              <a:t>）</a:t>
            </a:r>
            <a:r>
              <a:rPr sz="3200" b="1"/>
              <a:t>份。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2985770" y="4026535"/>
            <a:ext cx="103060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16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199515" y="1120775"/>
            <a:ext cx="2926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32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】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556375" y="4002405"/>
            <a:ext cx="103060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4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582545" y="4756785"/>
            <a:ext cx="103060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4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4545330" y="4897755"/>
            <a:ext cx="1944370" cy="504190"/>
          </a:xfrm>
          <a:prstGeom prst="rect">
            <a:avLst/>
          </a:prstGeom>
          <a:solidFill>
            <a:srgbClr val="FFCF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511675" y="4168140"/>
            <a:ext cx="1944370" cy="504190"/>
          </a:xfrm>
          <a:prstGeom prst="rect">
            <a:avLst/>
          </a:prstGeom>
          <a:solidFill>
            <a:srgbClr val="E9FFD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695325" y="476885"/>
            <a:ext cx="1058545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sz="3600" b="1"/>
              <a:t>3. </a:t>
            </a:r>
            <a:r>
              <a:rPr lang="zh-CN" altLang="en-US" sz="3600" b="1"/>
              <a:t>圈一圈，填一填。</a:t>
            </a:r>
            <a:endParaRPr lang="zh-CN" altLang="en-US" sz="3600" b="1"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799330" y="909320"/>
            <a:ext cx="2926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32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】</a:t>
            </a:r>
          </a:p>
        </p:txBody>
      </p:sp>
      <p:pic>
        <p:nvPicPr>
          <p:cNvPr id="100" name="图片 99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71270" y="2523490"/>
            <a:ext cx="9707880" cy="1139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982980" y="1669415"/>
            <a:ext cx="251396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altLang="en-US" sz="3200" b="1"/>
              <a:t>（</a:t>
            </a:r>
            <a:r>
              <a:rPr lang="en-US" altLang="zh-CN" sz="3200" b="1"/>
              <a:t>1</a:t>
            </a:r>
            <a:r>
              <a:rPr lang="zh-CN" altLang="en-US" sz="3200" b="1"/>
              <a:t>）</a:t>
            </a:r>
            <a:endParaRPr lang="zh-CN" altLang="en-US" sz="3200" b="1"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415415" y="3933825"/>
            <a:ext cx="907605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 latinLnBrk="0">
              <a:lnSpc>
                <a:spcPct val="150000"/>
              </a:lnSpc>
            </a:pPr>
            <a:r>
              <a:rPr sz="3200" b="1"/>
              <a:t>10根小棒</a:t>
            </a:r>
            <a:r>
              <a:rPr lang="zh-CN" sz="3200" b="1"/>
              <a:t>，</a:t>
            </a:r>
            <a:r>
              <a:rPr sz="3200" b="1"/>
              <a:t>每2根一份</a:t>
            </a:r>
            <a:r>
              <a:rPr lang="zh-CN" sz="3200" b="1"/>
              <a:t>，</a:t>
            </a:r>
            <a:r>
              <a:rPr sz="3200" b="1"/>
              <a:t>能分成</a:t>
            </a:r>
            <a:r>
              <a:rPr lang="zh-CN" sz="3200" b="1">
                <a:sym typeface="+mn-ea"/>
              </a:rPr>
              <a:t>（</a:t>
            </a:r>
            <a:r>
              <a:rPr lang="en-US" altLang="zh-CN" sz="3200" b="1">
                <a:sym typeface="+mn-ea"/>
              </a:rPr>
              <a:t>       </a:t>
            </a:r>
            <a:r>
              <a:rPr lang="zh-CN" sz="3200" b="1">
                <a:sym typeface="+mn-ea"/>
              </a:rPr>
              <a:t>）</a:t>
            </a:r>
            <a:r>
              <a:rPr sz="3200" b="1">
                <a:sym typeface="+mn-ea"/>
              </a:rPr>
              <a:t>份</a:t>
            </a:r>
            <a:r>
              <a:rPr lang="zh-CN" sz="3200" b="1">
                <a:sym typeface="+mn-ea"/>
              </a:rPr>
              <a:t>。</a:t>
            </a:r>
          </a:p>
          <a:p>
            <a:pPr algn="r" latinLnBrk="0">
              <a:lnSpc>
                <a:spcPct val="150000"/>
              </a:lnSpc>
            </a:pPr>
            <a:r>
              <a:rPr sz="3200" b="1"/>
              <a:t>每5根一份</a:t>
            </a:r>
            <a:r>
              <a:rPr lang="zh-CN" sz="3200" b="1"/>
              <a:t>，</a:t>
            </a:r>
            <a:r>
              <a:rPr sz="3200" b="1"/>
              <a:t>能分成</a:t>
            </a:r>
            <a:r>
              <a:rPr lang="zh-CN" sz="3200" b="1">
                <a:sym typeface="+mn-ea"/>
              </a:rPr>
              <a:t>（</a:t>
            </a:r>
            <a:r>
              <a:rPr lang="en-US" altLang="zh-CN" sz="3200" b="1">
                <a:sym typeface="+mn-ea"/>
              </a:rPr>
              <a:t>       </a:t>
            </a:r>
            <a:r>
              <a:rPr lang="zh-CN" sz="3200" b="1">
                <a:sym typeface="+mn-ea"/>
              </a:rPr>
              <a:t>）</a:t>
            </a:r>
            <a:r>
              <a:rPr sz="3200" b="1">
                <a:sym typeface="+mn-ea"/>
              </a:rPr>
              <a:t>份</a:t>
            </a:r>
            <a:r>
              <a:rPr lang="zh-CN" sz="3200" b="1">
                <a:sym typeface="+mn-ea"/>
              </a:rPr>
              <a:t>。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1199515" y="2493010"/>
            <a:ext cx="1800225" cy="1224280"/>
          </a:xfrm>
          <a:prstGeom prst="roundRect">
            <a:avLst>
              <a:gd name="adj" fmla="val 10425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3185160" y="2493010"/>
            <a:ext cx="1800225" cy="1224280"/>
          </a:xfrm>
          <a:prstGeom prst="roundRect">
            <a:avLst>
              <a:gd name="adj" fmla="val 10425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5225415" y="2493010"/>
            <a:ext cx="1800225" cy="1224280"/>
          </a:xfrm>
          <a:prstGeom prst="roundRect">
            <a:avLst>
              <a:gd name="adj" fmla="val 10425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7198360" y="2493010"/>
            <a:ext cx="1800225" cy="1224280"/>
          </a:xfrm>
          <a:prstGeom prst="roundRect">
            <a:avLst>
              <a:gd name="adj" fmla="val 10425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9210040" y="2493010"/>
            <a:ext cx="1800225" cy="1224280"/>
          </a:xfrm>
          <a:prstGeom prst="roundRect">
            <a:avLst>
              <a:gd name="adj" fmla="val 10425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8294370" y="4096385"/>
            <a:ext cx="103060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5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328025" y="4826000"/>
            <a:ext cx="103060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2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198880" y="2493010"/>
            <a:ext cx="4819650" cy="1224280"/>
          </a:xfrm>
          <a:prstGeom prst="roundRect">
            <a:avLst>
              <a:gd name="adj" fmla="val 10425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圆角矩形 14"/>
          <p:cNvSpPr/>
          <p:nvPr/>
        </p:nvSpPr>
        <p:spPr>
          <a:xfrm>
            <a:off x="6166485" y="2493010"/>
            <a:ext cx="4843780" cy="1224280"/>
          </a:xfrm>
          <a:prstGeom prst="roundRect">
            <a:avLst>
              <a:gd name="adj" fmla="val 10425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5" grpId="0" bldLvl="0" animBg="1"/>
      <p:bldP spid="6" grpId="0" animBg="1"/>
      <p:bldP spid="6" grpId="1" animBg="1"/>
      <p:bldP spid="7" grpId="0" bldLvl="0" animBg="1"/>
      <p:bldP spid="7" grpId="1" animBg="1"/>
      <p:bldP spid="8" grpId="0" bldLvl="0" animBg="1"/>
      <p:bldP spid="8" grpId="1" animBg="1"/>
      <p:bldP spid="9" grpId="0" bldLvl="0" animBg="1"/>
      <p:bldP spid="9" grpId="1" animBg="1"/>
      <p:bldP spid="10" grpId="0" bldLvl="0" animBg="1"/>
      <p:bldP spid="10" grpId="1" animBg="1"/>
      <p:bldP spid="11" grpId="0"/>
      <p:bldP spid="13" grpId="0"/>
      <p:bldP spid="14" grpId="0" bldLvl="0" animBg="1"/>
      <p:bldP spid="15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>
            <a:extLst>
              <a:ext uri="{FF2B5EF4-FFF2-40B4-BE49-F238E27FC236}">
                <a16:creationId xmlns:a16="http://schemas.microsoft.com/office/drawing/2014/main" id="{AB0495F9-3447-4535-F8C3-9CB47B78745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985" y="1689159"/>
            <a:ext cx="9160030" cy="2111951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4154805" y="5570220"/>
            <a:ext cx="2334895" cy="504190"/>
          </a:xfrm>
          <a:prstGeom prst="rect">
            <a:avLst/>
          </a:prstGeom>
          <a:solidFill>
            <a:srgbClr val="D7D7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154805" y="4827905"/>
            <a:ext cx="2334895" cy="504190"/>
          </a:xfrm>
          <a:prstGeom prst="rect">
            <a:avLst/>
          </a:prstGeom>
          <a:solidFill>
            <a:srgbClr val="FFCF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121150" y="4098290"/>
            <a:ext cx="2334895" cy="504190"/>
          </a:xfrm>
          <a:prstGeom prst="rect">
            <a:avLst/>
          </a:prstGeom>
          <a:solidFill>
            <a:srgbClr val="E9FFD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982980" y="989330"/>
            <a:ext cx="251396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altLang="en-US" sz="3200" b="1"/>
              <a:t>（</a:t>
            </a:r>
            <a:r>
              <a:rPr lang="en-US" altLang="zh-CN" sz="3200" b="1"/>
              <a:t>2</a:t>
            </a:r>
            <a:r>
              <a:rPr lang="zh-CN" altLang="en-US" sz="3200" b="1"/>
              <a:t>）</a:t>
            </a:r>
            <a:endParaRPr lang="zh-CN" altLang="en-US" sz="3200" b="1"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415415" y="3863975"/>
            <a:ext cx="907605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 latinLnBrk="0">
              <a:lnSpc>
                <a:spcPct val="150000"/>
              </a:lnSpc>
            </a:pPr>
            <a:r>
              <a:rPr lang="en-US" sz="3200" b="1"/>
              <a:t>16</a:t>
            </a:r>
            <a:r>
              <a:rPr lang="zh-CN" altLang="en-US" sz="3200" b="1"/>
              <a:t>个杯子</a:t>
            </a:r>
            <a:r>
              <a:rPr lang="zh-CN" sz="3200" b="1"/>
              <a:t>，</a:t>
            </a:r>
            <a:r>
              <a:rPr sz="3200" b="1"/>
              <a:t>每2个装一盒</a:t>
            </a:r>
            <a:r>
              <a:rPr lang="zh-CN" sz="3200" b="1"/>
              <a:t>，</a:t>
            </a:r>
            <a:r>
              <a:rPr sz="3200" b="1"/>
              <a:t>可以装</a:t>
            </a:r>
            <a:r>
              <a:rPr lang="zh-CN" sz="3200" b="1">
                <a:sym typeface="+mn-ea"/>
              </a:rPr>
              <a:t>（</a:t>
            </a:r>
            <a:r>
              <a:rPr lang="en-US" altLang="zh-CN" sz="3200" b="1">
                <a:sym typeface="+mn-ea"/>
              </a:rPr>
              <a:t>       </a:t>
            </a:r>
            <a:r>
              <a:rPr lang="zh-CN" sz="3200" b="1">
                <a:sym typeface="+mn-ea"/>
              </a:rPr>
              <a:t>）</a:t>
            </a:r>
            <a:r>
              <a:rPr sz="3200" b="1">
                <a:sym typeface="+mn-ea"/>
              </a:rPr>
              <a:t>盒</a:t>
            </a:r>
            <a:r>
              <a:rPr lang="zh-CN" sz="3200" b="1">
                <a:sym typeface="+mn-ea"/>
              </a:rPr>
              <a:t>。</a:t>
            </a:r>
          </a:p>
          <a:p>
            <a:pPr algn="r" latinLnBrk="0">
              <a:lnSpc>
                <a:spcPct val="150000"/>
              </a:lnSpc>
            </a:pPr>
            <a:r>
              <a:rPr sz="3200" b="1">
                <a:sym typeface="+mn-ea"/>
              </a:rPr>
              <a:t>每</a:t>
            </a:r>
            <a:r>
              <a:rPr lang="en-US" sz="3200" b="1">
                <a:sym typeface="+mn-ea"/>
              </a:rPr>
              <a:t>4</a:t>
            </a:r>
            <a:r>
              <a:rPr sz="3200" b="1">
                <a:sym typeface="+mn-ea"/>
              </a:rPr>
              <a:t>个装一盒</a:t>
            </a:r>
            <a:r>
              <a:rPr lang="zh-CN" sz="3200" b="1">
                <a:sym typeface="+mn-ea"/>
              </a:rPr>
              <a:t>，</a:t>
            </a:r>
            <a:r>
              <a:rPr sz="3200" b="1">
                <a:sym typeface="+mn-ea"/>
              </a:rPr>
              <a:t>可以装</a:t>
            </a:r>
            <a:r>
              <a:rPr lang="zh-CN" sz="3200" b="1">
                <a:sym typeface="+mn-ea"/>
              </a:rPr>
              <a:t>（</a:t>
            </a:r>
            <a:r>
              <a:rPr lang="en-US" altLang="zh-CN" sz="3200" b="1">
                <a:sym typeface="+mn-ea"/>
              </a:rPr>
              <a:t>       </a:t>
            </a:r>
            <a:r>
              <a:rPr lang="zh-CN" sz="3200" b="1">
                <a:sym typeface="+mn-ea"/>
              </a:rPr>
              <a:t>）</a:t>
            </a:r>
            <a:r>
              <a:rPr sz="3200" b="1">
                <a:sym typeface="+mn-ea"/>
              </a:rPr>
              <a:t>盒</a:t>
            </a:r>
            <a:r>
              <a:rPr lang="zh-CN" sz="3200" b="1">
                <a:sym typeface="+mn-ea"/>
              </a:rPr>
              <a:t>。</a:t>
            </a:r>
          </a:p>
          <a:p>
            <a:pPr algn="r" latinLnBrk="0">
              <a:lnSpc>
                <a:spcPct val="150000"/>
              </a:lnSpc>
            </a:pPr>
            <a:r>
              <a:rPr sz="3200" b="1">
                <a:sym typeface="+mn-ea"/>
              </a:rPr>
              <a:t>每</a:t>
            </a:r>
            <a:r>
              <a:rPr lang="en-US" sz="3200" b="1">
                <a:sym typeface="+mn-ea"/>
              </a:rPr>
              <a:t>8</a:t>
            </a:r>
            <a:r>
              <a:rPr sz="3200" b="1">
                <a:sym typeface="+mn-ea"/>
              </a:rPr>
              <a:t>个装一盒</a:t>
            </a:r>
            <a:r>
              <a:rPr lang="zh-CN" sz="3200" b="1">
                <a:sym typeface="+mn-ea"/>
              </a:rPr>
              <a:t>，</a:t>
            </a:r>
            <a:r>
              <a:rPr sz="3200" b="1">
                <a:sym typeface="+mn-ea"/>
              </a:rPr>
              <a:t>可以装</a:t>
            </a:r>
            <a:r>
              <a:rPr lang="zh-CN" sz="3200" b="1">
                <a:sym typeface="+mn-ea"/>
              </a:rPr>
              <a:t>（</a:t>
            </a:r>
            <a:r>
              <a:rPr lang="en-US" altLang="zh-CN" sz="3200" b="1">
                <a:sym typeface="+mn-ea"/>
              </a:rPr>
              <a:t>       </a:t>
            </a:r>
            <a:r>
              <a:rPr lang="zh-CN" sz="3200" b="1">
                <a:sym typeface="+mn-ea"/>
              </a:rPr>
              <a:t>）</a:t>
            </a:r>
            <a:r>
              <a:rPr sz="3200" b="1">
                <a:sym typeface="+mn-ea"/>
              </a:rPr>
              <a:t>盒</a:t>
            </a:r>
            <a:r>
              <a:rPr lang="zh-CN" sz="3200" b="1">
                <a:sym typeface="+mn-ea"/>
              </a:rPr>
              <a:t>。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1497533" y="1680311"/>
            <a:ext cx="2198978" cy="2129425"/>
          </a:xfrm>
          <a:prstGeom prst="roundRect">
            <a:avLst>
              <a:gd name="adj" fmla="val 10425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3826655" y="1679423"/>
            <a:ext cx="2199600" cy="2131200"/>
          </a:xfrm>
          <a:prstGeom prst="roundRect">
            <a:avLst>
              <a:gd name="adj" fmla="val 10425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6156399" y="1679423"/>
            <a:ext cx="2199600" cy="2131200"/>
          </a:xfrm>
          <a:prstGeom prst="roundRect">
            <a:avLst>
              <a:gd name="adj" fmla="val 10425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8486143" y="1679423"/>
            <a:ext cx="2199600" cy="2131200"/>
          </a:xfrm>
          <a:prstGeom prst="roundRect">
            <a:avLst>
              <a:gd name="adj" fmla="val 10425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8294370" y="4026535"/>
            <a:ext cx="103060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8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328025" y="4756150"/>
            <a:ext cx="103060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4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426209" y="1686661"/>
            <a:ext cx="4614667" cy="2120630"/>
          </a:xfrm>
          <a:prstGeom prst="roundRect">
            <a:avLst>
              <a:gd name="adj" fmla="val 10425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圆角矩形 14"/>
          <p:cNvSpPr/>
          <p:nvPr/>
        </p:nvSpPr>
        <p:spPr>
          <a:xfrm>
            <a:off x="6130652" y="1686776"/>
            <a:ext cx="4615200" cy="2120400"/>
          </a:xfrm>
          <a:prstGeom prst="roundRect">
            <a:avLst>
              <a:gd name="adj" fmla="val 10425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8328025" y="5498465"/>
            <a:ext cx="103060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00"/>
                </a:solidFill>
              </a:rPr>
              <a:t>2</a:t>
            </a:r>
            <a:endParaRPr lang="en-US" sz="32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1506257" y="1635760"/>
            <a:ext cx="2150110" cy="942975"/>
          </a:xfrm>
          <a:prstGeom prst="roundRect">
            <a:avLst>
              <a:gd name="adj" fmla="val 10425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>
            <a:off x="3852358" y="1635760"/>
            <a:ext cx="2150110" cy="942975"/>
          </a:xfrm>
          <a:prstGeom prst="roundRect">
            <a:avLst>
              <a:gd name="adj" fmla="val 10425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>
            <a:off x="6198459" y="1635760"/>
            <a:ext cx="2150110" cy="942975"/>
          </a:xfrm>
          <a:prstGeom prst="roundRect">
            <a:avLst>
              <a:gd name="adj" fmla="val 10425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圆角矩形 20"/>
          <p:cNvSpPr/>
          <p:nvPr/>
        </p:nvSpPr>
        <p:spPr>
          <a:xfrm>
            <a:off x="8544560" y="1635760"/>
            <a:ext cx="2150110" cy="942975"/>
          </a:xfrm>
          <a:prstGeom prst="roundRect">
            <a:avLst>
              <a:gd name="adj" fmla="val 10425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>
            <a:off x="1506257" y="2889567"/>
            <a:ext cx="2150110" cy="942975"/>
          </a:xfrm>
          <a:prstGeom prst="roundRect">
            <a:avLst>
              <a:gd name="adj" fmla="val 10425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圆角矩形 22"/>
          <p:cNvSpPr/>
          <p:nvPr/>
        </p:nvSpPr>
        <p:spPr>
          <a:xfrm>
            <a:off x="3852358" y="2889567"/>
            <a:ext cx="2150110" cy="942975"/>
          </a:xfrm>
          <a:prstGeom prst="roundRect">
            <a:avLst>
              <a:gd name="adj" fmla="val 10425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圆角矩形 23"/>
          <p:cNvSpPr/>
          <p:nvPr/>
        </p:nvSpPr>
        <p:spPr>
          <a:xfrm>
            <a:off x="6198459" y="2889567"/>
            <a:ext cx="2150110" cy="942975"/>
          </a:xfrm>
          <a:prstGeom prst="roundRect">
            <a:avLst>
              <a:gd name="adj" fmla="val 10425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>
            <a:off x="8544560" y="2889567"/>
            <a:ext cx="2150110" cy="942975"/>
          </a:xfrm>
          <a:prstGeom prst="roundRect">
            <a:avLst>
              <a:gd name="adj" fmla="val 10425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12" grpId="0" bldLvl="0" animBg="1"/>
      <p:bldP spid="5" grpId="0" bldLvl="0" animBg="1"/>
      <p:bldP spid="6" grpId="0" bldLvl="0" animBg="1"/>
      <p:bldP spid="6" grpId="1" bldLvl="0" animBg="1"/>
      <p:bldP spid="7" grpId="0" bldLvl="0" animBg="1"/>
      <p:bldP spid="7" grpId="1" bldLvl="0" animBg="1"/>
      <p:bldP spid="8" grpId="0" bldLvl="0" animBg="1"/>
      <p:bldP spid="8" grpId="1" bldLvl="0" animBg="1"/>
      <p:bldP spid="9" grpId="0" bldLvl="0" animBg="1"/>
      <p:bldP spid="9" grpId="1" bldLvl="0" animBg="1"/>
      <p:bldP spid="11" grpId="0"/>
      <p:bldP spid="13" grpId="0"/>
      <p:bldP spid="14" grpId="0" bldLvl="0" animBg="1"/>
      <p:bldP spid="15" grpId="0" bldLvl="0" animBg="1"/>
      <p:bldP spid="17" grpId="0"/>
      <p:bldP spid="18" grpId="0" bldLvl="0" animBg="1"/>
      <p:bldP spid="18" grpId="1" animBg="1"/>
      <p:bldP spid="19" grpId="0" bldLvl="0" animBg="1"/>
      <p:bldP spid="19" grpId="1" animBg="1"/>
      <p:bldP spid="20" grpId="0" bldLvl="0" animBg="1"/>
      <p:bldP spid="20" grpId="1" animBg="1"/>
      <p:bldP spid="21" grpId="0" bldLvl="0" animBg="1"/>
      <p:bldP spid="21" grpId="1" animBg="1"/>
      <p:bldP spid="22" grpId="0" bldLvl="0" animBg="1"/>
      <p:bldP spid="22" grpId="1" animBg="1"/>
      <p:bldP spid="23" grpId="0" bldLvl="0" animBg="1"/>
      <p:bldP spid="23" grpId="1" animBg="1"/>
      <p:bldP spid="24" grpId="0" bldLvl="0" animBg="1"/>
      <p:bldP spid="24" grpId="1" animBg="1"/>
      <p:bldP spid="25" grpId="0" bldLvl="0" animBg="1"/>
      <p:bldP spid="25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407670" y="621030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课堂小结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9FA1549-F806-1C12-DEC5-857160005C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2451" y="1455521"/>
            <a:ext cx="4467093" cy="1590640"/>
          </a:xfrm>
          <a:prstGeom prst="rect">
            <a:avLst/>
          </a:prstGeom>
        </p:spPr>
      </p:pic>
      <p:sp>
        <p:nvSpPr>
          <p:cNvPr id="6" name="Text Box 15">
            <a:extLst>
              <a:ext uri="{FF2B5EF4-FFF2-40B4-BE49-F238E27FC236}">
                <a16:creationId xmlns:a16="http://schemas.microsoft.com/office/drawing/2014/main" id="{988A7686-329E-3256-3748-EE230260388A}"/>
              </a:ext>
            </a:extLst>
          </p:cNvPr>
          <p:cNvSpPr txBox="1"/>
          <p:nvPr/>
        </p:nvSpPr>
        <p:spPr>
          <a:xfrm>
            <a:off x="2927648" y="5280128"/>
            <a:ext cx="6480720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</a:rPr>
              <a:t>每份</a:t>
            </a:r>
            <a:r>
              <a:rPr lang="zh-CN" altLang="en-US" sz="3600" b="1" dirty="0">
                <a:solidFill>
                  <a:prstClr val="black"/>
                </a:solidFill>
                <a:latin typeface="楷体" panose="02010609060101010101" pitchFamily="49" charset="-122"/>
              </a:rPr>
              <a:t>分得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</a:rPr>
              <a:t>同样多</a:t>
            </a:r>
            <a:r>
              <a:rPr lang="zh-CN" altLang="en-US" sz="3600" b="1" dirty="0">
                <a:solidFill>
                  <a:prstClr val="black"/>
                </a:solidFill>
                <a:latin typeface="楷体" panose="02010609060101010101" pitchFamily="49" charset="-122"/>
              </a:rPr>
              <a:t>，叫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</a:rPr>
              <a:t>平均分</a:t>
            </a:r>
            <a:r>
              <a:rPr lang="zh-CN" altLang="en-US" sz="3600" b="1" dirty="0">
                <a:solidFill>
                  <a:prstClr val="black"/>
                </a:solidFill>
                <a:latin typeface="楷体" panose="02010609060101010101" pitchFamily="49" charset="-122"/>
              </a:rPr>
              <a:t>。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9832CEBC-421A-BCF7-F9E0-83FD557E73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77" y="3281919"/>
            <a:ext cx="8601647" cy="1762451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TextBox 48"/>
          <p:cNvSpPr txBox="1"/>
          <p:nvPr/>
        </p:nvSpPr>
        <p:spPr>
          <a:xfrm>
            <a:off x="668687" y="1670087"/>
            <a:ext cx="10854627" cy="6769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  <p:sp>
        <p:nvSpPr>
          <p:cNvPr id="4" name="流程图: 终止 3"/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楷新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</TotalTime>
  <Words>562</Words>
  <Application>Microsoft Office PowerPoint</Application>
  <PresentationFormat>宽屏</PresentationFormat>
  <Paragraphs>94</Paragraphs>
  <Slides>18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8" baseType="lpstr">
      <vt:lpstr>等线</vt:lpstr>
      <vt:lpstr>等线 Light</vt:lpstr>
      <vt:lpstr>黑体</vt:lpstr>
      <vt:lpstr>华文琥珀</vt:lpstr>
      <vt:lpstr>楷体</vt:lpstr>
      <vt:lpstr>微软雅黑</vt:lpstr>
      <vt:lpstr>Arial</vt:lpstr>
      <vt:lpstr>Times New Roman</vt:lpstr>
      <vt:lpstr>Wingdings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zyccl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713</cp:revision>
  <dcterms:created xsi:type="dcterms:W3CDTF">2015-08-27T07:30:00Z</dcterms:created>
  <dcterms:modified xsi:type="dcterms:W3CDTF">2025-07-24T08:27:50Z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7944E19C7B4149548665D3FD6EF8FF63</vt:lpwstr>
  </property>
</Properties>
</file>