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454" r:id="rId2"/>
    <p:sldId id="573" r:id="rId3"/>
    <p:sldId id="651" r:id="rId4"/>
    <p:sldId id="572" r:id="rId5"/>
    <p:sldId id="621" r:id="rId6"/>
    <p:sldId id="632" r:id="rId7"/>
    <p:sldId id="631" r:id="rId8"/>
    <p:sldId id="653" r:id="rId9"/>
    <p:sldId id="652" r:id="rId10"/>
    <p:sldId id="576" r:id="rId11"/>
    <p:sldId id="597" r:id="rId12"/>
    <p:sldId id="654" r:id="rId13"/>
    <p:sldId id="596" r:id="rId14"/>
    <p:sldId id="508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8">
          <p15:clr>
            <a:srgbClr val="A4A3A4"/>
          </p15:clr>
        </p15:guide>
        <p15:guide id="2" orient="horz" pos="967">
          <p15:clr>
            <a:srgbClr val="A4A3A4"/>
          </p15:clr>
        </p15:guide>
        <p15:guide id="3" orient="horz" pos="4067">
          <p15:clr>
            <a:srgbClr val="A4A3A4"/>
          </p15:clr>
        </p15:guide>
        <p15:guide id="4" pos="256">
          <p15:clr>
            <a:srgbClr val="A4A3A4"/>
          </p15:clr>
        </p15:guide>
        <p15:guide id="5" pos="671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DFFDE"/>
    <a:srgbClr val="FEF3DF"/>
    <a:srgbClr val="00A646"/>
    <a:srgbClr val="008A3D"/>
    <a:srgbClr val="FFFFFF"/>
    <a:srgbClr val="000000"/>
    <a:srgbClr val="D4EFFD"/>
    <a:srgbClr val="8CAECD"/>
    <a:srgbClr val="FBE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13" d="100"/>
          <a:sy n="113" d="100"/>
        </p:scale>
        <p:origin x="162" y="96"/>
      </p:cViewPr>
      <p:guideLst>
        <p:guide orient="horz" pos="1908"/>
        <p:guide orient="horz" pos="967"/>
        <p:guide orient="horz" pos="4067"/>
        <p:guide pos="256"/>
        <p:guide pos="67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5.xml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slide" Target="slide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平均分（</a:t>
            </a:r>
            <a:r>
              <a:rPr lang="en-US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2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圆角矩形 49"/>
          <p:cNvSpPr/>
          <p:nvPr/>
        </p:nvSpPr>
        <p:spPr>
          <a:xfrm>
            <a:off x="407670" y="549275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pic>
        <p:nvPicPr>
          <p:cNvPr id="14" name="图片 13" descr="1"/>
          <p:cNvPicPr>
            <a:picLocks noChangeAspect="1"/>
          </p:cNvPicPr>
          <p:nvPr/>
        </p:nvPicPr>
        <p:blipFill>
          <a:blip r:embed="rId2"/>
          <a:srcRect l="2907" r="2907" b="49978"/>
          <a:stretch>
            <a:fillRect/>
          </a:stretch>
        </p:blipFill>
        <p:spPr>
          <a:xfrm>
            <a:off x="797560" y="4662170"/>
            <a:ext cx="1460500" cy="1460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00" h="2300">
                <a:moveTo>
                  <a:pt x="1150" y="0"/>
                </a:moveTo>
                <a:cubicBezTo>
                  <a:pt x="1785" y="0"/>
                  <a:pt x="2300" y="515"/>
                  <a:pt x="2300" y="1150"/>
                </a:cubicBezTo>
                <a:cubicBezTo>
                  <a:pt x="2300" y="1785"/>
                  <a:pt x="1785" y="2300"/>
                  <a:pt x="1150" y="2300"/>
                </a:cubicBezTo>
                <a:cubicBezTo>
                  <a:pt x="515" y="2300"/>
                  <a:pt x="0" y="1785"/>
                  <a:pt x="0" y="1150"/>
                </a:cubicBezTo>
                <a:cubicBezTo>
                  <a:pt x="0" y="515"/>
                  <a:pt x="515" y="0"/>
                  <a:pt x="1150" y="0"/>
                </a:cubicBezTo>
                <a:close/>
              </a:path>
            </a:pathLst>
          </a:custGeom>
          <a:solidFill>
            <a:srgbClr val="FBE3B4"/>
          </a:solidFill>
        </p:spPr>
      </p:pic>
      <p:pic>
        <p:nvPicPr>
          <p:cNvPr id="15" name="图片 14" descr="19"/>
          <p:cNvPicPr>
            <a:picLocks noChangeAspect="1"/>
          </p:cNvPicPr>
          <p:nvPr/>
        </p:nvPicPr>
        <p:blipFill>
          <a:blip r:embed="rId3"/>
          <a:srcRect l="6637" r="6637" b="49989"/>
          <a:stretch>
            <a:fillRect/>
          </a:stretch>
        </p:blipFill>
        <p:spPr>
          <a:xfrm>
            <a:off x="5365750" y="4662170"/>
            <a:ext cx="1460500" cy="1460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00" h="2300">
                <a:moveTo>
                  <a:pt x="1150" y="0"/>
                </a:moveTo>
                <a:cubicBezTo>
                  <a:pt x="1785" y="0"/>
                  <a:pt x="2300" y="515"/>
                  <a:pt x="2300" y="1150"/>
                </a:cubicBezTo>
                <a:cubicBezTo>
                  <a:pt x="2300" y="1785"/>
                  <a:pt x="1785" y="2300"/>
                  <a:pt x="1150" y="2300"/>
                </a:cubicBezTo>
                <a:cubicBezTo>
                  <a:pt x="515" y="2300"/>
                  <a:pt x="0" y="1785"/>
                  <a:pt x="0" y="1150"/>
                </a:cubicBezTo>
                <a:cubicBezTo>
                  <a:pt x="0" y="515"/>
                  <a:pt x="515" y="0"/>
                  <a:pt x="1150" y="0"/>
                </a:cubicBezTo>
                <a:close/>
              </a:path>
            </a:pathLst>
          </a:custGeom>
          <a:solidFill>
            <a:srgbClr val="FBE3B4"/>
          </a:solidFill>
        </p:spPr>
      </p:pic>
      <p:pic>
        <p:nvPicPr>
          <p:cNvPr id="16" name="图片 15" descr="33"/>
          <p:cNvPicPr>
            <a:picLocks noChangeAspect="1"/>
          </p:cNvPicPr>
          <p:nvPr/>
        </p:nvPicPr>
        <p:blipFill>
          <a:blip r:embed="rId4"/>
          <a:srcRect l="431" r="431" b="49989"/>
          <a:stretch>
            <a:fillRect/>
          </a:stretch>
        </p:blipFill>
        <p:spPr>
          <a:xfrm>
            <a:off x="9944735" y="4662170"/>
            <a:ext cx="1460500" cy="1460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00" h="2300">
                <a:moveTo>
                  <a:pt x="1150" y="0"/>
                </a:moveTo>
                <a:cubicBezTo>
                  <a:pt x="1785" y="0"/>
                  <a:pt x="2300" y="515"/>
                  <a:pt x="2300" y="1150"/>
                </a:cubicBezTo>
                <a:cubicBezTo>
                  <a:pt x="2300" y="1785"/>
                  <a:pt x="1785" y="2300"/>
                  <a:pt x="1150" y="2300"/>
                </a:cubicBezTo>
                <a:cubicBezTo>
                  <a:pt x="515" y="2300"/>
                  <a:pt x="0" y="1785"/>
                  <a:pt x="0" y="1150"/>
                </a:cubicBezTo>
                <a:cubicBezTo>
                  <a:pt x="0" y="515"/>
                  <a:pt x="515" y="0"/>
                  <a:pt x="1150" y="0"/>
                </a:cubicBezTo>
                <a:close/>
              </a:path>
            </a:pathLst>
          </a:custGeom>
          <a:solidFill>
            <a:srgbClr val="FBE3B4"/>
          </a:solidFill>
        </p:spPr>
      </p:pic>
      <p:pic>
        <p:nvPicPr>
          <p:cNvPr id="122" name="图片 121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4055" y="1680845"/>
            <a:ext cx="1188720" cy="155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9470" y="1680845"/>
            <a:ext cx="1188720" cy="155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885" y="1680845"/>
            <a:ext cx="1188720" cy="155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图片 21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0300" y="1680845"/>
            <a:ext cx="1188720" cy="155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5715" y="1680845"/>
            <a:ext cx="1188720" cy="1557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图片 25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41130" y="1669415"/>
            <a:ext cx="1188720" cy="15570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文本框 30"/>
          <p:cNvSpPr txBox="1"/>
          <p:nvPr/>
        </p:nvSpPr>
        <p:spPr>
          <a:xfrm>
            <a:off x="1422400" y="1658620"/>
            <a:ext cx="948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这是平均分吗？</a:t>
            </a:r>
          </a:p>
        </p:txBody>
      </p:sp>
      <p:sp>
        <p:nvSpPr>
          <p:cNvPr id="40" name="圆角矩形标注 39"/>
          <p:cNvSpPr/>
          <p:nvPr/>
        </p:nvSpPr>
        <p:spPr>
          <a:xfrm>
            <a:off x="5102286" y="1575118"/>
            <a:ext cx="6235578" cy="812165"/>
          </a:xfrm>
          <a:prstGeom prst="wedgeRoundRectCallout">
            <a:avLst>
              <a:gd name="adj1" fmla="val -25798"/>
              <a:gd name="adj2" fmla="val -4811"/>
              <a:gd name="adj3" fmla="val 16667"/>
            </a:avLst>
          </a:prstGeom>
          <a:solidFill>
            <a:srgbClr val="FFFF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</a:rPr>
              <a:t>每份</a:t>
            </a:r>
            <a:r>
              <a:rPr lang="zh-CN" altLang="en-US" sz="3200" b="1" dirty="0">
                <a:solidFill>
                  <a:srgbClr val="000000"/>
                </a:solidFill>
                <a:sym typeface="+mn-ea"/>
              </a:rPr>
              <a:t>分得同样</a:t>
            </a:r>
            <a:r>
              <a:rPr lang="zh-CN" altLang="en-US" sz="3200" b="1" dirty="0">
                <a:solidFill>
                  <a:srgbClr val="000000"/>
                </a:solidFill>
              </a:rPr>
              <a:t>多，才叫</a:t>
            </a:r>
            <a:r>
              <a:rPr lang="zh-CN" altLang="en-US" sz="3200" b="1" dirty="0">
                <a:solidFill>
                  <a:srgbClr val="FF0000"/>
                </a:solidFill>
              </a:rPr>
              <a:t>平均分</a:t>
            </a:r>
            <a:r>
              <a:rPr lang="zh-CN" altLang="en-US" sz="3200" b="1" dirty="0">
                <a:solidFill>
                  <a:srgbClr val="000000"/>
                </a:solidFill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66667 0.2346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0" y="13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9115 0.23463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138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23437 0.236296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0" y="13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5208 0.239537 " pathEditMode="relative" rAng="0" ptsTypes="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0" y="13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729 0.236296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" y="13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37812 0.23787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357 0.238212 C 0.152651 0.182729 0.0602805 -0.0144868 -0.047771 -0.0128988 C -0.155923 -0.0111122 -0.288529 0.181041 -0.343237 0.238014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9">
            <a:extLst>
              <a:ext uri="{FF2B5EF4-FFF2-40B4-BE49-F238E27FC236}">
                <a16:creationId xmlns:a16="http://schemas.microsoft.com/office/drawing/2014/main" id="{A9FE5106-3B3C-5B21-75FD-A6384CC810DE}"/>
              </a:ext>
            </a:extLst>
          </p:cNvPr>
          <p:cNvSpPr/>
          <p:nvPr/>
        </p:nvSpPr>
        <p:spPr>
          <a:xfrm>
            <a:off x="2253119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9">
            <a:extLst>
              <a:ext uri="{FF2B5EF4-FFF2-40B4-BE49-F238E27FC236}">
                <a16:creationId xmlns:a16="http://schemas.microsoft.com/office/drawing/2014/main" id="{AA316E6D-6C7A-5A10-1122-E8270D8EA0B8}"/>
              </a:ext>
            </a:extLst>
          </p:cNvPr>
          <p:cNvSpPr/>
          <p:nvPr/>
        </p:nvSpPr>
        <p:spPr>
          <a:xfrm>
            <a:off x="3196461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9">
            <a:extLst>
              <a:ext uri="{FF2B5EF4-FFF2-40B4-BE49-F238E27FC236}">
                <a16:creationId xmlns:a16="http://schemas.microsoft.com/office/drawing/2014/main" id="{28D3BEEF-F31B-2DB4-9FD2-D11964FFC60F}"/>
              </a:ext>
            </a:extLst>
          </p:cNvPr>
          <p:cNvSpPr/>
          <p:nvPr/>
        </p:nvSpPr>
        <p:spPr>
          <a:xfrm>
            <a:off x="4139803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9">
            <a:extLst>
              <a:ext uri="{FF2B5EF4-FFF2-40B4-BE49-F238E27FC236}">
                <a16:creationId xmlns:a16="http://schemas.microsoft.com/office/drawing/2014/main" id="{F0681545-B15F-2180-9161-6F8B8110CB0D}"/>
              </a:ext>
            </a:extLst>
          </p:cNvPr>
          <p:cNvSpPr/>
          <p:nvPr/>
        </p:nvSpPr>
        <p:spPr>
          <a:xfrm>
            <a:off x="5083145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9">
            <a:extLst>
              <a:ext uri="{FF2B5EF4-FFF2-40B4-BE49-F238E27FC236}">
                <a16:creationId xmlns:a16="http://schemas.microsoft.com/office/drawing/2014/main" id="{3A54D0B9-3265-BF23-960B-916989C24B2A}"/>
              </a:ext>
            </a:extLst>
          </p:cNvPr>
          <p:cNvSpPr/>
          <p:nvPr/>
        </p:nvSpPr>
        <p:spPr>
          <a:xfrm>
            <a:off x="6026487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9">
            <a:extLst>
              <a:ext uri="{FF2B5EF4-FFF2-40B4-BE49-F238E27FC236}">
                <a16:creationId xmlns:a16="http://schemas.microsoft.com/office/drawing/2014/main" id="{2F1F1F4D-6B0B-F26F-7A1B-069D9051A84B}"/>
              </a:ext>
            </a:extLst>
          </p:cNvPr>
          <p:cNvSpPr/>
          <p:nvPr/>
        </p:nvSpPr>
        <p:spPr>
          <a:xfrm>
            <a:off x="6969829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9">
            <a:extLst>
              <a:ext uri="{FF2B5EF4-FFF2-40B4-BE49-F238E27FC236}">
                <a16:creationId xmlns:a16="http://schemas.microsoft.com/office/drawing/2014/main" id="{3E3462D0-4239-588B-1F18-972E3EA2614A}"/>
              </a:ext>
            </a:extLst>
          </p:cNvPr>
          <p:cNvSpPr/>
          <p:nvPr/>
        </p:nvSpPr>
        <p:spPr>
          <a:xfrm>
            <a:off x="7913171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9">
            <a:extLst>
              <a:ext uri="{FF2B5EF4-FFF2-40B4-BE49-F238E27FC236}">
                <a16:creationId xmlns:a16="http://schemas.microsoft.com/office/drawing/2014/main" id="{C6263791-DA9A-3D32-2577-622846ABCE5D}"/>
              </a:ext>
            </a:extLst>
          </p:cNvPr>
          <p:cNvSpPr/>
          <p:nvPr/>
        </p:nvSpPr>
        <p:spPr>
          <a:xfrm>
            <a:off x="8856516" y="4408786"/>
            <a:ext cx="629921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9">
            <a:extLst>
              <a:ext uri="{FF2B5EF4-FFF2-40B4-BE49-F238E27FC236}">
                <a16:creationId xmlns:a16="http://schemas.microsoft.com/office/drawing/2014/main" id="{F8D52295-E101-7C02-96E7-998505F1E43F}"/>
              </a:ext>
            </a:extLst>
          </p:cNvPr>
          <p:cNvSpPr/>
          <p:nvPr/>
        </p:nvSpPr>
        <p:spPr>
          <a:xfrm>
            <a:off x="2274031" y="2375067"/>
            <a:ext cx="1528349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9">
            <a:extLst>
              <a:ext uri="{FF2B5EF4-FFF2-40B4-BE49-F238E27FC236}">
                <a16:creationId xmlns:a16="http://schemas.microsoft.com/office/drawing/2014/main" id="{E4C7988D-8303-6B5C-BBAF-E97645393D40}"/>
              </a:ext>
            </a:extLst>
          </p:cNvPr>
          <p:cNvSpPr/>
          <p:nvPr/>
        </p:nvSpPr>
        <p:spPr>
          <a:xfrm>
            <a:off x="4154548" y="2375067"/>
            <a:ext cx="1528349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9">
            <a:extLst>
              <a:ext uri="{FF2B5EF4-FFF2-40B4-BE49-F238E27FC236}">
                <a16:creationId xmlns:a16="http://schemas.microsoft.com/office/drawing/2014/main" id="{D00C263F-D9BB-1654-486E-16284F285C06}"/>
              </a:ext>
            </a:extLst>
          </p:cNvPr>
          <p:cNvSpPr/>
          <p:nvPr/>
        </p:nvSpPr>
        <p:spPr>
          <a:xfrm>
            <a:off x="6035065" y="2375067"/>
            <a:ext cx="1528349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9">
            <a:extLst>
              <a:ext uri="{FF2B5EF4-FFF2-40B4-BE49-F238E27FC236}">
                <a16:creationId xmlns:a16="http://schemas.microsoft.com/office/drawing/2014/main" id="{02182899-424D-6B54-13A8-0C1AB7C9DF27}"/>
              </a:ext>
            </a:extLst>
          </p:cNvPr>
          <p:cNvSpPr/>
          <p:nvPr/>
        </p:nvSpPr>
        <p:spPr>
          <a:xfrm>
            <a:off x="7915582" y="2375067"/>
            <a:ext cx="1528349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9">
            <a:extLst>
              <a:ext uri="{FF2B5EF4-FFF2-40B4-BE49-F238E27FC236}">
                <a16:creationId xmlns:a16="http://schemas.microsoft.com/office/drawing/2014/main" id="{0812F8A1-27DD-2911-C652-711695BC6E98}"/>
              </a:ext>
            </a:extLst>
          </p:cNvPr>
          <p:cNvSpPr/>
          <p:nvPr/>
        </p:nvSpPr>
        <p:spPr>
          <a:xfrm>
            <a:off x="2274031" y="354534"/>
            <a:ext cx="3522489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9">
            <a:extLst>
              <a:ext uri="{FF2B5EF4-FFF2-40B4-BE49-F238E27FC236}">
                <a16:creationId xmlns:a16="http://schemas.microsoft.com/office/drawing/2014/main" id="{B39D27A7-E0B0-442D-4180-DB79277FD68A}"/>
              </a:ext>
            </a:extLst>
          </p:cNvPr>
          <p:cNvSpPr/>
          <p:nvPr/>
        </p:nvSpPr>
        <p:spPr>
          <a:xfrm>
            <a:off x="5992238" y="354534"/>
            <a:ext cx="3522489" cy="147426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ED99D5F-900D-3019-3893-6E5F884D75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3119" y="354535"/>
            <a:ext cx="7283686" cy="143101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24E0160-047E-4623-7A95-71A6EFBE9B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3119" y="2396694"/>
            <a:ext cx="7283686" cy="14310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77DE9DF-0B93-3C7C-C73D-D2D95D72E0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3119" y="4438853"/>
            <a:ext cx="7283686" cy="143101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35A0D44-F120-7F53-42B9-732973645E4D}"/>
              </a:ext>
            </a:extLst>
          </p:cNvPr>
          <p:cNvSpPr txBox="1"/>
          <p:nvPr/>
        </p:nvSpPr>
        <p:spPr>
          <a:xfrm>
            <a:off x="1905545" y="1798733"/>
            <a:ext cx="94466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支铅笔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）支一份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55E340-6716-A006-ABE3-A2C7F1C3D353}"/>
              </a:ext>
            </a:extLst>
          </p:cNvPr>
          <p:cNvSpPr txBox="1"/>
          <p:nvPr/>
        </p:nvSpPr>
        <p:spPr>
          <a:xfrm>
            <a:off x="1905545" y="3840892"/>
            <a:ext cx="94466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支铅笔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）支一份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47F3B6-FD49-3E0D-D5C2-E455E3A07412}"/>
              </a:ext>
            </a:extLst>
          </p:cNvPr>
          <p:cNvSpPr txBox="1"/>
          <p:nvPr/>
        </p:nvSpPr>
        <p:spPr>
          <a:xfrm>
            <a:off x="1905545" y="5883053"/>
            <a:ext cx="944663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支铅笔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）支一份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07BFFA-6F73-F59C-B57A-69AF8FE4513D}"/>
              </a:ext>
            </a:extLst>
          </p:cNvPr>
          <p:cNvSpPr txBox="1"/>
          <p:nvPr/>
        </p:nvSpPr>
        <p:spPr>
          <a:xfrm>
            <a:off x="4688003" y="1768540"/>
            <a:ext cx="629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74097D-29C0-60A9-044B-FECC6C6AC3DC}"/>
              </a:ext>
            </a:extLst>
          </p:cNvPr>
          <p:cNvSpPr txBox="1"/>
          <p:nvPr/>
        </p:nvSpPr>
        <p:spPr>
          <a:xfrm>
            <a:off x="9074688" y="1768540"/>
            <a:ext cx="629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C6BFCCD-B24E-A760-A5D5-318DDAFB01F8}"/>
              </a:ext>
            </a:extLst>
          </p:cNvPr>
          <p:cNvSpPr txBox="1"/>
          <p:nvPr/>
        </p:nvSpPr>
        <p:spPr>
          <a:xfrm>
            <a:off x="4688003" y="3793693"/>
            <a:ext cx="629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714811-EA25-FE2C-2E1F-2F642F1F8417}"/>
              </a:ext>
            </a:extLst>
          </p:cNvPr>
          <p:cNvSpPr txBox="1"/>
          <p:nvPr/>
        </p:nvSpPr>
        <p:spPr>
          <a:xfrm>
            <a:off x="9074688" y="3793693"/>
            <a:ext cx="629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3769DE2-984F-69C9-E621-67284321443A}"/>
              </a:ext>
            </a:extLst>
          </p:cNvPr>
          <p:cNvSpPr txBox="1"/>
          <p:nvPr/>
        </p:nvSpPr>
        <p:spPr>
          <a:xfrm>
            <a:off x="4688003" y="5829221"/>
            <a:ext cx="629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9CD9753-5FD6-555E-1732-A68F9C9FD730}"/>
              </a:ext>
            </a:extLst>
          </p:cNvPr>
          <p:cNvSpPr txBox="1"/>
          <p:nvPr/>
        </p:nvSpPr>
        <p:spPr>
          <a:xfrm>
            <a:off x="9074688" y="5829221"/>
            <a:ext cx="6299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152121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8" grpId="0" bldLvl="0" animBg="1"/>
      <p:bldP spid="9" grpId="0" bldLvl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721043" y="1490028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03070" y="1594485"/>
            <a:ext cx="10120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把 18 个橘子平均分成6份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每份几个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407670" y="549275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227955" y="2459990"/>
            <a:ext cx="6684010" cy="3269615"/>
            <a:chOff x="2129" y="6474"/>
            <a:chExt cx="14938" cy="5585"/>
          </a:xfrm>
        </p:grpSpPr>
        <p:grpSp>
          <p:nvGrpSpPr>
            <p:cNvPr id="5" name="组合 8"/>
            <p:cNvGrpSpPr/>
            <p:nvPr/>
          </p:nvGrpSpPr>
          <p:grpSpPr bwMode="auto">
            <a:xfrm>
              <a:off x="2129" y="6474"/>
              <a:ext cx="14938" cy="5257"/>
              <a:chOff x="1074665" y="967374"/>
              <a:chExt cx="10042671" cy="3822323"/>
            </a:xfrm>
          </p:grpSpPr>
          <p:sp>
            <p:nvSpPr>
              <p:cNvPr id="6" name="矩形: 圆角 4"/>
              <p:cNvSpPr/>
              <p:nvPr/>
            </p:nvSpPr>
            <p:spPr>
              <a:xfrm>
                <a:off x="1265595" y="1301533"/>
                <a:ext cx="9638895" cy="3488164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 b="20606"/>
              <a:stretch>
                <a:fillRect/>
              </a:stretch>
            </p:blipFill>
            <p:spPr>
              <a:xfrm>
                <a:off x="1074665" y="967374"/>
                <a:ext cx="10042671" cy="3742055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77741"/>
            <a:stretch>
              <a:fillRect/>
            </a:stretch>
          </p:blipFill>
          <p:spPr>
            <a:xfrm>
              <a:off x="2129" y="10699"/>
              <a:ext cx="14938" cy="136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650" y="7584"/>
              <a:ext cx="13913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474786" y="3088643"/>
            <a:ext cx="6437630" cy="239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auto" latinLnBrk="0">
              <a:lnSpc>
                <a:spcPct val="120000"/>
              </a:lnSpc>
              <a:buClr>
                <a:srgbClr val="00B050"/>
              </a:buClr>
              <a:buNone/>
            </a:pPr>
            <a:r>
              <a:rPr lang="zh-CN" altLang="en-US" sz="3200" b="1" dirty="0">
                <a:solidFill>
                  <a:srgbClr val="00863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小组讨论：</a:t>
            </a:r>
            <a:endParaRPr lang="en-US" altLang="zh-CN" sz="3200" b="1" dirty="0">
              <a:solidFill>
                <a:srgbClr val="00863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fontAlgn="auto" latinLnBrk="0">
              <a:lnSpc>
                <a:spcPct val="120000"/>
              </a:lnSpc>
              <a:buClr>
                <a:srgbClr val="00B050"/>
              </a:buClr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摆一摆，画一画，说一说你是怎么分的。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fontAlgn="auto" latinLnBrk="0">
              <a:lnSpc>
                <a:spcPct val="120000"/>
              </a:lnSpc>
              <a:buClr>
                <a:srgbClr val="00B050"/>
              </a:buClr>
              <a:buNone/>
            </a:pP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最后分得的结果一样吗？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4" name="图片 12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2280" y="319468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0165" y="35261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9120" y="364744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6175" y="322580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4585" y="384746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3155" y="396875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2280" y="41497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1730" y="45358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2445" y="465455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0620" y="455231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图片 2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8300" y="421449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图片 2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4810" y="342646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图片 2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3650" y="317627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2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130" y="364807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图片 3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8825" y="384810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3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2130" y="395287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图片 3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32300" y="344297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0415" y="45815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文本框 35">
            <a:hlinkClick r:id="rId4" action="ppaction://hlinksldjump"/>
          </p:cNvPr>
          <p:cNvSpPr txBox="1"/>
          <p:nvPr/>
        </p:nvSpPr>
        <p:spPr>
          <a:xfrm>
            <a:off x="2442210" y="5905500"/>
            <a:ext cx="17119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u="sng">
                <a:solidFill>
                  <a:srgbClr val="8CAECD"/>
                </a:solidFill>
              </a:rPr>
              <a:t>1</a:t>
            </a:r>
            <a:r>
              <a:rPr lang="zh-CN" altLang="en-US" sz="2400" b="1" u="sng">
                <a:solidFill>
                  <a:srgbClr val="8CAECD"/>
                </a:solidFill>
              </a:rPr>
              <a:t>个</a:t>
            </a:r>
            <a:r>
              <a:rPr lang="en-US" altLang="zh-CN" sz="2400" b="1" u="sng">
                <a:solidFill>
                  <a:srgbClr val="8CAECD"/>
                </a:solidFill>
              </a:rPr>
              <a:t>1</a:t>
            </a:r>
            <a:r>
              <a:rPr lang="zh-CN" altLang="en-US" sz="2400" b="1" u="sng">
                <a:solidFill>
                  <a:srgbClr val="8CAECD"/>
                </a:solidFill>
              </a:rPr>
              <a:t>个地分</a:t>
            </a:r>
          </a:p>
        </p:txBody>
      </p:sp>
      <p:sp>
        <p:nvSpPr>
          <p:cNvPr id="37" name="文本框 36">
            <a:hlinkClick r:id="rId5" action="ppaction://hlinksldjump"/>
          </p:cNvPr>
          <p:cNvSpPr txBox="1"/>
          <p:nvPr/>
        </p:nvSpPr>
        <p:spPr>
          <a:xfrm>
            <a:off x="8755380" y="5905500"/>
            <a:ext cx="20180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u="sng">
                <a:solidFill>
                  <a:srgbClr val="8CAECD"/>
                </a:solidFill>
              </a:rPr>
              <a:t>先</a:t>
            </a:r>
            <a:r>
              <a:rPr lang="en-US" altLang="zh-CN" sz="2400" b="1" u="sng">
                <a:solidFill>
                  <a:srgbClr val="8CAECD"/>
                </a:solidFill>
              </a:rPr>
              <a:t>2</a:t>
            </a:r>
            <a:r>
              <a:rPr lang="zh-CN" altLang="en-US" sz="2400" b="1" u="sng">
                <a:solidFill>
                  <a:srgbClr val="8CAECD"/>
                </a:solidFill>
              </a:rPr>
              <a:t>个</a:t>
            </a:r>
            <a:r>
              <a:rPr lang="en-US" altLang="zh-CN" sz="2400" b="1" u="sng">
                <a:solidFill>
                  <a:srgbClr val="8CAECD"/>
                </a:solidFill>
              </a:rPr>
              <a:t>2</a:t>
            </a:r>
            <a:r>
              <a:rPr lang="zh-CN" altLang="en-US" sz="2400" b="1" u="sng">
                <a:solidFill>
                  <a:srgbClr val="8CAECD"/>
                </a:solidFill>
              </a:rPr>
              <a:t>个地分</a:t>
            </a:r>
          </a:p>
        </p:txBody>
      </p:sp>
      <p:sp>
        <p:nvSpPr>
          <p:cNvPr id="43" name="文本框 42">
            <a:hlinkClick r:id="rId6" action="ppaction://hlinksldjump"/>
          </p:cNvPr>
          <p:cNvSpPr txBox="1"/>
          <p:nvPr/>
        </p:nvSpPr>
        <p:spPr>
          <a:xfrm>
            <a:off x="5598795" y="5905500"/>
            <a:ext cx="17119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u="sng">
                <a:solidFill>
                  <a:srgbClr val="8CAECD"/>
                </a:solidFill>
              </a:rPr>
              <a:t>3</a:t>
            </a:r>
            <a:r>
              <a:rPr lang="zh-CN" altLang="en-US" sz="2400" b="1" u="sng">
                <a:solidFill>
                  <a:srgbClr val="8CAECD"/>
                </a:solidFill>
              </a:rPr>
              <a:t>个</a:t>
            </a:r>
            <a:r>
              <a:rPr lang="en-US" altLang="zh-CN" sz="2400" b="1" u="sng">
                <a:solidFill>
                  <a:srgbClr val="8CAECD"/>
                </a:solidFill>
              </a:rPr>
              <a:t>3</a:t>
            </a:r>
            <a:r>
              <a:rPr lang="zh-CN" altLang="en-US" sz="2400" b="1" u="sng">
                <a:solidFill>
                  <a:srgbClr val="8CAECD"/>
                </a:solidFill>
              </a:rPr>
              <a:t>个地分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5920" y="453136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723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854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985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116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247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" name="图片 12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580" y="157734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4465" y="190881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图片 2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3420" y="203009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0475" y="16084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8885" y="223012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" name="图片 2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7455" y="23514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图片 2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580" y="253238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图片 2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6030" y="291846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图片 2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96745" y="30372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2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4920" y="293497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图片 2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2600" y="259715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图片 3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9110" y="180911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" name="图片 3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7950" y="15589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3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8430" y="203073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图片 3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3125" y="22307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6430" y="233553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" name="图片 3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6600" y="18256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" name="图片 3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4715" y="296418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" name="文本框 42">
            <a:hlinkClick r:id="rId4" action="ppaction://hlinksldjump"/>
          </p:cNvPr>
          <p:cNvSpPr txBox="1"/>
          <p:nvPr/>
        </p:nvSpPr>
        <p:spPr>
          <a:xfrm>
            <a:off x="1108710" y="552450"/>
            <a:ext cx="2476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0000FF"/>
                </a:solidFill>
              </a:rPr>
              <a:t>1</a:t>
            </a:r>
            <a:r>
              <a:rPr lang="zh-CN" altLang="en-US" sz="3600" b="1">
                <a:solidFill>
                  <a:srgbClr val="0000FF"/>
                </a:solidFill>
              </a:rPr>
              <a:t>个</a:t>
            </a:r>
            <a:r>
              <a:rPr lang="en-US" altLang="zh-CN" sz="3600" b="1">
                <a:solidFill>
                  <a:srgbClr val="0000FF"/>
                </a:solidFill>
              </a:rPr>
              <a:t>1</a:t>
            </a:r>
            <a:r>
              <a:rPr lang="zh-CN" altLang="en-US" sz="3600" b="1">
                <a:solidFill>
                  <a:srgbClr val="0000FF"/>
                </a:solidFill>
              </a:rPr>
              <a:t>个地分</a:t>
            </a:r>
          </a:p>
        </p:txBody>
      </p:sp>
      <p:pic>
        <p:nvPicPr>
          <p:cNvPr id="44" name="图片 43" descr="30"/>
          <p:cNvPicPr>
            <a:picLocks noChangeAspect="1"/>
          </p:cNvPicPr>
          <p:nvPr/>
        </p:nvPicPr>
        <p:blipFill>
          <a:blip r:embed="rId5"/>
          <a:srcRect l="13703" t="-1551" b="53957"/>
          <a:stretch>
            <a:fillRect/>
          </a:stretch>
        </p:blipFill>
        <p:spPr>
          <a:xfrm>
            <a:off x="10208452" y="1294765"/>
            <a:ext cx="1402787" cy="144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1" h="2670">
                <a:moveTo>
                  <a:pt x="1335" y="0"/>
                </a:moveTo>
                <a:cubicBezTo>
                  <a:pt x="1923" y="0"/>
                  <a:pt x="2421" y="380"/>
                  <a:pt x="2600" y="907"/>
                </a:cubicBezTo>
                <a:lnTo>
                  <a:pt x="2601" y="910"/>
                </a:lnTo>
                <a:lnTo>
                  <a:pt x="2601" y="1760"/>
                </a:lnTo>
                <a:lnTo>
                  <a:pt x="2600" y="1763"/>
                </a:lnTo>
                <a:cubicBezTo>
                  <a:pt x="2421" y="2290"/>
                  <a:pt x="1923" y="2670"/>
                  <a:pt x="1335" y="2670"/>
                </a:cubicBezTo>
                <a:cubicBezTo>
                  <a:pt x="598" y="2670"/>
                  <a:pt x="0" y="2072"/>
                  <a:pt x="0" y="1335"/>
                </a:cubicBezTo>
                <a:cubicBezTo>
                  <a:pt x="0" y="598"/>
                  <a:pt x="598" y="0"/>
                  <a:pt x="133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 descr="44"/>
          <p:cNvPicPr>
            <a:picLocks noChangeAspect="1"/>
          </p:cNvPicPr>
          <p:nvPr/>
        </p:nvPicPr>
        <p:blipFill>
          <a:blip r:embed="rId6"/>
          <a:srcRect l="20835" t="-1551" r="4603" b="58235"/>
          <a:stretch>
            <a:fillRect/>
          </a:stretch>
        </p:blipFill>
        <p:spPr>
          <a:xfrm>
            <a:off x="10189845" y="1294765"/>
            <a:ext cx="1440000" cy="144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430" h="2430">
                <a:moveTo>
                  <a:pt x="1215" y="0"/>
                </a:moveTo>
                <a:cubicBezTo>
                  <a:pt x="1886" y="0"/>
                  <a:pt x="2430" y="544"/>
                  <a:pt x="2430" y="1215"/>
                </a:cubicBezTo>
                <a:cubicBezTo>
                  <a:pt x="2430" y="1886"/>
                  <a:pt x="1886" y="2430"/>
                  <a:pt x="1215" y="2430"/>
                </a:cubicBezTo>
                <a:cubicBezTo>
                  <a:pt x="544" y="2430"/>
                  <a:pt x="0" y="1886"/>
                  <a:pt x="0" y="1215"/>
                </a:cubicBezTo>
                <a:cubicBezTo>
                  <a:pt x="0" y="544"/>
                  <a:pt x="544" y="0"/>
                  <a:pt x="121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图片 45" descr="83"/>
          <p:cNvPicPr>
            <a:picLocks noChangeAspect="1"/>
          </p:cNvPicPr>
          <p:nvPr/>
        </p:nvPicPr>
        <p:blipFill>
          <a:blip r:embed="rId7"/>
          <a:srcRect t="2371" r="19457" b="50036"/>
          <a:stretch>
            <a:fillRect/>
          </a:stretch>
        </p:blipFill>
        <p:spPr>
          <a:xfrm flipH="1">
            <a:off x="10189845" y="1294765"/>
            <a:ext cx="1440000" cy="144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70" h="2670">
                <a:moveTo>
                  <a:pt x="1335" y="0"/>
                </a:moveTo>
                <a:cubicBezTo>
                  <a:pt x="2072" y="0"/>
                  <a:pt x="2670" y="598"/>
                  <a:pt x="2670" y="1335"/>
                </a:cubicBezTo>
                <a:cubicBezTo>
                  <a:pt x="2670" y="2072"/>
                  <a:pt x="2072" y="2670"/>
                  <a:pt x="1335" y="2670"/>
                </a:cubicBezTo>
                <a:cubicBezTo>
                  <a:pt x="598" y="2670"/>
                  <a:pt x="0" y="2072"/>
                  <a:pt x="0" y="1335"/>
                </a:cubicBezTo>
                <a:cubicBezTo>
                  <a:pt x="0" y="598"/>
                  <a:pt x="598" y="0"/>
                  <a:pt x="133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圆角矩形标注 51"/>
          <p:cNvSpPr/>
          <p:nvPr/>
        </p:nvSpPr>
        <p:spPr>
          <a:xfrm>
            <a:off x="6666230" y="1494155"/>
            <a:ext cx="292100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每份先各放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个，分掉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2" name="圆角矩形标注 1"/>
          <p:cNvSpPr/>
          <p:nvPr/>
        </p:nvSpPr>
        <p:spPr>
          <a:xfrm>
            <a:off x="6666230" y="1494155"/>
            <a:ext cx="292100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每份再各放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个，又分掉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3" name="圆角矩形标注 2"/>
          <p:cNvSpPr/>
          <p:nvPr/>
        </p:nvSpPr>
        <p:spPr>
          <a:xfrm>
            <a:off x="6666230" y="1494155"/>
            <a:ext cx="292100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最后每份再各放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正好分完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21435" y="5655945"/>
            <a:ext cx="56921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分了3次，每份都是3个</a:t>
            </a:r>
          </a:p>
        </p:txBody>
      </p:sp>
      <p:pic>
        <p:nvPicPr>
          <p:cNvPr id="55" name="图片 5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2601" y="5793843"/>
            <a:ext cx="696719" cy="6538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01563 0.247963 " pathEditMode="relative" rAng="0" ptsTypes="">
                                      <p:cBhvr>
                                        <p:cTn id="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12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4948 0.232037 " pathEditMode="relative" rAng="0" ptsTypes="">
                                      <p:cBhvr>
                                        <p:cTn id="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1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026 0.306759 " pathEditMode="relative" rAng="0" ptsTypes="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34427 0.251389 " pathEditMode="relative" rAng="0" ptsTypes="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0469 0.294074 " pathEditMode="relative" rAng="0" ptsTypes="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19167 0.238889 " pathEditMode="relative" rAng="0" ptsTypes="">
                                      <p:cBhvr>
                                        <p:cTn id="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6458 0.330833 " pathEditMode="relative" rAng="0" ptsTypes="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9948 0.39537 " pathEditMode="relative" rAng="0" ptsTypes="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3125 0.376296 " pathEditMode="relative" rAng="0" ptsTypes="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95469 0.34713 " pathEditMode="relative" rAng="0" ptsTypes="">
                                      <p:cBhvr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099 0.345648 " pathEditMode="relative" rAng="0" ptsTypes="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91979 0.334537 " pathEditMode="relative" rAng="0" ptsTypes="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57812 0.391111 " pathEditMode="relative" rAng="0" ptsTypes="">
                                      <p:cBhvr>
                                        <p:cTn id="73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88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401 0.381667 " pathEditMode="relative" rAng="0" ptsTypes="">
                                      <p:cBhvr>
                                        <p:cTn id="7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85573 0.352407 " pathEditMode="relative" rAng="0" ptsTypes="">
                                      <p:cBhvr>
                                        <p:cTn id="7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5677 0.388889 " pathEditMode="relative" rAng="0" ptsTypes="">
                                      <p:cBhvr>
                                        <p:cTn id="7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8073 0.320093 " pathEditMode="relative" rAng="0" ptsTypes="">
                                      <p:cBhvr>
                                        <p:cTn id="8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9323 0.351574 " pathEditMode="relative" rAng="0" ptsTypes="">
                                      <p:cBhvr>
                                        <p:cTn id="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2" grpId="1" bldLvl="0" animBg="1"/>
      <p:bldP spid="2" grpId="0" bldLvl="0" animBg="1"/>
      <p:bldP spid="2" grpId="1" bldLvl="0" animBg="1"/>
      <p:bldP spid="3" grpId="0" bldLvl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8555" y="532765"/>
            <a:ext cx="2476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0000FF"/>
                </a:solidFill>
              </a:rPr>
              <a:t>3</a:t>
            </a:r>
            <a:r>
              <a:rPr lang="zh-CN" altLang="en-US" sz="3600" b="1">
                <a:solidFill>
                  <a:srgbClr val="0000FF"/>
                </a:solidFill>
              </a:rPr>
              <a:t>个</a:t>
            </a:r>
            <a:r>
              <a:rPr lang="en-US" altLang="zh-CN" sz="3600" b="1">
                <a:solidFill>
                  <a:srgbClr val="0000FF"/>
                </a:solidFill>
              </a:rPr>
              <a:t>3</a:t>
            </a:r>
            <a:r>
              <a:rPr lang="zh-CN" altLang="en-US" sz="3600" b="1">
                <a:solidFill>
                  <a:srgbClr val="0000FF"/>
                </a:solidFill>
              </a:rPr>
              <a:t>个地分</a:t>
            </a:r>
          </a:p>
        </p:txBody>
      </p:sp>
      <p:pic>
        <p:nvPicPr>
          <p:cNvPr id="4" name="图片 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5920" y="453136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723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854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985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116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247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580" y="157734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4465" y="190881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3420" y="203009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0475" y="16084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8885" y="223012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7455" y="23514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图片 3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580" y="253238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图片 3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6030" y="291846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" name="图片 3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96745" y="30372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" name="图片 4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4920" y="293497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图片 4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2600" y="259715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图片 4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9110" y="180911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" name="图片 4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7950" y="15589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" name="图片 4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8430" y="203073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" name="图片 4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3125" y="22307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" name="图片 4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6430" y="233553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" name="图片 4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6600" y="18256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" name="图片 4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4715" y="296418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" name="图片 49" descr="30"/>
          <p:cNvPicPr>
            <a:picLocks noChangeAspect="1"/>
          </p:cNvPicPr>
          <p:nvPr/>
        </p:nvPicPr>
        <p:blipFill>
          <a:blip r:embed="rId4"/>
          <a:srcRect l="13703" t="-1551" b="53957"/>
          <a:stretch>
            <a:fillRect/>
          </a:stretch>
        </p:blipFill>
        <p:spPr>
          <a:xfrm>
            <a:off x="10208452" y="1294765"/>
            <a:ext cx="1402787" cy="144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1" h="2670">
                <a:moveTo>
                  <a:pt x="1335" y="0"/>
                </a:moveTo>
                <a:cubicBezTo>
                  <a:pt x="1923" y="0"/>
                  <a:pt x="2421" y="380"/>
                  <a:pt x="2600" y="907"/>
                </a:cubicBezTo>
                <a:lnTo>
                  <a:pt x="2601" y="910"/>
                </a:lnTo>
                <a:lnTo>
                  <a:pt x="2601" y="1760"/>
                </a:lnTo>
                <a:lnTo>
                  <a:pt x="2600" y="1763"/>
                </a:lnTo>
                <a:cubicBezTo>
                  <a:pt x="2421" y="2290"/>
                  <a:pt x="1923" y="2670"/>
                  <a:pt x="1335" y="2670"/>
                </a:cubicBezTo>
                <a:cubicBezTo>
                  <a:pt x="598" y="2670"/>
                  <a:pt x="0" y="2072"/>
                  <a:pt x="0" y="1335"/>
                </a:cubicBezTo>
                <a:cubicBezTo>
                  <a:pt x="0" y="598"/>
                  <a:pt x="598" y="0"/>
                  <a:pt x="133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圆角矩形标注 51"/>
          <p:cNvSpPr/>
          <p:nvPr/>
        </p:nvSpPr>
        <p:spPr>
          <a:xfrm>
            <a:off x="6666230" y="1494155"/>
            <a:ext cx="292100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每份各放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正好分完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321435" y="5655945"/>
            <a:ext cx="56921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分了</a:t>
            </a:r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次，每份都是3个</a:t>
            </a:r>
          </a:p>
        </p:txBody>
      </p:sp>
      <p:pic>
        <p:nvPicPr>
          <p:cNvPr id="55" name="图片 5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2601" y="5793843"/>
            <a:ext cx="696719" cy="6538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01563 0.247963 " pathEditMode="relative" rAng="0" ptsTypes="">
                                      <p:cBhvr>
                                        <p:cTn id="1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12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4948 0.232037 " pathEditMode="relative" rAng="0" ptsTypes="">
                                      <p:cBhvr>
                                        <p:cTn id="1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1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026 0.306759 " pathEditMode="relative" rAng="0" ptsTypes="">
                                      <p:cBhvr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34427 0.251389 " pathEditMode="relative" rAng="0" ptsTypes="">
                                      <p:cBhvr>
                                        <p:cTn id="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0469 0.294074 " pathEditMode="relative" rAng="0" ptsTypes="">
                                      <p:cBhvr>
                                        <p:cTn id="2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19167 0.238889 " pathEditMode="relative" rAng="0" ptsTypes="">
                                      <p:cBhvr>
                                        <p:cTn id="2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6458 0.330833 " pathEditMode="relative" rAng="0" ptsTypes="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9948 0.39537 " pathEditMode="relative" rAng="0" ptsTypes="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3125 0.376296 " pathEditMode="relative" rAng="0" ptsTypes="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95469 0.34713 " pathEditMode="relative" rAng="0" ptsTypes="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099 0.345648 " pathEditMode="relative" rAng="0" ptsTypes="">
                                      <p:cBhvr>
                                        <p:cTn id="3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91979 0.334537 " pathEditMode="relative" rAng="0" ptsTypes="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57812 0.391111 " pathEditMode="relative" rAng="0" ptsTypes="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8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401 0.381667 " pathEditMode="relative" rAng="0" ptsTypes="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85573 0.352407 " pathEditMode="relative" rAng="0" ptsTypes="">
                                      <p:cBhvr>
                                        <p:cTn id="4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5677 0.388889 " pathEditMode="relative" rAng="0" ptsTypes="">
                                      <p:cBhvr>
                                        <p:cTn id="4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8073 0.320093 " pathEditMode="relative" rAng="0" ptsTypes="">
                                      <p:cBhvr>
                                        <p:cTn id="4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9323 0.351574 " pathEditMode="relative" rAng="0" ptsTypes="">
                                      <p:cBhvr>
                                        <p:cTn id="4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1138555" y="532765"/>
            <a:ext cx="29356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</a:rPr>
              <a:t>先</a:t>
            </a:r>
            <a:r>
              <a:rPr lang="en-US" altLang="zh-CN" sz="3600" b="1">
                <a:solidFill>
                  <a:srgbClr val="0000FF"/>
                </a:solidFill>
              </a:rPr>
              <a:t>2</a:t>
            </a:r>
            <a:r>
              <a:rPr lang="zh-CN" altLang="en-US" sz="3600" b="1">
                <a:solidFill>
                  <a:srgbClr val="0000FF"/>
                </a:solidFill>
              </a:rPr>
              <a:t>个</a:t>
            </a:r>
            <a:r>
              <a:rPr lang="en-US" altLang="zh-CN" sz="3600" b="1">
                <a:solidFill>
                  <a:srgbClr val="0000FF"/>
                </a:solidFill>
              </a:rPr>
              <a:t>2</a:t>
            </a:r>
            <a:r>
              <a:rPr lang="zh-CN" altLang="en-US" sz="3600" b="1">
                <a:solidFill>
                  <a:srgbClr val="0000FF"/>
                </a:solidFill>
              </a:rPr>
              <a:t>个地分</a:t>
            </a:r>
          </a:p>
        </p:txBody>
      </p:sp>
      <p:pic>
        <p:nvPicPr>
          <p:cNvPr id="101" name="图片 100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5920" y="453136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723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854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985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116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2470" y="4575810"/>
            <a:ext cx="1578610" cy="756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580" y="157734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4465" y="190881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3420" y="203009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0475" y="16084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8885" y="223012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7455" y="23514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580" y="253238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6030" y="291846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96745" y="303720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4920" y="293497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2600" y="259715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9110" y="180911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7950" y="15589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图片 3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8430" y="203073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图片 38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3125" y="223075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" name="图片 3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6430" y="233553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" name="图片 40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6600" y="1825625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图片 4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4715" y="2964180"/>
            <a:ext cx="506730" cy="436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" name="图片 43" descr="30"/>
          <p:cNvPicPr>
            <a:picLocks noChangeAspect="1"/>
          </p:cNvPicPr>
          <p:nvPr/>
        </p:nvPicPr>
        <p:blipFill>
          <a:blip r:embed="rId4"/>
          <a:srcRect l="13703" t="-1551" b="53957"/>
          <a:stretch>
            <a:fillRect/>
          </a:stretch>
        </p:blipFill>
        <p:spPr>
          <a:xfrm>
            <a:off x="10208452" y="1294765"/>
            <a:ext cx="1402787" cy="144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601" h="2670">
                <a:moveTo>
                  <a:pt x="1335" y="0"/>
                </a:moveTo>
                <a:cubicBezTo>
                  <a:pt x="1923" y="0"/>
                  <a:pt x="2421" y="380"/>
                  <a:pt x="2600" y="907"/>
                </a:cubicBezTo>
                <a:lnTo>
                  <a:pt x="2601" y="910"/>
                </a:lnTo>
                <a:lnTo>
                  <a:pt x="2601" y="1760"/>
                </a:lnTo>
                <a:lnTo>
                  <a:pt x="2600" y="1763"/>
                </a:lnTo>
                <a:cubicBezTo>
                  <a:pt x="2421" y="2290"/>
                  <a:pt x="1923" y="2670"/>
                  <a:pt x="1335" y="2670"/>
                </a:cubicBezTo>
                <a:cubicBezTo>
                  <a:pt x="598" y="2670"/>
                  <a:pt x="0" y="2072"/>
                  <a:pt x="0" y="1335"/>
                </a:cubicBezTo>
                <a:cubicBezTo>
                  <a:pt x="0" y="598"/>
                  <a:pt x="598" y="0"/>
                  <a:pt x="133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图片 44" descr="44"/>
          <p:cNvPicPr>
            <a:picLocks noChangeAspect="1"/>
          </p:cNvPicPr>
          <p:nvPr/>
        </p:nvPicPr>
        <p:blipFill>
          <a:blip r:embed="rId5"/>
          <a:srcRect l="20835" t="-1551" r="4603" b="58235"/>
          <a:stretch>
            <a:fillRect/>
          </a:stretch>
        </p:blipFill>
        <p:spPr>
          <a:xfrm>
            <a:off x="10189845" y="1294765"/>
            <a:ext cx="1440000" cy="144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430" h="2430">
                <a:moveTo>
                  <a:pt x="1215" y="0"/>
                </a:moveTo>
                <a:cubicBezTo>
                  <a:pt x="1886" y="0"/>
                  <a:pt x="2430" y="544"/>
                  <a:pt x="2430" y="1215"/>
                </a:cubicBezTo>
                <a:cubicBezTo>
                  <a:pt x="2430" y="1886"/>
                  <a:pt x="1886" y="2430"/>
                  <a:pt x="1215" y="2430"/>
                </a:cubicBezTo>
                <a:cubicBezTo>
                  <a:pt x="544" y="2430"/>
                  <a:pt x="0" y="1886"/>
                  <a:pt x="0" y="1215"/>
                </a:cubicBezTo>
                <a:cubicBezTo>
                  <a:pt x="0" y="544"/>
                  <a:pt x="544" y="0"/>
                  <a:pt x="121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圆角矩形标注 51"/>
          <p:cNvSpPr/>
          <p:nvPr/>
        </p:nvSpPr>
        <p:spPr>
          <a:xfrm>
            <a:off x="6666230" y="1494155"/>
            <a:ext cx="292100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每份先各放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个，分掉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43" name="圆角矩形标注 42"/>
          <p:cNvSpPr/>
          <p:nvPr/>
        </p:nvSpPr>
        <p:spPr>
          <a:xfrm>
            <a:off x="6666230" y="1494155"/>
            <a:ext cx="304419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剩下的每份再各放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正好分完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321435" y="5655945"/>
            <a:ext cx="56921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分了</a:t>
            </a:r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次，每份都是3个</a:t>
            </a:r>
          </a:p>
        </p:txBody>
      </p:sp>
      <p:pic>
        <p:nvPicPr>
          <p:cNvPr id="55" name="图片 5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2601" y="5793843"/>
            <a:ext cx="696719" cy="6538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01563 0.247963 " pathEditMode="relative" rAng="0" ptsTypes="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12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4948 0.232037 " pathEditMode="relative" rAng="0" ptsTypes="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1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026 0.306759 " pathEditMode="relative" rAng="0" ptsTypes="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34427 0.251389 " pathEditMode="relative" rAng="0" ptsTypes="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20469 0.294074 " pathEditMode="relative" rAng="0" ptsTypes="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19167 0.238889 " pathEditMode="relative" rAng="0" ptsTypes="">
                                      <p:cBhvr>
                                        <p:cTn id="2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6458 0.330833 " pathEditMode="relative" rAng="0" ptsTypes="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9948 0.39537 " pathEditMode="relative" rAng="0" ptsTypes="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3125 0.376296 " pathEditMode="relative" rAng="0" ptsTypes="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95469 0.34713 " pathEditMode="relative" rAng="0" ptsTypes="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099 0.345648 " pathEditMode="relative" rAng="0" ptsTypes="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91979 0.334537 " pathEditMode="relative" rAng="0" ptsTypes=""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57812 0.391111 " pathEditMode="relative" rAng="0" ptsTypes="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8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401 0.381667 " pathEditMode="relative" rAng="0" ptsTypes="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85573 0.352407 " pathEditMode="relative" rAng="0" ptsTypes="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5677 0.388889 " pathEditMode="relative" rAng="0" ptsTypes="">
                                      <p:cBhvr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8073 0.320093 " pathEditMode="relative" rAng="0" ptsTypes="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9323 0.351574 " pathEditMode="relative" rAng="0" ptsTypes="">
                                      <p:cBhvr>
                                        <p:cTn id="6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2" grpId="1" bldLvl="0" animBg="1"/>
      <p:bldP spid="43" grpId="0" bldLvl="0" animBg="1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CFFE65F-278A-B788-C748-2768AF30D47C}"/>
              </a:ext>
            </a:extLst>
          </p:cNvPr>
          <p:cNvSpPr txBox="1"/>
          <p:nvPr/>
        </p:nvSpPr>
        <p:spPr>
          <a:xfrm>
            <a:off x="1929511" y="1060722"/>
            <a:ext cx="8332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把一些物品按指定的份数进行平均分时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637737-2774-2093-910C-05541FD3ADDB}"/>
              </a:ext>
            </a:extLst>
          </p:cNvPr>
          <p:cNvSpPr txBox="1"/>
          <p:nvPr/>
        </p:nvSpPr>
        <p:spPr>
          <a:xfrm>
            <a:off x="454151" y="3210279"/>
            <a:ext cx="5641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</a:rPr>
              <a:t>个</a:t>
            </a:r>
            <a:r>
              <a:rPr lang="en-US" altLang="zh-CN" sz="3600" b="1" dirty="0">
                <a:solidFill>
                  <a:srgbClr val="FF0000"/>
                </a:solidFill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</a:rPr>
              <a:t>个地分，</a:t>
            </a:r>
            <a:r>
              <a:rPr lang="zh-CN" altLang="en-US" sz="3600" b="1" dirty="0"/>
              <a:t>直到分完。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CB6177-B4A4-B580-0983-A134509C4F16}"/>
              </a:ext>
            </a:extLst>
          </p:cNvPr>
          <p:cNvSpPr txBox="1"/>
          <p:nvPr/>
        </p:nvSpPr>
        <p:spPr>
          <a:xfrm>
            <a:off x="6293797" y="2933279"/>
            <a:ext cx="5068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先几个几个地分，再</a:t>
            </a:r>
            <a:r>
              <a:rPr lang="en-US" altLang="zh-CN" sz="3600" b="1" dirty="0">
                <a:solidFill>
                  <a:srgbClr val="FF0000"/>
                </a:solidFill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</a:rPr>
              <a:t>个</a:t>
            </a:r>
            <a:r>
              <a:rPr lang="en-US" altLang="zh-CN" sz="3600" b="1" dirty="0">
                <a:solidFill>
                  <a:srgbClr val="FF0000"/>
                </a:solidFill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</a:rPr>
              <a:t>个地分，</a:t>
            </a:r>
            <a:r>
              <a:rPr lang="zh-CN" altLang="en-US" sz="3600" b="1" dirty="0"/>
              <a:t>直到分完。</a:t>
            </a: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C19177C3-693F-D50B-5681-F81C2C5A729C}"/>
              </a:ext>
            </a:extLst>
          </p:cNvPr>
          <p:cNvSpPr/>
          <p:nvPr/>
        </p:nvSpPr>
        <p:spPr>
          <a:xfrm rot="2292144">
            <a:off x="4250987" y="1707053"/>
            <a:ext cx="262647" cy="12003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8F07D2C2-3698-1021-8E18-34CDF833A865}"/>
              </a:ext>
            </a:extLst>
          </p:cNvPr>
          <p:cNvSpPr/>
          <p:nvPr/>
        </p:nvSpPr>
        <p:spPr>
          <a:xfrm rot="19307856" flipH="1">
            <a:off x="7678366" y="1707053"/>
            <a:ext cx="262647" cy="12003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1">
            <a:extLst>
              <a:ext uri="{FF2B5EF4-FFF2-40B4-BE49-F238E27FC236}">
                <a16:creationId xmlns:a16="http://schemas.microsoft.com/office/drawing/2014/main" id="{6AB5004C-0A8A-5943-FB3D-1F03D87A73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07" r="2907" b="49978"/>
          <a:stretch>
            <a:fillRect/>
          </a:stretch>
        </p:blipFill>
        <p:spPr>
          <a:xfrm>
            <a:off x="797560" y="4662170"/>
            <a:ext cx="1460500" cy="1460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300" h="2300">
                <a:moveTo>
                  <a:pt x="1150" y="0"/>
                </a:moveTo>
                <a:cubicBezTo>
                  <a:pt x="1785" y="0"/>
                  <a:pt x="2300" y="515"/>
                  <a:pt x="2300" y="1150"/>
                </a:cubicBezTo>
                <a:cubicBezTo>
                  <a:pt x="2300" y="1785"/>
                  <a:pt x="1785" y="2300"/>
                  <a:pt x="1150" y="2300"/>
                </a:cubicBezTo>
                <a:cubicBezTo>
                  <a:pt x="515" y="2300"/>
                  <a:pt x="0" y="1785"/>
                  <a:pt x="0" y="1150"/>
                </a:cubicBezTo>
                <a:cubicBezTo>
                  <a:pt x="0" y="515"/>
                  <a:pt x="515" y="0"/>
                  <a:pt x="1150" y="0"/>
                </a:cubicBezTo>
                <a:close/>
              </a:path>
            </a:pathLst>
          </a:custGeom>
          <a:solidFill>
            <a:srgbClr val="FBE3B4"/>
          </a:solidFill>
        </p:spPr>
      </p:pic>
      <p:sp>
        <p:nvSpPr>
          <p:cNvPr id="11" name="AutoShape 27">
            <a:extLst>
              <a:ext uri="{FF2B5EF4-FFF2-40B4-BE49-F238E27FC236}">
                <a16:creationId xmlns:a16="http://schemas.microsoft.com/office/drawing/2014/main" id="{FE10A77F-57AE-8FBC-DD9F-CCD8A2D0C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5910" y="4583715"/>
            <a:ext cx="5880180" cy="1328023"/>
          </a:xfrm>
          <a:prstGeom prst="wedgeRoundRectCallout">
            <a:avLst>
              <a:gd name="adj1" fmla="val -60874"/>
              <a:gd name="adj2" fmla="val 3332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不论怎样平均分，分的结果都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612259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 animBg="1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0BBA290-3179-F395-7EF6-BCF8646C60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8376" y="3724953"/>
            <a:ext cx="2995488" cy="145469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E3F1472-0AD7-F29F-CE04-A2BDA954D42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16327" y="3724953"/>
            <a:ext cx="2995488" cy="145469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7A685B1-217E-42B9-45E9-2440384C169C}"/>
              </a:ext>
            </a:extLst>
          </p:cNvPr>
          <p:cNvSpPr txBox="1"/>
          <p:nvPr/>
        </p:nvSpPr>
        <p:spPr>
          <a:xfrm>
            <a:off x="695325" y="1048385"/>
            <a:ext cx="9715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1. </a:t>
            </a:r>
            <a:endParaRPr lang="zh-CN" altLang="en-US" sz="3600" b="1">
              <a:sym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E998911-B5CC-F862-BBA2-7DDC21F8AFA3}"/>
              </a:ext>
            </a:extLst>
          </p:cNvPr>
          <p:cNvSpPr txBox="1"/>
          <p:nvPr/>
        </p:nvSpPr>
        <p:spPr>
          <a:xfrm>
            <a:off x="6539865" y="95948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34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6" name="圆角矩形 29">
            <a:extLst>
              <a:ext uri="{FF2B5EF4-FFF2-40B4-BE49-F238E27FC236}">
                <a16:creationId xmlns:a16="http://schemas.microsoft.com/office/drawing/2014/main" id="{7C5E4D1F-0631-BD11-6751-21C4E6007647}"/>
              </a:ext>
            </a:extLst>
          </p:cNvPr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6DE001F-B348-0C80-0E71-A0B02B434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87" y="1565462"/>
            <a:ext cx="986777" cy="11213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4AF3D21-9853-5754-9D67-FEB8D3641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09" y="1565462"/>
            <a:ext cx="986777" cy="112133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C4E9127-4D0A-20CF-8CC9-740E59333C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631" y="1565462"/>
            <a:ext cx="986777" cy="112133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1CEE939-7C7E-2562-D3C9-C8A68DE59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53" y="1565462"/>
            <a:ext cx="986777" cy="11213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C6207B7-45FF-493D-2AC4-F8FA0FAACC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275" y="1565462"/>
            <a:ext cx="986777" cy="112133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A2A965D-11AB-AE96-75A5-A14DC78CEA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97" y="1565462"/>
            <a:ext cx="986777" cy="112133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249C641-14D6-8CB5-0072-F5CF6932C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919" y="1565462"/>
            <a:ext cx="986777" cy="112133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3D2FDB5-519A-3AF2-2E36-83990D0B7A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241" y="1565462"/>
            <a:ext cx="986777" cy="112133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07DE1E7-7DB4-E4AD-2765-155D0FC2FB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563" y="1565462"/>
            <a:ext cx="986777" cy="112133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65E51FE-D8E5-7C9C-D39F-CF46CCD978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887" y="1565462"/>
            <a:ext cx="986777" cy="1121337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42D450F-EA8D-9DAA-EFDD-D59435A41053}"/>
              </a:ext>
            </a:extLst>
          </p:cNvPr>
          <p:cNvSpPr txBox="1"/>
          <p:nvPr/>
        </p:nvSpPr>
        <p:spPr>
          <a:xfrm>
            <a:off x="1101090" y="5201285"/>
            <a:ext cx="101796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600" b="1"/>
              <a:t>把10盒酸奶平均分成2份，每份</a:t>
            </a:r>
            <a:r>
              <a:rPr lang="zh-CN" sz="3600" b="1">
                <a:sym typeface="+mn-ea"/>
              </a:rPr>
              <a:t>（</a:t>
            </a:r>
            <a:r>
              <a:rPr lang="en-US" altLang="zh-CN" sz="3600" b="1">
                <a:sym typeface="+mn-ea"/>
              </a:rPr>
              <a:t>       </a:t>
            </a:r>
            <a:r>
              <a:rPr lang="zh-CN" sz="3600" b="1">
                <a:sym typeface="+mn-ea"/>
              </a:rPr>
              <a:t>）</a:t>
            </a:r>
            <a:r>
              <a:rPr sz="3600" b="1"/>
              <a:t>盒</a:t>
            </a:r>
            <a:r>
              <a:rPr lang="zh-CN" sz="3600" b="1"/>
              <a:t>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8FB104F-D580-CFCF-E966-237BFCB32251}"/>
              </a:ext>
            </a:extLst>
          </p:cNvPr>
          <p:cNvSpPr txBox="1"/>
          <p:nvPr/>
        </p:nvSpPr>
        <p:spPr>
          <a:xfrm>
            <a:off x="7731125" y="542226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82834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1526 0.2361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0" y="118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0.54961 0.237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74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-0.08998 0.237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5" y="118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0.30625 0.23889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28776 0.3013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88" y="150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6 L 0.11081 0.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397 0.30278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57" y="1513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0.00065 0.3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L -0.50235 0.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17" y="15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10456 0.3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4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7715" y="176530"/>
            <a:ext cx="5975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/>
              <a:t>2.</a:t>
            </a:r>
            <a:endParaRPr lang="en-US" sz="3600" b="1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15415" y="4827270"/>
            <a:ext cx="96748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200" b="1"/>
              <a:t>要让每只小熊分得同样多</a:t>
            </a:r>
            <a:r>
              <a:rPr lang="zh-CN" sz="3200" b="1"/>
              <a:t>，</a:t>
            </a:r>
            <a:r>
              <a:rPr sz="3200" b="1"/>
              <a:t>每只小熊能分到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/>
              <a:t>罐蜂蜜</a:t>
            </a:r>
            <a:r>
              <a:rPr lang="zh-CN" sz="3200" b="1"/>
              <a:t>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199515" y="53657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34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504045" y="503618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2355" y="1062355"/>
            <a:ext cx="10068560" cy="392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4718685" y="4936490"/>
            <a:ext cx="1282700" cy="7112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892550" y="5570220"/>
            <a:ext cx="340995" cy="504190"/>
          </a:xfrm>
          <a:prstGeom prst="rect">
            <a:avLst/>
          </a:prstGeom>
          <a:solidFill>
            <a:srgbClr val="D7D7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892550" y="4827905"/>
            <a:ext cx="340995" cy="504190"/>
          </a:xfrm>
          <a:prstGeom prst="rect">
            <a:avLst/>
          </a:prstGeom>
          <a:solidFill>
            <a:srgbClr val="FFCF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92550" y="4098290"/>
            <a:ext cx="340995" cy="504190"/>
          </a:xfrm>
          <a:prstGeom prst="rect">
            <a:avLst/>
          </a:prstGeom>
          <a:solidFill>
            <a:srgbClr val="E9FFD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10615" y="3863975"/>
            <a:ext cx="102444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sz="3200" b="1"/>
              <a:t>（</a:t>
            </a:r>
            <a:r>
              <a:rPr lang="en-US" altLang="zh-CN" sz="3200" b="1"/>
              <a:t>1</a:t>
            </a:r>
            <a:r>
              <a:rPr lang="zh-CN" sz="3200" b="1"/>
              <a:t>）</a:t>
            </a:r>
            <a:r>
              <a:rPr sz="3200" b="1"/>
              <a:t>平均分给</a:t>
            </a:r>
            <a:r>
              <a:rPr lang="en-US" sz="3200" b="1"/>
              <a:t> </a:t>
            </a:r>
            <a:r>
              <a:rPr sz="3200" b="1"/>
              <a:t>2 只小猴，每只小猴分到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根</a:t>
            </a:r>
            <a:r>
              <a:rPr lang="zh-CN" sz="3200" b="1">
                <a:sym typeface="+mn-ea"/>
              </a:rPr>
              <a:t>。</a:t>
            </a:r>
          </a:p>
          <a:p>
            <a:pPr eaLnBrk="1" latinLnBrk="0" hangingPunct="1">
              <a:lnSpc>
                <a:spcPct val="150000"/>
              </a:lnSpc>
            </a:pP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2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平均分给</a:t>
            </a:r>
            <a:r>
              <a:rPr lang="en-US" sz="3200" b="1">
                <a:sym typeface="+mn-ea"/>
              </a:rPr>
              <a:t> 3</a:t>
            </a:r>
            <a:r>
              <a:rPr sz="3200" b="1">
                <a:sym typeface="+mn-ea"/>
              </a:rPr>
              <a:t> 只小猴，每只小猴分到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根</a:t>
            </a:r>
            <a:r>
              <a:rPr lang="zh-CN" sz="3200" b="1">
                <a:sym typeface="+mn-ea"/>
              </a:rPr>
              <a:t>。</a:t>
            </a:r>
          </a:p>
          <a:p>
            <a:pPr eaLnBrk="1" latinLnBrk="0" hangingPunct="1">
              <a:lnSpc>
                <a:spcPct val="150000"/>
              </a:lnSpc>
            </a:pP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3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平均分给</a:t>
            </a:r>
            <a:r>
              <a:rPr lang="en-US" sz="3200" b="1">
                <a:sym typeface="+mn-ea"/>
              </a:rPr>
              <a:t> 6 </a:t>
            </a:r>
            <a:r>
              <a:rPr sz="3200" b="1">
                <a:sym typeface="+mn-ea"/>
              </a:rPr>
              <a:t>只小猴，每只小猴分到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根</a:t>
            </a:r>
            <a:r>
              <a:rPr lang="zh-CN" sz="3200" b="1">
                <a:sym typeface="+mn-ea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3770" y="402653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12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07425" y="475615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8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607425" y="549846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5325" y="476885"/>
            <a:ext cx="105854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/>
              <a:t>3. </a:t>
            </a:r>
            <a:r>
              <a:rPr lang="zh-CN" altLang="en-US" sz="3600" b="1" dirty="0"/>
              <a:t>用小棒代替香蕉分一分。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323330" y="90932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34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pic>
        <p:nvPicPr>
          <p:cNvPr id="106" name="图片 10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240" y="1837690"/>
            <a:ext cx="9623425" cy="1939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2" grpId="0" bldLvl="0" animBg="1"/>
      <p:bldP spid="5" grpId="0" bldLvl="0" animBg="1"/>
      <p:bldP spid="11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4D582BC-9F8F-E5DE-3314-92DFC088E4F7}"/>
              </a:ext>
            </a:extLst>
          </p:cNvPr>
          <p:cNvSpPr txBox="1"/>
          <p:nvPr/>
        </p:nvSpPr>
        <p:spPr>
          <a:xfrm>
            <a:off x="695325" y="544978"/>
            <a:ext cx="10585450" cy="1870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600" b="1" dirty="0"/>
              <a:t>4.</a:t>
            </a:r>
            <a:r>
              <a:rPr lang="zh-CN" altLang="en-US" sz="3600" b="1" dirty="0"/>
              <a:t>有一些樱桃，颗数比 </a:t>
            </a:r>
            <a:r>
              <a:rPr lang="en-US" altLang="zh-CN" sz="3600" b="1" dirty="0"/>
              <a:t>20 </a:t>
            </a:r>
            <a:r>
              <a:rPr lang="zh-CN" altLang="en-US" sz="3600" b="1" dirty="0"/>
              <a:t>颗多，比 </a:t>
            </a:r>
            <a:r>
              <a:rPr lang="en-US" altLang="zh-CN" sz="3600" b="1" dirty="0"/>
              <a:t>30 </a:t>
            </a:r>
            <a:r>
              <a:rPr lang="zh-CN" altLang="en-US" sz="3600" b="1" dirty="0"/>
              <a:t>颗少，把它们平均分，分的份数与每份的颗数同样多。这些樱桃有多少颗？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FF26484-06F3-5C3A-93BD-2640E864FC96}"/>
              </a:ext>
            </a:extLst>
          </p:cNvPr>
          <p:cNvSpPr txBox="1"/>
          <p:nvPr/>
        </p:nvSpPr>
        <p:spPr>
          <a:xfrm>
            <a:off x="656413" y="2844225"/>
            <a:ext cx="747327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每份的颗数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×</a:t>
            </a:r>
            <a:r>
              <a:rPr lang="zh-CN" altLang="en-US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分的份数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=</a:t>
            </a:r>
            <a:r>
              <a:rPr lang="zh-CN" altLang="en-US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樱桃的总颗数</a:t>
            </a:r>
            <a:endParaRPr lang="zh-CN" altLang="en-US" sz="4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7B7AAE-2018-1F6F-2919-5CFE31A2C2B2}"/>
              </a:ext>
            </a:extLst>
          </p:cNvPr>
          <p:cNvSpPr txBox="1"/>
          <p:nvPr/>
        </p:nvSpPr>
        <p:spPr>
          <a:xfrm>
            <a:off x="3737446" y="3565090"/>
            <a:ext cx="4392241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每份的颗数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=</a:t>
            </a:r>
            <a:r>
              <a:rPr lang="zh-CN" altLang="en-US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分的份数</a:t>
            </a:r>
            <a:endParaRPr lang="zh-CN" altLang="en-US" sz="4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A8AC969B-7890-12B9-DD4A-4EA636754F7C}"/>
              </a:ext>
            </a:extLst>
          </p:cNvPr>
          <p:cNvSpPr/>
          <p:nvPr/>
        </p:nvSpPr>
        <p:spPr>
          <a:xfrm>
            <a:off x="8260606" y="2928026"/>
            <a:ext cx="169423" cy="1118680"/>
          </a:xfrm>
          <a:prstGeom prst="rightBrace">
            <a:avLst>
              <a:gd name="adj1" fmla="val 3770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1A8274-1DFF-D1EC-B4BD-FD10DCD428D6}"/>
              </a:ext>
            </a:extLst>
          </p:cNvPr>
          <p:cNvSpPr txBox="1"/>
          <p:nvPr/>
        </p:nvSpPr>
        <p:spPr>
          <a:xfrm>
            <a:off x="8560949" y="2702536"/>
            <a:ext cx="2974638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dirty="0">
                <a:solidFill>
                  <a:srgbClr val="FF0000"/>
                </a:solidFill>
                <a:effectLst/>
                <a:latin typeface="+mn-lt"/>
                <a:ea typeface="+mj-ea"/>
              </a:rPr>
              <a:t>两个乘数相同，且积在 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+mn-lt"/>
                <a:ea typeface="+mj-ea"/>
              </a:rPr>
              <a:t>20~30 </a:t>
            </a:r>
            <a:r>
              <a:rPr lang="zh-CN" altLang="en-US" sz="3200" dirty="0">
                <a:solidFill>
                  <a:srgbClr val="FF0000"/>
                </a:solidFill>
                <a:effectLst/>
                <a:latin typeface="+mn-lt"/>
                <a:ea typeface="+mj-ea"/>
              </a:rPr>
              <a:t>之间</a:t>
            </a:r>
            <a:endParaRPr lang="zh-CN" altLang="en-US" sz="44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DF7656-DB45-4C2B-5794-5158CCBA6191}"/>
              </a:ext>
            </a:extLst>
          </p:cNvPr>
          <p:cNvSpPr txBox="1"/>
          <p:nvPr/>
        </p:nvSpPr>
        <p:spPr>
          <a:xfrm>
            <a:off x="3737446" y="4480765"/>
            <a:ext cx="33442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5×5=25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（颗）</a:t>
            </a:r>
            <a:endParaRPr lang="zh-CN" altLang="en-US" sz="4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4722A8-5297-4581-2DCB-E7ABC6032BC5}"/>
              </a:ext>
            </a:extLst>
          </p:cNvPr>
          <p:cNvSpPr txBox="1"/>
          <p:nvPr/>
        </p:nvSpPr>
        <p:spPr>
          <a:xfrm>
            <a:off x="2813420" y="5324455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effectLst/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口答：这些樱桃有 </a:t>
            </a:r>
            <a:r>
              <a:rPr lang="en-US" altLang="zh-CN" dirty="0"/>
              <a:t>25 </a:t>
            </a:r>
            <a:r>
              <a:rPr lang="zh-CN" altLang="en-US" dirty="0"/>
              <a:t>颗。</a:t>
            </a:r>
          </a:p>
        </p:txBody>
      </p:sp>
    </p:spTree>
    <p:extLst>
      <p:ext uri="{BB962C8B-B14F-4D97-AF65-F5344CB8AC3E}">
        <p14:creationId xmlns:p14="http://schemas.microsoft.com/office/powerpoint/2010/main" val="735991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219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60" name="矩形 59"/>
          <p:cNvSpPr/>
          <p:nvPr/>
        </p:nvSpPr>
        <p:spPr>
          <a:xfrm>
            <a:off x="1098003" y="1917383"/>
            <a:ext cx="9995994" cy="3023235"/>
          </a:xfrm>
          <a:prstGeom prst="rect">
            <a:avLst/>
          </a:prstGeom>
          <a:solidFill>
            <a:srgbClr val="FEF1E4"/>
          </a:solidFill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81280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xmlns="" val="200" checksum="3877492575"/>
                </a:ext>
              </a:extLst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把一些物品按指定的份数平均分，可以1个1个地分，也可以几个几个地分，直到分完。</a:t>
            </a:r>
          </a:p>
          <a:p>
            <a:pPr indent="81280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xmlns="" val="200" checksum="3877492575"/>
                </a:ext>
              </a:extLst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虽然平均分的方法不同，但是平均分的份数不变，平均分的总数也不变，所以平均分的结果相同。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589</Words>
  <Application>Microsoft Office PowerPoint</Application>
  <PresentationFormat>宽屏</PresentationFormat>
  <Paragraphs>69</Paragraphs>
  <Slides>16</Slides>
  <Notes>2</Notes>
  <HiddenSlides>3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713</cp:revision>
  <dcterms:created xsi:type="dcterms:W3CDTF">2015-08-27T07:30:00Z</dcterms:created>
  <dcterms:modified xsi:type="dcterms:W3CDTF">2025-07-24T08:50:17Z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