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54" r:id="rId2"/>
    <p:sldId id="631" r:id="rId3"/>
    <p:sldId id="597" r:id="rId4"/>
    <p:sldId id="573" r:id="rId5"/>
    <p:sldId id="621" r:id="rId6"/>
    <p:sldId id="519" r:id="rId7"/>
    <p:sldId id="629" r:id="rId8"/>
    <p:sldId id="630" r:id="rId9"/>
    <p:sldId id="508" r:id="rId1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1">
          <p15:clr>
            <a:srgbClr val="A4A3A4"/>
          </p15:clr>
        </p15:guide>
        <p15:guide id="2" orient="horz" pos="868">
          <p15:clr>
            <a:srgbClr val="A4A3A4"/>
          </p15:clr>
        </p15:guide>
        <p15:guide id="3" orient="horz" pos="4017">
          <p15:clr>
            <a:srgbClr val="A4A3A4"/>
          </p15:clr>
        </p15:guide>
        <p15:guide id="4" pos="256">
          <p15:clr>
            <a:srgbClr val="A4A3A4"/>
          </p15:clr>
        </p15:guide>
        <p15:guide id="5" pos="66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4EFFD"/>
    <a:srgbClr val="0000FF"/>
    <a:srgbClr val="333333"/>
    <a:srgbClr val="5F5F5F"/>
    <a:srgbClr val="DEB457"/>
    <a:srgbClr val="F4B93E"/>
    <a:srgbClr val="FBF8FB"/>
    <a:srgbClr val="FFFFFF"/>
    <a:srgbClr val="D7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113" d="100"/>
          <a:sy n="113" d="100"/>
        </p:scale>
        <p:origin x="162" y="96"/>
      </p:cViewPr>
      <p:guideLst>
        <p:guide orient="horz" pos="1991"/>
        <p:guide orient="horz" pos="868"/>
        <p:guide orient="horz" pos="4017"/>
        <p:guide pos="256"/>
        <p:guide pos="66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练一练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A3413EC-241D-6C7C-0BBC-B6CCE282B91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2" y="2555549"/>
            <a:ext cx="11083636" cy="342005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1963DEB-A5BC-44C2-C175-09A756DF5AE7}"/>
              </a:ext>
            </a:extLst>
          </p:cNvPr>
          <p:cNvSpPr txBox="1"/>
          <p:nvPr/>
        </p:nvSpPr>
        <p:spPr>
          <a:xfrm>
            <a:off x="767486" y="723859"/>
            <a:ext cx="10263680" cy="14761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1. 把8根黄瓜平均分给4个小朋友。下面哪种分法对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在对的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里画“√”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495C625-6C5D-F952-4460-1CA875C00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7213" y="177762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A48E0FE-BB61-D00A-3E87-E7290691AB3D}"/>
              </a:ext>
            </a:extLst>
          </p:cNvPr>
          <p:cNvSpPr txBox="1"/>
          <p:nvPr/>
        </p:nvSpPr>
        <p:spPr>
          <a:xfrm>
            <a:off x="5330703" y="5307765"/>
            <a:ext cx="13119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40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58626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0299E0F-B1A6-4857-05E5-3B139FEA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1823120"/>
            <a:ext cx="10076033" cy="20776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10615" y="4123055"/>
            <a:ext cx="102444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50000"/>
              </a:lnSpc>
            </a:pPr>
            <a:r>
              <a:rPr lang="zh-CN" sz="3200" b="1"/>
              <a:t>14根玉米，每2根装一袋，可以装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/>
              <a:t>袋</a:t>
            </a:r>
            <a:r>
              <a:rPr lang="zh-CN" sz="3200" b="1"/>
              <a:t>。</a:t>
            </a:r>
            <a:endParaRPr sz="3200" b="1"/>
          </a:p>
          <a:p>
            <a:pPr eaLnBrk="1" latinLnBrk="0" hangingPunct="1">
              <a:lnSpc>
                <a:spcPct val="150000"/>
              </a:lnSpc>
            </a:pPr>
            <a:r>
              <a:rPr sz="3200" b="1"/>
              <a:t>如果是</a:t>
            </a:r>
            <a:r>
              <a:rPr lang="en-US" sz="3200" b="1"/>
              <a:t>1</a:t>
            </a:r>
            <a:r>
              <a:rPr sz="3200" b="1"/>
              <a:t>8根玉米</a:t>
            </a:r>
            <a:r>
              <a:rPr lang="zh-CN" sz="3200" b="1"/>
              <a:t>，</a:t>
            </a:r>
            <a:r>
              <a:rPr sz="3200" b="1"/>
              <a:t>每2根装一袋</a:t>
            </a:r>
            <a:r>
              <a:rPr lang="zh-CN" sz="3200" b="1"/>
              <a:t>，</a:t>
            </a:r>
            <a:r>
              <a:rPr sz="3200" b="1"/>
              <a:t>可以装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袋</a:t>
            </a:r>
            <a:r>
              <a:rPr lang="zh-CN" sz="3200" b="1">
                <a:sym typeface="+mn-ea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353935" y="428561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7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18220" y="501523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9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5325" y="649605"/>
            <a:ext cx="105854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圈一圈，说一说。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2670492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089075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507658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926241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344824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763406" y="1727862"/>
            <a:ext cx="1301115" cy="22098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19CBFB-2AE3-7E13-8781-E855E6DEA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217" y="90553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3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图片 112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2860" y="1240887"/>
            <a:ext cx="9607550" cy="211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95325" y="410942"/>
            <a:ext cx="7721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0150" y="3538952"/>
            <a:ext cx="102031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把12个风车平均分成3份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每份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个。说一说你是怎样分的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71995" y="3709132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0150" y="5164552"/>
            <a:ext cx="10175875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可以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个地分，每份先分</a:t>
            </a:r>
            <a:r>
              <a:rPr 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个，分掉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个，每份再分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个，又分掉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个，正好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次可以分完，每份都有</a:t>
            </a:r>
            <a:r>
              <a:rPr lang="en-US" altLang="zh-CN" sz="28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cs typeface="Times New Roman" panose="02020603050405020304" pitchFamily="18" charset="0"/>
              </a:rPr>
              <a:t>个。（分的方法不唯一）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F33160BC-3325-E0F8-C0FF-1FC2BB652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669297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图片 113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5625" y="1676400"/>
            <a:ext cx="11080750" cy="8140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683895" y="537210"/>
            <a:ext cx="26790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0150" y="2713355"/>
            <a:ext cx="957580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1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每3个正方体拼一个长方体，可以拼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个长方体。</a:t>
            </a:r>
          </a:p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2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用上面所有的正方体拼出了5个相同的长方体，每个长方体用了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个正方体。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085590" y="2451735"/>
            <a:ext cx="15754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</a:rPr>
              <a:t>每份3个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766560" y="3876675"/>
            <a:ext cx="15754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</a:rPr>
              <a:t>分成</a:t>
            </a:r>
            <a:r>
              <a:rPr lang="en-US" altLang="zh-CN" sz="2800" b="1">
                <a:solidFill>
                  <a:srgbClr val="0000FF"/>
                </a:solidFill>
              </a:rPr>
              <a:t>5</a:t>
            </a:r>
            <a:r>
              <a:rPr lang="zh-CN" altLang="en-US" sz="2800" b="1">
                <a:solidFill>
                  <a:srgbClr val="0000FF"/>
                </a:solidFill>
              </a:rPr>
              <a:t>份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891905" y="287020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96105" y="505460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0E49185E-7BAF-DD0B-2EDF-BC1B93D38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361" y="81972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/>
      <p:bldP spid="11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93395" y="295910"/>
            <a:ext cx="7289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5.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82650" y="321310"/>
            <a:ext cx="96653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有6个桃，每3个装一盘，可以装</a:t>
            </a:r>
            <a:r>
              <a:rPr lang="zh-CN" sz="3200" b="1" dirty="0">
                <a:sym typeface="+mn-ea"/>
              </a:rPr>
              <a:t>（</a:t>
            </a:r>
            <a:r>
              <a:rPr lang="en-US" altLang="zh-CN" sz="3200" b="1" dirty="0">
                <a:sym typeface="+mn-ea"/>
              </a:rPr>
              <a:t>       </a:t>
            </a:r>
            <a:r>
              <a:rPr lang="zh-CN" sz="3200" b="1" dirty="0">
                <a:sym typeface="+mn-ea"/>
              </a:rPr>
              <a:t>）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盘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pic>
        <p:nvPicPr>
          <p:cNvPr id="115" name="图片 114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1143635"/>
            <a:ext cx="1476375" cy="8959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7500" y="2854325"/>
            <a:ext cx="3146425" cy="7035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882650" y="2032000"/>
            <a:ext cx="1101153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有6个桃，平均装在2个盘里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每盘装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69950" y="3550285"/>
            <a:ext cx="9665335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（3）小明把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2个桃分成下面这样，他是怎样分的？</a:t>
            </a:r>
          </a:p>
        </p:txBody>
      </p:sp>
      <p:pic>
        <p:nvPicPr>
          <p:cNvPr id="117" name="图片 116"/>
          <p:cNvPicPr/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7500" y="4372610"/>
            <a:ext cx="7299325" cy="932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7972425" y="50228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20785" y="219837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3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87500" y="5297170"/>
            <a:ext cx="9431020" cy="1210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eaLnBrk="1" hangingPunct="1">
              <a:lnSpc>
                <a:spcPct val="130000"/>
              </a:lnSpc>
              <a:buClrTx/>
              <a:buSzTx/>
              <a:buFontTx/>
            </a:pPr>
            <a:r>
              <a:rPr lang="en-US"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</a:t>
            </a:r>
            <a:r>
              <a:rPr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</a:t>
            </a:r>
            <a:r>
              <a:rPr lang="en-US"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1</a:t>
            </a:r>
            <a:r>
              <a:rPr sz="2800" b="1">
                <a:solidFill>
                  <a:srgbClr val="FF0000"/>
                </a:solidFill>
                <a:cs typeface="Times New Roman" panose="02020603050405020304" pitchFamily="18" charset="0"/>
                <a:sym typeface="+mn-ea"/>
              </a:rPr>
              <a:t>个地分，每次4个盘子里各放1个桃，3次分完所有桃，每盘都有3个桃。 （分的方法不唯一）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6CF23E4A-9A28-6BFF-362E-81B6496F8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8157" y="6108005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286915A-4957-04EB-D5CF-999F24DC99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9890" y="1431401"/>
            <a:ext cx="8902455" cy="378061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10945" y="537210"/>
            <a:ext cx="7266940" cy="737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buClrTx/>
              <a:buSzTx/>
              <a:buFontTx/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6. 下面一共有</a:t>
            </a:r>
            <a:r>
              <a:rPr lang="zh-CN" sz="3200" b="1" dirty="0">
                <a:sym typeface="+mn-ea"/>
              </a:rPr>
              <a:t>（</a:t>
            </a:r>
            <a:r>
              <a:rPr lang="en-US" altLang="zh-CN" sz="3200" b="1" dirty="0">
                <a:sym typeface="+mn-ea"/>
              </a:rPr>
              <a:t>       </a:t>
            </a:r>
            <a:r>
              <a:rPr lang="zh-CN" sz="3200" b="1" dirty="0">
                <a:sym typeface="+mn-ea"/>
              </a:rPr>
              <a:t>）</a:t>
            </a: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个小灯笼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sz="32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59890" y="5276257"/>
            <a:ext cx="90836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15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如果把6个小灯笼挂一串，可以挂（       ）串。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003003" y="69115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19085" y="5431197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3E92D7FB-AF1A-D304-90FC-592095B73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06" y="8127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图片 118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51635" y="2103120"/>
            <a:ext cx="4742180" cy="2350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734290" y="1264920"/>
            <a:ext cx="9879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 latinLnBrk="0">
              <a:lnSpc>
                <a:spcPct val="100000"/>
              </a:lnSpc>
              <a:buClrTx/>
              <a:buSzTx/>
              <a:buFontTx/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7. 平均分18个       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和同桌交流一下分法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2" name="椭圆 1"/>
          <p:cNvSpPr/>
          <p:nvPr/>
        </p:nvSpPr>
        <p:spPr>
          <a:xfrm>
            <a:off x="3362555" y="1293178"/>
            <a:ext cx="527050" cy="527050"/>
          </a:xfrm>
          <a:prstGeom prst="ellipse">
            <a:avLst/>
          </a:prstGeom>
          <a:solidFill>
            <a:srgbClr val="D4EFFD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651635" y="4707890"/>
            <a:ext cx="9311640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可以将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18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个圆片每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个分一份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分成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9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份，也可以平均分成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份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每份</a:t>
            </a:r>
            <a:r>
              <a:rPr lang="en-US" sz="3200" b="1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个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。（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分法不唯一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，</a:t>
            </a:r>
            <a:r>
              <a:rPr sz="3200" b="1">
                <a:solidFill>
                  <a:srgbClr val="FF0000"/>
                </a:solidFill>
                <a:cs typeface="Times New Roman" panose="02020603050405020304" pitchFamily="18" charset="0"/>
              </a:rPr>
              <a:t>合理即可</a:t>
            </a: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3DC3921-A60A-A430-33B5-F7A839F45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1502" y="139183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373</Words>
  <Application>Microsoft Office PowerPoint</Application>
  <PresentationFormat>宽屏</PresentationFormat>
  <Paragraphs>44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709</cp:revision>
  <dcterms:created xsi:type="dcterms:W3CDTF">2015-08-27T07:30:00Z</dcterms:created>
  <dcterms:modified xsi:type="dcterms:W3CDTF">2025-07-24T09:18:32Z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