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454" r:id="rId2"/>
    <p:sldId id="575" r:id="rId3"/>
    <p:sldId id="635" r:id="rId4"/>
    <p:sldId id="636" r:id="rId5"/>
    <p:sldId id="637" r:id="rId6"/>
    <p:sldId id="630" r:id="rId7"/>
    <p:sldId id="638" r:id="rId8"/>
    <p:sldId id="631" r:id="rId9"/>
    <p:sldId id="639" r:id="rId10"/>
    <p:sldId id="640" r:id="rId11"/>
    <p:sldId id="519" r:id="rId12"/>
    <p:sldId id="576" r:id="rId13"/>
    <p:sldId id="642" r:id="rId14"/>
    <p:sldId id="643" r:id="rId15"/>
    <p:sldId id="596" r:id="rId16"/>
    <p:sldId id="508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2">
          <p15:clr>
            <a:srgbClr val="A4A3A4"/>
          </p15:clr>
        </p15:guide>
        <p15:guide id="2" orient="horz" pos="1000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pos="256">
          <p15:clr>
            <a:srgbClr val="A4A3A4"/>
          </p15:clr>
        </p15:guide>
        <p15:guide id="5" pos="664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FFFFFF"/>
    <a:srgbClr val="000000"/>
    <a:srgbClr val="FEF1E4"/>
    <a:srgbClr val="E2F4FD"/>
    <a:srgbClr val="333333"/>
    <a:srgbClr val="5F5F5F"/>
    <a:srgbClr val="DEB457"/>
    <a:srgbClr val="F4B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564" y="96"/>
      </p:cViewPr>
      <p:guideLst>
        <p:guide orient="horz" pos="2032"/>
        <p:guide orient="horz" pos="1000"/>
        <p:guide orient="horz" pos="3974"/>
        <p:guide pos="256"/>
        <p:guide pos="66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除法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（1）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49">
            <a:extLst>
              <a:ext uri="{FF2B5EF4-FFF2-40B4-BE49-F238E27FC236}">
                <a16:creationId xmlns:a16="http://schemas.microsoft.com/office/drawing/2014/main" id="{E39FDCD9-9D02-1AF2-F107-3CA18D678A26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0643F7-2858-3601-C202-8493FC91E352}"/>
              </a:ext>
            </a:extLst>
          </p:cNvPr>
          <p:cNvSpPr txBox="1"/>
          <p:nvPr/>
        </p:nvSpPr>
        <p:spPr>
          <a:xfrm>
            <a:off x="4259796" y="1124744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46B66E-A0C7-5F77-EBF2-3EF30047F95B}"/>
              </a:ext>
            </a:extLst>
          </p:cNvPr>
          <p:cNvSpPr txBox="1"/>
          <p:nvPr/>
        </p:nvSpPr>
        <p:spPr>
          <a:xfrm>
            <a:off x="1127448" y="256490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什么是</a:t>
            </a:r>
            <a:r>
              <a:rPr lang="zh-CN" altLang="en-US" sz="3600" b="1" dirty="0">
                <a:solidFill>
                  <a:srgbClr val="FF0000"/>
                </a:solidFill>
              </a:rPr>
              <a:t>平均分</a:t>
            </a:r>
            <a:r>
              <a:rPr lang="zh-CN" altLang="en-US" sz="3600" b="1" dirty="0"/>
              <a:t>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4A7456-B66E-16D7-4AD1-D80F56F58CE8}"/>
              </a:ext>
            </a:extLst>
          </p:cNvPr>
          <p:cNvSpPr txBox="1"/>
          <p:nvPr/>
        </p:nvSpPr>
        <p:spPr>
          <a:xfrm>
            <a:off x="5159896" y="256490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怎么才能</a:t>
            </a:r>
            <a:r>
              <a:rPr lang="zh-CN" altLang="en-US" sz="3600" b="1" dirty="0">
                <a:solidFill>
                  <a:srgbClr val="FF0000"/>
                </a:solidFill>
              </a:rPr>
              <a:t>平均分</a:t>
            </a:r>
            <a:r>
              <a:rPr lang="zh-CN" altLang="en-US" sz="3600" b="1" dirty="0"/>
              <a:t>？</a:t>
            </a:r>
          </a:p>
        </p:txBody>
      </p:sp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531DE48B-0C73-C176-0159-7DD07166362F}"/>
              </a:ext>
            </a:extLst>
          </p:cNvPr>
          <p:cNvSpPr/>
          <p:nvPr/>
        </p:nvSpPr>
        <p:spPr>
          <a:xfrm>
            <a:off x="623392" y="3626478"/>
            <a:ext cx="3456384" cy="1656184"/>
          </a:xfrm>
          <a:prstGeom prst="wedgeEllipseCallout">
            <a:avLst>
              <a:gd name="adj1" fmla="val 23957"/>
              <a:gd name="adj2" fmla="val -676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FC000"/>
                </a:solidFill>
              </a:rPr>
              <a:t>每份</a:t>
            </a:r>
            <a:r>
              <a:rPr lang="zh-CN" altLang="en-US" sz="3600" b="1" dirty="0"/>
              <a:t>分得</a:t>
            </a:r>
            <a:r>
              <a:rPr lang="zh-CN" altLang="en-US" sz="3600" b="1" dirty="0">
                <a:solidFill>
                  <a:srgbClr val="FFC000"/>
                </a:solidFill>
              </a:rPr>
              <a:t>同样多</a:t>
            </a:r>
          </a:p>
        </p:txBody>
      </p:sp>
      <p:sp>
        <p:nvSpPr>
          <p:cNvPr id="12" name="对话气泡: 椭圆形 11">
            <a:extLst>
              <a:ext uri="{FF2B5EF4-FFF2-40B4-BE49-F238E27FC236}">
                <a16:creationId xmlns:a16="http://schemas.microsoft.com/office/drawing/2014/main" id="{59A578E0-E729-82F5-30D4-EFB08FB7D9D8}"/>
              </a:ext>
            </a:extLst>
          </p:cNvPr>
          <p:cNvSpPr/>
          <p:nvPr/>
        </p:nvSpPr>
        <p:spPr>
          <a:xfrm>
            <a:off x="4799856" y="3614497"/>
            <a:ext cx="2736304" cy="1296144"/>
          </a:xfrm>
          <a:prstGeom prst="wedgeEllipseCallout">
            <a:avLst>
              <a:gd name="adj1" fmla="val 27438"/>
              <a:gd name="adj2" fmla="val -7280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US" altLang="zh-CN" sz="3600" b="1" dirty="0">
                <a:solidFill>
                  <a:schemeClr val="bg1"/>
                </a:solidFill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</a:rPr>
              <a:t>个</a:t>
            </a:r>
            <a:r>
              <a:rPr lang="en-US" altLang="zh-CN" sz="3600" b="1" dirty="0">
                <a:solidFill>
                  <a:schemeClr val="bg1"/>
                </a:solidFill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</a:rPr>
              <a:t>个地分。</a:t>
            </a:r>
          </a:p>
        </p:txBody>
      </p:sp>
      <p:sp>
        <p:nvSpPr>
          <p:cNvPr id="13" name="对话气泡: 椭圆形 12">
            <a:extLst>
              <a:ext uri="{FF2B5EF4-FFF2-40B4-BE49-F238E27FC236}">
                <a16:creationId xmlns:a16="http://schemas.microsoft.com/office/drawing/2014/main" id="{B26187D1-4377-23A5-41A1-E9EBE43C4AED}"/>
              </a:ext>
            </a:extLst>
          </p:cNvPr>
          <p:cNvSpPr/>
          <p:nvPr/>
        </p:nvSpPr>
        <p:spPr>
          <a:xfrm>
            <a:off x="7680176" y="3451066"/>
            <a:ext cx="3888432" cy="2448272"/>
          </a:xfrm>
          <a:prstGeom prst="wedgeEllipseCallout">
            <a:avLst>
              <a:gd name="adj1" fmla="val -34051"/>
              <a:gd name="adj2" fmla="val -552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先几个几个地分，再</a:t>
            </a:r>
            <a:r>
              <a:rPr lang="en-US" altLang="zh-CN" sz="3600" b="1" dirty="0">
                <a:solidFill>
                  <a:schemeClr val="bg1"/>
                </a:solidFill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</a:rPr>
              <a:t>个</a:t>
            </a:r>
            <a:r>
              <a:rPr lang="en-US" altLang="zh-CN" sz="3600" b="1" dirty="0">
                <a:solidFill>
                  <a:schemeClr val="bg1"/>
                </a:solidFill>
              </a:rPr>
              <a:t>1</a:t>
            </a:r>
            <a:r>
              <a:rPr lang="zh-CN" altLang="en-US" sz="3600" b="1" dirty="0">
                <a:solidFill>
                  <a:schemeClr val="bg1"/>
                </a:solidFill>
              </a:rPr>
              <a:t>个地分。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熊猫">
            <a:extLst>
              <a:ext uri="{FF2B5EF4-FFF2-40B4-BE49-F238E27FC236}">
                <a16:creationId xmlns:a16="http://schemas.microsoft.com/office/drawing/2014/main" id="{C0EA22E8-B568-6BFC-FD54-85CA4DDE8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3140968"/>
            <a:ext cx="2272466" cy="281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>
            <a:extLst>
              <a:ext uri="{FF2B5EF4-FFF2-40B4-BE49-F238E27FC236}">
                <a16:creationId xmlns:a16="http://schemas.microsoft.com/office/drawing/2014/main" id="{3F31336A-3202-1B4C-EA4E-0DBF8D368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560" y="1052736"/>
            <a:ext cx="8208912" cy="1502823"/>
          </a:xfrm>
          <a:prstGeom prst="wedgeRoundRectCallout">
            <a:avLst>
              <a:gd name="adj1" fmla="val -35080"/>
              <a:gd name="adj2" fmla="val 1029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dirty="0">
                <a:latin typeface="+mn-lt"/>
                <a:ea typeface="+mj-ea"/>
              </a:rPr>
              <a:t>同学们好！我想把</a:t>
            </a:r>
            <a:r>
              <a:rPr lang="en-US" altLang="zh-CN" sz="3600" dirty="0">
                <a:latin typeface="+mn-lt"/>
                <a:ea typeface="+mj-ea"/>
              </a:rPr>
              <a:t>12</a:t>
            </a:r>
            <a:r>
              <a:rPr lang="zh-CN" altLang="en-US" sz="3600" dirty="0">
                <a:latin typeface="+mn-lt"/>
                <a:ea typeface="+mj-ea"/>
              </a:rPr>
              <a:t>个竹笋，每</a:t>
            </a:r>
            <a:r>
              <a:rPr lang="en-US" altLang="zh-CN" sz="3600" dirty="0">
                <a:latin typeface="+mn-lt"/>
                <a:ea typeface="+mj-ea"/>
              </a:rPr>
              <a:t>4</a:t>
            </a:r>
            <a:r>
              <a:rPr lang="zh-CN" altLang="en-US" sz="3600" dirty="0">
                <a:latin typeface="+mn-lt"/>
                <a:ea typeface="+mj-ea"/>
              </a:rPr>
              <a:t>个放一盘，能放几盘呢？请你帮我分一分。</a:t>
            </a:r>
          </a:p>
        </p:txBody>
      </p:sp>
      <p:pic>
        <p:nvPicPr>
          <p:cNvPr id="10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23537DA-FC76-E568-6567-E19966FD4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15269">
            <a:off x="4611822" y="4118349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6B4CD165-BDD0-83F7-EE1E-88F891FC4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75" y="4077834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BE0DCCD4-06E3-E058-34CD-1D34BFBF2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443">
            <a:off x="5450352" y="3881409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BE32F73-F43F-30AB-80BD-4A7851E7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3317">
            <a:off x="6139616" y="4046746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B6F6DF4C-21E6-A5CC-8055-B4280ECBE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3317">
            <a:off x="5613837" y="415353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7DA55307-2AAE-CF49-6498-A695FA8E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0906">
            <a:off x="5309733" y="434319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7C699D79-E944-7003-F7C3-EADD627C4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0682">
            <a:off x="5667797" y="436739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285BAD53-F685-9EA7-9765-6E5992CA9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5230">
            <a:off x="6125880" y="4645724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E4F0B24-6972-D05C-50E8-C8FCB3373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5230">
            <a:off x="5605836" y="485147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553DCDD-BACF-0DC6-699E-2DFCA2C55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4581128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3C386DF-BDC6-A5DC-5291-6D18DBDD9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5230">
            <a:off x="7099638" y="443997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C:\Users\Administrator\Desktop\数学二下（2023-01-01）\2下\ZW22-2364_义务教育教科书 数学 二年级下册_页面_018_图像_0001.png">
            <a:extLst>
              <a:ext uri="{FF2B5EF4-FFF2-40B4-BE49-F238E27FC236}">
                <a16:creationId xmlns:a16="http://schemas.microsoft.com/office/drawing/2014/main" id="{6213CEB4-5C2F-7909-4B90-A1ACD5FCE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37772" y="3484737"/>
            <a:ext cx="1891326" cy="247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9">
            <a:extLst>
              <a:ext uri="{FF2B5EF4-FFF2-40B4-BE49-F238E27FC236}">
                <a16:creationId xmlns:a16="http://schemas.microsoft.com/office/drawing/2014/main" id="{60633D56-A233-FDD8-CDC9-A3D46A05A473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pic>
        <p:nvPicPr>
          <p:cNvPr id="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A6F0A638-8063-46E2-AB20-B8D135824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51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5AC30D6-EAA6-1BE5-C151-8FD260E4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35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3216B14-A6AE-C25A-997F-E88B6882E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19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324A9C8F-9A86-3B4C-6528-134FF75FE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403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B52C40B-DD0E-9C8F-D360-E62254C7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787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17569EB-E0FB-C7E9-8533-C493036F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171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688C79F-6B5D-5C3E-A1C7-BBE2194AF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555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AC853536-C8F2-8D32-6FE6-3E987125F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39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292B671C-E56D-C5BA-41EE-7913F257C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23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CAE52E12-A682-A720-99EB-236B0EA65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707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BFEACD1-BECE-CC76-1930-24A92581E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91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F0112612-92E8-E1D3-0363-9E05C5256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478" y="2348880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E71CD83D-F924-85D0-2BC4-E1E41C085B6C}"/>
              </a:ext>
            </a:extLst>
          </p:cNvPr>
          <p:cNvSpPr/>
          <p:nvPr/>
        </p:nvSpPr>
        <p:spPr>
          <a:xfrm>
            <a:off x="949960" y="144570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789106A-C509-F15E-F425-1EEE68449E8C}"/>
              </a:ext>
            </a:extLst>
          </p:cNvPr>
          <p:cNvSpPr txBox="1"/>
          <p:nvPr/>
        </p:nvSpPr>
        <p:spPr>
          <a:xfrm>
            <a:off x="1931987" y="1518459"/>
            <a:ext cx="87725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12个竹笋，每4个放一盘，能放几盘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F239DAE-3829-3D8D-91DF-A4D7FE6A8902}"/>
              </a:ext>
            </a:extLst>
          </p:cNvPr>
          <p:cNvSpPr txBox="1"/>
          <p:nvPr/>
        </p:nvSpPr>
        <p:spPr>
          <a:xfrm>
            <a:off x="4223792" y="1518458"/>
            <a:ext cx="3089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个放一盘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FEEA0FDF-F79C-E6B1-5B6C-7BEF48F198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9274822" y="4293096"/>
            <a:ext cx="2085312" cy="2097401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058311B4-35D0-A6EB-A07C-2FDE4C37FD08}"/>
              </a:ext>
            </a:extLst>
          </p:cNvPr>
          <p:cNvSpPr/>
          <p:nvPr/>
        </p:nvSpPr>
        <p:spPr>
          <a:xfrm>
            <a:off x="2970019" y="4437112"/>
            <a:ext cx="5932091" cy="1413280"/>
          </a:xfrm>
          <a:prstGeom prst="wedgeRoundRectCallout">
            <a:avLst>
              <a:gd name="adj1" fmla="val 58514"/>
              <a:gd name="adj2" fmla="val 129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“每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个放一盘”是什么意思？你是怎么分的？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B3DF0A7-6703-7FA5-1DF1-90784A576840}"/>
              </a:ext>
            </a:extLst>
          </p:cNvPr>
          <p:cNvGrpSpPr/>
          <p:nvPr/>
        </p:nvGrpSpPr>
        <p:grpSpPr>
          <a:xfrm>
            <a:off x="915182" y="3536786"/>
            <a:ext cx="10361637" cy="2844542"/>
            <a:chOff x="2129" y="6365"/>
            <a:chExt cx="14938" cy="3912"/>
          </a:xfrm>
        </p:grpSpPr>
        <p:grpSp>
          <p:nvGrpSpPr>
            <p:cNvPr id="29" name="组合 8">
              <a:extLst>
                <a:ext uri="{FF2B5EF4-FFF2-40B4-BE49-F238E27FC236}">
                  <a16:creationId xmlns:a16="http://schemas.microsoft.com/office/drawing/2014/main" id="{3889A939-D8A6-E0F2-506F-ADABE81DB036}"/>
                </a:ext>
              </a:extLst>
            </p:cNvPr>
            <p:cNvGrpSpPr/>
            <p:nvPr/>
          </p:nvGrpSpPr>
          <p:grpSpPr bwMode="auto">
            <a:xfrm>
              <a:off x="2129" y="6474"/>
              <a:ext cx="14938" cy="3559"/>
              <a:chOff x="1074665" y="967374"/>
              <a:chExt cx="10042671" cy="2587486"/>
            </a:xfrm>
          </p:grpSpPr>
          <p:sp>
            <p:nvSpPr>
              <p:cNvPr id="33" name="矩形: 圆角 4">
                <a:extLst>
                  <a:ext uri="{FF2B5EF4-FFF2-40B4-BE49-F238E27FC236}">
                    <a16:creationId xmlns:a16="http://schemas.microsoft.com/office/drawing/2014/main" id="{65B60617-A96D-4E15-A2AD-A353C55D0548}"/>
                  </a:ext>
                </a:extLst>
              </p:cNvPr>
              <p:cNvSpPr/>
              <p:nvPr/>
            </p:nvSpPr>
            <p:spPr>
              <a:xfrm>
                <a:off x="1265595" y="1301806"/>
                <a:ext cx="9639297" cy="2253054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E1378DA4-BDD9-F1E2-9FBF-4A7AF27BE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 b="46429"/>
              <a:stretch>
                <a:fillRect/>
              </a:stretch>
            </p:blipFill>
            <p:spPr>
              <a:xfrm>
                <a:off x="1074665" y="967374"/>
                <a:ext cx="10042671" cy="2524962"/>
              </a:xfrm>
              <a:prstGeom prst="rect">
                <a:avLst/>
              </a:prstGeom>
            </p:spPr>
          </p:pic>
        </p:grpSp>
        <p:sp>
          <p:nvSpPr>
            <p:cNvPr id="30" name="圆角矩形 53">
              <a:extLst>
                <a:ext uri="{FF2B5EF4-FFF2-40B4-BE49-F238E27FC236}">
                  <a16:creationId xmlns:a16="http://schemas.microsoft.com/office/drawing/2014/main" id="{A4AC9576-D75A-800C-126F-D384B37F4FA9}"/>
                </a:ext>
              </a:extLst>
            </p:cNvPr>
            <p:cNvSpPr/>
            <p:nvPr/>
          </p:nvSpPr>
          <p:spPr>
            <a:xfrm>
              <a:off x="3289" y="6365"/>
              <a:ext cx="3574" cy="953"/>
            </a:xfrm>
            <a:prstGeom prst="roundRect">
              <a:avLst>
                <a:gd name="adj" fmla="val 14994"/>
              </a:avLst>
            </a:prstGeom>
            <a:solidFill>
              <a:srgbClr val="8CAE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/>
                <a:t>动手操作</a:t>
              </a:r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BEF5B09F-86BD-25C2-B450-A4AC4D35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77741"/>
            <a:stretch>
              <a:fillRect/>
            </a:stretch>
          </p:blipFill>
          <p:spPr>
            <a:xfrm>
              <a:off x="2129" y="8917"/>
              <a:ext cx="14938" cy="1360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5A82514-454D-4CFD-24F1-97FD0B378A58}"/>
                </a:ext>
              </a:extLst>
            </p:cNvPr>
            <p:cNvSpPr/>
            <p:nvPr/>
          </p:nvSpPr>
          <p:spPr>
            <a:xfrm>
              <a:off x="2649" y="7584"/>
              <a:ext cx="13913" cy="23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03EAC0F4-C0FE-21AE-A8A0-FBAF8AC42940}"/>
              </a:ext>
            </a:extLst>
          </p:cNvPr>
          <p:cNvSpPr txBox="1"/>
          <p:nvPr/>
        </p:nvSpPr>
        <p:spPr>
          <a:xfrm>
            <a:off x="1421306" y="4578358"/>
            <a:ext cx="9349389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根据前面的学习经验自己分一分、画一画；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写出你的思考过程。</a:t>
            </a:r>
          </a:p>
        </p:txBody>
      </p:sp>
    </p:spTree>
    <p:extLst>
      <p:ext uri="{BB962C8B-B14F-4D97-AF65-F5344CB8AC3E}">
        <p14:creationId xmlns:p14="http://schemas.microsoft.com/office/powerpoint/2010/main" val="416626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23" grpId="1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367A7B3-7616-9DFC-D855-83C717E5E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51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9B118AC-77BF-8D6A-ECAE-1F3451647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35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8E813D7-1B9D-808E-511D-C902792FC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19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F8AC4B5-E46B-7CF1-9305-21E1A4BC1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403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D91E632-2ADF-0705-A0B0-D99BC5416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787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E8DF179-6F23-0B84-3C83-978D60D3F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171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2CE90264-C482-48AE-2757-EA61818A8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555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C5300C0-09BD-1F03-9C15-88FB3633C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39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152BB0C-035F-3E7D-52CE-EF3ED8DA1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23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05331C6-2468-BF66-6AFE-8DC5B78C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707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1250477-F476-EF21-5B74-E2B4C1C80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91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E8776C3-2E31-2941-7CC4-B9A6C6027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478" y="1360062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5CD8B31-BDB2-6E28-A48A-21C0FF0253BF}"/>
              </a:ext>
            </a:extLst>
          </p:cNvPr>
          <p:cNvSpPr/>
          <p:nvPr/>
        </p:nvSpPr>
        <p:spPr>
          <a:xfrm>
            <a:off x="1199456" y="1144038"/>
            <a:ext cx="3240360" cy="1368152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下 22">
            <a:extLst>
              <a:ext uri="{FF2B5EF4-FFF2-40B4-BE49-F238E27FC236}">
                <a16:creationId xmlns:a16="http://schemas.microsoft.com/office/drawing/2014/main" id="{295DBF57-8605-93D0-1B81-A98D1C984692}"/>
              </a:ext>
            </a:extLst>
          </p:cNvPr>
          <p:cNvSpPr/>
          <p:nvPr/>
        </p:nvSpPr>
        <p:spPr>
          <a:xfrm>
            <a:off x="2618430" y="2656206"/>
            <a:ext cx="402411" cy="648072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0">
            <a:extLst>
              <a:ext uri="{FF2B5EF4-FFF2-40B4-BE49-F238E27FC236}">
                <a16:creationId xmlns:a16="http://schemas.microsoft.com/office/drawing/2014/main" id="{86B513BE-7997-AFC2-A29C-DAA237A1E157}"/>
              </a:ext>
            </a:extLst>
          </p:cNvPr>
          <p:cNvGrpSpPr>
            <a:grpSpLocks/>
          </p:cNvGrpSpPr>
          <p:nvPr/>
        </p:nvGrpSpPr>
        <p:grpSpPr bwMode="auto">
          <a:xfrm>
            <a:off x="2123421" y="3427334"/>
            <a:ext cx="1383871" cy="1297810"/>
            <a:chOff x="7358082" y="4862510"/>
            <a:chExt cx="638179" cy="598391"/>
          </a:xfrm>
        </p:grpSpPr>
        <p:pic>
          <p:nvPicPr>
            <p:cNvPr id="31" name="Picture 35" descr="E:\2023年工作\数学二下（2023-01-01）\p14-2.png">
              <a:extLst>
                <a:ext uri="{FF2B5EF4-FFF2-40B4-BE49-F238E27FC236}">
                  <a16:creationId xmlns:a16="http://schemas.microsoft.com/office/drawing/2014/main" id="{A2291A1E-8B79-F991-06BF-BCB7192B9C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082" y="5112491"/>
              <a:ext cx="638179" cy="348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F36CFF0E-67BA-AEDD-5C91-CF637E6AF8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3589" y="4870460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29CD53BF-A7D0-ADD5-863F-E03BB30F0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9522" y="4862510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388582DD-D494-4B49-2923-CBFCA7BAF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119" y="4957124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F7E0CB30-3570-33A4-2677-F5E47B1FE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1736" y="4925362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B7AD7897-A4DE-61E5-3215-EAC79459B0C2}"/>
              </a:ext>
            </a:extLst>
          </p:cNvPr>
          <p:cNvSpPr/>
          <p:nvPr/>
        </p:nvSpPr>
        <p:spPr>
          <a:xfrm>
            <a:off x="4511826" y="1144038"/>
            <a:ext cx="3240360" cy="1368152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箭头: 下 36">
            <a:extLst>
              <a:ext uri="{FF2B5EF4-FFF2-40B4-BE49-F238E27FC236}">
                <a16:creationId xmlns:a16="http://schemas.microsoft.com/office/drawing/2014/main" id="{9407CD3F-E5A4-4BA7-8E11-EC7D435C563A}"/>
              </a:ext>
            </a:extLst>
          </p:cNvPr>
          <p:cNvSpPr/>
          <p:nvPr/>
        </p:nvSpPr>
        <p:spPr>
          <a:xfrm>
            <a:off x="5930800" y="2656206"/>
            <a:ext cx="402411" cy="648072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0">
            <a:extLst>
              <a:ext uri="{FF2B5EF4-FFF2-40B4-BE49-F238E27FC236}">
                <a16:creationId xmlns:a16="http://schemas.microsoft.com/office/drawing/2014/main" id="{1D8B872F-BDAB-86BB-58DF-3655FA96A453}"/>
              </a:ext>
            </a:extLst>
          </p:cNvPr>
          <p:cNvGrpSpPr>
            <a:grpSpLocks/>
          </p:cNvGrpSpPr>
          <p:nvPr/>
        </p:nvGrpSpPr>
        <p:grpSpPr bwMode="auto">
          <a:xfrm>
            <a:off x="5435791" y="3427334"/>
            <a:ext cx="1383871" cy="1297810"/>
            <a:chOff x="7358082" y="4862510"/>
            <a:chExt cx="638179" cy="598391"/>
          </a:xfrm>
        </p:grpSpPr>
        <p:pic>
          <p:nvPicPr>
            <p:cNvPr id="39" name="Picture 35" descr="E:\2023年工作\数学二下（2023-01-01）\p14-2.png">
              <a:extLst>
                <a:ext uri="{FF2B5EF4-FFF2-40B4-BE49-F238E27FC236}">
                  <a16:creationId xmlns:a16="http://schemas.microsoft.com/office/drawing/2014/main" id="{A8FB274C-82BA-1627-CDAA-A7B8C6D1D9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082" y="5112491"/>
              <a:ext cx="638179" cy="348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8EA265B0-2732-D61A-4B4A-8C4FD58F87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3589" y="4870460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5C1DDD24-566B-34CB-01C1-A23B45B555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9522" y="4862510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A5D3962E-78F2-E3B8-7214-74E83A0D7C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119" y="4957124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5CA70AA4-CF32-6673-1EA3-73F23646A2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1736" y="4925362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8CEB1391-E0BD-661D-43A9-7C94EFDE81E9}"/>
              </a:ext>
            </a:extLst>
          </p:cNvPr>
          <p:cNvSpPr/>
          <p:nvPr/>
        </p:nvSpPr>
        <p:spPr>
          <a:xfrm>
            <a:off x="7816517" y="1144038"/>
            <a:ext cx="3240360" cy="1368152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箭头: 下 44">
            <a:extLst>
              <a:ext uri="{FF2B5EF4-FFF2-40B4-BE49-F238E27FC236}">
                <a16:creationId xmlns:a16="http://schemas.microsoft.com/office/drawing/2014/main" id="{ACE758F4-B947-B903-2876-63CEF6D5414A}"/>
              </a:ext>
            </a:extLst>
          </p:cNvPr>
          <p:cNvSpPr/>
          <p:nvPr/>
        </p:nvSpPr>
        <p:spPr>
          <a:xfrm>
            <a:off x="9235491" y="2656206"/>
            <a:ext cx="402411" cy="648072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0">
            <a:extLst>
              <a:ext uri="{FF2B5EF4-FFF2-40B4-BE49-F238E27FC236}">
                <a16:creationId xmlns:a16="http://schemas.microsoft.com/office/drawing/2014/main" id="{759551D0-7B50-DCBD-8ED6-AB35BDF7CED4}"/>
              </a:ext>
            </a:extLst>
          </p:cNvPr>
          <p:cNvGrpSpPr>
            <a:grpSpLocks/>
          </p:cNvGrpSpPr>
          <p:nvPr/>
        </p:nvGrpSpPr>
        <p:grpSpPr bwMode="auto">
          <a:xfrm>
            <a:off x="8740482" y="3427334"/>
            <a:ext cx="1383871" cy="1297810"/>
            <a:chOff x="7358082" y="4862510"/>
            <a:chExt cx="638179" cy="598391"/>
          </a:xfrm>
        </p:grpSpPr>
        <p:pic>
          <p:nvPicPr>
            <p:cNvPr id="47" name="Picture 35" descr="E:\2023年工作\数学二下（2023-01-01）\p14-2.png">
              <a:extLst>
                <a:ext uri="{FF2B5EF4-FFF2-40B4-BE49-F238E27FC236}">
                  <a16:creationId xmlns:a16="http://schemas.microsoft.com/office/drawing/2014/main" id="{8CAC45A4-1EA2-0E81-C5CE-8580613AA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082" y="5112491"/>
              <a:ext cx="638179" cy="348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E1A51077-635B-9543-E503-14BF940BE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3589" y="4870460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157845CD-6EDD-0029-13F3-7D082D249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9522" y="4862510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6B35739E-79E6-6EE0-C3BA-84699E670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119" y="4957124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36" descr="E:\2023年工作\数学二下（2023-01-01）\p14-3.png">
              <a:extLst>
                <a:ext uri="{FF2B5EF4-FFF2-40B4-BE49-F238E27FC236}">
                  <a16:creationId xmlns:a16="http://schemas.microsoft.com/office/drawing/2014/main" id="{C39CDBA3-8085-73D9-79DA-9E3F962BC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1736" y="4925362"/>
              <a:ext cx="254503" cy="45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3BC2260C-235D-EDC7-BDC7-3F4C1D2CA70A}"/>
              </a:ext>
            </a:extLst>
          </p:cNvPr>
          <p:cNvSpPr txBox="1"/>
          <p:nvPr/>
        </p:nvSpPr>
        <p:spPr>
          <a:xfrm>
            <a:off x="1741463" y="4869160"/>
            <a:ext cx="87725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12个竹笋，每4个放一盘，能放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盘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8A445EF-BADB-8BAA-D2F9-258802CB970E}"/>
              </a:ext>
            </a:extLst>
          </p:cNvPr>
          <p:cNvSpPr txBox="1"/>
          <p:nvPr/>
        </p:nvSpPr>
        <p:spPr>
          <a:xfrm>
            <a:off x="4144010" y="439987"/>
            <a:ext cx="14928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F9481DB-2566-0499-5E8A-6696E651C584}"/>
              </a:ext>
            </a:extLst>
          </p:cNvPr>
          <p:cNvSpPr txBox="1"/>
          <p:nvPr/>
        </p:nvSpPr>
        <p:spPr>
          <a:xfrm>
            <a:off x="5297170" y="439987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D03FB0B-1512-194D-CFFB-BEA4817B9EAC}"/>
              </a:ext>
            </a:extLst>
          </p:cNvPr>
          <p:cNvSpPr txBox="1"/>
          <p:nvPr/>
        </p:nvSpPr>
        <p:spPr>
          <a:xfrm>
            <a:off x="6160135" y="439987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7BA057F-E0B3-5DC3-4AD3-052CF8E28B92}"/>
              </a:ext>
            </a:extLst>
          </p:cNvPr>
          <p:cNvSpPr txBox="1"/>
          <p:nvPr/>
        </p:nvSpPr>
        <p:spPr>
          <a:xfrm>
            <a:off x="7024370" y="439987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= 0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6BB41D8-3F06-F531-AF65-1C597F22F669}"/>
              </a:ext>
            </a:extLst>
          </p:cNvPr>
          <p:cNvSpPr txBox="1"/>
          <p:nvPr/>
        </p:nvSpPr>
        <p:spPr>
          <a:xfrm>
            <a:off x="7713639" y="4869160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B39DABD1-DB98-9B55-5357-777C3E63CB76}"/>
              </a:ext>
            </a:extLst>
          </p:cNvPr>
          <p:cNvSpPr txBox="1"/>
          <p:nvPr/>
        </p:nvSpPr>
        <p:spPr>
          <a:xfrm>
            <a:off x="430140" y="3753074"/>
            <a:ext cx="1764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平均分</a:t>
            </a:r>
            <a:endParaRPr lang="zh-CN" altLang="en-US" dirty="0"/>
          </a:p>
        </p:txBody>
      </p:sp>
      <p:pic>
        <p:nvPicPr>
          <p:cNvPr id="63" name="图片 62" descr="E:\本地\1.日常\状元成才路人物图\公司画图\45.png45">
            <a:extLst>
              <a:ext uri="{FF2B5EF4-FFF2-40B4-BE49-F238E27FC236}">
                <a16:creationId xmlns:a16="http://schemas.microsoft.com/office/drawing/2014/main" id="{93AB402E-8EEB-601F-522C-CA7F9190C6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36" t="657" r="180" b="53889"/>
          <a:stretch>
            <a:fillRect/>
          </a:stretch>
        </p:blipFill>
        <p:spPr>
          <a:xfrm>
            <a:off x="10410330" y="4966741"/>
            <a:ext cx="1260000" cy="12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9" h="4909">
                <a:moveTo>
                  <a:pt x="2455" y="0"/>
                </a:moveTo>
                <a:cubicBezTo>
                  <a:pt x="3810" y="0"/>
                  <a:pt x="4909" y="1099"/>
                  <a:pt x="4909" y="2455"/>
                </a:cubicBezTo>
                <a:cubicBezTo>
                  <a:pt x="4909" y="3810"/>
                  <a:pt x="3810" y="4909"/>
                  <a:pt x="2455" y="4909"/>
                </a:cubicBezTo>
                <a:cubicBezTo>
                  <a:pt x="1099" y="4909"/>
                  <a:pt x="0" y="3810"/>
                  <a:pt x="0" y="2455"/>
                </a:cubicBezTo>
                <a:cubicBezTo>
                  <a:pt x="0" y="1099"/>
                  <a:pt x="1099" y="0"/>
                  <a:pt x="2455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64" name="AutoShape 27">
            <a:extLst>
              <a:ext uri="{FF2B5EF4-FFF2-40B4-BE49-F238E27FC236}">
                <a16:creationId xmlns:a16="http://schemas.microsoft.com/office/drawing/2014/main" id="{75D571BC-7594-A4B3-3B5C-F9D62A914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6586" y="5670893"/>
            <a:ext cx="8208912" cy="693381"/>
          </a:xfrm>
          <a:prstGeom prst="wedgeRoundRectCallout">
            <a:avLst>
              <a:gd name="adj1" fmla="val 54863"/>
              <a:gd name="adj2" fmla="val -2892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latin typeface="+mn-lt"/>
                <a:ea typeface="+mj-ea"/>
              </a:rPr>
              <a:t>能用一个算式表示我们分的过程与结果吗</a:t>
            </a:r>
            <a:r>
              <a:rPr lang="en-US" altLang="zh-CN" sz="3200" dirty="0">
                <a:latin typeface="+mn-lt"/>
                <a:ea typeface="+mj-ea"/>
              </a:rPr>
              <a:t>?</a:t>
            </a:r>
            <a:endParaRPr lang="zh-CN" altLang="en-US" sz="3200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55120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6" grpId="0" animBg="1"/>
      <p:bldP spid="37" grpId="0" animBg="1"/>
      <p:bldP spid="44" grpId="0" animBg="1"/>
      <p:bldP spid="45" grpId="0" animBg="1"/>
      <p:bldP spid="52" grpId="0"/>
      <p:bldP spid="53" grpId="0"/>
      <p:bldP spid="54" grpId="0"/>
      <p:bldP spid="55" grpId="0"/>
      <p:bldP spid="56" grpId="0"/>
      <p:bldP spid="57" grpId="0"/>
      <p:bldP spid="91" grpId="0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74">
            <a:extLst>
              <a:ext uri="{FF2B5EF4-FFF2-40B4-BE49-F238E27FC236}">
                <a16:creationId xmlns:a16="http://schemas.microsoft.com/office/drawing/2014/main" id="{9B1C94A9-F29D-B831-BAC2-B240D07C7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476672"/>
            <a:ext cx="8229126" cy="3607075"/>
          </a:xfrm>
          <a:prstGeom prst="rect">
            <a:avLst/>
          </a:prstGeom>
        </p:spPr>
      </p:pic>
      <p:grpSp>
        <p:nvGrpSpPr>
          <p:cNvPr id="82" name="组合 81">
            <a:extLst>
              <a:ext uri="{FF2B5EF4-FFF2-40B4-BE49-F238E27FC236}">
                <a16:creationId xmlns:a16="http://schemas.microsoft.com/office/drawing/2014/main" id="{00A41EDE-2744-F4D5-EE33-2253E2809269}"/>
              </a:ext>
            </a:extLst>
          </p:cNvPr>
          <p:cNvGrpSpPr/>
          <p:nvPr/>
        </p:nvGrpSpPr>
        <p:grpSpPr>
          <a:xfrm>
            <a:off x="8184515" y="1917065"/>
            <a:ext cx="4007485" cy="5522595"/>
            <a:chOff x="12889" y="3019"/>
            <a:chExt cx="6311" cy="8697"/>
          </a:xfrm>
        </p:grpSpPr>
        <p:pic>
          <p:nvPicPr>
            <p:cNvPr id="83" name="图片 82" descr="101">
              <a:extLst>
                <a:ext uri="{FF2B5EF4-FFF2-40B4-BE49-F238E27FC236}">
                  <a16:creationId xmlns:a16="http://schemas.microsoft.com/office/drawing/2014/main" id="{CAADB70E-F263-5334-D4E4-9E80C53FF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86" y="4217"/>
              <a:ext cx="3814" cy="7499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4" name="圆角矩形标注 4">
              <a:extLst>
                <a:ext uri="{FF2B5EF4-FFF2-40B4-BE49-F238E27FC236}">
                  <a16:creationId xmlns:a16="http://schemas.microsoft.com/office/drawing/2014/main" id="{E318E9C8-D0A8-9B3D-BEB2-F87FD4D72A4A}"/>
                </a:ext>
              </a:extLst>
            </p:cNvPr>
            <p:cNvSpPr/>
            <p:nvPr/>
          </p:nvSpPr>
          <p:spPr>
            <a:xfrm>
              <a:off x="12889" y="3019"/>
              <a:ext cx="3741" cy="1916"/>
            </a:xfrm>
            <a:prstGeom prst="wedgeRoundRectCallout">
              <a:avLst>
                <a:gd name="adj1" fmla="val 42396"/>
                <a:gd name="adj2" fmla="val 83910"/>
                <a:gd name="adj3" fmla="val 16667"/>
              </a:avLst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latinLnBrk="0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可以用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除法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表示。</a:t>
              </a:r>
            </a:p>
          </p:txBody>
        </p:sp>
      </p:grpSp>
      <p:sp>
        <p:nvSpPr>
          <p:cNvPr id="85" name="Text Box 19">
            <a:extLst>
              <a:ext uri="{FF2B5EF4-FFF2-40B4-BE49-F238E27FC236}">
                <a16:creationId xmlns:a16="http://schemas.microsoft.com/office/drawing/2014/main" id="{036056C3-5E5C-F42D-3846-7873B0E48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3792" y="4221088"/>
            <a:ext cx="30238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÷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</a:t>
            </a:r>
          </a:p>
        </p:txBody>
      </p:sp>
      <p:sp>
        <p:nvSpPr>
          <p:cNvPr id="86" name="Text Box 104">
            <a:extLst>
              <a:ext uri="{FF2B5EF4-FFF2-40B4-BE49-F238E27FC236}">
                <a16:creationId xmlns:a16="http://schemas.microsoft.com/office/drawing/2014/main" id="{30916390-AF89-5392-D1E6-5B633D733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7913" y="4806880"/>
            <a:ext cx="6778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87" name="Text Box 105">
            <a:extLst>
              <a:ext uri="{FF2B5EF4-FFF2-40B4-BE49-F238E27FC236}">
                <a16:creationId xmlns:a16="http://schemas.microsoft.com/office/drawing/2014/main" id="{303DE25E-A90E-2212-C626-D9FEFB8BE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576" y="5285035"/>
            <a:ext cx="7905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除号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8" name="Text Box 19">
            <a:extLst>
              <a:ext uri="{FF2B5EF4-FFF2-40B4-BE49-F238E27FC236}">
                <a16:creationId xmlns:a16="http://schemas.microsoft.com/office/drawing/2014/main" id="{325CAD0C-B6ED-B399-C725-A74798DDD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703" y="5273159"/>
            <a:ext cx="463379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sz="32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除以</a:t>
            </a:r>
            <a:r>
              <a:rPr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4等于3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4" name="对话气泡: 圆角矩形 93">
            <a:extLst>
              <a:ext uri="{FF2B5EF4-FFF2-40B4-BE49-F238E27FC236}">
                <a16:creationId xmlns:a16="http://schemas.microsoft.com/office/drawing/2014/main" id="{991DD7D2-2226-0EF0-8100-36B8A5B12BE2}"/>
              </a:ext>
            </a:extLst>
          </p:cNvPr>
          <p:cNvSpPr/>
          <p:nvPr/>
        </p:nvSpPr>
        <p:spPr>
          <a:xfrm>
            <a:off x="551384" y="4417144"/>
            <a:ext cx="3384376" cy="1944216"/>
          </a:xfrm>
          <a:prstGeom prst="wedgeRoundRectCallout">
            <a:avLst>
              <a:gd name="adj1" fmla="val 64403"/>
              <a:gd name="adj2" fmla="val -2423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dirty="0"/>
              <a:t>按</a:t>
            </a:r>
            <a:r>
              <a:rPr lang="zh-CN" altLang="en-US" sz="3200" dirty="0">
                <a:solidFill>
                  <a:srgbClr val="FFC000"/>
                </a:solidFill>
              </a:rPr>
              <a:t>从左到右</a:t>
            </a:r>
            <a:r>
              <a:rPr lang="zh-CN" altLang="en-US" sz="3200" dirty="0"/>
              <a:t>的顺序来读，“</a:t>
            </a:r>
            <a:r>
              <a:rPr lang="en-US" altLang="zh-CN" sz="3200" dirty="0">
                <a:solidFill>
                  <a:srgbClr val="FFC000"/>
                </a:solidFill>
              </a:rPr>
              <a:t>÷</a:t>
            </a:r>
            <a:r>
              <a:rPr lang="zh-CN" altLang="en-US" sz="3200" dirty="0"/>
              <a:t>”读作“</a:t>
            </a:r>
            <a:r>
              <a:rPr lang="zh-CN" altLang="en-US" sz="3200" dirty="0">
                <a:solidFill>
                  <a:srgbClr val="FFC000"/>
                </a:solidFill>
              </a:rPr>
              <a:t>除以</a:t>
            </a:r>
            <a:r>
              <a:rPr lang="zh-CN" altLang="en-US" sz="3200" dirty="0"/>
              <a:t>”。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B439DA4E-BEB1-8D21-2B05-002209BC1C21}"/>
              </a:ext>
            </a:extLst>
          </p:cNvPr>
          <p:cNvSpPr txBox="1"/>
          <p:nvPr/>
        </p:nvSpPr>
        <p:spPr>
          <a:xfrm>
            <a:off x="4796206" y="4221087"/>
            <a:ext cx="881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/>
      <p:bldP spid="94" grpId="0" animBg="1"/>
      <p:bldP spid="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>
            <a:extLst>
              <a:ext uri="{FF2B5EF4-FFF2-40B4-BE49-F238E27FC236}">
                <a16:creationId xmlns:a16="http://schemas.microsoft.com/office/drawing/2014/main" id="{AA554DB4-A0F3-52CC-935F-8A40DDD51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788" y="1322888"/>
            <a:ext cx="3816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 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3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B8A1F9F-29AC-0D95-1E9E-CB326B03CD71}"/>
              </a:ext>
            </a:extLst>
          </p:cNvPr>
          <p:cNvSpPr txBox="1"/>
          <p:nvPr/>
        </p:nvSpPr>
        <p:spPr>
          <a:xfrm>
            <a:off x="767080" y="602897"/>
            <a:ext cx="112268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这个算式表示什么意思呢？</a:t>
            </a: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C2D6A597-C7F8-773A-C28C-E97CADC597A3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508821" y="1943193"/>
            <a:ext cx="1975630" cy="808418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296B1195-3AA2-0BA3-B7E2-46018917FAA1}"/>
              </a:ext>
            </a:extLst>
          </p:cNvPr>
          <p:cNvSpPr txBox="1"/>
          <p:nvPr/>
        </p:nvSpPr>
        <p:spPr>
          <a:xfrm>
            <a:off x="667303" y="2751611"/>
            <a:ext cx="3683035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表示平均分的总数，写在除号前面。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2E40CC60-8ED7-9ABB-8033-529AB42F55C7}"/>
              </a:ext>
            </a:extLst>
          </p:cNvPr>
          <p:cNvCxnSpPr>
            <a:endCxn id="9" idx="0"/>
          </p:cNvCxnSpPr>
          <p:nvPr/>
        </p:nvCxnSpPr>
        <p:spPr>
          <a:xfrm>
            <a:off x="5195850" y="1967447"/>
            <a:ext cx="6986" cy="564515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7BA21DCF-EFB3-1A18-DB2B-FEA18FD24170}"/>
              </a:ext>
            </a:extLst>
          </p:cNvPr>
          <p:cNvSpPr txBox="1"/>
          <p:nvPr/>
        </p:nvSpPr>
        <p:spPr>
          <a:xfrm>
            <a:off x="4187788" y="2531962"/>
            <a:ext cx="203009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平均分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F99B5FB-B83B-6F1B-16B9-5A19F861C5EE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846323" y="1923738"/>
            <a:ext cx="1846221" cy="1225632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B596221-01FF-7B0C-EEBC-B5337910B0C3}"/>
              </a:ext>
            </a:extLst>
          </p:cNvPr>
          <p:cNvSpPr txBox="1"/>
          <p:nvPr/>
        </p:nvSpPr>
        <p:spPr>
          <a:xfrm>
            <a:off x="5673216" y="3149370"/>
            <a:ext cx="4038656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表示平均分的份数，写在除号后面。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FD948BEF-FC48-8969-865E-4FE3C4506A43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7104112" y="1905658"/>
            <a:ext cx="1543587" cy="814938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E6C6DA8F-4A51-DEF3-C4D7-4D5FA0851CBB}"/>
              </a:ext>
            </a:extLst>
          </p:cNvPr>
          <p:cNvSpPr txBox="1"/>
          <p:nvPr/>
        </p:nvSpPr>
        <p:spPr>
          <a:xfrm>
            <a:off x="8647699" y="2428208"/>
            <a:ext cx="312784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平均分的结果。</a:t>
            </a:r>
          </a:p>
        </p:txBody>
      </p:sp>
      <p:sp>
        <p:nvSpPr>
          <p:cNvPr id="89" name="对话气泡: 圆角矩形 88">
            <a:extLst>
              <a:ext uri="{FF2B5EF4-FFF2-40B4-BE49-F238E27FC236}">
                <a16:creationId xmlns:a16="http://schemas.microsoft.com/office/drawing/2014/main" id="{44DDD250-6854-074B-57FB-44A1152B1CAC}"/>
              </a:ext>
            </a:extLst>
          </p:cNvPr>
          <p:cNvSpPr/>
          <p:nvPr/>
        </p:nvSpPr>
        <p:spPr>
          <a:xfrm>
            <a:off x="2468860" y="4300786"/>
            <a:ext cx="6408712" cy="1944216"/>
          </a:xfrm>
          <a:prstGeom prst="wedgeRoundRectCallout">
            <a:avLst>
              <a:gd name="adj1" fmla="val 60928"/>
              <a:gd name="adj2" fmla="val 142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dirty="0"/>
              <a:t>写“</a:t>
            </a:r>
            <a:r>
              <a:rPr lang="en-US" altLang="zh-CN" sz="3200" dirty="0">
                <a:solidFill>
                  <a:srgbClr val="FFC000"/>
                </a:solidFill>
              </a:rPr>
              <a:t>÷</a:t>
            </a:r>
            <a:r>
              <a:rPr lang="zh-CN" altLang="en-US" sz="3200" dirty="0"/>
              <a:t>”</a:t>
            </a:r>
            <a:r>
              <a:rPr lang="zh-CN" altLang="en-US" sz="3200"/>
              <a:t>时，</a:t>
            </a:r>
            <a:r>
              <a:rPr lang="zh-CN" altLang="en-US" sz="3200">
                <a:solidFill>
                  <a:srgbClr val="FFC000"/>
                </a:solidFill>
              </a:rPr>
              <a:t> “</a:t>
            </a:r>
            <a:r>
              <a:rPr lang="en-US" altLang="zh-CN" sz="3200" dirty="0">
                <a:solidFill>
                  <a:srgbClr val="FFC000"/>
                </a:solidFill>
              </a:rPr>
              <a:t>—</a:t>
            </a:r>
            <a:r>
              <a:rPr lang="zh-CN" altLang="en-US" sz="3200" dirty="0">
                <a:solidFill>
                  <a:srgbClr val="FFC000"/>
                </a:solidFill>
              </a:rPr>
              <a:t>”</a:t>
            </a:r>
            <a:r>
              <a:rPr lang="zh-CN" altLang="en-US" sz="3200" dirty="0"/>
              <a:t>，要平、直、</a:t>
            </a:r>
            <a:r>
              <a:rPr lang="zh-CN" altLang="en-US" sz="3200"/>
              <a:t>短，</a:t>
            </a:r>
            <a:r>
              <a:rPr lang="zh-CN" altLang="en-US" sz="3200">
                <a:solidFill>
                  <a:srgbClr val="FFC000"/>
                </a:solidFill>
              </a:rPr>
              <a:t>上</a:t>
            </a:r>
            <a:r>
              <a:rPr lang="zh-CN" altLang="en-US" sz="3200" dirty="0">
                <a:solidFill>
                  <a:srgbClr val="FFC000"/>
                </a:solidFill>
              </a:rPr>
              <a:t>点和下点，要写成实心圆点</a:t>
            </a:r>
            <a:r>
              <a:rPr lang="zh-CN" altLang="en-US" sz="3200" dirty="0"/>
              <a:t>，不要点成顿号。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E2A55980-53BA-F02F-2AA7-358902408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08368" y="4684179"/>
            <a:ext cx="1699657" cy="176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5" grpId="0"/>
      <p:bldP spid="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275755" y="1806631"/>
            <a:ext cx="9346709" cy="83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除号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，是数学家在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世纪开始使用的。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60247" y="4077495"/>
            <a:ext cx="1699657" cy="1769157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2583180" y="3220085"/>
            <a:ext cx="6132195" cy="1598295"/>
          </a:xfrm>
          <a:prstGeom prst="wedgeRoundRectCallout">
            <a:avLst>
              <a:gd name="adj1" fmla="val 56285"/>
              <a:gd name="adj2" fmla="val 40544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atinLnBrk="0">
              <a:lnSpc>
                <a:spcPct val="130000"/>
              </a:lnSpc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用一条横线把两个圆点分开，表示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平均分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的意思。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1180" y="548005"/>
            <a:ext cx="4008755" cy="1014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6000" b="1" dirty="0">
                <a:solidFill>
                  <a:srgbClr val="F9694F"/>
                </a:solidFill>
                <a:latin typeface="楷体" panose="02010609060101010101" pitchFamily="49" charset="-122"/>
                <a:sym typeface="+mn-ea"/>
              </a:rPr>
              <a:t>你知道吗？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E1B34F8-0B5A-DBB5-80CF-383EA8FD0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476672"/>
            <a:ext cx="8229126" cy="3607075"/>
          </a:xfrm>
          <a:prstGeom prst="rect">
            <a:avLst/>
          </a:prstGeom>
        </p:spPr>
      </p:pic>
      <p:sp>
        <p:nvSpPr>
          <p:cNvPr id="3" name="Text Box 19">
            <a:extLst>
              <a:ext uri="{FF2B5EF4-FFF2-40B4-BE49-F238E27FC236}">
                <a16:creationId xmlns:a16="http://schemas.microsoft.com/office/drawing/2014/main" id="{936F41AF-51B5-557C-E258-2DA4A8D5C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3792" y="4221088"/>
            <a:ext cx="30238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</a:t>
            </a:r>
          </a:p>
        </p:txBody>
      </p:sp>
      <p:sp>
        <p:nvSpPr>
          <p:cNvPr id="4" name="Text Box 104">
            <a:extLst>
              <a:ext uri="{FF2B5EF4-FFF2-40B4-BE49-F238E27FC236}">
                <a16:creationId xmlns:a16="http://schemas.microsoft.com/office/drawing/2014/main" id="{1F408848-D1DF-3B13-9499-21E9A8E2E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7913" y="4806880"/>
            <a:ext cx="6778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5" name="Text Box 105">
            <a:extLst>
              <a:ext uri="{FF2B5EF4-FFF2-40B4-BE49-F238E27FC236}">
                <a16:creationId xmlns:a16="http://schemas.microsoft.com/office/drawing/2014/main" id="{9D0653A4-7B5E-C29F-79CC-EE9927910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576" y="5285035"/>
            <a:ext cx="7905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除号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A472A9E1-290E-4E71-119E-BEB213428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703" y="5273159"/>
            <a:ext cx="463379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sz="32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除以</a:t>
            </a:r>
            <a:r>
              <a:rPr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4等于3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E:\本地\1.日常\状元成才路人物图\公司画图\45.png45">
            <a:extLst>
              <a:ext uri="{FF2B5EF4-FFF2-40B4-BE49-F238E27FC236}">
                <a16:creationId xmlns:a16="http://schemas.microsoft.com/office/drawing/2014/main" id="{F7283361-97DC-BDD6-A2D2-96C5DF86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6" t="657" r="180" b="53889"/>
          <a:stretch>
            <a:fillRect/>
          </a:stretch>
        </p:blipFill>
        <p:spPr>
          <a:xfrm>
            <a:off x="10329048" y="5058498"/>
            <a:ext cx="1260000" cy="12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9" h="4909">
                <a:moveTo>
                  <a:pt x="2455" y="0"/>
                </a:moveTo>
                <a:cubicBezTo>
                  <a:pt x="3810" y="0"/>
                  <a:pt x="4909" y="1099"/>
                  <a:pt x="4909" y="2455"/>
                </a:cubicBezTo>
                <a:cubicBezTo>
                  <a:pt x="4909" y="3810"/>
                  <a:pt x="3810" y="4909"/>
                  <a:pt x="2455" y="4909"/>
                </a:cubicBezTo>
                <a:cubicBezTo>
                  <a:pt x="1099" y="4909"/>
                  <a:pt x="0" y="3810"/>
                  <a:pt x="0" y="2455"/>
                </a:cubicBezTo>
                <a:cubicBezTo>
                  <a:pt x="0" y="1099"/>
                  <a:pt x="1099" y="0"/>
                  <a:pt x="2455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8" name="AutoShape 27">
            <a:extLst>
              <a:ext uri="{FF2B5EF4-FFF2-40B4-BE49-F238E27FC236}">
                <a16:creationId xmlns:a16="http://schemas.microsoft.com/office/drawing/2014/main" id="{5151C139-CB91-BF97-C4CD-12F5C3B25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4232" y="1889484"/>
            <a:ext cx="3616342" cy="2654769"/>
          </a:xfrm>
          <a:prstGeom prst="wedgeRoundRectCallout">
            <a:avLst>
              <a:gd name="adj1" fmla="val 20701"/>
              <a:gd name="adj2" fmla="val 6634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+mn-lt"/>
                <a:ea typeface="+mj-ea"/>
              </a:rPr>
              <a:t>12÷4</a:t>
            </a:r>
            <a:r>
              <a:rPr lang="zh-CN" altLang="en-US" sz="3200" dirty="0">
                <a:latin typeface="+mn-lt"/>
                <a:ea typeface="+mj-ea"/>
              </a:rPr>
              <a:t>表示什么？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+mn-lt"/>
                <a:ea typeface="+mj-ea"/>
              </a:rPr>
              <a:t>12</a:t>
            </a:r>
            <a:r>
              <a:rPr lang="zh-CN" altLang="en-US" sz="3200" dirty="0">
                <a:latin typeface="+mn-lt"/>
                <a:ea typeface="+mj-ea"/>
              </a:rPr>
              <a:t>表示什么？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表示什么？</a:t>
            </a:r>
            <a:endParaRPr lang="en-US" altLang="zh-CN" sz="3200" dirty="0">
              <a:latin typeface="+mn-lt"/>
              <a:ea typeface="+mj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+mn-lt"/>
                <a:ea typeface="+mj-ea"/>
              </a:rPr>
              <a:t>3</a:t>
            </a:r>
            <a:r>
              <a:rPr lang="zh-CN" altLang="en-US" sz="3200" dirty="0">
                <a:latin typeface="+mn-lt"/>
                <a:ea typeface="+mj-ea"/>
              </a:rPr>
              <a:t>表示什么？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955C3979-191E-B8A3-53D9-80BD708C2752}"/>
              </a:ext>
            </a:extLst>
          </p:cNvPr>
          <p:cNvSpPr/>
          <p:nvPr/>
        </p:nvSpPr>
        <p:spPr>
          <a:xfrm>
            <a:off x="515566" y="457200"/>
            <a:ext cx="8316738" cy="12949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C5206B1-DD78-E00E-D192-8B214F6E476E}"/>
              </a:ext>
            </a:extLst>
          </p:cNvPr>
          <p:cNvSpPr/>
          <p:nvPr/>
        </p:nvSpPr>
        <p:spPr>
          <a:xfrm>
            <a:off x="1040859" y="3618689"/>
            <a:ext cx="1478605" cy="4474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D49D43B-D2A6-76A5-995F-A9776D0C5768}"/>
              </a:ext>
            </a:extLst>
          </p:cNvPr>
          <p:cNvSpPr/>
          <p:nvPr/>
        </p:nvSpPr>
        <p:spPr>
          <a:xfrm>
            <a:off x="4223792" y="4260715"/>
            <a:ext cx="610855" cy="5933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3F4AC92-977B-4A25-CAF0-C398B652EF24}"/>
              </a:ext>
            </a:extLst>
          </p:cNvPr>
          <p:cNvSpPr/>
          <p:nvPr/>
        </p:nvSpPr>
        <p:spPr>
          <a:xfrm>
            <a:off x="5346854" y="4260715"/>
            <a:ext cx="408562" cy="593387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D9DC2DF-2591-3A08-A16D-005FE9B81513}"/>
              </a:ext>
            </a:extLst>
          </p:cNvPr>
          <p:cNvSpPr/>
          <p:nvPr/>
        </p:nvSpPr>
        <p:spPr>
          <a:xfrm>
            <a:off x="2750389" y="3618689"/>
            <a:ext cx="2074529" cy="447473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6B8973C-75CE-98E3-09A0-A3229490AC98}"/>
              </a:ext>
            </a:extLst>
          </p:cNvPr>
          <p:cNvSpPr/>
          <p:nvPr/>
        </p:nvSpPr>
        <p:spPr>
          <a:xfrm>
            <a:off x="1274322" y="2383276"/>
            <a:ext cx="1322963" cy="1108954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C4907375-A47B-4993-47A9-D31AD5CB0FB8}"/>
              </a:ext>
            </a:extLst>
          </p:cNvPr>
          <p:cNvSpPr/>
          <p:nvPr/>
        </p:nvSpPr>
        <p:spPr>
          <a:xfrm>
            <a:off x="6264264" y="4260715"/>
            <a:ext cx="428365" cy="593387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644A13D-246B-8994-6FDF-2E179B77A7D1}"/>
              </a:ext>
            </a:extLst>
          </p:cNvPr>
          <p:cNvSpPr/>
          <p:nvPr/>
        </p:nvSpPr>
        <p:spPr>
          <a:xfrm>
            <a:off x="4922196" y="3618689"/>
            <a:ext cx="2772383" cy="447473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707EE76E-FE93-61CD-A8A7-86B04815482E}"/>
              </a:ext>
            </a:extLst>
          </p:cNvPr>
          <p:cNvSpPr/>
          <p:nvPr/>
        </p:nvSpPr>
        <p:spPr>
          <a:xfrm>
            <a:off x="1196502" y="2324910"/>
            <a:ext cx="6843714" cy="1225685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9044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1167A2C-73BC-70C1-BC7D-F54E2AAD3F61}"/>
              </a:ext>
            </a:extLst>
          </p:cNvPr>
          <p:cNvSpPr txBox="1"/>
          <p:nvPr/>
        </p:nvSpPr>
        <p:spPr>
          <a:xfrm>
            <a:off x="767408" y="2204864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</a:rPr>
              <a:t>活动要求：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30B1345-2901-504C-2879-75F38A6A0A3D}"/>
              </a:ext>
            </a:extLst>
          </p:cNvPr>
          <p:cNvSpPr txBox="1"/>
          <p:nvPr/>
        </p:nvSpPr>
        <p:spPr>
          <a:xfrm>
            <a:off x="1056754" y="3161700"/>
            <a:ext cx="10078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1.  12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个竹笋</a:t>
            </a:r>
            <a:r>
              <a:rPr lang="zh-CN" altLang="en-US" sz="3600" b="1" dirty="0">
                <a:solidFill>
                  <a:prstClr val="black"/>
                </a:solidFill>
                <a:cs typeface="Times New Roman" pitchFamily="18" charset="0"/>
              </a:rPr>
              <a:t>还可以每几个放一盘，可以放几盘？</a:t>
            </a:r>
            <a:endParaRPr lang="zh-CN" altLang="en-US" sz="2400" dirty="0"/>
          </a:p>
        </p:txBody>
      </p:sp>
      <p:pic>
        <p:nvPicPr>
          <p:cNvPr id="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96B812B-0BC8-331C-DE96-21B4B217B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51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F8FAAC0C-4EB1-CB33-213A-E48973D7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35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D82E4A4-1092-7E90-3287-66FBEA2F3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19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B159C004-8634-4D72-81CF-B39621B4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403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24F73285-902B-A639-8D86-1F44EB1CA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787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C4212C6-9B17-0FD9-1B3F-24DE214A0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171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CC299D5-41D5-E385-E4C3-3D066A80E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555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F47AF947-4668-3F86-2B5C-AECC8FC9F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39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EC4B2A2-52E6-66A4-CD1E-88251DF3E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23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A3F416D-50A8-7C5F-7BC9-C3C9FAD68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707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0320479-B98F-B6F0-DEC2-DB96BB8E5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91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0067C8B-0A7F-F8E3-88FE-FA34148E6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478" y="89476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37B2AC2-A113-B2C3-D890-C510B17B8AAE}"/>
              </a:ext>
            </a:extLst>
          </p:cNvPr>
          <p:cNvSpPr txBox="1"/>
          <p:nvPr/>
        </p:nvSpPr>
        <p:spPr>
          <a:xfrm>
            <a:off x="1056754" y="3933056"/>
            <a:ext cx="8855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四人小组合作，分一分，再填一填。</a:t>
            </a:r>
            <a:endParaRPr lang="zh-CN" altLang="en-US" sz="2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1B7F72D-9320-77F6-B653-AFA5E6913B4B}"/>
              </a:ext>
            </a:extLst>
          </p:cNvPr>
          <p:cNvSpPr txBox="1"/>
          <p:nvPr/>
        </p:nvSpPr>
        <p:spPr>
          <a:xfrm>
            <a:off x="1056754" y="4700015"/>
            <a:ext cx="10799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根据分的结果写出对应的除法算式，再读一读。</a:t>
            </a:r>
            <a:endParaRPr lang="zh-CN" altLang="en-US" sz="2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2DEA21-DD8C-4ED5-7AB0-2A732941AAA4}"/>
              </a:ext>
            </a:extLst>
          </p:cNvPr>
          <p:cNvSpPr txBox="1"/>
          <p:nvPr/>
        </p:nvSpPr>
        <p:spPr>
          <a:xfrm>
            <a:off x="1068541" y="5466974"/>
            <a:ext cx="3947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4.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时间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分钟。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2562001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5325" y="1196975"/>
            <a:ext cx="105854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1. </a:t>
            </a:r>
            <a:r>
              <a:rPr lang="zh-CN" sz="3600" b="1"/>
              <a:t>圈一圈，填一填</a:t>
            </a:r>
            <a:r>
              <a:rPr lang="zh-CN" altLang="en-US" sz="3600" b="1"/>
              <a:t>。</a:t>
            </a:r>
            <a:endParaRPr lang="zh-CN" altLang="en-US" sz="3600" b="1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160010" y="155765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37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pic>
        <p:nvPicPr>
          <p:cNvPr id="103" name="图片 102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1360" y="2378710"/>
            <a:ext cx="8267700" cy="790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234440" y="3429000"/>
            <a:ext cx="65360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/>
              <a:t>每份</a:t>
            </a:r>
            <a:r>
              <a:rPr lang="en-US" altLang="zh-CN" sz="3200" b="1"/>
              <a:t>2</a:t>
            </a:r>
            <a:r>
              <a:rPr lang="zh-CN" altLang="en-US" sz="3200" b="1"/>
              <a:t>个，可以分成（</a:t>
            </a:r>
            <a:r>
              <a:rPr lang="en-US" altLang="zh-CN" sz="3200" b="1"/>
              <a:t>       </a:t>
            </a:r>
            <a:r>
              <a:rPr lang="zh-CN" altLang="en-US" sz="3200" b="1"/>
              <a:t>）份。</a:t>
            </a:r>
            <a:endParaRPr lang="zh-CN" altLang="en-US" sz="3200" b="1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80325" y="3428365"/>
            <a:ext cx="28625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/>
              <a:t>12 </a:t>
            </a:r>
            <a:r>
              <a:rPr lang="zh-CN" altLang="en-US" sz="3200" b="1" dirty="0"/>
              <a:t>÷</a:t>
            </a:r>
            <a:r>
              <a:rPr lang="en-US" altLang="zh-CN" sz="3200" b="1" dirty="0"/>
              <a:t>        =</a:t>
            </a:r>
            <a:endParaRPr lang="en-US" altLang="zh-CN" sz="3200" b="1" dirty="0"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778240" y="3429000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912350" y="3429000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199515" y="4364990"/>
            <a:ext cx="65360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/>
              <a:t>每份</a:t>
            </a:r>
            <a:r>
              <a:rPr lang="en-US" altLang="zh-CN" sz="3200" b="1"/>
              <a:t>3</a:t>
            </a:r>
            <a:r>
              <a:rPr lang="zh-CN" altLang="en-US" sz="3200" b="1"/>
              <a:t>个，可以分成（</a:t>
            </a:r>
            <a:r>
              <a:rPr lang="en-US" altLang="zh-CN" sz="3200" b="1"/>
              <a:t>       </a:t>
            </a:r>
            <a:r>
              <a:rPr lang="zh-CN" altLang="en-US" sz="3200" b="1"/>
              <a:t>）份。</a:t>
            </a:r>
            <a:endParaRPr lang="zh-CN" altLang="en-US" sz="3200" b="1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00390" y="436499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743315" y="436562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877425" y="436562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680325" y="436562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199515" y="5301615"/>
            <a:ext cx="65360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/>
              <a:t>每份</a:t>
            </a:r>
            <a:r>
              <a:rPr lang="en-US" altLang="zh-CN" sz="3200" b="1"/>
              <a:t>6</a:t>
            </a:r>
            <a:r>
              <a:rPr lang="zh-CN" altLang="en-US" sz="3200" b="1"/>
              <a:t>个，可以分成（</a:t>
            </a:r>
            <a:r>
              <a:rPr lang="en-US" altLang="zh-CN" sz="3200" b="1"/>
              <a:t>       </a:t>
            </a:r>
            <a:r>
              <a:rPr lang="zh-CN" altLang="en-US" sz="3200" b="1"/>
              <a:t>）份。</a:t>
            </a:r>
            <a:endParaRPr lang="zh-CN" altLang="en-US" sz="3200" b="1"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183880" y="5301615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43315" y="530161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877425" y="530161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680325" y="530161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2079625" y="2377758"/>
            <a:ext cx="128968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3463290" y="2377758"/>
            <a:ext cx="128968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4799330" y="2377758"/>
            <a:ext cx="128968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6182995" y="2377758"/>
            <a:ext cx="128968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7535545" y="2377758"/>
            <a:ext cx="128968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8919210" y="2377758"/>
            <a:ext cx="128968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976495" y="3411220"/>
            <a:ext cx="1184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753475" y="342900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901555" y="342900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2096135" y="2377758"/>
            <a:ext cx="1944000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4146180" y="2377758"/>
            <a:ext cx="194373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6195960" y="2377758"/>
            <a:ext cx="194373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8245740" y="2377758"/>
            <a:ext cx="1943735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4944110" y="4332605"/>
            <a:ext cx="1184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721090" y="43503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869170" y="43503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658735" y="436499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12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2052955" y="2377758"/>
            <a:ext cx="4068000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>
            <a:off x="6179185" y="2377758"/>
            <a:ext cx="4068000" cy="7924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4944110" y="5300980"/>
            <a:ext cx="1184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721090" y="531876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869170" y="531876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658735" y="533336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12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8" name="等腰三角形 57"/>
          <p:cNvSpPr/>
          <p:nvPr/>
        </p:nvSpPr>
        <p:spPr>
          <a:xfrm>
            <a:off x="2146935" y="3932555"/>
            <a:ext cx="143510" cy="360045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>
            <a:off x="2146935" y="4940935"/>
            <a:ext cx="143510" cy="360045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等腰三角形 59"/>
          <p:cNvSpPr/>
          <p:nvPr/>
        </p:nvSpPr>
        <p:spPr>
          <a:xfrm>
            <a:off x="2146935" y="5805170"/>
            <a:ext cx="143510" cy="360045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bldLvl="0" animBg="1"/>
      <p:bldP spid="36" grpId="0" bldLvl="0" animBg="1"/>
      <p:bldP spid="36" grpId="1" bldLvl="0" animBg="1"/>
      <p:bldP spid="37" grpId="0" bldLvl="0" animBg="1"/>
      <p:bldP spid="37" grpId="1" bldLvl="0" animBg="1"/>
      <p:bldP spid="38" grpId="0" bldLvl="0" animBg="1"/>
      <p:bldP spid="38" grpId="1" bldLvl="0" animBg="1"/>
      <p:bldP spid="39" grpId="0" bldLvl="0" animBg="1"/>
      <p:bldP spid="39" grpId="1" bldLvl="0" animBg="1"/>
      <p:bldP spid="40" grpId="0" bldLvl="0" animBg="1"/>
      <p:bldP spid="40" grpId="1" bldLvl="0" animBg="1"/>
      <p:bldP spid="41" grpId="0"/>
      <p:bldP spid="42" grpId="0"/>
      <p:bldP spid="43" grpId="0"/>
      <p:bldP spid="44" grpId="0" bldLvl="0" animBg="1"/>
      <p:bldP spid="44" grpId="1" bldLvl="0" animBg="1"/>
      <p:bldP spid="45" grpId="0" bldLvl="0" animBg="1"/>
      <p:bldP spid="45" grpId="1" bldLvl="0" animBg="1"/>
      <p:bldP spid="46" grpId="0" bldLvl="0" animBg="1"/>
      <p:bldP spid="46" grpId="1" bldLvl="0" animBg="1"/>
      <p:bldP spid="47" grpId="0" bldLvl="0" animBg="1"/>
      <p:bldP spid="47" grpId="1" bldLvl="0" animBg="1"/>
      <p:bldP spid="48" grpId="0"/>
      <p:bldP spid="49" grpId="0"/>
      <p:bldP spid="50" grpId="0"/>
      <p:bldP spid="51" grpId="0"/>
      <p:bldP spid="52" grpId="0" bldLvl="0" animBg="1"/>
      <p:bldP spid="53" grpId="0" bldLvl="0" animBg="1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270" y="646726"/>
            <a:ext cx="48126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/>
              <a:t>2. </a:t>
            </a:r>
            <a:r>
              <a:rPr lang="zh-CN" altLang="en-US" sz="3600" b="1"/>
              <a:t>读一读。</a:t>
            </a:r>
            <a:endParaRPr lang="zh-CN" altLang="en-US" sz="3600" b="1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9576" y="1662951"/>
            <a:ext cx="243205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 dirty="0"/>
              <a:t>8</a:t>
            </a:r>
            <a:r>
              <a:rPr lang="zh-CN" altLang="en-US" sz="3200" b="1" dirty="0"/>
              <a:t>÷</a:t>
            </a:r>
            <a:r>
              <a:rPr lang="en-US" altLang="zh-CN" sz="3200" b="1" dirty="0"/>
              <a:t>4 = 2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495600" y="1044476"/>
            <a:ext cx="360851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37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79576" y="2754873"/>
            <a:ext cx="243205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 dirty="0"/>
              <a:t>15</a:t>
            </a:r>
            <a:r>
              <a:rPr lang="zh-CN" altLang="en-US" sz="3200" b="1" dirty="0"/>
              <a:t>÷</a:t>
            </a:r>
            <a:r>
              <a:rPr lang="en-US" altLang="zh-CN" sz="3200" b="1" dirty="0"/>
              <a:t>5 = 3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79576" y="3846795"/>
            <a:ext cx="243205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 dirty="0"/>
              <a:t>18</a:t>
            </a:r>
            <a:r>
              <a:rPr lang="zh-CN" altLang="en-US" sz="3200" b="1" dirty="0"/>
              <a:t>÷</a:t>
            </a:r>
            <a:r>
              <a:rPr lang="en-US" altLang="zh-CN" sz="3200" b="1" dirty="0"/>
              <a:t>3 = 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79576" y="4938716"/>
            <a:ext cx="243205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/>
              <a:t>36</a:t>
            </a:r>
            <a:r>
              <a:rPr lang="zh-CN" altLang="en-US" sz="3200" b="1"/>
              <a:t>÷</a:t>
            </a:r>
            <a:r>
              <a:rPr lang="en-US" altLang="zh-CN" sz="3200" b="1"/>
              <a:t>6 = 6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F2F71A-EB22-B83F-D24C-7858F175BCAF}"/>
              </a:ext>
            </a:extLst>
          </p:cNvPr>
          <p:cNvSpPr txBox="1"/>
          <p:nvPr/>
        </p:nvSpPr>
        <p:spPr>
          <a:xfrm>
            <a:off x="4561448" y="1810526"/>
            <a:ext cx="4630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读作：</a:t>
            </a:r>
            <a:r>
              <a:rPr lang="en-US" altLang="zh-CN" sz="3200" b="1" dirty="0">
                <a:solidFill>
                  <a:srgbClr val="FF0000"/>
                </a:solidFill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</a:rPr>
              <a:t>除以</a:t>
            </a:r>
            <a:r>
              <a:rPr lang="en-US" altLang="zh-CN" sz="3200" b="1" dirty="0">
                <a:solidFill>
                  <a:srgbClr val="FF0000"/>
                </a:solidFill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</a:rPr>
              <a:t>等于</a:t>
            </a: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BDCB75-0755-16B3-B547-3C2E9B23BAE8}"/>
              </a:ext>
            </a:extLst>
          </p:cNvPr>
          <p:cNvSpPr txBox="1"/>
          <p:nvPr/>
        </p:nvSpPr>
        <p:spPr>
          <a:xfrm>
            <a:off x="4561448" y="2907608"/>
            <a:ext cx="5134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读作：</a:t>
            </a:r>
            <a:r>
              <a:rPr lang="en-US" altLang="zh-CN" sz="3200" b="1" dirty="0">
                <a:solidFill>
                  <a:srgbClr val="FF0000"/>
                </a:solidFill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</a:rPr>
              <a:t>除以</a:t>
            </a:r>
            <a:r>
              <a:rPr lang="en-US" altLang="zh-CN" sz="3200" b="1" dirty="0">
                <a:solidFill>
                  <a:srgbClr val="FF0000"/>
                </a:solidFill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</a:rPr>
              <a:t>等于</a:t>
            </a:r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BE8D91-3583-5A95-B4FC-9BEAFAF6B6D0}"/>
              </a:ext>
            </a:extLst>
          </p:cNvPr>
          <p:cNvSpPr txBox="1"/>
          <p:nvPr/>
        </p:nvSpPr>
        <p:spPr>
          <a:xfrm>
            <a:off x="4561448" y="3999530"/>
            <a:ext cx="4774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读作：</a:t>
            </a:r>
            <a:r>
              <a:rPr lang="en-US" altLang="zh-CN" sz="3200" b="1" dirty="0">
                <a:solidFill>
                  <a:srgbClr val="FF0000"/>
                </a:solidFill>
              </a:rPr>
              <a:t>18</a:t>
            </a:r>
            <a:r>
              <a:rPr lang="zh-CN" altLang="en-US" sz="3200" b="1" dirty="0">
                <a:solidFill>
                  <a:srgbClr val="FF0000"/>
                </a:solidFill>
              </a:rPr>
              <a:t>除以</a:t>
            </a:r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</a:rPr>
              <a:t>等于</a:t>
            </a:r>
            <a:r>
              <a:rPr lang="en-US" altLang="zh-CN" sz="3200" b="1" dirty="0">
                <a:solidFill>
                  <a:srgbClr val="FF0000"/>
                </a:solidFill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D3290B0-892A-4B04-8859-093AC37A3B3B}"/>
              </a:ext>
            </a:extLst>
          </p:cNvPr>
          <p:cNvSpPr txBox="1"/>
          <p:nvPr/>
        </p:nvSpPr>
        <p:spPr>
          <a:xfrm>
            <a:off x="4561448" y="5091451"/>
            <a:ext cx="5134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读作：</a:t>
            </a:r>
            <a:r>
              <a:rPr lang="en-US" altLang="zh-CN" sz="3200" b="1" dirty="0">
                <a:solidFill>
                  <a:srgbClr val="FF0000"/>
                </a:solidFill>
              </a:rPr>
              <a:t>36</a:t>
            </a:r>
            <a:r>
              <a:rPr lang="zh-CN" altLang="en-US" sz="3200" b="1" dirty="0">
                <a:solidFill>
                  <a:srgbClr val="FF0000"/>
                </a:solidFill>
              </a:rPr>
              <a:t>除以</a:t>
            </a:r>
            <a:r>
              <a:rPr lang="en-US" altLang="zh-CN" sz="3200" b="1" dirty="0">
                <a:solidFill>
                  <a:srgbClr val="FF0000"/>
                </a:solidFill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</a:rPr>
              <a:t>等于</a:t>
            </a:r>
            <a:r>
              <a:rPr lang="en-US" altLang="zh-CN" sz="3200" b="1" dirty="0">
                <a:solidFill>
                  <a:srgbClr val="FF0000"/>
                </a:solidFill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CFDB962-F4C4-ADC3-97E9-DAE3CB8D5FF9}"/>
              </a:ext>
            </a:extLst>
          </p:cNvPr>
          <p:cNvSpPr txBox="1"/>
          <p:nvPr/>
        </p:nvSpPr>
        <p:spPr>
          <a:xfrm>
            <a:off x="623392" y="1268760"/>
            <a:ext cx="531672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/>
              <a:t>3.</a:t>
            </a:r>
            <a:r>
              <a:rPr lang="zh-CN" altLang="en-US" sz="3600" b="1" dirty="0"/>
              <a:t>看图写算式。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7B10E22-2D65-2DD1-C44F-7BCD6E9171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285" y="2209864"/>
            <a:ext cx="5734933" cy="142702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C623048-DECC-DC3C-3938-F461FC08A8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7385" y="2129718"/>
            <a:ext cx="4955517" cy="158731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143877A-26AB-9EF7-1C34-3E26968F6829}"/>
              </a:ext>
            </a:extLst>
          </p:cNvPr>
          <p:cNvSpPr/>
          <p:nvPr/>
        </p:nvSpPr>
        <p:spPr>
          <a:xfrm>
            <a:off x="466725" y="2263140"/>
            <a:ext cx="1091565" cy="1312545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728EA87-E3DE-D752-0CFE-F35A32B4C896}"/>
              </a:ext>
            </a:extLst>
          </p:cNvPr>
          <p:cNvSpPr/>
          <p:nvPr/>
        </p:nvSpPr>
        <p:spPr>
          <a:xfrm>
            <a:off x="1596655" y="2263140"/>
            <a:ext cx="1091565" cy="1312545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FA2850-B3B8-FAB5-8396-4D599FBB1EAD}"/>
              </a:ext>
            </a:extLst>
          </p:cNvPr>
          <p:cNvSpPr/>
          <p:nvPr/>
        </p:nvSpPr>
        <p:spPr>
          <a:xfrm>
            <a:off x="2726585" y="2263140"/>
            <a:ext cx="1091565" cy="1312545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72D0BCD-BCD8-5857-27D5-7E97D7A8577B}"/>
              </a:ext>
            </a:extLst>
          </p:cNvPr>
          <p:cNvSpPr/>
          <p:nvPr/>
        </p:nvSpPr>
        <p:spPr>
          <a:xfrm>
            <a:off x="3856515" y="2263140"/>
            <a:ext cx="1091565" cy="1312545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BD1091C-6CD6-9520-5154-AF01DD9FCE5B}"/>
              </a:ext>
            </a:extLst>
          </p:cNvPr>
          <p:cNvSpPr/>
          <p:nvPr/>
        </p:nvSpPr>
        <p:spPr>
          <a:xfrm>
            <a:off x="4986447" y="2263140"/>
            <a:ext cx="1091565" cy="1312545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EEF6D9C-43D7-5608-E347-A47B460C56C5}"/>
              </a:ext>
            </a:extLst>
          </p:cNvPr>
          <p:cNvSpPr/>
          <p:nvPr/>
        </p:nvSpPr>
        <p:spPr>
          <a:xfrm>
            <a:off x="6644640" y="2174240"/>
            <a:ext cx="1135380" cy="1473200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94F47C8-20C3-5164-0F34-FC385BAB9209}"/>
              </a:ext>
            </a:extLst>
          </p:cNvPr>
          <p:cNvSpPr/>
          <p:nvPr/>
        </p:nvSpPr>
        <p:spPr>
          <a:xfrm>
            <a:off x="7886111" y="2174240"/>
            <a:ext cx="1135380" cy="1473200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A1156C9-90C5-0257-7851-376C87F7F1F1}"/>
              </a:ext>
            </a:extLst>
          </p:cNvPr>
          <p:cNvSpPr/>
          <p:nvPr/>
        </p:nvSpPr>
        <p:spPr>
          <a:xfrm>
            <a:off x="9127582" y="2174240"/>
            <a:ext cx="1135380" cy="1473200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CF49A2A-409A-C082-2A44-2C504F0C4039}"/>
              </a:ext>
            </a:extLst>
          </p:cNvPr>
          <p:cNvSpPr/>
          <p:nvPr/>
        </p:nvSpPr>
        <p:spPr>
          <a:xfrm>
            <a:off x="10369052" y="2174240"/>
            <a:ext cx="1135380" cy="1473200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227DD43-3553-9B5A-8EA3-A3875F777A66}"/>
              </a:ext>
            </a:extLst>
          </p:cNvPr>
          <p:cNvSpPr txBox="1"/>
          <p:nvPr/>
        </p:nvSpPr>
        <p:spPr>
          <a:xfrm>
            <a:off x="2177579" y="4076707"/>
            <a:ext cx="28625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 dirty="0"/>
              <a:t>÷</a:t>
            </a:r>
            <a:r>
              <a:rPr lang="en-US" altLang="zh-CN" sz="3200" b="1" dirty="0"/>
              <a:t>        =</a:t>
            </a:r>
            <a:endParaRPr lang="en-US" altLang="zh-CN" sz="3200" b="1" dirty="0">
              <a:sym typeface="+mn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BF3FEE4-699B-FD8B-B265-D282069D11B0}"/>
              </a:ext>
            </a:extLst>
          </p:cNvPr>
          <p:cNvSpPr/>
          <p:nvPr/>
        </p:nvSpPr>
        <p:spPr>
          <a:xfrm>
            <a:off x="1594379" y="4077072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FFF7C5-F51B-F972-EBC3-DE5D7A580988}"/>
              </a:ext>
            </a:extLst>
          </p:cNvPr>
          <p:cNvSpPr/>
          <p:nvPr/>
        </p:nvSpPr>
        <p:spPr>
          <a:xfrm>
            <a:off x="2734069" y="4077072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E43EDC2-64DC-9B48-4B62-6DCCB63BCBE1}"/>
              </a:ext>
            </a:extLst>
          </p:cNvPr>
          <p:cNvSpPr/>
          <p:nvPr/>
        </p:nvSpPr>
        <p:spPr>
          <a:xfrm>
            <a:off x="3873759" y="4077072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9F0764E-B662-E51A-BFA8-0B03E0E74705}"/>
              </a:ext>
            </a:extLst>
          </p:cNvPr>
          <p:cNvSpPr txBox="1"/>
          <p:nvPr/>
        </p:nvSpPr>
        <p:spPr>
          <a:xfrm>
            <a:off x="1517224" y="4078356"/>
            <a:ext cx="762352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US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652E663-3B1F-1CF4-C1E4-A1EA3D003A63}"/>
              </a:ext>
            </a:extLst>
          </p:cNvPr>
          <p:cNvSpPr txBox="1"/>
          <p:nvPr/>
        </p:nvSpPr>
        <p:spPr>
          <a:xfrm>
            <a:off x="2713884" y="4076707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0D8E810-D6FB-79EB-8C95-62C4F41E9B44}"/>
              </a:ext>
            </a:extLst>
          </p:cNvPr>
          <p:cNvSpPr txBox="1"/>
          <p:nvPr/>
        </p:nvSpPr>
        <p:spPr>
          <a:xfrm>
            <a:off x="3851546" y="4076707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US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B7ADF89-55DA-C0D7-7FBB-34A76B7B45DB}"/>
              </a:ext>
            </a:extLst>
          </p:cNvPr>
          <p:cNvSpPr txBox="1"/>
          <p:nvPr/>
        </p:nvSpPr>
        <p:spPr>
          <a:xfrm>
            <a:off x="8059199" y="4076707"/>
            <a:ext cx="28625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 dirty="0"/>
              <a:t>÷</a:t>
            </a:r>
            <a:r>
              <a:rPr lang="en-US" altLang="zh-CN" sz="3200" b="1" dirty="0"/>
              <a:t>        =</a:t>
            </a:r>
            <a:endParaRPr lang="en-US" altLang="zh-CN" sz="3200" b="1" dirty="0">
              <a:sym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C46BDE-0A1B-5531-B22B-BBD514EDBF02}"/>
              </a:ext>
            </a:extLst>
          </p:cNvPr>
          <p:cNvSpPr/>
          <p:nvPr/>
        </p:nvSpPr>
        <p:spPr>
          <a:xfrm>
            <a:off x="7475999" y="4077072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ED2656C-62C9-4B06-93A7-F58A2A9A9033}"/>
              </a:ext>
            </a:extLst>
          </p:cNvPr>
          <p:cNvSpPr/>
          <p:nvPr/>
        </p:nvSpPr>
        <p:spPr>
          <a:xfrm>
            <a:off x="8615689" y="4077072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084CE95-9280-3A47-CE58-7C4FBDC74E05}"/>
              </a:ext>
            </a:extLst>
          </p:cNvPr>
          <p:cNvSpPr/>
          <p:nvPr/>
        </p:nvSpPr>
        <p:spPr>
          <a:xfrm>
            <a:off x="9755379" y="4077072"/>
            <a:ext cx="583200" cy="583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1C7B753-715E-7179-2BFF-39E2A4424E38}"/>
              </a:ext>
            </a:extLst>
          </p:cNvPr>
          <p:cNvSpPr txBox="1"/>
          <p:nvPr/>
        </p:nvSpPr>
        <p:spPr>
          <a:xfrm>
            <a:off x="7398844" y="4078356"/>
            <a:ext cx="762352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US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1643712-A2F9-B3BB-634D-0208ACBC70CB}"/>
              </a:ext>
            </a:extLst>
          </p:cNvPr>
          <p:cNvSpPr txBox="1"/>
          <p:nvPr/>
        </p:nvSpPr>
        <p:spPr>
          <a:xfrm>
            <a:off x="8595504" y="4076707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7A199D2-460C-1FE8-000A-C2CB5D23FC29}"/>
              </a:ext>
            </a:extLst>
          </p:cNvPr>
          <p:cNvSpPr txBox="1"/>
          <p:nvPr/>
        </p:nvSpPr>
        <p:spPr>
          <a:xfrm>
            <a:off x="9733166" y="4076707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US" sz="3200" b="1" dirty="0">
              <a:solidFill>
                <a:srgbClr val="FF0000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60742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94430D6-C8B8-C995-60E9-E8A0E2472FE3}"/>
              </a:ext>
            </a:extLst>
          </p:cNvPr>
          <p:cNvSpPr txBox="1"/>
          <p:nvPr/>
        </p:nvSpPr>
        <p:spPr>
          <a:xfrm>
            <a:off x="623392" y="1196752"/>
            <a:ext cx="1202533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/>
              <a:t>4.</a:t>
            </a:r>
            <a:r>
              <a:rPr lang="zh-CN" altLang="en-US" sz="3600" b="1" dirty="0"/>
              <a:t>元元、状状各用</a:t>
            </a:r>
            <a:r>
              <a:rPr lang="en-US" altLang="zh-CN" sz="3600" b="1" dirty="0"/>
              <a:t>12</a:t>
            </a:r>
            <a:r>
              <a:rPr lang="zh-CN" altLang="en-US" sz="3600" b="1" dirty="0"/>
              <a:t>根小棒摆图形，谁摆的图形个数多</a:t>
            </a:r>
            <a:r>
              <a:rPr lang="en-US" altLang="zh-CN" sz="3600" b="1" dirty="0"/>
              <a:t>?</a:t>
            </a:r>
            <a:endParaRPr lang="zh-CN" altLang="en-US" sz="36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8ED33CE-DED7-AE9B-2FB5-B59B3EFF9A5C}"/>
              </a:ext>
            </a:extLst>
          </p:cNvPr>
          <p:cNvSpPr txBox="1"/>
          <p:nvPr/>
        </p:nvSpPr>
        <p:spPr>
          <a:xfrm>
            <a:off x="1919536" y="2151160"/>
            <a:ext cx="639593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defRPr sz="3600" b="1"/>
            </a:lvl1pPr>
          </a:lstStyle>
          <a:p>
            <a:r>
              <a:rPr lang="zh-CN" altLang="en-US" dirty="0">
                <a:latin typeface="+mj-ea"/>
                <a:ea typeface="+mj-ea"/>
              </a:rPr>
              <a:t>元元摆的</a:t>
            </a:r>
            <a:r>
              <a:rPr lang="en-US" altLang="zh-CN" dirty="0">
                <a:latin typeface="+mj-ea"/>
                <a:ea typeface="+mj-ea"/>
              </a:rPr>
              <a:t>:         ……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C84FE4-B292-121C-BB1E-56E28C25EA88}"/>
              </a:ext>
            </a:extLst>
          </p:cNvPr>
          <p:cNvSpPr txBox="1"/>
          <p:nvPr/>
        </p:nvSpPr>
        <p:spPr>
          <a:xfrm>
            <a:off x="1905633" y="3338497"/>
            <a:ext cx="639593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defRPr sz="3600" b="1"/>
            </a:lvl1pPr>
          </a:lstStyle>
          <a:p>
            <a:r>
              <a:rPr lang="zh-CN" altLang="en-US" sz="3600" b="1"/>
              <a:t>状状</a:t>
            </a:r>
            <a:r>
              <a:rPr lang="zh-CN" altLang="en-US">
                <a:latin typeface="+mj-ea"/>
                <a:ea typeface="+mj-ea"/>
              </a:rPr>
              <a:t>摆</a:t>
            </a:r>
            <a:r>
              <a:rPr lang="zh-CN" altLang="en-US" dirty="0">
                <a:latin typeface="+mj-ea"/>
                <a:ea typeface="+mj-ea"/>
              </a:rPr>
              <a:t>的</a:t>
            </a:r>
            <a:r>
              <a:rPr lang="en-US" altLang="zh-CN" dirty="0">
                <a:latin typeface="+mj-ea"/>
                <a:ea typeface="+mj-ea"/>
              </a:rPr>
              <a:t>:         ……</a:t>
            </a:r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9396C30-CB82-FDA7-5C10-2D13731D39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0541" y="2059107"/>
            <a:ext cx="1906119" cy="8304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FBBE55F-FA2F-C9EC-E817-65755387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8692" y="3211235"/>
            <a:ext cx="1893978" cy="90085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044BE95-FF3F-443F-0FF7-841D730F18D7}"/>
              </a:ext>
            </a:extLst>
          </p:cNvPr>
          <p:cNvSpPr txBox="1"/>
          <p:nvPr/>
        </p:nvSpPr>
        <p:spPr>
          <a:xfrm>
            <a:off x="2184846" y="4525564"/>
            <a:ext cx="3047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12÷3=4</a:t>
            </a:r>
            <a:r>
              <a:rPr lang="zh-CN" altLang="en-US" sz="3200" b="1" dirty="0">
                <a:solidFill>
                  <a:srgbClr val="FF0000"/>
                </a:solidFill>
              </a:rPr>
              <a:t>（个）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7B74EEE-C7D7-7D21-2032-386F4D611F7D}"/>
              </a:ext>
            </a:extLst>
          </p:cNvPr>
          <p:cNvSpPr txBox="1"/>
          <p:nvPr/>
        </p:nvSpPr>
        <p:spPr>
          <a:xfrm>
            <a:off x="5152289" y="4525564"/>
            <a:ext cx="31683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12÷4=3</a:t>
            </a:r>
            <a:r>
              <a:rPr lang="zh-CN" altLang="en-US" sz="3200" b="1" dirty="0">
                <a:solidFill>
                  <a:srgbClr val="FF0000"/>
                </a:solidFill>
              </a:rPr>
              <a:t>（个）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0F65480-2808-1AB8-0067-4E5E4EEFA79F}"/>
              </a:ext>
            </a:extLst>
          </p:cNvPr>
          <p:cNvSpPr txBox="1"/>
          <p:nvPr/>
        </p:nvSpPr>
        <p:spPr>
          <a:xfrm>
            <a:off x="8199347" y="4525564"/>
            <a:ext cx="1296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4&gt;3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1A4FE69-9A68-AF13-0B9E-C91C81BF3E2D}"/>
              </a:ext>
            </a:extLst>
          </p:cNvPr>
          <p:cNvSpPr txBox="1"/>
          <p:nvPr/>
        </p:nvSpPr>
        <p:spPr>
          <a:xfrm>
            <a:off x="2855639" y="5358687"/>
            <a:ext cx="66398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口答：元元摆的图形个数多。</a:t>
            </a:r>
          </a:p>
        </p:txBody>
      </p:sp>
    </p:spTree>
    <p:extLst>
      <p:ext uri="{BB962C8B-B14F-4D97-AF65-F5344CB8AC3E}">
        <p14:creationId xmlns:p14="http://schemas.microsoft.com/office/powerpoint/2010/main" val="5211491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2" name="矩形 1"/>
          <p:cNvSpPr/>
          <p:nvPr/>
        </p:nvSpPr>
        <p:spPr>
          <a:xfrm>
            <a:off x="1276985" y="1844675"/>
            <a:ext cx="9573260" cy="12496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把一些物品按每份几个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平均分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,求可以分成几份，可以用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除法算式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表示。</a:t>
            </a:r>
          </a:p>
        </p:txBody>
      </p:sp>
      <p:sp>
        <p:nvSpPr>
          <p:cNvPr id="4" name="矩形 3"/>
          <p:cNvSpPr/>
          <p:nvPr/>
        </p:nvSpPr>
        <p:spPr>
          <a:xfrm>
            <a:off x="1199515" y="4221480"/>
            <a:ext cx="9728200" cy="1545590"/>
          </a:xfrm>
          <a:prstGeom prst="rect">
            <a:avLst/>
          </a:prstGeom>
          <a:solidFill>
            <a:srgbClr val="FEF1E4"/>
          </a:solidFill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812800" algn="just">
              <a:lnSpc>
                <a:spcPct val="150000"/>
              </a:lnSpc>
              <a:extLst>
                <a:ext uri="{35155182-B16C-46BC-9424-99874614C6A1}">
                  <wpsdc:indentchars xmlns="" xmlns:wpsdc="http://www.wps.cn/officeDocument/2017/drawingmlCustomData" val="200" checksum="3877492575"/>
                </a:ext>
              </a:extLst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除法算式的读法：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按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从左往右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的顺序读。“÷”读作“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除以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1199515" y="3377565"/>
            <a:ext cx="9728200" cy="5607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0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被平均分的总数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每份的数量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=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平均分的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份数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699</Words>
  <Application>Microsoft Office PowerPoint</Application>
  <PresentationFormat>宽屏</PresentationFormat>
  <Paragraphs>109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黑体</vt:lpstr>
      <vt:lpstr>华文琥珀</vt:lpstr>
      <vt:lpstr>楷体</vt:lpstr>
      <vt:lpstr>微软雅黑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731</cp:revision>
  <dcterms:created xsi:type="dcterms:W3CDTF">2015-08-27T07:30:00Z</dcterms:created>
  <dcterms:modified xsi:type="dcterms:W3CDTF">2025-08-12T05:22:55Z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