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454" r:id="rId2"/>
    <p:sldId id="652" r:id="rId3"/>
    <p:sldId id="653" r:id="rId4"/>
    <p:sldId id="654" r:id="rId5"/>
    <p:sldId id="656" r:id="rId6"/>
    <p:sldId id="655" r:id="rId7"/>
    <p:sldId id="657" r:id="rId8"/>
    <p:sldId id="658" r:id="rId9"/>
    <p:sldId id="649" r:id="rId10"/>
    <p:sldId id="519" r:id="rId11"/>
    <p:sldId id="576" r:id="rId12"/>
    <p:sldId id="659" r:id="rId13"/>
    <p:sldId id="660" r:id="rId14"/>
    <p:sldId id="596" r:id="rId15"/>
    <p:sldId id="508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20">
          <p15:clr>
            <a:srgbClr val="A4A3A4"/>
          </p15:clr>
        </p15:guide>
        <p15:guide id="2" orient="horz" pos="1003">
          <p15:clr>
            <a:srgbClr val="A4A3A4"/>
          </p15:clr>
        </p15:guide>
        <p15:guide id="3" orient="horz" pos="3833">
          <p15:clr>
            <a:srgbClr val="A4A3A4"/>
          </p15:clr>
        </p15:guide>
        <p15:guide id="4" pos="256">
          <p15:clr>
            <a:srgbClr val="A4A3A4"/>
          </p15:clr>
        </p15:guide>
        <p15:guide id="5" pos="670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5A67"/>
    <a:srgbClr val="FF00FF"/>
    <a:srgbClr val="0000FF"/>
    <a:srgbClr val="DFF7F5"/>
    <a:srgbClr val="BBEEE9"/>
    <a:srgbClr val="000000"/>
    <a:srgbClr val="FFFFFF"/>
    <a:srgbClr val="FEF1E4"/>
    <a:srgbClr val="E2F4FD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108" d="100"/>
          <a:sy n="108" d="100"/>
        </p:scale>
        <p:origin x="564" y="96"/>
      </p:cViewPr>
      <p:guideLst>
        <p:guide orient="horz" pos="2020"/>
        <p:guide orient="horz" pos="1003"/>
        <p:guide orient="horz" pos="3833"/>
        <p:guide pos="256"/>
        <p:guide pos="670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B977988-09FF-461A-AC4E-85AA392BF007}" type="datetimeFigureOut">
              <a:rPr lang="zh-CN" altLang="en-US"/>
              <a:t>2025/8/12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7EDA4AF8-3999-4B50-96A3-B8C83660045D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" name="矩形 2"/>
          <p:cNvSpPr/>
          <p:nvPr userDrawn="1"/>
        </p:nvSpPr>
        <p:spPr>
          <a:xfrm>
            <a:off x="211455" y="292100"/>
            <a:ext cx="11770360" cy="62738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:\下载\未命名项目-图层 1 (19).jpeg未命名项目-图层 1 (19)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4445" y="0"/>
            <a:ext cx="12192000" cy="6858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214" h="10800">
                <a:moveTo>
                  <a:pt x="0" y="0"/>
                </a:moveTo>
                <a:lnTo>
                  <a:pt x="19214" y="0"/>
                </a:lnTo>
                <a:lnTo>
                  <a:pt x="19214" y="10800"/>
                </a:lnTo>
                <a:lnTo>
                  <a:pt x="0" y="10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2" name="矩形 1"/>
          <p:cNvSpPr/>
          <p:nvPr userDrawn="1"/>
        </p:nvSpPr>
        <p:spPr>
          <a:xfrm>
            <a:off x="-14605" y="221615"/>
            <a:ext cx="12222480" cy="64147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240" y="332740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-1015365" y="-27305"/>
            <a:ext cx="13245465" cy="7480300"/>
            <a:chOff x="0" y="-43"/>
            <a:chExt cx="19260" cy="10877"/>
          </a:xfrm>
        </p:grpSpPr>
        <p:pic>
          <p:nvPicPr>
            <p:cNvPr id="7" name="图片 6"/>
            <p:cNvPicPr>
              <a:picLocks noChangeAspect="1"/>
            </p:cNvPicPr>
            <p:nvPr userDrawn="1"/>
          </p:nvPicPr>
          <p:blipFill rotWithShape="1">
            <a:blip r:embed="rId2"/>
            <a:srcRect/>
            <a:stretch>
              <a:fillRect/>
            </a:stretch>
          </p:blipFill>
          <p:spPr>
            <a:xfrm>
              <a:off x="0" y="0"/>
              <a:ext cx="19261" cy="10834"/>
            </a:xfrm>
            <a:prstGeom prst="rect">
              <a:avLst/>
            </a:prstGeom>
          </p:spPr>
        </p:pic>
        <p:sp>
          <p:nvSpPr>
            <p:cNvPr id="10" name="矩形 9"/>
            <p:cNvSpPr/>
            <p:nvPr userDrawn="1"/>
          </p:nvSpPr>
          <p:spPr>
            <a:xfrm>
              <a:off x="9147" y="-43"/>
              <a:ext cx="7598" cy="6690"/>
            </a:xfrm>
            <a:prstGeom prst="rect">
              <a:avLst/>
            </a:prstGeom>
            <a:solidFill>
              <a:srgbClr val="EAF7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42619" y="0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slow"/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1487170" y="980440"/>
            <a:ext cx="7983220" cy="314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用2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+mn-lt"/>
              </a:rPr>
              <a:t>~</a:t>
            </a:r>
            <a:r>
              <a:rPr sz="8000" b="1">
                <a:solidFill>
                  <a:srgbClr val="FBF8FB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</a:rPr>
              <a:t>6的乘法口诀求商（1）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319645" y="4868545"/>
            <a:ext cx="203517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>
                <a:ln>
                  <a:noFill/>
                </a:ln>
                <a:solidFill>
                  <a:srgbClr val="333333"/>
                </a:solidFill>
                <a:effectLst/>
              </a:rPr>
              <a:t>R·</a:t>
            </a:r>
            <a:r>
              <a:rPr lang="zh-CN" altLang="en-US" sz="2400" b="1">
                <a:ln>
                  <a:noFill/>
                </a:ln>
                <a:solidFill>
                  <a:srgbClr val="333333"/>
                </a:solidFill>
                <a:effectLst/>
              </a:rPr>
              <a:t>二年级上册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8">
            <a:extLst>
              <a:ext uri="{FF2B5EF4-FFF2-40B4-BE49-F238E27FC236}">
                <a16:creationId xmlns:a16="http://schemas.microsoft.com/office/drawing/2014/main" id="{BFFC312E-1FFC-5745-7CAA-1FAE4FB05840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复习导入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682BB14-13CD-F72B-CC65-2B09CF32634D}"/>
              </a:ext>
            </a:extLst>
          </p:cNvPr>
          <p:cNvSpPr txBox="1"/>
          <p:nvPr/>
        </p:nvSpPr>
        <p:spPr>
          <a:xfrm>
            <a:off x="695400" y="1521659"/>
            <a:ext cx="5544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1.</a:t>
            </a:r>
            <a:r>
              <a:rPr lang="zh-CN" altLang="en-US" sz="3600" b="1" dirty="0"/>
              <a:t>用口诀算出得数。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AC567BC-87F7-887B-1C9C-5B5A965013FA}"/>
              </a:ext>
            </a:extLst>
          </p:cNvPr>
          <p:cNvSpPr txBox="1"/>
          <p:nvPr/>
        </p:nvSpPr>
        <p:spPr>
          <a:xfrm>
            <a:off x="1149240" y="2313747"/>
            <a:ext cx="180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6×3=</a:t>
            </a:r>
            <a:endParaRPr lang="zh-CN" altLang="en-US" sz="36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952E495-05B7-8914-7BCF-F708885A41E6}"/>
              </a:ext>
            </a:extLst>
          </p:cNvPr>
          <p:cNvSpPr txBox="1"/>
          <p:nvPr/>
        </p:nvSpPr>
        <p:spPr>
          <a:xfrm>
            <a:off x="3686258" y="23137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2×4=</a:t>
            </a:r>
            <a:endParaRPr lang="zh-CN" altLang="en-US" sz="36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85B617F-7F91-F631-62CC-5C87E3CC70C8}"/>
              </a:ext>
            </a:extLst>
          </p:cNvPr>
          <p:cNvSpPr txBox="1"/>
          <p:nvPr/>
        </p:nvSpPr>
        <p:spPr>
          <a:xfrm>
            <a:off x="6223277" y="23137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4×5=</a:t>
            </a:r>
            <a:endParaRPr lang="zh-CN" altLang="en-US" sz="3600" b="1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0432402-540C-E0BB-0E51-36E7EC819C69}"/>
              </a:ext>
            </a:extLst>
          </p:cNvPr>
          <p:cNvSpPr txBox="1"/>
          <p:nvPr/>
        </p:nvSpPr>
        <p:spPr>
          <a:xfrm>
            <a:off x="8760296" y="2313747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2×3=</a:t>
            </a:r>
            <a:endParaRPr lang="zh-CN" altLang="en-US" sz="3600" b="1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0563649-7EF7-601E-4A24-31E709081D58}"/>
              </a:ext>
            </a:extLst>
          </p:cNvPr>
          <p:cNvSpPr txBox="1"/>
          <p:nvPr/>
        </p:nvSpPr>
        <p:spPr>
          <a:xfrm>
            <a:off x="695400" y="3249851"/>
            <a:ext cx="10873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2.</a:t>
            </a:r>
            <a:r>
              <a:rPr lang="zh-CN" altLang="en-US" sz="3600" b="1" dirty="0"/>
              <a:t>填空，说一说</a:t>
            </a:r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zh-CN" altLang="en-US" sz="3600" b="1" dirty="0"/>
              <a:t>里的数是用哪句口诀想出的。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DE349DD-1CE9-16C8-C5CE-A7627CCEFC4B}"/>
              </a:ext>
            </a:extLst>
          </p:cNvPr>
          <p:cNvSpPr txBox="1"/>
          <p:nvPr/>
        </p:nvSpPr>
        <p:spPr>
          <a:xfrm>
            <a:off x="1149240" y="4113947"/>
            <a:ext cx="346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3×</a:t>
            </a:r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en-US" altLang="zh-CN" sz="3600" b="1" dirty="0"/>
              <a:t>=6</a:t>
            </a:r>
            <a:endParaRPr lang="zh-CN" altLang="en-US" sz="3600" b="1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1F18943-CEEC-2184-FDFA-04E81D46E307}"/>
              </a:ext>
            </a:extLst>
          </p:cNvPr>
          <p:cNvSpPr txBox="1"/>
          <p:nvPr/>
        </p:nvSpPr>
        <p:spPr>
          <a:xfrm>
            <a:off x="4489265" y="4113947"/>
            <a:ext cx="346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3×</a:t>
            </a:r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en-US" altLang="zh-CN" sz="3600" b="1" dirty="0"/>
              <a:t>=9</a:t>
            </a:r>
            <a:endParaRPr lang="zh-CN" altLang="en-US" sz="3600" b="1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42BDF3-16A6-2CF8-89D3-4409193F9FB0}"/>
              </a:ext>
            </a:extLst>
          </p:cNvPr>
          <p:cNvSpPr txBox="1"/>
          <p:nvPr/>
        </p:nvSpPr>
        <p:spPr>
          <a:xfrm>
            <a:off x="7574739" y="4113947"/>
            <a:ext cx="346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en-US" altLang="zh-CN" sz="3600" b="1" dirty="0"/>
              <a:t>×4=12</a:t>
            </a:r>
            <a:endParaRPr lang="zh-CN" altLang="en-US" sz="36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9A1B58F-A141-2459-55A5-0819F7F81C35}"/>
              </a:ext>
            </a:extLst>
          </p:cNvPr>
          <p:cNvSpPr txBox="1"/>
          <p:nvPr/>
        </p:nvSpPr>
        <p:spPr>
          <a:xfrm>
            <a:off x="1149240" y="5086925"/>
            <a:ext cx="346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en-US" altLang="zh-CN" sz="3600" b="1" dirty="0"/>
              <a:t>×3=12</a:t>
            </a:r>
            <a:endParaRPr lang="zh-CN" altLang="en-US" sz="3600" b="1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D6BB376-D093-E41A-6DA2-0505702E43FA}"/>
              </a:ext>
            </a:extLst>
          </p:cNvPr>
          <p:cNvSpPr txBox="1"/>
          <p:nvPr/>
        </p:nvSpPr>
        <p:spPr>
          <a:xfrm>
            <a:off x="4489264" y="5086925"/>
            <a:ext cx="346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en-US" altLang="zh-CN" sz="3600" b="1" dirty="0"/>
              <a:t>×4=20</a:t>
            </a:r>
            <a:endParaRPr lang="zh-CN" altLang="en-US" sz="3600" b="1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242EEE3-52BC-05D1-82D4-DC0E1177B391}"/>
              </a:ext>
            </a:extLst>
          </p:cNvPr>
          <p:cNvSpPr txBox="1"/>
          <p:nvPr/>
        </p:nvSpPr>
        <p:spPr>
          <a:xfrm>
            <a:off x="7574739" y="5086925"/>
            <a:ext cx="34680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5×</a:t>
            </a:r>
            <a:r>
              <a:rPr lang="en-US" altLang="zh-CN" sz="3600" b="1" dirty="0">
                <a:latin typeface="+mj-ea"/>
                <a:ea typeface="+mj-ea"/>
              </a:rPr>
              <a:t>(   )</a:t>
            </a:r>
            <a:r>
              <a:rPr lang="en-US" altLang="zh-CN" sz="3600" b="1" dirty="0"/>
              <a:t>=15</a:t>
            </a:r>
            <a:endParaRPr lang="zh-CN" altLang="en-US" sz="36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A4C694E-9A03-E0BA-0A76-AC5ED8158574}"/>
              </a:ext>
            </a:extLst>
          </p:cNvPr>
          <p:cNvSpPr txBox="1"/>
          <p:nvPr/>
        </p:nvSpPr>
        <p:spPr>
          <a:xfrm>
            <a:off x="2423592" y="231374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18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D762B1A-2512-42D4-4132-CAE9B5977382}"/>
              </a:ext>
            </a:extLst>
          </p:cNvPr>
          <p:cNvSpPr txBox="1"/>
          <p:nvPr/>
        </p:nvSpPr>
        <p:spPr>
          <a:xfrm>
            <a:off x="4990772" y="2313746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8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AED1428-CDD9-442E-E093-1A7B19E59400}"/>
              </a:ext>
            </a:extLst>
          </p:cNvPr>
          <p:cNvSpPr txBox="1"/>
          <p:nvPr/>
        </p:nvSpPr>
        <p:spPr>
          <a:xfrm>
            <a:off x="7497147" y="231374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20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931D69A7-1E67-4C6A-A02D-73C22D46025C}"/>
              </a:ext>
            </a:extLst>
          </p:cNvPr>
          <p:cNvSpPr txBox="1"/>
          <p:nvPr/>
        </p:nvSpPr>
        <p:spPr>
          <a:xfrm>
            <a:off x="10036354" y="231374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6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CCE63AE-BC2F-C964-F666-A526B6EB848E}"/>
              </a:ext>
            </a:extLst>
          </p:cNvPr>
          <p:cNvSpPr txBox="1"/>
          <p:nvPr/>
        </p:nvSpPr>
        <p:spPr>
          <a:xfrm>
            <a:off x="2298062" y="4113947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32D3B55-B917-8ECC-50EF-1A60F2A92C4C}"/>
              </a:ext>
            </a:extLst>
          </p:cNvPr>
          <p:cNvSpPr txBox="1"/>
          <p:nvPr/>
        </p:nvSpPr>
        <p:spPr>
          <a:xfrm>
            <a:off x="5662726" y="4113947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439622A-26FA-5EB9-943E-8D6261D0F398}"/>
              </a:ext>
            </a:extLst>
          </p:cNvPr>
          <p:cNvSpPr txBox="1"/>
          <p:nvPr/>
        </p:nvSpPr>
        <p:spPr>
          <a:xfrm>
            <a:off x="8059672" y="4113947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7C2356B-66A4-9FDA-3855-BA467BB2728E}"/>
              </a:ext>
            </a:extLst>
          </p:cNvPr>
          <p:cNvSpPr txBox="1"/>
          <p:nvPr/>
        </p:nvSpPr>
        <p:spPr>
          <a:xfrm>
            <a:off x="1612048" y="508692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63FCEC3-2A94-70D5-E7B4-F49FBFB0B7E3}"/>
              </a:ext>
            </a:extLst>
          </p:cNvPr>
          <p:cNvSpPr txBox="1"/>
          <p:nvPr/>
        </p:nvSpPr>
        <p:spPr>
          <a:xfrm>
            <a:off x="4943872" y="5086924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5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E367D2D-1F8F-519E-AD82-11A53C5BDB25}"/>
              </a:ext>
            </a:extLst>
          </p:cNvPr>
          <p:cNvSpPr txBox="1"/>
          <p:nvPr/>
        </p:nvSpPr>
        <p:spPr>
          <a:xfrm>
            <a:off x="8736748" y="5086924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3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874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49">
            <a:extLst>
              <a:ext uri="{FF2B5EF4-FFF2-40B4-BE49-F238E27FC236}">
                <a16:creationId xmlns:a16="http://schemas.microsoft.com/office/drawing/2014/main" id="{2D2DA3EC-2689-A688-C4F3-0B3B0D7DC4CC}"/>
              </a:ext>
            </a:extLst>
          </p:cNvPr>
          <p:cNvSpPr/>
          <p:nvPr/>
        </p:nvSpPr>
        <p:spPr>
          <a:xfrm>
            <a:off x="407670" y="477520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探究新知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1C9FBAB5-036A-D98B-5542-2DD9941F77AD}"/>
              </a:ext>
            </a:extLst>
          </p:cNvPr>
          <p:cNvSpPr/>
          <p:nvPr/>
        </p:nvSpPr>
        <p:spPr>
          <a:xfrm>
            <a:off x="668035" y="1632841"/>
            <a:ext cx="791845" cy="791845"/>
          </a:xfrm>
          <a:prstGeom prst="ellipse">
            <a:avLst/>
          </a:prstGeom>
          <a:noFill/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4000" b="1" dirty="0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47C094-A1B6-48D5-A5D5-15EFA547E156}"/>
              </a:ext>
            </a:extLst>
          </p:cNvPr>
          <p:cNvSpPr txBox="1"/>
          <p:nvPr/>
        </p:nvSpPr>
        <p:spPr>
          <a:xfrm>
            <a:off x="1365937" y="2638653"/>
            <a:ext cx="974780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12个桃，每只小猴分3个，可以分给几只小猴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E2000C7-0A57-2D30-5F20-41C3F7C450B8}"/>
              </a:ext>
            </a:extLst>
          </p:cNvPr>
          <p:cNvGrpSpPr/>
          <p:nvPr/>
        </p:nvGrpSpPr>
        <p:grpSpPr>
          <a:xfrm>
            <a:off x="1779628" y="1688110"/>
            <a:ext cx="9744337" cy="681307"/>
            <a:chOff x="1779628" y="1688110"/>
            <a:chExt cx="9744337" cy="681307"/>
          </a:xfrm>
        </p:grpSpPr>
        <p:pic>
          <p:nvPicPr>
            <p:cNvPr id="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F6900D73-23CF-4C75-F110-1CD93E7EAF6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7962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03CB8481-CF07-1046-991E-002C814F917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0354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66207A4B-9400-07D0-58BF-208150CA0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427451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AD15AAC8-49E1-EEEF-D048-548D19CC56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5136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93A0B706-2CB6-4B8B-1034-3BFDA9C2918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527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923A6B20-214B-E27E-C952-60D11EF68E5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99187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24B5DD24-D812-503A-D2D2-3E4929BE7A9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309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B86C2364-0A73-6103-9462-055A6BF02F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54701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3E5E1244-6FC1-85CA-A501-3DD84F01E7C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370922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829A9BA4-E7EA-9A26-81CE-7EFFDCC3877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19483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A1CE4517-6DEB-14F8-B9FF-9747AFB92E8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01874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198FD9E9-113B-13B3-529D-B7345C08A7A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84265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2697B5B2-DCD8-2AF0-38F8-2C4D80B23E4A}"/>
              </a:ext>
            </a:extLst>
          </p:cNvPr>
          <p:cNvSpPr txBox="1"/>
          <p:nvPr/>
        </p:nvSpPr>
        <p:spPr>
          <a:xfrm>
            <a:off x="908522" y="3429000"/>
            <a:ext cx="10374956" cy="16491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FF0000"/>
                </a:solidFill>
              </a:rPr>
              <a:t>思考：</a:t>
            </a:r>
            <a:r>
              <a:rPr lang="en-US" altLang="zh-CN" sz="3600" b="1" dirty="0"/>
              <a:t>1. </a:t>
            </a:r>
            <a:r>
              <a:rPr lang="zh-CN" altLang="en-US" sz="3600" b="1" dirty="0"/>
              <a:t>从题中你知道了哪些信息？问题是什么？</a:t>
            </a:r>
            <a:endParaRPr lang="en-US" altLang="zh-CN" sz="3600" b="1" dirty="0"/>
          </a:p>
          <a:p>
            <a:pPr>
              <a:lnSpc>
                <a:spcPct val="150000"/>
              </a:lnSpc>
            </a:pPr>
            <a:r>
              <a:rPr lang="en-US" altLang="zh-CN" sz="3600" b="1" dirty="0"/>
              <a:t>            2. </a:t>
            </a:r>
            <a:r>
              <a:rPr lang="zh-CN" altLang="en-US" sz="3600" b="1" dirty="0"/>
              <a:t>根据题意，你会列算式吗？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B10C6F3-3AA5-648A-BC11-75C4D2663853}"/>
              </a:ext>
            </a:extLst>
          </p:cNvPr>
          <p:cNvSpPr txBox="1"/>
          <p:nvPr/>
        </p:nvSpPr>
        <p:spPr>
          <a:xfrm>
            <a:off x="4122274" y="5334528"/>
            <a:ext cx="2587308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A0C8C4-453E-F2BA-4BB1-37B0E63E9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8805" y="5078169"/>
            <a:ext cx="976139" cy="1227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852891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BAB9AF4-62AE-8542-2817-6DF000169274}"/>
              </a:ext>
            </a:extLst>
          </p:cNvPr>
          <p:cNvGrpSpPr/>
          <p:nvPr/>
        </p:nvGrpSpPr>
        <p:grpSpPr>
          <a:xfrm>
            <a:off x="1223832" y="2636912"/>
            <a:ext cx="9744337" cy="681307"/>
            <a:chOff x="1779628" y="1688110"/>
            <a:chExt cx="9744337" cy="681307"/>
          </a:xfrm>
        </p:grpSpPr>
        <p:pic>
          <p:nvPicPr>
            <p:cNvPr id="3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6C5DC4E9-0E21-97CF-E908-54BD41AE8E5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7962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2B828F0-43EE-AF60-5443-EE68DB07F1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0354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635A77BA-A68D-F947-6C84-D5E29EE2A06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427451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39EFF9C4-4B52-415E-798C-784144A1DE5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5136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D6358556-8648-9023-3626-2C6BE743DB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527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1F7FC688-D95C-C5DD-4F96-A2591682430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99187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B26217F-A054-9465-C4E9-A3D4FE69514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309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6657D67-5B82-1795-BDC6-A22C398DFC6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54701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6A33AF2-6A0A-737E-4E52-D964B594B9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370922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0B7B8DE3-FAE3-885B-6450-658F493271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19483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16F955B1-43C2-D0A6-9736-868278B5CD7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01874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772D323-10CB-F281-104D-F4D91CF07F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84265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文本框 14">
            <a:extLst>
              <a:ext uri="{FF2B5EF4-FFF2-40B4-BE49-F238E27FC236}">
                <a16:creationId xmlns:a16="http://schemas.microsoft.com/office/drawing/2014/main" id="{A79805B8-C3AF-BDAA-277D-2BAD45CEDC99}"/>
              </a:ext>
            </a:extLst>
          </p:cNvPr>
          <p:cNvSpPr txBox="1"/>
          <p:nvPr/>
        </p:nvSpPr>
        <p:spPr>
          <a:xfrm>
            <a:off x="539057" y="836712"/>
            <a:ext cx="9747805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12个桃，每只小猴分3个，可以分给几只小猴</a:t>
            </a:r>
            <a:r>
              <a:rPr 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F68790-47BA-8FD0-E472-0359311724D8}"/>
              </a:ext>
            </a:extLst>
          </p:cNvPr>
          <p:cNvSpPr txBox="1"/>
          <p:nvPr/>
        </p:nvSpPr>
        <p:spPr>
          <a:xfrm>
            <a:off x="4122274" y="1628800"/>
            <a:ext cx="2587308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6270DC0-F047-F4C1-9EB2-48CCA4CE40AD}"/>
              </a:ext>
            </a:extLst>
          </p:cNvPr>
          <p:cNvSpPr txBox="1"/>
          <p:nvPr/>
        </p:nvSpPr>
        <p:spPr>
          <a:xfrm>
            <a:off x="539057" y="3717032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rgbClr val="0000FF"/>
                </a:solidFill>
              </a:rPr>
              <a:t>小组合作：</a:t>
            </a:r>
            <a:endParaRPr lang="en-US" altLang="zh-CN" sz="3600" b="1" dirty="0">
              <a:solidFill>
                <a:srgbClr val="0000FF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6AEF234-9D81-57D2-C126-8C484E6B698B}"/>
              </a:ext>
            </a:extLst>
          </p:cNvPr>
          <p:cNvSpPr txBox="1"/>
          <p:nvPr/>
        </p:nvSpPr>
        <p:spPr>
          <a:xfrm>
            <a:off x="823988" y="4555281"/>
            <a:ext cx="60708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/>
              <a:t>1.</a:t>
            </a:r>
            <a:r>
              <a:rPr lang="zh-CN" altLang="en-US" sz="3600" b="1" dirty="0"/>
              <a:t>画一画、摆一摆、分一分；</a:t>
            </a:r>
            <a:endParaRPr lang="en-US" altLang="zh-CN" sz="3600" b="1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935F5B1-D3B4-76FA-FDA0-4C88FFEFE79D}"/>
              </a:ext>
            </a:extLst>
          </p:cNvPr>
          <p:cNvSpPr txBox="1"/>
          <p:nvPr/>
        </p:nvSpPr>
        <p:spPr>
          <a:xfrm>
            <a:off x="859508" y="5393530"/>
            <a:ext cx="11332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/>
              <a:t>2.</a:t>
            </a:r>
            <a:r>
              <a:rPr lang="zh-CN" altLang="en-US" sz="3600" b="1" dirty="0"/>
              <a:t>结合分桃的过程，把求商的过程用算式表达出来。</a:t>
            </a:r>
            <a:endParaRPr lang="en-US" altLang="zh-CN" sz="3600" b="1" dirty="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CF5AF86-DB68-294B-B0E2-AC5FA0090F42}"/>
              </a:ext>
            </a:extLst>
          </p:cNvPr>
          <p:cNvSpPr/>
          <p:nvPr/>
        </p:nvSpPr>
        <p:spPr>
          <a:xfrm>
            <a:off x="6096000" y="1680064"/>
            <a:ext cx="610238" cy="61023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31779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4ED42E0-5921-B3BA-E6D6-D35576BDE7D2}"/>
              </a:ext>
            </a:extLst>
          </p:cNvPr>
          <p:cNvSpPr txBox="1"/>
          <p:nvPr/>
        </p:nvSpPr>
        <p:spPr>
          <a:xfrm>
            <a:off x="4122274" y="476672"/>
            <a:ext cx="2587308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0CFFD52-4D86-3387-43C5-492F62E258D4}"/>
              </a:ext>
            </a:extLst>
          </p:cNvPr>
          <p:cNvSpPr/>
          <p:nvPr/>
        </p:nvSpPr>
        <p:spPr>
          <a:xfrm>
            <a:off x="6096000" y="527936"/>
            <a:ext cx="610238" cy="61023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05FA193-469A-4E5A-576C-FD89DC388944}"/>
              </a:ext>
            </a:extLst>
          </p:cNvPr>
          <p:cNvGrpSpPr/>
          <p:nvPr/>
        </p:nvGrpSpPr>
        <p:grpSpPr>
          <a:xfrm>
            <a:off x="1223832" y="1451549"/>
            <a:ext cx="9744337" cy="681307"/>
            <a:chOff x="1779628" y="1688110"/>
            <a:chExt cx="9744337" cy="681307"/>
          </a:xfrm>
        </p:grpSpPr>
        <p:pic>
          <p:nvPicPr>
            <p:cNvPr id="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6BCABEBA-F721-E5B8-F415-214B7F44B8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7962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CA1914F2-1D23-5F65-8A50-63CA74D6DC5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0354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E8064B27-775B-964C-8BA5-22BA1EAF424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427451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41452BCD-07C3-9CAF-58F2-E7E20385ED4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5136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1B901C9E-EF0B-7023-F04D-8AE8CC8EC14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527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C330457-1330-7D32-7AEB-59B5CEF3959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99187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C1845D12-BA3A-61E4-1A8F-C3AE919E997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309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05E47371-62F5-A962-C75E-766C62CEA1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54701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DD5F4504-8ACD-7675-6BD1-F73AE1D1293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370922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88310D7C-F073-F6BA-AA1C-3B8FC8E1204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19483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E786F8BC-536E-E064-86C6-8F2FBA25137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01874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009D6740-0E18-77D5-60E7-059520EEAC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84265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" name="图片 16" descr="9">
            <a:extLst>
              <a:ext uri="{FF2B5EF4-FFF2-40B4-BE49-F238E27FC236}">
                <a16:creationId xmlns:a16="http://schemas.microsoft.com/office/drawing/2014/main" id="{912CB2FE-BC20-D0DF-6185-94E6FA6B446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7" t="1759" r="5606" b="50343"/>
          <a:stretch>
            <a:fillRect/>
          </a:stretch>
        </p:blipFill>
        <p:spPr>
          <a:xfrm>
            <a:off x="551180" y="3573780"/>
            <a:ext cx="1260000" cy="12600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73" h="5173">
                <a:moveTo>
                  <a:pt x="2587" y="0"/>
                </a:moveTo>
                <a:cubicBezTo>
                  <a:pt x="4015" y="0"/>
                  <a:pt x="5173" y="1158"/>
                  <a:pt x="5173" y="2587"/>
                </a:cubicBezTo>
                <a:cubicBezTo>
                  <a:pt x="5173" y="4015"/>
                  <a:pt x="4015" y="5173"/>
                  <a:pt x="2587" y="5173"/>
                </a:cubicBezTo>
                <a:cubicBezTo>
                  <a:pt x="1158" y="5173"/>
                  <a:pt x="0" y="4015"/>
                  <a:pt x="0" y="2587"/>
                </a:cubicBezTo>
                <a:cubicBezTo>
                  <a:pt x="0" y="1158"/>
                  <a:pt x="1158" y="0"/>
                  <a:pt x="2587" y="0"/>
                </a:cubicBezTo>
                <a:close/>
              </a:path>
            </a:pathLst>
          </a:custGeom>
          <a:solidFill>
            <a:srgbClr val="E2F4FD"/>
          </a:solidFill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id="{2A07858C-CF46-C686-D0A1-A36C5E925A84}"/>
              </a:ext>
            </a:extLst>
          </p:cNvPr>
          <p:cNvGrpSpPr/>
          <p:nvPr/>
        </p:nvGrpSpPr>
        <p:grpSpPr>
          <a:xfrm>
            <a:off x="2279650" y="3699510"/>
            <a:ext cx="3816350" cy="956310"/>
            <a:chOff x="3590" y="6165"/>
            <a:chExt cx="6010" cy="1506"/>
          </a:xfrm>
        </p:grpSpPr>
        <p:sp>
          <p:nvSpPr>
            <p:cNvPr id="19" name="圆角矩形标注 31">
              <a:extLst>
                <a:ext uri="{FF2B5EF4-FFF2-40B4-BE49-F238E27FC236}">
                  <a16:creationId xmlns:a16="http://schemas.microsoft.com/office/drawing/2014/main" id="{092D9334-513B-96CB-D552-B0FDA00B3CE2}"/>
                </a:ext>
              </a:extLst>
            </p:cNvPr>
            <p:cNvSpPr/>
            <p:nvPr/>
          </p:nvSpPr>
          <p:spPr>
            <a:xfrm>
              <a:off x="3590" y="6165"/>
              <a:ext cx="6010" cy="1506"/>
            </a:xfrm>
            <a:prstGeom prst="wedgeRoundRectCallout">
              <a:avLst>
                <a:gd name="adj1" fmla="val -58273"/>
                <a:gd name="adj2" fmla="val 17372"/>
                <a:gd name="adj3" fmla="val 16667"/>
              </a:avLst>
            </a:prstGeom>
            <a:solidFill>
              <a:srgbClr val="E2F4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 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F170100-7BD2-0CF7-5F7D-20E989CDD5AE}"/>
                </a:ext>
              </a:extLst>
            </p:cNvPr>
            <p:cNvSpPr txBox="1"/>
            <p:nvPr/>
          </p:nvSpPr>
          <p:spPr>
            <a:xfrm>
              <a:off x="3733" y="6420"/>
              <a:ext cx="5725" cy="9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eaLnBrk="1" latinLnBrk="0" hangingPunct="1">
                <a:lnSpc>
                  <a:spcPct val="110000"/>
                </a:lnSpc>
              </a:pPr>
              <a:r>
                <a:rPr sz="3200" b="1" dirty="0" err="1"/>
                <a:t>用</a:t>
              </a:r>
              <a:r>
                <a:rPr sz="3200" b="1" dirty="0" err="1">
                  <a:solidFill>
                    <a:srgbClr val="FF0000"/>
                  </a:solidFill>
                </a:rPr>
                <a:t>连减</a:t>
              </a:r>
              <a:r>
                <a:rPr sz="3200" b="1" dirty="0" err="1"/>
                <a:t>的方法求商</a:t>
              </a:r>
              <a:r>
                <a:rPr lang="zh-CN" altLang="en-US" sz="3200" b="1" dirty="0"/>
                <a:t>。</a:t>
              </a:r>
              <a:endParaRPr sz="3200" b="1" dirty="0"/>
            </a:p>
          </p:txBody>
        </p:sp>
      </p:grpSp>
      <p:sp>
        <p:nvSpPr>
          <p:cNvPr id="22" name="圆角矩形标注 33">
            <a:extLst>
              <a:ext uri="{FF2B5EF4-FFF2-40B4-BE49-F238E27FC236}">
                <a16:creationId xmlns:a16="http://schemas.microsoft.com/office/drawing/2014/main" id="{618C1B15-6D22-EC09-48AE-C7872AC33D9F}"/>
              </a:ext>
            </a:extLst>
          </p:cNvPr>
          <p:cNvSpPr/>
          <p:nvPr/>
        </p:nvSpPr>
        <p:spPr>
          <a:xfrm>
            <a:off x="2279650" y="3279885"/>
            <a:ext cx="4885055" cy="2890520"/>
          </a:xfrm>
          <a:prstGeom prst="wedgeRoundRectCallout">
            <a:avLst>
              <a:gd name="adj1" fmla="val -57084"/>
              <a:gd name="adj2" fmla="val -23787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/>
              <a:t>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4EC13CDA-CEF6-EF5B-92F3-8023138639DD}"/>
              </a:ext>
            </a:extLst>
          </p:cNvPr>
          <p:cNvSpPr txBox="1"/>
          <p:nvPr/>
        </p:nvSpPr>
        <p:spPr>
          <a:xfrm>
            <a:off x="2362200" y="3343385"/>
            <a:ext cx="4810125" cy="2797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/>
              <a:t>第</a:t>
            </a:r>
            <a:r>
              <a:rPr lang="zh-CN" altLang="en-US" sz="3200" b="1" dirty="0">
                <a:solidFill>
                  <a:srgbClr val="FF0000"/>
                </a:solidFill>
              </a:rPr>
              <a:t>一</a:t>
            </a:r>
            <a:r>
              <a:rPr lang="zh-CN" altLang="en-US" sz="3200" b="1" dirty="0"/>
              <a:t>只分3个，12－3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9；</a:t>
            </a:r>
          </a:p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/>
              <a:t>第</a:t>
            </a:r>
            <a:r>
              <a:rPr lang="zh-CN" altLang="en-US" sz="3200" b="1" dirty="0">
                <a:solidFill>
                  <a:srgbClr val="FF0000"/>
                </a:solidFill>
              </a:rPr>
              <a:t>二</a:t>
            </a:r>
            <a:r>
              <a:rPr lang="zh-CN" altLang="en-US" sz="3200" b="1" dirty="0"/>
              <a:t>只分3个，9</a:t>
            </a:r>
            <a:r>
              <a:rPr lang="zh-CN" altLang="en-US" sz="3200" b="1" dirty="0">
                <a:sym typeface="+mn-ea"/>
              </a:rPr>
              <a:t>－</a:t>
            </a:r>
            <a:r>
              <a:rPr lang="zh-CN" altLang="en-US" sz="3200" b="1" dirty="0"/>
              <a:t>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6；</a:t>
            </a:r>
          </a:p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/>
              <a:t>第</a:t>
            </a:r>
            <a:r>
              <a:rPr lang="zh-CN" altLang="en-US" sz="3200" b="1" dirty="0">
                <a:solidFill>
                  <a:srgbClr val="FF0000"/>
                </a:solidFill>
              </a:rPr>
              <a:t>三</a:t>
            </a:r>
            <a:r>
              <a:rPr lang="zh-CN" altLang="en-US" sz="3200" b="1" dirty="0"/>
              <a:t>只分3个，6</a:t>
            </a:r>
            <a:r>
              <a:rPr lang="zh-CN" altLang="en-US" sz="3200" b="1" dirty="0">
                <a:sym typeface="+mn-ea"/>
              </a:rPr>
              <a:t>－</a:t>
            </a:r>
            <a:r>
              <a:rPr lang="zh-CN" altLang="en-US" sz="3200" b="1" dirty="0"/>
              <a:t>3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=</a:t>
            </a:r>
            <a:r>
              <a:rPr lang="en-US" altLang="zh-CN" sz="3200" b="1" dirty="0"/>
              <a:t> </a:t>
            </a:r>
            <a:r>
              <a:rPr lang="zh-CN" altLang="en-US" sz="3200" b="1" dirty="0"/>
              <a:t>3；</a:t>
            </a:r>
          </a:p>
          <a:p>
            <a:pPr eaLnBrk="1" latinLnBrk="0" hangingPunct="1">
              <a:lnSpc>
                <a:spcPct val="110000"/>
              </a:lnSpc>
            </a:pPr>
            <a:r>
              <a:rPr lang="zh-CN" altLang="en-US" sz="3200" b="1" dirty="0"/>
              <a:t>第</a:t>
            </a:r>
            <a:r>
              <a:rPr lang="zh-CN" altLang="en-US" sz="3200" b="1" dirty="0">
                <a:solidFill>
                  <a:srgbClr val="FF0000"/>
                </a:solidFill>
              </a:rPr>
              <a:t>四</a:t>
            </a:r>
            <a:r>
              <a:rPr lang="zh-CN" altLang="en-US" sz="3200" b="1" dirty="0"/>
              <a:t>只分3个，</a:t>
            </a:r>
            <a:r>
              <a:rPr lang="en-US" altLang="zh-CN" sz="3200" b="1" dirty="0"/>
              <a:t>3</a:t>
            </a:r>
            <a:r>
              <a:rPr lang="zh-CN" altLang="en-US" sz="3200" b="1" dirty="0">
                <a:sym typeface="+mn-ea"/>
              </a:rPr>
              <a:t>－</a:t>
            </a:r>
            <a:r>
              <a:rPr lang="en-US" altLang="zh-CN" sz="3200" b="1" dirty="0">
                <a:sym typeface="+mn-ea"/>
              </a:rPr>
              <a:t>3 = 0</a:t>
            </a:r>
            <a:r>
              <a:rPr lang="zh-CN" altLang="en-US" sz="3200" b="1" dirty="0">
                <a:sym typeface="+mn-ea"/>
              </a:rPr>
              <a:t>，</a:t>
            </a:r>
            <a:r>
              <a:rPr lang="zh-CN" altLang="en-US" sz="3200" b="1" dirty="0"/>
              <a:t>正好分完。</a:t>
            </a:r>
          </a:p>
        </p:txBody>
      </p:sp>
      <p:sp>
        <p:nvSpPr>
          <p:cNvPr id="24" name="圆角矩形 4">
            <a:extLst>
              <a:ext uri="{FF2B5EF4-FFF2-40B4-BE49-F238E27FC236}">
                <a16:creationId xmlns:a16="http://schemas.microsoft.com/office/drawing/2014/main" id="{D932004C-9C73-92C9-CE7C-8067D0AEE9AF}"/>
              </a:ext>
            </a:extLst>
          </p:cNvPr>
          <p:cNvSpPr/>
          <p:nvPr/>
        </p:nvSpPr>
        <p:spPr>
          <a:xfrm>
            <a:off x="1158240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Picture 39" descr="未标题-30">
            <a:extLst>
              <a:ext uri="{FF2B5EF4-FFF2-40B4-BE49-F238E27FC236}">
                <a16:creationId xmlns:a16="http://schemas.microsoft.com/office/drawing/2014/main" id="{EEF4C4D1-DB47-AC7B-E3BD-4618C4B35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03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圆角矩形 4">
            <a:extLst>
              <a:ext uri="{FF2B5EF4-FFF2-40B4-BE49-F238E27FC236}">
                <a16:creationId xmlns:a16="http://schemas.microsoft.com/office/drawing/2014/main" id="{49DA8370-ECC4-2309-2D6B-180E1FD1A971}"/>
              </a:ext>
            </a:extLst>
          </p:cNvPr>
          <p:cNvSpPr/>
          <p:nvPr/>
        </p:nvSpPr>
        <p:spPr>
          <a:xfrm>
            <a:off x="3646642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Picture 39" descr="未标题-30">
            <a:extLst>
              <a:ext uri="{FF2B5EF4-FFF2-40B4-BE49-F238E27FC236}">
                <a16:creationId xmlns:a16="http://schemas.microsoft.com/office/drawing/2014/main" id="{A4010BC1-062C-D4A2-6206-B1E1A7444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105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圆角矩形 4">
            <a:extLst>
              <a:ext uri="{FF2B5EF4-FFF2-40B4-BE49-F238E27FC236}">
                <a16:creationId xmlns:a16="http://schemas.microsoft.com/office/drawing/2014/main" id="{1F3FC694-AADD-A6CB-0712-204CE3001978}"/>
              </a:ext>
            </a:extLst>
          </p:cNvPr>
          <p:cNvSpPr/>
          <p:nvPr/>
        </p:nvSpPr>
        <p:spPr>
          <a:xfrm>
            <a:off x="6135044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Picture 39" descr="未标题-30">
            <a:extLst>
              <a:ext uri="{FF2B5EF4-FFF2-40B4-BE49-F238E27FC236}">
                <a16:creationId xmlns:a16="http://schemas.microsoft.com/office/drawing/2014/main" id="{68B1A964-DBBC-577B-BD83-390AAFE91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507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圆角矩形 4">
            <a:extLst>
              <a:ext uri="{FF2B5EF4-FFF2-40B4-BE49-F238E27FC236}">
                <a16:creationId xmlns:a16="http://schemas.microsoft.com/office/drawing/2014/main" id="{217868AC-C2CC-6B76-F8F4-C09DD462730C}"/>
              </a:ext>
            </a:extLst>
          </p:cNvPr>
          <p:cNvSpPr/>
          <p:nvPr/>
        </p:nvSpPr>
        <p:spPr>
          <a:xfrm>
            <a:off x="8623293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Picture 39" descr="未标题-30">
            <a:extLst>
              <a:ext uri="{FF2B5EF4-FFF2-40B4-BE49-F238E27FC236}">
                <a16:creationId xmlns:a16="http://schemas.microsoft.com/office/drawing/2014/main" id="{8454279C-4F61-9D6A-13DE-A43A3A734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756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A975E5B6-9A2B-B3B7-5C9E-77B3AC164609}"/>
              </a:ext>
            </a:extLst>
          </p:cNvPr>
          <p:cNvSpPr txBox="1"/>
          <p:nvPr/>
        </p:nvSpPr>
        <p:spPr>
          <a:xfrm>
            <a:off x="7332980" y="4433362"/>
            <a:ext cx="43078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sz="32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= 0</a:t>
            </a:r>
            <a:endParaRPr lang="en-US" sz="32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EE0709F-AD6E-84C5-4287-62F16809ED3B}"/>
              </a:ext>
            </a:extLst>
          </p:cNvPr>
          <p:cNvSpPr txBox="1"/>
          <p:nvPr/>
        </p:nvSpPr>
        <p:spPr>
          <a:xfrm>
            <a:off x="6193370" y="5088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443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  <p:bldP spid="23" grpId="0" uiExpand="1" build="p"/>
      <p:bldP spid="24" grpId="0" animBg="1"/>
      <p:bldP spid="27" grpId="0" animBg="1"/>
      <p:bldP spid="29" grpId="0" animBg="1"/>
      <p:bldP spid="31" grpId="0" animBg="1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511389F-E9EB-B569-B806-50822A5B177A}"/>
              </a:ext>
            </a:extLst>
          </p:cNvPr>
          <p:cNvSpPr txBox="1"/>
          <p:nvPr/>
        </p:nvSpPr>
        <p:spPr>
          <a:xfrm>
            <a:off x="4122274" y="476672"/>
            <a:ext cx="2587308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FDC85E-EEC2-D049-919F-50BAC01546A7}"/>
              </a:ext>
            </a:extLst>
          </p:cNvPr>
          <p:cNvSpPr/>
          <p:nvPr/>
        </p:nvSpPr>
        <p:spPr>
          <a:xfrm>
            <a:off x="6096000" y="527936"/>
            <a:ext cx="610238" cy="61023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DF6602C-D152-33CB-8460-A174D49FC150}"/>
              </a:ext>
            </a:extLst>
          </p:cNvPr>
          <p:cNvGrpSpPr/>
          <p:nvPr/>
        </p:nvGrpSpPr>
        <p:grpSpPr>
          <a:xfrm>
            <a:off x="1223832" y="1451549"/>
            <a:ext cx="2329130" cy="681307"/>
            <a:chOff x="1223832" y="1451549"/>
            <a:chExt cx="2329130" cy="681307"/>
          </a:xfrm>
        </p:grpSpPr>
        <p:pic>
          <p:nvPicPr>
            <p:cNvPr id="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C90921B0-642A-AB08-8410-0839A0C5B06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223832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AB581865-D83B-C7DA-0BF0-C707A4D13BF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047744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03ABED7B-0FAA-03F0-A857-4F5EEEC5D8F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871655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3E61302A-69E9-B2F0-9FB7-63AFBECEAA10}"/>
              </a:ext>
            </a:extLst>
          </p:cNvPr>
          <p:cNvGrpSpPr/>
          <p:nvPr/>
        </p:nvGrpSpPr>
        <p:grpSpPr>
          <a:xfrm>
            <a:off x="3695567" y="1451549"/>
            <a:ext cx="2329131" cy="681307"/>
            <a:chOff x="3695567" y="1451549"/>
            <a:chExt cx="2329131" cy="681307"/>
          </a:xfrm>
        </p:grpSpPr>
        <p:pic>
          <p:nvPicPr>
            <p:cNvPr id="8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7508440-84AE-12E7-8ADD-9653CF44568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695567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D4695DF8-AD93-0D8F-2B90-F3E762A837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519479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6C84CC4F-AB4A-8092-401B-687C108AB1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343391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52EC7E9-63E8-B7A3-2EB9-0354CADBB29A}"/>
              </a:ext>
            </a:extLst>
          </p:cNvPr>
          <p:cNvGrpSpPr/>
          <p:nvPr/>
        </p:nvGrpSpPr>
        <p:grpSpPr>
          <a:xfrm>
            <a:off x="6167302" y="1451549"/>
            <a:ext cx="2329131" cy="681307"/>
            <a:chOff x="6167302" y="1451549"/>
            <a:chExt cx="2329131" cy="681307"/>
          </a:xfrm>
        </p:grpSpPr>
        <p:pic>
          <p:nvPicPr>
            <p:cNvPr id="11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74C8867F-9272-A919-C33C-E9FA952DDC8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167302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D8428337-AE8B-0FCE-207E-0C856812D3B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991214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71191E25-A871-31FF-5743-FC5E36FEFD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815126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909FB01A-BC28-5D85-0676-067678983AE8}"/>
              </a:ext>
            </a:extLst>
          </p:cNvPr>
          <p:cNvGrpSpPr/>
          <p:nvPr/>
        </p:nvGrpSpPr>
        <p:grpSpPr>
          <a:xfrm>
            <a:off x="8639037" y="1451549"/>
            <a:ext cx="2329132" cy="681307"/>
            <a:chOff x="8639037" y="1451549"/>
            <a:chExt cx="2329132" cy="681307"/>
          </a:xfrm>
        </p:grpSpPr>
        <p:pic>
          <p:nvPicPr>
            <p:cNvPr id="1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57D45C72-531D-54A8-6C57-41D8B655417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639037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66C86E66-30F1-9F1A-9C5F-93A36693A6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462949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B317B9B0-68A3-8317-573C-927D17641C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286862" y="1451549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784460D-14CE-5EEA-CAEC-7897408A48DF}"/>
              </a:ext>
            </a:extLst>
          </p:cNvPr>
          <p:cNvGrpSpPr/>
          <p:nvPr/>
        </p:nvGrpSpPr>
        <p:grpSpPr>
          <a:xfrm>
            <a:off x="6816090" y="3357880"/>
            <a:ext cx="3888105" cy="956310"/>
            <a:chOff x="3590" y="6165"/>
            <a:chExt cx="6123" cy="1506"/>
          </a:xfrm>
        </p:grpSpPr>
        <p:sp>
          <p:nvSpPr>
            <p:cNvPr id="19" name="圆角矩形标注 31">
              <a:extLst>
                <a:ext uri="{FF2B5EF4-FFF2-40B4-BE49-F238E27FC236}">
                  <a16:creationId xmlns:a16="http://schemas.microsoft.com/office/drawing/2014/main" id="{B2EA479D-AEF4-89EC-5929-490E2174CDE2}"/>
                </a:ext>
              </a:extLst>
            </p:cNvPr>
            <p:cNvSpPr/>
            <p:nvPr/>
          </p:nvSpPr>
          <p:spPr>
            <a:xfrm>
              <a:off x="3590" y="6165"/>
              <a:ext cx="6010" cy="1506"/>
            </a:xfrm>
            <a:prstGeom prst="wedgeRoundRectCallout">
              <a:avLst>
                <a:gd name="adj1" fmla="val 39234"/>
                <a:gd name="adj2" fmla="val 87782"/>
                <a:gd name="adj3" fmla="val 16667"/>
              </a:avLst>
            </a:prstGeom>
            <a:solidFill>
              <a:srgbClr val="E2F4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 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13EE8525-8153-BF7C-3488-BB3DFFB5D5DF}"/>
                </a:ext>
              </a:extLst>
            </p:cNvPr>
            <p:cNvSpPr txBox="1"/>
            <p:nvPr/>
          </p:nvSpPr>
          <p:spPr>
            <a:xfrm>
              <a:off x="3703" y="6453"/>
              <a:ext cx="6010" cy="9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eaLnBrk="1" latinLnBrk="0" hangingPunct="1">
                <a:lnSpc>
                  <a:spcPct val="110000"/>
                </a:lnSpc>
              </a:pPr>
              <a:r>
                <a:rPr sz="3200" b="1" dirty="0" err="1"/>
                <a:t>用</a:t>
              </a:r>
              <a:r>
                <a:rPr sz="3200" b="1" dirty="0" err="1">
                  <a:solidFill>
                    <a:srgbClr val="FF0000"/>
                  </a:solidFill>
                </a:rPr>
                <a:t>连</a:t>
              </a:r>
              <a:r>
                <a:rPr lang="zh-CN" sz="3200" b="1" dirty="0">
                  <a:solidFill>
                    <a:srgbClr val="FF0000"/>
                  </a:solidFill>
                </a:rPr>
                <a:t>加</a:t>
              </a:r>
              <a:r>
                <a:rPr sz="3200" b="1" dirty="0" err="1"/>
                <a:t>的方法求商</a:t>
              </a:r>
              <a:r>
                <a:rPr lang="zh-CN" altLang="en-US" sz="3200" b="1" dirty="0"/>
                <a:t>。</a:t>
              </a:r>
              <a:endParaRPr sz="3200" b="1" dirty="0"/>
            </a:p>
          </p:txBody>
        </p:sp>
      </p:grpSp>
      <p:pic>
        <p:nvPicPr>
          <p:cNvPr id="21" name="图片 20" descr="32">
            <a:extLst>
              <a:ext uri="{FF2B5EF4-FFF2-40B4-BE49-F238E27FC236}">
                <a16:creationId xmlns:a16="http://schemas.microsoft.com/office/drawing/2014/main" id="{F47A7872-C91D-53C1-203C-29173EED32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1430" b="53148"/>
          <a:stretch>
            <a:fillRect/>
          </a:stretch>
        </p:blipFill>
        <p:spPr>
          <a:xfrm flipH="1">
            <a:off x="9983470" y="4509135"/>
            <a:ext cx="1682115" cy="168211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60" h="5060">
                <a:moveTo>
                  <a:pt x="2530" y="0"/>
                </a:moveTo>
                <a:cubicBezTo>
                  <a:pt x="3927" y="0"/>
                  <a:pt x="5060" y="1133"/>
                  <a:pt x="5060" y="2530"/>
                </a:cubicBezTo>
                <a:cubicBezTo>
                  <a:pt x="5060" y="3927"/>
                  <a:pt x="3927" y="5060"/>
                  <a:pt x="2530" y="5060"/>
                </a:cubicBezTo>
                <a:cubicBezTo>
                  <a:pt x="1133" y="5060"/>
                  <a:pt x="0" y="3927"/>
                  <a:pt x="0" y="2530"/>
                </a:cubicBezTo>
                <a:cubicBezTo>
                  <a:pt x="0" y="1133"/>
                  <a:pt x="1133" y="0"/>
                  <a:pt x="2530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30" name="圆角矩形 4">
            <a:extLst>
              <a:ext uri="{FF2B5EF4-FFF2-40B4-BE49-F238E27FC236}">
                <a16:creationId xmlns:a16="http://schemas.microsoft.com/office/drawing/2014/main" id="{F30EA2CA-998B-BCB4-2F6B-E42AD5A231D6}"/>
              </a:ext>
            </a:extLst>
          </p:cNvPr>
          <p:cNvSpPr/>
          <p:nvPr/>
        </p:nvSpPr>
        <p:spPr>
          <a:xfrm>
            <a:off x="1158240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圆角矩形 4">
            <a:extLst>
              <a:ext uri="{FF2B5EF4-FFF2-40B4-BE49-F238E27FC236}">
                <a16:creationId xmlns:a16="http://schemas.microsoft.com/office/drawing/2014/main" id="{6FB7F375-9A27-09DD-AD58-6BCC7BA66F7C}"/>
              </a:ext>
            </a:extLst>
          </p:cNvPr>
          <p:cNvSpPr/>
          <p:nvPr/>
        </p:nvSpPr>
        <p:spPr>
          <a:xfrm>
            <a:off x="3646642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4">
            <a:extLst>
              <a:ext uri="{FF2B5EF4-FFF2-40B4-BE49-F238E27FC236}">
                <a16:creationId xmlns:a16="http://schemas.microsoft.com/office/drawing/2014/main" id="{179CD26A-854F-22A5-158F-3A627639A719}"/>
              </a:ext>
            </a:extLst>
          </p:cNvPr>
          <p:cNvSpPr/>
          <p:nvPr/>
        </p:nvSpPr>
        <p:spPr>
          <a:xfrm>
            <a:off x="6135044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圆角矩形 4">
            <a:extLst>
              <a:ext uri="{FF2B5EF4-FFF2-40B4-BE49-F238E27FC236}">
                <a16:creationId xmlns:a16="http://schemas.microsoft.com/office/drawing/2014/main" id="{C584AE52-A148-931F-8B66-C4DC2BC0C0BF}"/>
              </a:ext>
            </a:extLst>
          </p:cNvPr>
          <p:cNvSpPr/>
          <p:nvPr/>
        </p:nvSpPr>
        <p:spPr>
          <a:xfrm>
            <a:off x="8623293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4" name="Picture 39" descr="未标题-30">
            <a:extLst>
              <a:ext uri="{FF2B5EF4-FFF2-40B4-BE49-F238E27FC236}">
                <a16:creationId xmlns:a16="http://schemas.microsoft.com/office/drawing/2014/main" id="{302E5CE4-F850-A2EA-23AA-717D97C83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03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1798B355-9CE9-1587-3B5B-9BD7B566FCE1}"/>
              </a:ext>
            </a:extLst>
          </p:cNvPr>
          <p:cNvSpPr txBox="1"/>
          <p:nvPr/>
        </p:nvSpPr>
        <p:spPr>
          <a:xfrm>
            <a:off x="984250" y="3335020"/>
            <a:ext cx="2139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只猴：</a:t>
            </a:r>
            <a:endParaRPr lang="zh-CN" altLang="en-US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8767D858-4574-F9B3-DE05-D420DA3C49C8}"/>
              </a:ext>
            </a:extLst>
          </p:cNvPr>
          <p:cNvSpPr txBox="1"/>
          <p:nvPr/>
        </p:nvSpPr>
        <p:spPr>
          <a:xfrm>
            <a:off x="2857500" y="3335020"/>
            <a:ext cx="4307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7" name="Picture 39" descr="未标题-30">
            <a:extLst>
              <a:ext uri="{FF2B5EF4-FFF2-40B4-BE49-F238E27FC236}">
                <a16:creationId xmlns:a16="http://schemas.microsoft.com/office/drawing/2014/main" id="{2925D372-5DAE-73F6-41AF-50A0D1B18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438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92752EE5-B75F-0C26-B0D4-0C8466F1B6F2}"/>
              </a:ext>
            </a:extLst>
          </p:cNvPr>
          <p:cNvSpPr txBox="1"/>
          <p:nvPr/>
        </p:nvSpPr>
        <p:spPr>
          <a:xfrm>
            <a:off x="984250" y="4127500"/>
            <a:ext cx="2139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FF0000"/>
                </a:solidFill>
                <a:cs typeface="Times New Roman" panose="02020603050405020304" pitchFamily="18" charset="0"/>
              </a:rPr>
              <a:t>只猴：</a:t>
            </a:r>
            <a:endParaRPr lang="zh-CN" altLang="en-US" sz="3600" b="1" dirty="0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BC9F99BD-BD0F-5BEF-E62A-252F69A069C2}"/>
              </a:ext>
            </a:extLst>
          </p:cNvPr>
          <p:cNvSpPr txBox="1"/>
          <p:nvPr/>
        </p:nvSpPr>
        <p:spPr>
          <a:xfrm>
            <a:off x="2857500" y="4127500"/>
            <a:ext cx="4307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 6</a:t>
            </a:r>
          </a:p>
        </p:txBody>
      </p:sp>
      <p:pic>
        <p:nvPicPr>
          <p:cNvPr id="40" name="Picture 39" descr="未标题-30">
            <a:extLst>
              <a:ext uri="{FF2B5EF4-FFF2-40B4-BE49-F238E27FC236}">
                <a16:creationId xmlns:a16="http://schemas.microsoft.com/office/drawing/2014/main" id="{ACEADEDB-292E-430B-51D1-905BB92F6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173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1BC8341F-4862-3A5C-CC5D-A86EB392EDF7}"/>
              </a:ext>
            </a:extLst>
          </p:cNvPr>
          <p:cNvSpPr txBox="1"/>
          <p:nvPr/>
        </p:nvSpPr>
        <p:spPr>
          <a:xfrm>
            <a:off x="984250" y="4919980"/>
            <a:ext cx="2139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只猴：</a:t>
            </a:r>
            <a:endParaRPr lang="zh-CN" altLang="en-US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A7FA9449-4A16-5B05-EF71-9F81A5317427}"/>
              </a:ext>
            </a:extLst>
          </p:cNvPr>
          <p:cNvSpPr txBox="1"/>
          <p:nvPr/>
        </p:nvSpPr>
        <p:spPr>
          <a:xfrm>
            <a:off x="2857500" y="4919980"/>
            <a:ext cx="4307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= 9</a:t>
            </a:r>
          </a:p>
        </p:txBody>
      </p:sp>
      <p:pic>
        <p:nvPicPr>
          <p:cNvPr id="45" name="Picture 39" descr="未标题-30">
            <a:extLst>
              <a:ext uri="{FF2B5EF4-FFF2-40B4-BE49-F238E27FC236}">
                <a16:creationId xmlns:a16="http://schemas.microsoft.com/office/drawing/2014/main" id="{633023E7-0CD4-C5A1-E022-5A794C942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910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文本框 45">
            <a:extLst>
              <a:ext uri="{FF2B5EF4-FFF2-40B4-BE49-F238E27FC236}">
                <a16:creationId xmlns:a16="http://schemas.microsoft.com/office/drawing/2014/main" id="{1EA012C3-63E7-5E98-4C12-E6B79F86DF10}"/>
              </a:ext>
            </a:extLst>
          </p:cNvPr>
          <p:cNvSpPr txBox="1"/>
          <p:nvPr/>
        </p:nvSpPr>
        <p:spPr>
          <a:xfrm>
            <a:off x="984250" y="5712460"/>
            <a:ext cx="2139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只猴：</a:t>
            </a:r>
            <a:endParaRPr lang="zh-CN" altLang="en-US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447F12A7-AA74-BB42-106A-0CDCD5F76190}"/>
              </a:ext>
            </a:extLst>
          </p:cNvPr>
          <p:cNvSpPr txBox="1"/>
          <p:nvPr/>
        </p:nvSpPr>
        <p:spPr>
          <a:xfrm>
            <a:off x="2857500" y="5712460"/>
            <a:ext cx="4307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= 12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DEA8A027-9FB2-9D7C-CA97-096F0C7809E3}"/>
              </a:ext>
            </a:extLst>
          </p:cNvPr>
          <p:cNvSpPr txBox="1"/>
          <p:nvPr/>
        </p:nvSpPr>
        <p:spPr>
          <a:xfrm>
            <a:off x="6193370" y="5088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19069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8" grpId="0"/>
      <p:bldP spid="39" grpId="0"/>
      <p:bldP spid="43" grpId="0"/>
      <p:bldP spid="44" grpId="0"/>
      <p:bldP spid="46" grpId="0"/>
      <p:bldP spid="47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EB2CC1AC-F348-C70D-F9F4-19ED1752ED0A}"/>
              </a:ext>
            </a:extLst>
          </p:cNvPr>
          <p:cNvGrpSpPr/>
          <p:nvPr/>
        </p:nvGrpSpPr>
        <p:grpSpPr>
          <a:xfrm>
            <a:off x="1223832" y="1451549"/>
            <a:ext cx="9744337" cy="681307"/>
            <a:chOff x="1779628" y="1688110"/>
            <a:chExt cx="9744337" cy="681307"/>
          </a:xfrm>
        </p:grpSpPr>
        <p:pic>
          <p:nvPicPr>
            <p:cNvPr id="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1E8A614D-AB26-3E70-F486-BDA4E1C7C95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77962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3A9B2B79-7EBF-4B2F-A8A4-1C7B5A2C594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260354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CE2DE938-E012-3B0D-330D-ACEE9506058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427451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DEE401BE-0E31-2920-2F3E-54062B4FBD1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425136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705ECE45-E79F-BDDE-DB9F-39191A39C2A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07527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C22B7F30-1534-FE68-0CDE-BCE07FE363F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5899187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2F10AFC4-0D0D-1E67-F3C7-58C43329747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672309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46259185-8586-E120-DE2A-8903302DD27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7547010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8A3ED075-9141-8169-E578-40FF95D10C0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8370922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33F46F90-FED2-5473-35DE-C42262FD457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194833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3B19A7A4-402C-4334-C57C-5F3035EF6D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018745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32" descr="C:\Users\Administrator\Desktop\数学二下（2023-01-01）\2下\ZW22-2364_义务教育教科书 数学 二年级下册_页面_022_图像_0003.png">
              <a:extLst>
                <a:ext uri="{FF2B5EF4-FFF2-40B4-BE49-F238E27FC236}">
                  <a16:creationId xmlns:a16="http://schemas.microsoft.com/office/drawing/2014/main" id="{468C66D8-688A-1104-10AC-E97E67EBD7C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0842658" y="1688110"/>
              <a:ext cx="681307" cy="681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55E607AE-6043-D295-6626-5CF1FE4BACAE}"/>
              </a:ext>
            </a:extLst>
          </p:cNvPr>
          <p:cNvSpPr txBox="1"/>
          <p:nvPr/>
        </p:nvSpPr>
        <p:spPr>
          <a:xfrm>
            <a:off x="4122274" y="476672"/>
            <a:ext cx="2587308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FD4856A-B615-B79F-BA51-77A62D4077EF}"/>
              </a:ext>
            </a:extLst>
          </p:cNvPr>
          <p:cNvSpPr/>
          <p:nvPr/>
        </p:nvSpPr>
        <p:spPr>
          <a:xfrm>
            <a:off x="6096000" y="527936"/>
            <a:ext cx="610238" cy="61023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4">
            <a:extLst>
              <a:ext uri="{FF2B5EF4-FFF2-40B4-BE49-F238E27FC236}">
                <a16:creationId xmlns:a16="http://schemas.microsoft.com/office/drawing/2014/main" id="{E5A53785-1B25-A411-3290-8A01A23D9099}"/>
              </a:ext>
            </a:extLst>
          </p:cNvPr>
          <p:cNvSpPr/>
          <p:nvPr/>
        </p:nvSpPr>
        <p:spPr>
          <a:xfrm>
            <a:off x="1158240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4">
            <a:extLst>
              <a:ext uri="{FF2B5EF4-FFF2-40B4-BE49-F238E27FC236}">
                <a16:creationId xmlns:a16="http://schemas.microsoft.com/office/drawing/2014/main" id="{99A0A698-586C-27F4-81B9-6042F63C42E7}"/>
              </a:ext>
            </a:extLst>
          </p:cNvPr>
          <p:cNvSpPr/>
          <p:nvPr/>
        </p:nvSpPr>
        <p:spPr>
          <a:xfrm>
            <a:off x="3646642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4">
            <a:extLst>
              <a:ext uri="{FF2B5EF4-FFF2-40B4-BE49-F238E27FC236}">
                <a16:creationId xmlns:a16="http://schemas.microsoft.com/office/drawing/2014/main" id="{DC4678B2-C717-44D8-5686-D8B3F042ADB8}"/>
              </a:ext>
            </a:extLst>
          </p:cNvPr>
          <p:cNvSpPr/>
          <p:nvPr/>
        </p:nvSpPr>
        <p:spPr>
          <a:xfrm>
            <a:off x="6135044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4">
            <a:extLst>
              <a:ext uri="{FF2B5EF4-FFF2-40B4-BE49-F238E27FC236}">
                <a16:creationId xmlns:a16="http://schemas.microsoft.com/office/drawing/2014/main" id="{5D08A4E7-C295-2BAF-33EC-3EE3836B316C}"/>
              </a:ext>
            </a:extLst>
          </p:cNvPr>
          <p:cNvSpPr/>
          <p:nvPr/>
        </p:nvSpPr>
        <p:spPr>
          <a:xfrm>
            <a:off x="8623293" y="1397953"/>
            <a:ext cx="2438400" cy="864235"/>
          </a:xfrm>
          <a:prstGeom prst="roundRect">
            <a:avLst>
              <a:gd name="adj" fmla="val 25863"/>
            </a:avLst>
          </a:prstGeom>
          <a:noFill/>
          <a:ln w="19050">
            <a:solidFill>
              <a:srgbClr val="F05A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Picture 39" descr="未标题-30">
            <a:extLst>
              <a:ext uri="{FF2B5EF4-FFF2-40B4-BE49-F238E27FC236}">
                <a16:creationId xmlns:a16="http://schemas.microsoft.com/office/drawing/2014/main" id="{3FD7CB5B-1A48-3E85-A622-9491B5CF9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703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39" descr="未标题-30">
            <a:extLst>
              <a:ext uri="{FF2B5EF4-FFF2-40B4-BE49-F238E27FC236}">
                <a16:creationId xmlns:a16="http://schemas.microsoft.com/office/drawing/2014/main" id="{80E6CC2C-6C94-5906-9AA9-9A75A31BF0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438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9" descr="未标题-30">
            <a:extLst>
              <a:ext uri="{FF2B5EF4-FFF2-40B4-BE49-F238E27FC236}">
                <a16:creationId xmlns:a16="http://schemas.microsoft.com/office/drawing/2014/main" id="{4E880D32-6810-78A6-0610-67D0F738D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6173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39" descr="未标题-30">
            <a:extLst>
              <a:ext uri="{FF2B5EF4-FFF2-40B4-BE49-F238E27FC236}">
                <a16:creationId xmlns:a16="http://schemas.microsoft.com/office/drawing/2014/main" id="{1453A94D-6910-81D8-71F2-0D2D812E0E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910" y="2384549"/>
            <a:ext cx="771387" cy="7817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id="{C71D5FFE-08EA-FDC8-5453-6A6925134809}"/>
              </a:ext>
            </a:extLst>
          </p:cNvPr>
          <p:cNvGrpSpPr/>
          <p:nvPr/>
        </p:nvGrpSpPr>
        <p:grpSpPr>
          <a:xfrm>
            <a:off x="7286625" y="3357880"/>
            <a:ext cx="3775075" cy="956310"/>
            <a:chOff x="4331" y="6165"/>
            <a:chExt cx="5945" cy="1506"/>
          </a:xfrm>
        </p:grpSpPr>
        <p:sp>
          <p:nvSpPr>
            <p:cNvPr id="27" name="圆角矩形标注 31">
              <a:extLst>
                <a:ext uri="{FF2B5EF4-FFF2-40B4-BE49-F238E27FC236}">
                  <a16:creationId xmlns:a16="http://schemas.microsoft.com/office/drawing/2014/main" id="{D21E6FE0-F692-0E13-C1F0-02A5AC674C5B}"/>
                </a:ext>
              </a:extLst>
            </p:cNvPr>
            <p:cNvSpPr/>
            <p:nvPr/>
          </p:nvSpPr>
          <p:spPr>
            <a:xfrm>
              <a:off x="4331" y="6165"/>
              <a:ext cx="5269" cy="1506"/>
            </a:xfrm>
            <a:prstGeom prst="wedgeRoundRectCallout">
              <a:avLst>
                <a:gd name="adj1" fmla="val 39234"/>
                <a:gd name="adj2" fmla="val 87782"/>
                <a:gd name="adj3" fmla="val 16667"/>
              </a:avLst>
            </a:prstGeom>
            <a:solidFill>
              <a:srgbClr val="E2F4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 </a:t>
              </a: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3AFAD22-DC35-C5F3-7126-7FB71C13CC26}"/>
                </a:ext>
              </a:extLst>
            </p:cNvPr>
            <p:cNvSpPr txBox="1"/>
            <p:nvPr/>
          </p:nvSpPr>
          <p:spPr>
            <a:xfrm>
              <a:off x="4439" y="6420"/>
              <a:ext cx="5837" cy="9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eaLnBrk="1" latinLnBrk="0" hangingPunct="1">
                <a:lnSpc>
                  <a:spcPct val="110000"/>
                </a:lnSpc>
              </a:pPr>
              <a:r>
                <a:rPr sz="3200" b="1" dirty="0"/>
                <a:t>用</a:t>
              </a:r>
              <a:r>
                <a:rPr lang="zh-CN" sz="3200" b="1" dirty="0">
                  <a:solidFill>
                    <a:srgbClr val="FF0000"/>
                  </a:solidFill>
                </a:rPr>
                <a:t>乘法口诀</a:t>
              </a:r>
              <a:r>
                <a:rPr sz="3200" b="1" dirty="0" err="1"/>
                <a:t>求商</a:t>
              </a:r>
              <a:r>
                <a:rPr lang="zh-CN" altLang="en-US" sz="3200" b="1" dirty="0"/>
                <a:t>。</a:t>
              </a:r>
              <a:endParaRPr sz="3200" b="1" dirty="0"/>
            </a:p>
          </p:txBody>
        </p:sp>
      </p:grpSp>
      <p:pic>
        <p:nvPicPr>
          <p:cNvPr id="29" name="图片 28" descr="45">
            <a:extLst>
              <a:ext uri="{FF2B5EF4-FFF2-40B4-BE49-F238E27FC236}">
                <a16:creationId xmlns:a16="http://schemas.microsoft.com/office/drawing/2014/main" id="{C5E7C03C-1F27-A98F-FFE7-31FF9BF4F91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12" t="472" r="1377" b="55546"/>
          <a:stretch>
            <a:fillRect/>
          </a:stretch>
        </p:blipFill>
        <p:spPr>
          <a:xfrm>
            <a:off x="10055860" y="4581525"/>
            <a:ext cx="1604645" cy="160464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0" h="4750">
                <a:moveTo>
                  <a:pt x="2375" y="0"/>
                </a:moveTo>
                <a:cubicBezTo>
                  <a:pt x="3687" y="0"/>
                  <a:pt x="4750" y="1063"/>
                  <a:pt x="4750" y="2375"/>
                </a:cubicBezTo>
                <a:cubicBezTo>
                  <a:pt x="4750" y="3687"/>
                  <a:pt x="3687" y="4750"/>
                  <a:pt x="2375" y="4750"/>
                </a:cubicBezTo>
                <a:cubicBezTo>
                  <a:pt x="1063" y="4750"/>
                  <a:pt x="0" y="3687"/>
                  <a:pt x="0" y="2375"/>
                </a:cubicBezTo>
                <a:cubicBezTo>
                  <a:pt x="0" y="1063"/>
                  <a:pt x="1063" y="0"/>
                  <a:pt x="2375" y="0"/>
                </a:cubicBezTo>
                <a:close/>
              </a:path>
            </a:pathLst>
          </a:custGeom>
          <a:solidFill>
            <a:srgbClr val="E2F4FD"/>
          </a:solidFill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D3BB68F2-A76B-DF55-D6F6-7280F2330CD2}"/>
              </a:ext>
            </a:extLst>
          </p:cNvPr>
          <p:cNvSpPr txBox="1"/>
          <p:nvPr/>
        </p:nvSpPr>
        <p:spPr>
          <a:xfrm>
            <a:off x="982980" y="3429635"/>
            <a:ext cx="21399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altLang="zh-CN" sz="3600" b="1">
                <a:solidFill>
                  <a:srgbClr val="FF0000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只猴：</a:t>
            </a:r>
            <a:endParaRPr lang="zh-CN" altLang="en-US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3F8B138B-A789-20CB-E7CF-FCE23ED36802}"/>
              </a:ext>
            </a:extLst>
          </p:cNvPr>
          <p:cNvSpPr txBox="1"/>
          <p:nvPr/>
        </p:nvSpPr>
        <p:spPr>
          <a:xfrm>
            <a:off x="2856230" y="3429635"/>
            <a:ext cx="4307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+ </a:t>
            </a: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= 12</a:t>
            </a:r>
          </a:p>
        </p:txBody>
      </p:sp>
      <p:sp>
        <p:nvSpPr>
          <p:cNvPr id="32" name="左大括号 31">
            <a:extLst>
              <a:ext uri="{FF2B5EF4-FFF2-40B4-BE49-F238E27FC236}">
                <a16:creationId xmlns:a16="http://schemas.microsoft.com/office/drawing/2014/main" id="{FD31B83D-EFDC-1994-15F2-67DD8E5A55F0}"/>
              </a:ext>
            </a:extLst>
          </p:cNvPr>
          <p:cNvSpPr/>
          <p:nvPr/>
        </p:nvSpPr>
        <p:spPr>
          <a:xfrm rot="16200000">
            <a:off x="4014835" y="2892790"/>
            <a:ext cx="252000" cy="2444750"/>
          </a:xfrm>
          <a:prstGeom prst="leftBrace">
            <a:avLst>
              <a:gd name="adj1" fmla="val 33246"/>
              <a:gd name="adj2" fmla="val 50000"/>
            </a:avLst>
          </a:prstGeom>
          <a:ln w="1905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3F5DD4A-90D6-710D-F15D-29E4BE3B638B}"/>
              </a:ext>
            </a:extLst>
          </p:cNvPr>
          <p:cNvSpPr txBox="1"/>
          <p:nvPr/>
        </p:nvSpPr>
        <p:spPr>
          <a:xfrm>
            <a:off x="3254375" y="4294505"/>
            <a:ext cx="177292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200" b="1">
                <a:solidFill>
                  <a:srgbClr val="FF00FF"/>
                </a:solidFill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solidFill>
                  <a:srgbClr val="FF00FF"/>
                </a:solidFill>
                <a:cs typeface="Times New Roman" panose="02020603050405020304" pitchFamily="18" charset="0"/>
              </a:rPr>
              <a:t>个</a:t>
            </a:r>
            <a:r>
              <a:rPr lang="en-US" sz="3200" b="1">
                <a:solidFill>
                  <a:srgbClr val="FF00FF"/>
                </a:solidFill>
                <a:cs typeface="Times New Roman" panose="02020603050405020304" pitchFamily="18" charset="0"/>
              </a:rPr>
              <a:t>3</a:t>
            </a:r>
            <a:endParaRPr lang="en-US" sz="3200" b="1">
              <a:solidFill>
                <a:srgbClr val="FF00FF"/>
              </a:solidFill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085BE82C-9BED-9113-F355-8B5479282623}"/>
              </a:ext>
            </a:extLst>
          </p:cNvPr>
          <p:cNvGrpSpPr/>
          <p:nvPr/>
        </p:nvGrpSpPr>
        <p:grpSpPr>
          <a:xfrm>
            <a:off x="2926715" y="5002530"/>
            <a:ext cx="2866390" cy="645160"/>
            <a:chOff x="4270" y="8217"/>
            <a:chExt cx="4514" cy="1016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19A3CDF-C661-3F61-9BB1-F35EA5C8753E}"/>
                </a:ext>
              </a:extLst>
            </p:cNvPr>
            <p:cNvSpPr txBox="1"/>
            <p:nvPr/>
          </p:nvSpPr>
          <p:spPr>
            <a:xfrm>
              <a:off x="4270" y="8217"/>
              <a:ext cx="4515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00000"/>
                </a:lnSpc>
              </a:pPr>
              <a:r>
                <a:rPr lang="en-US" sz="36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3</a:t>
              </a:r>
              <a:r>
                <a:rPr lang="zh-CN" altLang="en-US" sz="36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×</a:t>
              </a:r>
              <a:r>
                <a:rPr lang="en-US" altLang="zh-CN" sz="3600" b="1">
                  <a:solidFill>
                    <a:srgbClr val="0000FF"/>
                  </a:solidFill>
                  <a:cs typeface="Times New Roman" panose="02020603050405020304" pitchFamily="18" charset="0"/>
                </a:rPr>
                <a:t>         = 12</a:t>
              </a:r>
              <a:endParaRPr lang="en-US" altLang="zh-CN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5792EC7-4A35-8690-E931-E256D2A08E3F}"/>
                </a:ext>
              </a:extLst>
            </p:cNvPr>
            <p:cNvSpPr/>
            <p:nvPr/>
          </p:nvSpPr>
          <p:spPr>
            <a:xfrm>
              <a:off x="5665" y="8218"/>
              <a:ext cx="1015" cy="101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3BFE1099-EF6B-E4B7-33D1-41215A7A8AE1}"/>
              </a:ext>
            </a:extLst>
          </p:cNvPr>
          <p:cNvSpPr txBox="1"/>
          <p:nvPr/>
        </p:nvSpPr>
        <p:spPr>
          <a:xfrm>
            <a:off x="3808730" y="5013960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FF"/>
                </a:solidFill>
                <a:cs typeface="Times New Roman" panose="02020603050405020304" pitchFamily="18" charset="0"/>
              </a:rPr>
              <a:t>4</a:t>
            </a:r>
            <a:endParaRPr lang="en-US" sz="3600" b="1">
              <a:solidFill>
                <a:srgbClr val="FF00FF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D1CFF18-1BE5-DB87-F9F0-7B3C970807FE}"/>
              </a:ext>
            </a:extLst>
          </p:cNvPr>
          <p:cNvSpPr txBox="1"/>
          <p:nvPr/>
        </p:nvSpPr>
        <p:spPr>
          <a:xfrm>
            <a:off x="983615" y="5805170"/>
            <a:ext cx="483235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>
                <a:solidFill>
                  <a:srgbClr val="0000FF"/>
                </a:solidFill>
                <a:cs typeface="Times New Roman" panose="02020603050405020304" pitchFamily="18" charset="0"/>
              </a:rPr>
              <a:t>想</a:t>
            </a:r>
            <a:r>
              <a:rPr 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：</a:t>
            </a:r>
            <a:r>
              <a:rPr sz="3200" b="1">
                <a:solidFill>
                  <a:srgbClr val="0000FF"/>
                </a:solidFill>
                <a:cs typeface="Times New Roman" panose="02020603050405020304" pitchFamily="18" charset="0"/>
              </a:rPr>
              <a:t>3 和几相乘得 12</a:t>
            </a:r>
            <a:r>
              <a:rPr 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1DC1085-F066-26DC-858E-EB2F0052EC73}"/>
              </a:ext>
            </a:extLst>
          </p:cNvPr>
          <p:cNvSpPr txBox="1"/>
          <p:nvPr/>
        </p:nvSpPr>
        <p:spPr>
          <a:xfrm>
            <a:off x="5304155" y="5805170"/>
            <a:ext cx="304863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三（</a:t>
            </a:r>
            <a:r>
              <a:rPr lang="en-US" alt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     </a:t>
            </a:r>
            <a:r>
              <a:rPr lang="zh-CN" sz="3200" b="1">
                <a:solidFill>
                  <a:srgbClr val="0000FF"/>
                </a:solidFill>
                <a:cs typeface="Times New Roman" panose="02020603050405020304" pitchFamily="18" charset="0"/>
              </a:rPr>
              <a:t>）</a:t>
            </a:r>
            <a:r>
              <a:rPr sz="3200" b="1">
                <a:solidFill>
                  <a:srgbClr val="0000FF"/>
                </a:solidFill>
                <a:cs typeface="Times New Roman" panose="02020603050405020304" pitchFamily="18" charset="0"/>
              </a:rPr>
              <a:t>十二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0197F8AF-744F-AEE5-EEB0-C7024B6BCE57}"/>
              </a:ext>
            </a:extLst>
          </p:cNvPr>
          <p:cNvSpPr txBox="1"/>
          <p:nvPr/>
        </p:nvSpPr>
        <p:spPr>
          <a:xfrm>
            <a:off x="6142990" y="577437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FF"/>
                </a:solidFill>
                <a:cs typeface="Times New Roman" panose="02020603050405020304" pitchFamily="18" charset="0"/>
              </a:rPr>
              <a:t>四</a:t>
            </a:r>
            <a:endParaRPr lang="zh-CN" altLang="en-US" sz="3600" b="1">
              <a:solidFill>
                <a:srgbClr val="FF00FF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68955427-F2A3-E1CE-8551-3007E73E77FD}"/>
              </a:ext>
            </a:extLst>
          </p:cNvPr>
          <p:cNvSpPr txBox="1"/>
          <p:nvPr/>
        </p:nvSpPr>
        <p:spPr>
          <a:xfrm>
            <a:off x="8416925" y="5805170"/>
            <a:ext cx="179197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商是4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A8408588-E343-E7F5-3E3F-C244CCA565E9}"/>
              </a:ext>
            </a:extLst>
          </p:cNvPr>
          <p:cNvSpPr txBox="1"/>
          <p:nvPr/>
        </p:nvSpPr>
        <p:spPr>
          <a:xfrm>
            <a:off x="6193370" y="5088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85343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  <p:bldP spid="33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DDC8C1F-57C9-555C-02BD-342696873669}"/>
              </a:ext>
            </a:extLst>
          </p:cNvPr>
          <p:cNvSpPr txBox="1"/>
          <p:nvPr/>
        </p:nvSpPr>
        <p:spPr>
          <a:xfrm>
            <a:off x="4122274" y="476672"/>
            <a:ext cx="2587308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57705F9-4EA0-6AB9-E6CC-CA979FEDF017}"/>
              </a:ext>
            </a:extLst>
          </p:cNvPr>
          <p:cNvSpPr/>
          <p:nvPr/>
        </p:nvSpPr>
        <p:spPr>
          <a:xfrm>
            <a:off x="6096000" y="527936"/>
            <a:ext cx="610238" cy="610238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1BCA699-8786-143C-BE15-0CE8673066A3}"/>
              </a:ext>
            </a:extLst>
          </p:cNvPr>
          <p:cNvSpPr txBox="1"/>
          <p:nvPr/>
        </p:nvSpPr>
        <p:spPr>
          <a:xfrm>
            <a:off x="6193370" y="508893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4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pic>
        <p:nvPicPr>
          <p:cNvPr id="5" name="Picture 19" descr="两小豆形象之明明PPT用（反边）">
            <a:extLst>
              <a:ext uri="{FF2B5EF4-FFF2-40B4-BE49-F238E27FC236}">
                <a16:creationId xmlns:a16="http://schemas.microsoft.com/office/drawing/2014/main" id="{15666777-307A-D164-250E-53563840F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702" y="2385051"/>
            <a:ext cx="1368152" cy="146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圆角矩形标注 31">
            <a:extLst>
              <a:ext uri="{FF2B5EF4-FFF2-40B4-BE49-F238E27FC236}">
                <a16:creationId xmlns:a16="http://schemas.microsoft.com/office/drawing/2014/main" id="{A65DA906-74BD-0C14-6A89-2BAD0ABE9536}"/>
              </a:ext>
            </a:extLst>
          </p:cNvPr>
          <p:cNvSpPr/>
          <p:nvPr/>
        </p:nvSpPr>
        <p:spPr>
          <a:xfrm>
            <a:off x="2196872" y="2385051"/>
            <a:ext cx="3777927" cy="791200"/>
          </a:xfrm>
          <a:prstGeom prst="wedgeRoundRectCallout">
            <a:avLst>
              <a:gd name="adj1" fmla="val -61346"/>
              <a:gd name="adj2" fmla="val 28712"/>
              <a:gd name="adj3" fmla="val 16667"/>
            </a:avLst>
          </a:prstGeom>
          <a:solidFill>
            <a:srgbClr val="E2F4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你喜欢哪种方法？</a:t>
            </a:r>
            <a:r>
              <a:rPr lang="en-US" altLang="zh-CN" sz="3200" b="1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7" name="图片 6" descr="45">
            <a:extLst>
              <a:ext uri="{FF2B5EF4-FFF2-40B4-BE49-F238E27FC236}">
                <a16:creationId xmlns:a16="http://schemas.microsoft.com/office/drawing/2014/main" id="{C008F65F-F79A-8E6B-8C5A-7B0E2E64A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2" t="472" r="1377" b="55546"/>
          <a:stretch>
            <a:fillRect/>
          </a:stretch>
        </p:blipFill>
        <p:spPr>
          <a:xfrm>
            <a:off x="10139391" y="2200130"/>
            <a:ext cx="1326153" cy="1326153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750" h="4750">
                <a:moveTo>
                  <a:pt x="2375" y="0"/>
                </a:moveTo>
                <a:cubicBezTo>
                  <a:pt x="3687" y="0"/>
                  <a:pt x="4750" y="1063"/>
                  <a:pt x="4750" y="2375"/>
                </a:cubicBezTo>
                <a:cubicBezTo>
                  <a:pt x="4750" y="3687"/>
                  <a:pt x="3687" y="4750"/>
                  <a:pt x="2375" y="4750"/>
                </a:cubicBezTo>
                <a:cubicBezTo>
                  <a:pt x="1063" y="4750"/>
                  <a:pt x="0" y="3687"/>
                  <a:pt x="0" y="2375"/>
                </a:cubicBezTo>
                <a:cubicBezTo>
                  <a:pt x="0" y="1063"/>
                  <a:pt x="1063" y="0"/>
                  <a:pt x="2375" y="0"/>
                </a:cubicBezTo>
                <a:close/>
              </a:path>
            </a:pathLst>
          </a:custGeom>
          <a:solidFill>
            <a:srgbClr val="E2F4FD"/>
          </a:solidFill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3521010E-3107-5605-6448-585A28ED3B62}"/>
              </a:ext>
            </a:extLst>
          </p:cNvPr>
          <p:cNvGrpSpPr/>
          <p:nvPr/>
        </p:nvGrpSpPr>
        <p:grpSpPr>
          <a:xfrm>
            <a:off x="6193370" y="2302496"/>
            <a:ext cx="3727450" cy="956310"/>
            <a:chOff x="4331" y="6165"/>
            <a:chExt cx="5870" cy="1506"/>
          </a:xfrm>
        </p:grpSpPr>
        <p:sp>
          <p:nvSpPr>
            <p:cNvPr id="9" name="圆角矩形标注 31">
              <a:extLst>
                <a:ext uri="{FF2B5EF4-FFF2-40B4-BE49-F238E27FC236}">
                  <a16:creationId xmlns:a16="http://schemas.microsoft.com/office/drawing/2014/main" id="{0CB23EB6-EBF7-7C8A-7A33-814989EAF82F}"/>
                </a:ext>
              </a:extLst>
            </p:cNvPr>
            <p:cNvSpPr/>
            <p:nvPr/>
          </p:nvSpPr>
          <p:spPr>
            <a:xfrm>
              <a:off x="4331" y="6165"/>
              <a:ext cx="5269" cy="1506"/>
            </a:xfrm>
            <a:prstGeom prst="wedgeRoundRectCallout">
              <a:avLst>
                <a:gd name="adj1" fmla="val 62009"/>
                <a:gd name="adj2" fmla="val 25099"/>
                <a:gd name="adj3" fmla="val 16667"/>
              </a:avLst>
            </a:prstGeom>
            <a:solidFill>
              <a:srgbClr val="E2F4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 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E9C13026-7540-B406-2F28-A3A0F82338E8}"/>
                </a:ext>
              </a:extLst>
            </p:cNvPr>
            <p:cNvSpPr txBox="1"/>
            <p:nvPr/>
          </p:nvSpPr>
          <p:spPr>
            <a:xfrm>
              <a:off x="4364" y="6453"/>
              <a:ext cx="5837" cy="929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eaLnBrk="1" latinLnBrk="0" hangingPunct="1">
                <a:lnSpc>
                  <a:spcPct val="110000"/>
                </a:lnSpc>
              </a:pPr>
              <a:r>
                <a:rPr sz="3200" b="1" dirty="0"/>
                <a:t>用</a:t>
              </a:r>
              <a:r>
                <a:rPr lang="zh-CN" sz="3200" b="1" dirty="0">
                  <a:solidFill>
                    <a:srgbClr val="FF0000"/>
                  </a:solidFill>
                </a:rPr>
                <a:t>乘法口诀</a:t>
              </a:r>
              <a:r>
                <a:rPr sz="3200" b="1" dirty="0" err="1"/>
                <a:t>求商</a:t>
              </a:r>
              <a:r>
                <a:rPr lang="zh-CN" altLang="en-US" sz="3200" b="1" dirty="0"/>
                <a:t>。</a:t>
              </a:r>
              <a:endParaRPr sz="3200" b="1" dirty="0"/>
            </a:p>
          </p:txBody>
        </p:sp>
      </p:grpSp>
      <p:sp>
        <p:nvSpPr>
          <p:cNvPr id="11" name="文本框 10">
            <a:extLst>
              <a:ext uri="{FF2B5EF4-FFF2-40B4-BE49-F238E27FC236}">
                <a16:creationId xmlns:a16="http://schemas.microsoft.com/office/drawing/2014/main" id="{5911CE69-BE4A-F7AF-B569-0A4A2A356AC3}"/>
              </a:ext>
            </a:extLst>
          </p:cNvPr>
          <p:cNvSpPr txBox="1"/>
          <p:nvPr/>
        </p:nvSpPr>
        <p:spPr>
          <a:xfrm>
            <a:off x="2711624" y="1470703"/>
            <a:ext cx="3048635" cy="583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三（</a:t>
            </a:r>
            <a:r>
              <a:rPr lang="zh-CN" altLang="en-US" sz="3200" b="1" dirty="0">
                <a:solidFill>
                  <a:srgbClr val="FF00FF"/>
                </a:solidFill>
                <a:cs typeface="Times New Roman" panose="02020603050405020304" pitchFamily="18" charset="0"/>
              </a:rPr>
              <a:t>四</a:t>
            </a:r>
            <a:r>
              <a:rPr 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）</a:t>
            </a:r>
            <a:r>
              <a:rPr sz="3200" b="1" dirty="0" err="1">
                <a:solidFill>
                  <a:srgbClr val="0000FF"/>
                </a:solidFill>
                <a:cs typeface="Times New Roman" panose="02020603050405020304" pitchFamily="18" charset="0"/>
              </a:rPr>
              <a:t>十二</a:t>
            </a:r>
            <a:endParaRPr sz="3200" b="1" dirty="0">
              <a:solidFill>
                <a:srgbClr val="0000FF"/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C8DA5852-2315-3C98-C783-28347CC07F68}"/>
              </a:ext>
            </a:extLst>
          </p:cNvPr>
          <p:cNvSpPr/>
          <p:nvPr/>
        </p:nvSpPr>
        <p:spPr>
          <a:xfrm>
            <a:off x="5936275" y="1540888"/>
            <a:ext cx="601426" cy="42437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CCC7005-098B-3654-0E27-AB2086C767FC}"/>
              </a:ext>
            </a:extLst>
          </p:cNvPr>
          <p:cNvSpPr txBox="1"/>
          <p:nvPr/>
        </p:nvSpPr>
        <p:spPr>
          <a:xfrm>
            <a:off x="6711157" y="1470703"/>
            <a:ext cx="1626249" cy="583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t">
            <a:spAutoFit/>
          </a:bodyPr>
          <a:lstStyle/>
          <a:p>
            <a:pPr lvl="0" algn="ctr"/>
            <a:r>
              <a:rPr lang="zh-CN" altLang="en-US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商是</a:t>
            </a:r>
            <a:r>
              <a:rPr lang="en-US" altLang="zh-CN" sz="3200" b="1" dirty="0">
                <a:solidFill>
                  <a:srgbClr val="0000FF"/>
                </a:solidFill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360988" y="3441686"/>
            <a:ext cx="8353425" cy="2232025"/>
            <a:chOff x="261" y="8279"/>
            <a:chExt cx="13155" cy="3515"/>
          </a:xfrm>
        </p:grpSpPr>
        <p:sp>
          <p:nvSpPr>
            <p:cNvPr id="17" name="矩形 16"/>
            <p:cNvSpPr/>
            <p:nvPr/>
          </p:nvSpPr>
          <p:spPr>
            <a:xfrm>
              <a:off x="261" y="8279"/>
              <a:ext cx="11438" cy="3515"/>
            </a:xfrm>
            <a:prstGeom prst="rect">
              <a:avLst/>
            </a:prstGeom>
            <a:solidFill>
              <a:srgbClr val="DFF7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22" y="8599"/>
              <a:ext cx="12594" cy="285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FF"/>
                  </a:solidFill>
                </a:rPr>
                <a:t>算除法，要求商，乘法口诀来帮忙。</a:t>
              </a:r>
              <a:endParaRPr lang="en-US" altLang="zh-CN" sz="3200" b="1" dirty="0">
                <a:solidFill>
                  <a:srgbClr val="FF00FF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FF"/>
                  </a:solidFill>
                </a:rPr>
                <a:t>口诀得出被除数，乘法口诀前两数，</a:t>
              </a:r>
              <a:endParaRPr lang="en-US" altLang="zh-CN" sz="3200" b="1" dirty="0">
                <a:solidFill>
                  <a:srgbClr val="FF00FF"/>
                </a:solidFill>
              </a:endParaRPr>
            </a:p>
            <a:p>
              <a:pPr latinLnBrk="0">
                <a:lnSpc>
                  <a:spcPct val="120000"/>
                </a:lnSpc>
              </a:pPr>
              <a:r>
                <a:rPr lang="zh-CN" altLang="en-US" sz="3200" b="1" dirty="0">
                  <a:solidFill>
                    <a:srgbClr val="FF00FF"/>
                  </a:solidFill>
                </a:rPr>
                <a:t>一个除数一个商。</a:t>
              </a: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BF4DC89B-CD26-90B6-9389-555D50B7DD75}"/>
              </a:ext>
            </a:extLst>
          </p:cNvPr>
          <p:cNvSpPr txBox="1"/>
          <p:nvPr/>
        </p:nvSpPr>
        <p:spPr>
          <a:xfrm>
            <a:off x="1434149" y="5781261"/>
            <a:ext cx="90042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05A67"/>
                </a:solidFill>
              </a:rPr>
              <a:t>小口诀：一看除数二被除数，口诀缺啥商是啥。</a:t>
            </a:r>
          </a:p>
        </p:txBody>
      </p:sp>
    </p:spTree>
    <p:extLst>
      <p:ext uri="{BB962C8B-B14F-4D97-AF65-F5344CB8AC3E}">
        <p14:creationId xmlns:p14="http://schemas.microsoft.com/office/powerpoint/2010/main" val="31155277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3" grpId="0" animBg="1"/>
      <p:bldP spid="14" grpId="0" animBg="1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487805" y="838200"/>
            <a:ext cx="78117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想一想：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÷</a:t>
            </a:r>
            <a:r>
              <a:rPr lang="en-US" altLang="zh-CN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 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的商是几？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829493" y="1942465"/>
            <a:ext cx="2533015" cy="645160"/>
            <a:chOff x="2691" y="8217"/>
            <a:chExt cx="3989" cy="1016"/>
          </a:xfrm>
        </p:grpSpPr>
        <p:sp>
          <p:nvSpPr>
            <p:cNvPr id="8" name="文本框 7"/>
            <p:cNvSpPr txBox="1"/>
            <p:nvPr/>
          </p:nvSpPr>
          <p:spPr>
            <a:xfrm>
              <a:off x="2691" y="8217"/>
              <a:ext cx="3019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00000"/>
                </a:lnSpc>
              </a:pPr>
              <a:r>
                <a:rPr lang="en-US" sz="3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12</a:t>
              </a:r>
              <a:r>
                <a:rPr lang="zh-CN" altLang="en-US" sz="3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÷</a:t>
              </a:r>
              <a:r>
                <a:rPr lang="en-US" altLang="zh-CN" sz="3600" b="1">
                  <a:solidFill>
                    <a:srgbClr val="000000"/>
                  </a:solidFill>
                  <a:cs typeface="Times New Roman" panose="02020603050405020304" pitchFamily="18" charset="0"/>
                </a:rPr>
                <a:t>4 =</a:t>
              </a:r>
              <a:endParaRPr lang="en-US" altLang="zh-CN" sz="3600" b="1">
                <a:solidFill>
                  <a:srgbClr val="000000"/>
                </a:solidFill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665" y="8218"/>
              <a:ext cx="1015" cy="101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716395" y="194246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cs typeface="Times New Roman" panose="02020603050405020304" pitchFamily="18" charset="0"/>
              </a:rPr>
              <a:t>3</a:t>
            </a:r>
            <a:endParaRPr lang="en-US" sz="3600" b="1">
              <a:solidFill>
                <a:srgbClr val="FF0000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33625" y="3046730"/>
            <a:ext cx="483235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>
                <a:solidFill>
                  <a:srgbClr val="0000FF"/>
                </a:solidFill>
                <a:cs typeface="Times New Roman" panose="02020603050405020304" pitchFamily="18" charset="0"/>
              </a:rPr>
              <a:t>想</a:t>
            </a:r>
            <a:r>
              <a:rPr 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：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4</a:t>
            </a:r>
            <a:r>
              <a:rPr sz="3600" b="1">
                <a:solidFill>
                  <a:srgbClr val="0000FF"/>
                </a:solidFill>
                <a:cs typeface="Times New Roman" panose="02020603050405020304" pitchFamily="18" charset="0"/>
              </a:rPr>
              <a:t> 和几相乘得 12</a:t>
            </a:r>
            <a:r>
              <a:rPr 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070225" y="4150995"/>
            <a:ext cx="396430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      </a:t>
            </a:r>
            <a:r>
              <a:rPr lang="zh-CN" sz="3600" b="1">
                <a:solidFill>
                  <a:srgbClr val="0000FF"/>
                </a:solidFill>
                <a:cs typeface="Times New Roman" panose="02020603050405020304" pitchFamily="18" charset="0"/>
              </a:rPr>
              <a:t>）</a:t>
            </a:r>
            <a:r>
              <a:rPr lang="zh-CN" altLang="en-US" sz="3600" b="1">
                <a:solidFill>
                  <a:srgbClr val="0000FF"/>
                </a:solidFill>
                <a:cs typeface="Times New Roman" panose="02020603050405020304" pitchFamily="18" charset="0"/>
                <a:sym typeface="+mn-ea"/>
              </a:rPr>
              <a:t>四</a:t>
            </a:r>
            <a:r>
              <a:rPr sz="3600" b="1">
                <a:solidFill>
                  <a:srgbClr val="0000FF"/>
                </a:solidFill>
                <a:cs typeface="Times New Roman" panose="02020603050405020304" pitchFamily="18" charset="0"/>
              </a:rPr>
              <a:t>十二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655060" y="4150678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600" b="1">
                <a:solidFill>
                  <a:srgbClr val="FF00FF"/>
                </a:solidFill>
                <a:cs typeface="Times New Roman" panose="02020603050405020304" pitchFamily="18" charset="0"/>
                <a:sym typeface="+mn-ea"/>
              </a:rPr>
              <a:t>三</a:t>
            </a:r>
            <a:endParaRPr lang="zh-CN" altLang="en-US" sz="3600" b="1">
              <a:solidFill>
                <a:srgbClr val="FF00FF"/>
              </a:solidFill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392670" y="4150995"/>
            <a:ext cx="14820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>
                <a:solidFill>
                  <a:srgbClr val="0000FF"/>
                </a:solidFill>
                <a:cs typeface="Times New Roman" panose="02020603050405020304" pitchFamily="18" charset="0"/>
              </a:rPr>
              <a:t>商是</a:t>
            </a:r>
            <a:r>
              <a:rPr lang="en-US" sz="3600" b="1">
                <a:solidFill>
                  <a:srgbClr val="0000FF"/>
                </a:solidFill>
                <a:cs typeface="Times New Roman" panose="02020603050405020304" pitchFamily="18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2" grpId="0"/>
      <p:bldP spid="23" grpId="0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2" descr="未标题-27">
            <a:extLst>
              <a:ext uri="{FF2B5EF4-FFF2-40B4-BE49-F238E27FC236}">
                <a16:creationId xmlns:a16="http://schemas.microsoft.com/office/drawing/2014/main" id="{BAABDCAE-16FB-1910-A749-566CAF3B3A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54" y="3164355"/>
            <a:ext cx="6264696" cy="1704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982980" y="1915795"/>
            <a:ext cx="1058545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6个气球平均分给3人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每人分几个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怎样算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35545" y="162750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41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407670" y="476885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达标检测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7846060" y="3716020"/>
            <a:ext cx="2226945" cy="645160"/>
            <a:chOff x="3173" y="8217"/>
            <a:chExt cx="3507" cy="1016"/>
          </a:xfrm>
        </p:grpSpPr>
        <p:sp>
          <p:nvSpPr>
            <p:cNvPr id="6" name="文本框 5"/>
            <p:cNvSpPr txBox="1"/>
            <p:nvPr/>
          </p:nvSpPr>
          <p:spPr>
            <a:xfrm>
              <a:off x="3173" y="8217"/>
              <a:ext cx="2537" cy="101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atinLnBrk="0">
                <a:lnSpc>
                  <a:spcPct val="100000"/>
                </a:lnSpc>
              </a:pPr>
              <a:r>
                <a:rPr 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  <a:r>
                <a:rPr lang="zh-CN" altLang="en-US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÷</a:t>
              </a:r>
              <a:r>
                <a:rPr lang="en-US" altLang="zh-CN" sz="3600" b="1">
                  <a:solidFill>
                    <a:srgbClr val="000000"/>
                  </a:solidFill>
                  <a:ea typeface="黑体" panose="02010609060101010101" pitchFamily="49" charset="-122"/>
                  <a:cs typeface="Times New Roman" panose="02020603050405020304" pitchFamily="18" charset="0"/>
                </a:rPr>
                <a:t>3 =</a:t>
              </a:r>
              <a:endParaRPr lang="en-US" altLang="zh-CN" sz="3600" b="1">
                <a:solidFill>
                  <a:srgbClr val="00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665" y="8218"/>
              <a:ext cx="1015" cy="1015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424670" y="3727450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289800" y="4869181"/>
            <a:ext cx="358330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2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想：（</a:t>
            </a:r>
            <a:r>
              <a:rPr lang="en-US" altLang="zh-CN" sz="32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sz="32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sz="32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三</a:t>
            </a:r>
            <a:r>
              <a:rPr lang="zh-CN" sz="32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得六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8545195" y="483838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endParaRPr lang="zh-CN" altLang="en-US" sz="3600" b="1">
              <a:solidFill>
                <a:srgbClr val="FF00FF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71270" y="1268730"/>
            <a:ext cx="4812665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用乘法口诀求商。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70635" y="2493645"/>
            <a:ext cx="24320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6 =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520055" y="1629410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42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dirty="0">
                <a:solidFill>
                  <a:srgbClr val="00B050"/>
                </a:solidFill>
                <a:cs typeface="+mn-ea"/>
                <a:sym typeface="Times New Roman" panose="02020603050405020304" pitchFamily="18" charset="0"/>
              </a:rPr>
              <a:t>】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800600" y="2493645"/>
            <a:ext cx="24320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2 =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330565" y="2493645"/>
            <a:ext cx="243205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4 =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705485" y="3717290"/>
            <a:ext cx="35572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</a:rPr>
              <a:t>）六十二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35450" y="3717290"/>
            <a:ext cx="35572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altLang="en-US" sz="3200" b="1"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）一十</a:t>
            </a:r>
            <a:endParaRPr lang="zh-CN" altLang="en-US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65415" y="3717290"/>
            <a:ext cx="3557270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50000"/>
              </a:lnSpc>
            </a:pP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</a:t>
            </a:r>
            <a:r>
              <a:rPr lang="zh-CN" sz="3200" b="1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）四得八</a:t>
            </a:r>
            <a:endParaRPr lang="en-US" altLang="zh-CN" sz="3200" b="1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071495" y="263715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559560" y="386048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endParaRPr lang="zh-CN" altLang="en-US" sz="3600" b="1">
              <a:solidFill>
                <a:srgbClr val="FF00FF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44970" y="263715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20055" y="386048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五</a:t>
            </a:r>
            <a:endParaRPr lang="zh-CN" altLang="en-US" sz="3600" b="1">
              <a:solidFill>
                <a:srgbClr val="FF00FF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128250" y="2637155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en-US" sz="36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16315" y="3860483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>
                <a:solidFill>
                  <a:srgbClr val="FF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二</a:t>
            </a:r>
            <a:endParaRPr lang="zh-CN" altLang="en-US" sz="3600" b="1">
              <a:solidFill>
                <a:srgbClr val="FF00FF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360934-ED38-90AD-285E-89BA2A166AD4}"/>
              </a:ext>
            </a:extLst>
          </p:cNvPr>
          <p:cNvSpPr txBox="1"/>
          <p:nvPr/>
        </p:nvSpPr>
        <p:spPr>
          <a:xfrm>
            <a:off x="623392" y="1123564"/>
            <a:ext cx="10873208" cy="13583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3600" b="1" dirty="0">
                <a:latin typeface="+mn-ea"/>
                <a:ea typeface="+mn-ea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朵花，有</a:t>
            </a:r>
            <a:r>
              <a:rPr lang="en-US" altLang="zh-CN" sz="3600" b="1" dirty="0">
                <a:latin typeface="+mn-ea"/>
                <a:ea typeface="+mn-ea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个花瓶，平均每个花瓶里插多少</a:t>
            </a:r>
            <a:r>
              <a:rPr lang="zh-CN" altLang="en-US" sz="3600" b="1">
                <a:ea typeface="黑体" panose="02010609060101010101" pitchFamily="49" charset="-122"/>
                <a:cs typeface="Times New Roman" panose="02020603050405020304" pitchFamily="18" charset="0"/>
              </a:rPr>
              <a:t>朵花？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5BEE3EF5-7237-7DFD-46A5-0BB7E2785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73" y="2707740"/>
            <a:ext cx="10918246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0D29AC67-0BF0-06A2-9DCC-5D6019199C9F}"/>
              </a:ext>
            </a:extLst>
          </p:cNvPr>
          <p:cNvSpPr txBox="1"/>
          <p:nvPr/>
        </p:nvSpPr>
        <p:spPr>
          <a:xfrm>
            <a:off x="1919536" y="4211051"/>
            <a:ext cx="7056784" cy="6935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除法算式：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__________________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E522674-3E03-99EA-1DE9-892A8CED9526}"/>
              </a:ext>
            </a:extLst>
          </p:cNvPr>
          <p:cNvSpPr txBox="1"/>
          <p:nvPr/>
        </p:nvSpPr>
        <p:spPr>
          <a:xfrm>
            <a:off x="1919536" y="5111741"/>
            <a:ext cx="7056784" cy="69352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2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口诀：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__________________</a:t>
            </a:r>
            <a:endParaRPr lang="zh-CN" altLang="en-US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03A37E-F18B-6146-84F4-A5F952CF2D68}"/>
              </a:ext>
            </a:extLst>
          </p:cNvPr>
          <p:cNvSpPr txBox="1"/>
          <p:nvPr/>
        </p:nvSpPr>
        <p:spPr>
          <a:xfrm>
            <a:off x="1898318" y="1159024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en-US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5F19E56-56D4-BC62-FF59-4A6D07BA45E7}"/>
              </a:ext>
            </a:extLst>
          </p:cNvPr>
          <p:cNvSpPr txBox="1"/>
          <p:nvPr/>
        </p:nvSpPr>
        <p:spPr>
          <a:xfrm>
            <a:off x="4834062" y="1159024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en-US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10DE62-6F66-2F40-F572-F7D04E67698D}"/>
              </a:ext>
            </a:extLst>
          </p:cNvPr>
          <p:cNvSpPr txBox="1"/>
          <p:nvPr/>
        </p:nvSpPr>
        <p:spPr>
          <a:xfrm>
            <a:off x="4834062" y="4211051"/>
            <a:ext cx="216024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÷3=3</a:t>
            </a:r>
            <a:endParaRPr lang="en-US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CBABBCF-C39B-6CA3-77A1-0D4DB7A93056}"/>
              </a:ext>
            </a:extLst>
          </p:cNvPr>
          <p:cNvSpPr txBox="1"/>
          <p:nvPr/>
        </p:nvSpPr>
        <p:spPr>
          <a:xfrm>
            <a:off x="3898407" y="5108133"/>
            <a:ext cx="2520280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三三得九</a:t>
            </a:r>
            <a:endParaRPr lang="en-US" sz="3600" b="1" dirty="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239714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A843800-9156-92E4-B6C0-0AB41E01FD68}"/>
              </a:ext>
            </a:extLst>
          </p:cNvPr>
          <p:cNvSpPr txBox="1"/>
          <p:nvPr/>
        </p:nvSpPr>
        <p:spPr>
          <a:xfrm>
            <a:off x="623392" y="760100"/>
            <a:ext cx="10945216" cy="497315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</a:rPr>
              <a:t>判断。</a:t>
            </a:r>
            <a:endParaRPr lang="en-US" altLang="zh-CN" sz="3600" b="1" dirty="0"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）计算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12÷4=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/>
                <a:ea typeface="黑体"/>
                <a:cs typeface="Times New Roman" panose="02020603050405020304" pitchFamily="18" charset="0"/>
              </a:rPr>
              <a:t>(   )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时，要用乘法口诀三四十二。</a:t>
            </a:r>
            <a:endParaRPr lang="en-US" altLang="zh-CN" sz="3600" b="1" dirty="0"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  <a:p>
            <a:pPr latinLnBrk="0">
              <a:lnSpc>
                <a:spcPct val="150000"/>
              </a:lnSpc>
            </a:pP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										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      ）</a:t>
            </a:r>
          </a:p>
          <a:p>
            <a:pPr latinLnBrk="0">
              <a:lnSpc>
                <a:spcPct val="15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）求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15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里面有几个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，列式为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15÷5=3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。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	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      ）</a:t>
            </a:r>
          </a:p>
          <a:p>
            <a:pPr latinLnBrk="0">
              <a:lnSpc>
                <a:spcPct val="15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）被除数是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24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，除数是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，商是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，计算时运用</a:t>
            </a:r>
          </a:p>
          <a:p>
            <a:pPr latinLnBrk="0">
              <a:lnSpc>
                <a:spcPct val="150000"/>
              </a:lnSpc>
            </a:pP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的乘法口诀是四六二十四。</a:t>
            </a:r>
            <a:r>
              <a:rPr lang="en-US" altLang="zh-CN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			</a:t>
            </a:r>
            <a:r>
              <a:rPr lang="zh-CN" altLang="en-US" sz="3600" b="1" dirty="0"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      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36F4CDC-29AB-1712-0EB8-971F495698C9}"/>
              </a:ext>
            </a:extLst>
          </p:cNvPr>
          <p:cNvSpPr txBox="1"/>
          <p:nvPr/>
        </p:nvSpPr>
        <p:spPr>
          <a:xfrm>
            <a:off x="10343574" y="2546030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C995C20-4F15-716A-0003-17A41924D8BF}"/>
              </a:ext>
            </a:extLst>
          </p:cNvPr>
          <p:cNvSpPr txBox="1"/>
          <p:nvPr/>
        </p:nvSpPr>
        <p:spPr>
          <a:xfrm>
            <a:off x="10343574" y="3429000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altLang="zh-CN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39603D8-1347-DA3E-411C-A6B43AA3427D}"/>
              </a:ext>
            </a:extLst>
          </p:cNvPr>
          <p:cNvSpPr txBox="1"/>
          <p:nvPr/>
        </p:nvSpPr>
        <p:spPr>
          <a:xfrm>
            <a:off x="10343574" y="5013176"/>
            <a:ext cx="64897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sz="36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532031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407670" y="549275"/>
            <a:ext cx="2776220" cy="720090"/>
          </a:xfrm>
          <a:prstGeom prst="roundRect">
            <a:avLst>
              <a:gd name="adj" fmla="val 50000"/>
            </a:avLst>
          </a:prstGeom>
          <a:solidFill>
            <a:srgbClr val="4872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08693" y="2494598"/>
            <a:ext cx="517461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4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4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4000" b="1">
                <a:solidFill>
                  <a:srgbClr val="0000FF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 = 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954520" y="2494280"/>
            <a:ext cx="619760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en-US" sz="40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211580" y="1589405"/>
            <a:ext cx="97688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sz="3600" b="1">
                <a:ea typeface="黑体" panose="02010609060101010101" pitchFamily="49" charset="-122"/>
                <a:cs typeface="Times New Roman" panose="02020603050405020304" pitchFamily="18" charset="0"/>
              </a:rPr>
              <a:t>12个桃，每只小猴分3个，可以分给几只小猴</a:t>
            </a:r>
            <a:r>
              <a:rPr lang="zh-CN" sz="3600" b="1">
                <a:ea typeface="黑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sp>
        <p:nvSpPr>
          <p:cNvPr id="11" name="圆角矩形 10"/>
          <p:cNvSpPr/>
          <p:nvPr/>
        </p:nvSpPr>
        <p:spPr>
          <a:xfrm>
            <a:off x="1187450" y="3431540"/>
            <a:ext cx="9792970" cy="2700020"/>
          </a:xfrm>
          <a:prstGeom prst="roundRect">
            <a:avLst>
              <a:gd name="adj" fmla="val 11261"/>
            </a:avLst>
          </a:prstGeom>
          <a:solidFill>
            <a:srgbClr val="FEF1E4"/>
          </a:solidFill>
          <a:ln>
            <a:solidFill>
              <a:srgbClr val="F4B9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199515" y="3531870"/>
            <a:ext cx="540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cs typeface="Times New Roman" panose="02020603050405020304" pitchFamily="18" charset="0"/>
              </a:rPr>
              <a:t>求商的方法：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097405" y="4222115"/>
            <a:ext cx="540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sz="3600" b="1">
                <a:cs typeface="Times New Roman" panose="02020603050405020304" pitchFamily="18" charset="0"/>
              </a:rPr>
              <a:t>①</a:t>
            </a:r>
            <a:r>
              <a:rPr lang="en-US" altLang="zh-CN" sz="3600" b="1">
                <a:cs typeface="Times New Roman" panose="02020603050405020304" pitchFamily="18" charset="0"/>
              </a:rPr>
              <a:t> </a:t>
            </a:r>
            <a:r>
              <a:rPr lang="zh-CN" altLang="en-US" sz="3600" b="1">
                <a:cs typeface="Times New Roman" panose="02020603050405020304" pitchFamily="18" charset="0"/>
              </a:rPr>
              <a:t>用连减的方法求商</a:t>
            </a:r>
          </a:p>
        </p:txBody>
      </p:sp>
      <p:sp>
        <p:nvSpPr>
          <p:cNvPr id="47" name="文本框 46"/>
          <p:cNvSpPr txBox="1"/>
          <p:nvPr/>
        </p:nvSpPr>
        <p:spPr>
          <a:xfrm>
            <a:off x="6671945" y="4253230"/>
            <a:ext cx="43078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－</a:t>
            </a:r>
            <a:r>
              <a:rPr lang="en-US" sz="3200" b="1">
                <a:solidFill>
                  <a:srgbClr val="FF0000"/>
                </a:solidFill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 = 0</a:t>
            </a:r>
            <a:endParaRPr lang="en-US" sz="3200" b="1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97405" y="4912995"/>
            <a:ext cx="540000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00000"/>
              </a:lnSpc>
            </a:pPr>
            <a:r>
              <a:rPr lang="zh-CN" altLang="en-US" sz="3600" b="1">
                <a:cs typeface="Times New Roman" panose="02020603050405020304" pitchFamily="18" charset="0"/>
              </a:rPr>
              <a:t>②</a:t>
            </a:r>
            <a:r>
              <a:rPr lang="en-US" altLang="zh-CN" sz="3600" b="1">
                <a:cs typeface="Times New Roman" panose="02020603050405020304" pitchFamily="18" charset="0"/>
              </a:rPr>
              <a:t> </a:t>
            </a:r>
            <a:r>
              <a:rPr lang="zh-CN" altLang="en-US" sz="3600" b="1">
                <a:cs typeface="Times New Roman" panose="02020603050405020304" pitchFamily="18" charset="0"/>
              </a:rPr>
              <a:t>用乘法口诀求商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671945" y="4942523"/>
            <a:ext cx="43078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想：3 和几相乘得 12？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72580" y="5542598"/>
            <a:ext cx="43078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00000"/>
              </a:lnSpc>
            </a:pPr>
            <a:r>
              <a:rPr lang="zh-CN" sz="3200" b="1">
                <a:solidFill>
                  <a:srgbClr val="FF0000"/>
                </a:solidFill>
                <a:cs typeface="Times New Roman" panose="02020603050405020304" pitchFamily="18" charset="0"/>
              </a:rPr>
              <a:t>三四十二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1" grpId="0" bldLvl="0" animBg="1"/>
      <p:bldP spid="12" grpId="0"/>
      <p:bldP spid="13" grpId="0"/>
      <p:bldP spid="47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695</Words>
  <Application>Microsoft Office PowerPoint</Application>
  <PresentationFormat>宽屏</PresentationFormat>
  <Paragraphs>139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等线</vt:lpstr>
      <vt:lpstr>等线 Light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744</cp:revision>
  <dcterms:created xsi:type="dcterms:W3CDTF">2015-08-27T07:30:00Z</dcterms:created>
  <dcterms:modified xsi:type="dcterms:W3CDTF">2025-08-12T05:26:56Z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7944E19C7B4149548665D3FD6EF8FF63</vt:lpwstr>
  </property>
</Properties>
</file>