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454" r:id="rId2"/>
    <p:sldId id="575" r:id="rId3"/>
    <p:sldId id="572" r:id="rId4"/>
    <p:sldId id="629" r:id="rId5"/>
    <p:sldId id="631" r:id="rId6"/>
    <p:sldId id="632" r:id="rId7"/>
    <p:sldId id="633" r:id="rId8"/>
    <p:sldId id="634" r:id="rId9"/>
    <p:sldId id="519" r:id="rId10"/>
    <p:sldId id="576" r:id="rId11"/>
    <p:sldId id="635" r:id="rId12"/>
    <p:sldId id="636" r:id="rId13"/>
    <p:sldId id="637" r:id="rId14"/>
    <p:sldId id="596" r:id="rId15"/>
    <p:sldId id="508" r:id="rId16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00">
          <p15:clr>
            <a:srgbClr val="A4A3A4"/>
          </p15:clr>
        </p15:guide>
        <p15:guide id="2" orient="horz" pos="927">
          <p15:clr>
            <a:srgbClr val="A4A3A4"/>
          </p15:clr>
        </p15:guide>
        <p15:guide id="3" orient="horz" pos="4025">
          <p15:clr>
            <a:srgbClr val="A4A3A4"/>
          </p15:clr>
        </p15:guide>
        <p15:guide id="4" pos="256">
          <p15:clr>
            <a:srgbClr val="A4A3A4"/>
          </p15:clr>
        </p15:guide>
        <p15:guide id="5" pos="656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2" name="lenovo" initials="l" lastIdx="20" clrIdx="1"/>
  <p:cmAuthor id="3" name="xbany" initials="xb21cn" lastIdx="44" clrIdx="2"/>
  <p:cmAuthor id="4" name="书强 谢" initials="书强" lastIdx="3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E4C9"/>
    <a:srgbClr val="E4F0D4"/>
    <a:srgbClr val="EEE4F0"/>
    <a:srgbClr val="FAD5E5"/>
    <a:srgbClr val="F6FAF9"/>
    <a:srgbClr val="795B8D"/>
    <a:srgbClr val="F4F8F7"/>
    <a:srgbClr val="FF00FF"/>
    <a:srgbClr val="0000FF"/>
    <a:srgbClr val="F7F1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5238" autoAdjust="0"/>
  </p:normalViewPr>
  <p:slideViewPr>
    <p:cSldViewPr snapToGrid="0">
      <p:cViewPr varScale="1">
        <p:scale>
          <a:sx n="68" d="100"/>
          <a:sy n="68" d="100"/>
        </p:scale>
        <p:origin x="84" y="870"/>
      </p:cViewPr>
      <p:guideLst>
        <p:guide orient="horz" pos="2100"/>
        <p:guide orient="horz" pos="927"/>
        <p:guide orient="horz" pos="4025"/>
        <p:guide pos="256"/>
        <p:guide pos="656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0" cy="72000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B977988-09FF-461A-AC4E-85AA392BF007}" type="datetimeFigureOut">
              <a:rPr lang="zh-CN" altLang="en-US"/>
              <a:t>2025/8/12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7EDA4AF8-3999-4B50-96A3-B8C83660045D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8948BF6C-F389-4163-8DEA-EE114D819A2E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19).jpeg未命名项目-图层 1 (19)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4445" y="0"/>
            <a:ext cx="1219200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F:\下载\未命名项目-图层 1 (19).jpeg未命名项目-图层 1 (19)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4445" y="0"/>
            <a:ext cx="1219200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矩形 2"/>
          <p:cNvSpPr/>
          <p:nvPr userDrawn="1"/>
        </p:nvSpPr>
        <p:spPr>
          <a:xfrm>
            <a:off x="211455" y="292100"/>
            <a:ext cx="11770360" cy="62738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0789" y="404918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F:\下载\未命名项目-图层 1 (19).jpeg未命名项目-图层 1 (19)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4445" y="0"/>
            <a:ext cx="1219200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矩形 1"/>
          <p:cNvSpPr/>
          <p:nvPr userDrawn="1"/>
        </p:nvSpPr>
        <p:spPr>
          <a:xfrm>
            <a:off x="-14605" y="221615"/>
            <a:ext cx="12222480" cy="641477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64240" y="332740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/>
          <a:stretch>
            <a:fillRect/>
          </a:stretch>
        </p:blipFill>
        <p:spPr bwMode="auto">
          <a:xfrm>
            <a:off x="0" y="0"/>
            <a:ext cx="1225931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3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未命名项目"/>
          <p:cNvPicPr>
            <a:picLocks noChangeAspect="1"/>
          </p:cNvPicPr>
          <p:nvPr userDrawn="1"/>
        </p:nvPicPr>
        <p:blipFill>
          <a:blip r:embed="rId2">
            <a:lum bright="12000"/>
          </a:blip>
          <a:srcRect l="2447" r="14564" b="17212"/>
          <a:stretch>
            <a:fillRect/>
          </a:stretch>
        </p:blipFill>
        <p:spPr>
          <a:xfrm>
            <a:off x="-29845" y="-8572"/>
            <a:ext cx="12251690" cy="6875145"/>
          </a:xfrm>
          <a:prstGeom prst="rect">
            <a:avLst/>
          </a:prstGeom>
        </p:spPr>
      </p:pic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4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17"/>
            <a:ext cx="12183110" cy="685292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-635"/>
            <a:ext cx="12183110" cy="685355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文本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-1015365" y="-27305"/>
            <a:ext cx="13245465" cy="7480300"/>
            <a:chOff x="0" y="-43"/>
            <a:chExt cx="19260" cy="10877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0" y="0"/>
              <a:ext cx="19261" cy="10834"/>
            </a:xfrm>
            <a:prstGeom prst="rect">
              <a:avLst/>
            </a:prstGeom>
          </p:spPr>
        </p:pic>
        <p:sp>
          <p:nvSpPr>
            <p:cNvPr id="10" name="矩形 9"/>
            <p:cNvSpPr/>
            <p:nvPr userDrawn="1"/>
          </p:nvSpPr>
          <p:spPr>
            <a:xfrm>
              <a:off x="9147" y="-43"/>
              <a:ext cx="7598" cy="6690"/>
            </a:xfrm>
            <a:prstGeom prst="rect">
              <a:avLst/>
            </a:prstGeom>
            <a:solidFill>
              <a:srgbClr val="EAF7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图片 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42619" y="0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ransition spd="slow"/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矩形 4"/>
          <p:cNvSpPr>
            <a:spLocks noChangeArrowheads="1"/>
          </p:cNvSpPr>
          <p:nvPr/>
        </p:nvSpPr>
        <p:spPr bwMode="auto">
          <a:xfrm>
            <a:off x="1487170" y="980440"/>
            <a:ext cx="7983220" cy="3146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latinLnBrk="0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sz="8000" b="1">
                <a:solidFill>
                  <a:srgbClr val="FBF8F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</a:rPr>
              <a:t>用2</a:t>
            </a:r>
            <a:r>
              <a:rPr sz="8000" b="1">
                <a:solidFill>
                  <a:srgbClr val="FBF8F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~</a:t>
            </a:r>
            <a:r>
              <a:rPr sz="8000" b="1">
                <a:solidFill>
                  <a:srgbClr val="FBF8F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</a:rPr>
              <a:t>6的乘法口诀求商（</a:t>
            </a:r>
            <a:r>
              <a:rPr lang="en-US" sz="8000" b="1">
                <a:solidFill>
                  <a:srgbClr val="FBF8F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</a:rPr>
              <a:t>2</a:t>
            </a:r>
            <a:r>
              <a:rPr sz="8000" b="1">
                <a:solidFill>
                  <a:srgbClr val="FBF8F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</a:rPr>
              <a:t>）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319645" y="4868545"/>
            <a:ext cx="20351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ln>
                  <a:noFill/>
                </a:ln>
                <a:solidFill>
                  <a:srgbClr val="333333"/>
                </a:solidFill>
                <a:effectLst/>
              </a:rPr>
              <a:t>R·</a:t>
            </a:r>
            <a:r>
              <a:rPr lang="zh-CN" altLang="en-US" sz="2400" b="1">
                <a:ln>
                  <a:noFill/>
                </a:ln>
                <a:solidFill>
                  <a:srgbClr val="333333"/>
                </a:solidFill>
                <a:effectLst/>
              </a:rPr>
              <a:t>二年级上册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 flipH="1">
            <a:off x="7536180" y="2637155"/>
            <a:ext cx="2771140" cy="2930525"/>
            <a:chOff x="6070" y="4859"/>
            <a:chExt cx="4364" cy="4615"/>
          </a:xfrm>
        </p:grpSpPr>
        <p:sp>
          <p:nvSpPr>
            <p:cNvPr id="7" name="椭圆 6"/>
            <p:cNvSpPr/>
            <p:nvPr/>
          </p:nvSpPr>
          <p:spPr>
            <a:xfrm>
              <a:off x="6070" y="5110"/>
              <a:ext cx="4365" cy="4365"/>
            </a:xfrm>
            <a:prstGeom prst="ellipse">
              <a:avLst/>
            </a:prstGeom>
            <a:noFill/>
            <a:ln>
              <a:solidFill>
                <a:srgbClr val="00B0F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/>
          </p:nvSpPr>
          <p:spPr>
            <a:xfrm rot="20460000">
              <a:off x="6796" y="4859"/>
              <a:ext cx="766" cy="893"/>
            </a:xfrm>
            <a:custGeom>
              <a:avLst/>
              <a:gdLst>
                <a:gd name="connisteX0" fmla="*/ 0 w 807720"/>
                <a:gd name="connsiteY0" fmla="*/ 941975 h 941975"/>
                <a:gd name="connisteX1" fmla="*/ 594360 w 807720"/>
                <a:gd name="connsiteY1" fmla="*/ 270 h 941975"/>
                <a:gd name="connisteX2" fmla="*/ 807720 w 807720"/>
                <a:gd name="connsiteY2" fmla="*/ 863870 h 941975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</a:cxnLst>
              <a:rect l="l" t="t" r="r" b="b"/>
              <a:pathLst>
                <a:path w="807720" h="941975">
                  <a:moveTo>
                    <a:pt x="0" y="941975"/>
                  </a:moveTo>
                  <a:cubicBezTo>
                    <a:pt x="114300" y="736235"/>
                    <a:pt x="433070" y="16145"/>
                    <a:pt x="594360" y="270"/>
                  </a:cubicBezTo>
                  <a:cubicBezTo>
                    <a:pt x="755650" y="-15605"/>
                    <a:pt x="777240" y="672100"/>
                    <a:pt x="807720" y="863870"/>
                  </a:cubicBezTo>
                </a:path>
              </a:pathLst>
            </a:custGeom>
            <a:solidFill>
              <a:srgbClr val="C4D7E5"/>
            </a:solidFill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/>
          </p:nvSpPr>
          <p:spPr>
            <a:xfrm rot="2640000" flipH="1">
              <a:off x="9563" y="5183"/>
              <a:ext cx="766" cy="893"/>
            </a:xfrm>
            <a:custGeom>
              <a:avLst/>
              <a:gdLst>
                <a:gd name="connisteX0" fmla="*/ 0 w 807720"/>
                <a:gd name="connsiteY0" fmla="*/ 941975 h 941975"/>
                <a:gd name="connisteX1" fmla="*/ 594360 w 807720"/>
                <a:gd name="connsiteY1" fmla="*/ 270 h 941975"/>
                <a:gd name="connisteX2" fmla="*/ 807720 w 807720"/>
                <a:gd name="connsiteY2" fmla="*/ 863870 h 941975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</a:cxnLst>
              <a:rect l="l" t="t" r="r" b="b"/>
              <a:pathLst>
                <a:path w="807720" h="941975">
                  <a:moveTo>
                    <a:pt x="0" y="941975"/>
                  </a:moveTo>
                  <a:cubicBezTo>
                    <a:pt x="114300" y="736235"/>
                    <a:pt x="433070" y="16145"/>
                    <a:pt x="594360" y="270"/>
                  </a:cubicBezTo>
                  <a:cubicBezTo>
                    <a:pt x="755650" y="-15605"/>
                    <a:pt x="777240" y="672100"/>
                    <a:pt x="807720" y="863870"/>
                  </a:cubicBezTo>
                </a:path>
              </a:pathLst>
            </a:custGeom>
            <a:solidFill>
              <a:srgbClr val="C4D7E5"/>
            </a:solidFill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6155" y="5195"/>
              <a:ext cx="4195" cy="41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6240" y="5280"/>
              <a:ext cx="4025" cy="4025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351405" y="2637155"/>
            <a:ext cx="2771140" cy="3001645"/>
            <a:chOff x="3703" y="3362"/>
            <a:chExt cx="4364" cy="4727"/>
          </a:xfrm>
        </p:grpSpPr>
        <p:grpSp>
          <p:nvGrpSpPr>
            <p:cNvPr id="23" name="组合 22"/>
            <p:cNvGrpSpPr/>
            <p:nvPr/>
          </p:nvGrpSpPr>
          <p:grpSpPr>
            <a:xfrm>
              <a:off x="3703" y="3362"/>
              <a:ext cx="4364" cy="4615"/>
              <a:chOff x="6070" y="4859"/>
              <a:chExt cx="4364" cy="4615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6070" y="5110"/>
                <a:ext cx="4365" cy="4365"/>
              </a:xfrm>
              <a:prstGeom prst="ellipse">
                <a:avLst/>
              </a:prstGeom>
              <a:noFill/>
              <a:ln>
                <a:solidFill>
                  <a:srgbClr val="00B0F0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任意多边形 14"/>
              <p:cNvSpPr/>
              <p:nvPr/>
            </p:nvSpPr>
            <p:spPr>
              <a:xfrm rot="20460000">
                <a:off x="6796" y="4859"/>
                <a:ext cx="766" cy="893"/>
              </a:xfrm>
              <a:custGeom>
                <a:avLst/>
                <a:gdLst>
                  <a:gd name="connisteX0" fmla="*/ 0 w 807720"/>
                  <a:gd name="connsiteY0" fmla="*/ 941975 h 941975"/>
                  <a:gd name="connisteX1" fmla="*/ 594360 w 807720"/>
                  <a:gd name="connsiteY1" fmla="*/ 270 h 941975"/>
                  <a:gd name="connisteX2" fmla="*/ 807720 w 807720"/>
                  <a:gd name="connsiteY2" fmla="*/ 863870 h 941975"/>
                </a:gdLst>
                <a:ahLst/>
                <a:cxnLst>
                  <a:cxn ang="0">
                    <a:pos x="connisteX0" y="connsiteY0"/>
                  </a:cxn>
                  <a:cxn ang="0">
                    <a:pos x="connisteX1" y="connsiteY1"/>
                  </a:cxn>
                  <a:cxn ang="0">
                    <a:pos x="connisteX2" y="connsiteY2"/>
                  </a:cxn>
                </a:cxnLst>
                <a:rect l="l" t="t" r="r" b="b"/>
                <a:pathLst>
                  <a:path w="807720" h="941975">
                    <a:moveTo>
                      <a:pt x="0" y="941975"/>
                    </a:moveTo>
                    <a:cubicBezTo>
                      <a:pt x="114300" y="736235"/>
                      <a:pt x="433070" y="16145"/>
                      <a:pt x="594360" y="270"/>
                    </a:cubicBezTo>
                    <a:cubicBezTo>
                      <a:pt x="755650" y="-15605"/>
                      <a:pt x="777240" y="672100"/>
                      <a:pt x="807720" y="863870"/>
                    </a:cubicBezTo>
                  </a:path>
                </a:pathLst>
              </a:custGeom>
              <a:solidFill>
                <a:srgbClr val="C4D7E5"/>
              </a:solidFill>
              <a:ln w="254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任意多边形 16"/>
              <p:cNvSpPr/>
              <p:nvPr/>
            </p:nvSpPr>
            <p:spPr>
              <a:xfrm rot="2640000" flipH="1">
                <a:off x="9563" y="5183"/>
                <a:ext cx="766" cy="893"/>
              </a:xfrm>
              <a:custGeom>
                <a:avLst/>
                <a:gdLst>
                  <a:gd name="connisteX0" fmla="*/ 0 w 807720"/>
                  <a:gd name="connsiteY0" fmla="*/ 941975 h 941975"/>
                  <a:gd name="connisteX1" fmla="*/ 594360 w 807720"/>
                  <a:gd name="connsiteY1" fmla="*/ 270 h 941975"/>
                  <a:gd name="connisteX2" fmla="*/ 807720 w 807720"/>
                  <a:gd name="connsiteY2" fmla="*/ 863870 h 941975"/>
                </a:gdLst>
                <a:ahLst/>
                <a:cxnLst>
                  <a:cxn ang="0">
                    <a:pos x="connisteX0" y="connsiteY0"/>
                  </a:cxn>
                  <a:cxn ang="0">
                    <a:pos x="connisteX1" y="connsiteY1"/>
                  </a:cxn>
                  <a:cxn ang="0">
                    <a:pos x="connisteX2" y="connsiteY2"/>
                  </a:cxn>
                </a:cxnLst>
                <a:rect l="l" t="t" r="r" b="b"/>
                <a:pathLst>
                  <a:path w="807720" h="941975">
                    <a:moveTo>
                      <a:pt x="0" y="941975"/>
                    </a:moveTo>
                    <a:cubicBezTo>
                      <a:pt x="114300" y="736235"/>
                      <a:pt x="433070" y="16145"/>
                      <a:pt x="594360" y="270"/>
                    </a:cubicBezTo>
                    <a:cubicBezTo>
                      <a:pt x="755650" y="-15605"/>
                      <a:pt x="777240" y="672100"/>
                      <a:pt x="807720" y="863870"/>
                    </a:cubicBezTo>
                  </a:path>
                </a:pathLst>
              </a:custGeom>
              <a:solidFill>
                <a:srgbClr val="C4D7E5"/>
              </a:solidFill>
              <a:ln w="254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6155" y="5195"/>
                <a:ext cx="4195" cy="4195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6240" y="5280"/>
                <a:ext cx="4025" cy="4025"/>
              </a:xfrm>
              <a:prstGeom prst="ellipse">
                <a:avLst/>
              </a:prstGeom>
              <a:solidFill>
                <a:srgbClr val="FFFFFF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8" name="椭圆 27"/>
            <p:cNvSpPr/>
            <p:nvPr/>
          </p:nvSpPr>
          <p:spPr>
            <a:xfrm>
              <a:off x="5772" y="7637"/>
              <a:ext cx="453" cy="453"/>
            </a:xfrm>
            <a:prstGeom prst="ellipse">
              <a:avLst/>
            </a:prstGeom>
            <a:solidFill>
              <a:srgbClr val="C4D7E5"/>
            </a:solidFill>
            <a:ln>
              <a:solidFill>
                <a:srgbClr val="2F528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椭圆 30"/>
          <p:cNvSpPr/>
          <p:nvPr/>
        </p:nvSpPr>
        <p:spPr>
          <a:xfrm>
            <a:off x="8706485" y="5351780"/>
            <a:ext cx="287655" cy="287655"/>
          </a:xfrm>
          <a:prstGeom prst="ellipse">
            <a:avLst/>
          </a:prstGeom>
          <a:solidFill>
            <a:srgbClr val="C4D7E5"/>
          </a:solidFill>
          <a:ln>
            <a:solidFill>
              <a:srgbClr val="2F52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弧形 31"/>
          <p:cNvSpPr/>
          <p:nvPr/>
        </p:nvSpPr>
        <p:spPr>
          <a:xfrm>
            <a:off x="3844290" y="5229860"/>
            <a:ext cx="4990465" cy="721995"/>
          </a:xfrm>
          <a:prstGeom prst="arc">
            <a:avLst>
              <a:gd name="adj1" fmla="val 54953"/>
              <a:gd name="adj2" fmla="val 10753766"/>
            </a:avLst>
          </a:prstGeom>
          <a:ln w="12700">
            <a:solidFill>
              <a:srgbClr val="2F52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407670" y="47752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游戏导入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271905" y="1556385"/>
            <a:ext cx="321310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4000" b="1">
                <a:latin typeface="方正卡通简体" panose="03000509000000000000" charset="-122"/>
                <a:ea typeface="方正卡通简体" panose="03000509000000000000" charset="-122"/>
              </a:rPr>
              <a:t>口诀抢答！</a:t>
            </a:r>
          </a:p>
        </p:txBody>
      </p:sp>
      <p:sp>
        <p:nvSpPr>
          <p:cNvPr id="25" name="二三"/>
          <p:cNvSpPr txBox="1"/>
          <p:nvPr/>
        </p:nvSpPr>
        <p:spPr>
          <a:xfrm>
            <a:off x="2727325" y="3538538"/>
            <a:ext cx="2019300" cy="119888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altLang="zh-CN" sz="7200" b="1">
                <a:latin typeface="Times New Roman" panose="02020603050405020304" pitchFamily="18" charset="0"/>
                <a:cs typeface="Times New Roman" panose="02020603050405020304" pitchFamily="18" charset="0"/>
              </a:rPr>
              <a:t>二三</a:t>
            </a:r>
          </a:p>
        </p:txBody>
      </p:sp>
      <p:sp>
        <p:nvSpPr>
          <p:cNvPr id="27" name="得六"/>
          <p:cNvSpPr txBox="1"/>
          <p:nvPr/>
        </p:nvSpPr>
        <p:spPr>
          <a:xfrm>
            <a:off x="7912100" y="3502978"/>
            <a:ext cx="2019300" cy="119888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zh-CN" altLang="en-US" sz="7200" b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得六</a:t>
            </a:r>
          </a:p>
        </p:txBody>
      </p:sp>
      <p:sp>
        <p:nvSpPr>
          <p:cNvPr id="40" name="四五"/>
          <p:cNvSpPr txBox="1"/>
          <p:nvPr/>
        </p:nvSpPr>
        <p:spPr>
          <a:xfrm>
            <a:off x="2727325" y="3538538"/>
            <a:ext cx="2019300" cy="119888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altLang="zh-CN" sz="7200" b="1">
                <a:latin typeface="Times New Roman" panose="02020603050405020304" pitchFamily="18" charset="0"/>
                <a:cs typeface="Times New Roman" panose="02020603050405020304" pitchFamily="18" charset="0"/>
              </a:rPr>
              <a:t>四五</a:t>
            </a:r>
          </a:p>
        </p:txBody>
      </p:sp>
      <p:sp>
        <p:nvSpPr>
          <p:cNvPr id="24" name="二十"/>
          <p:cNvSpPr txBox="1"/>
          <p:nvPr/>
        </p:nvSpPr>
        <p:spPr>
          <a:xfrm>
            <a:off x="7912100" y="3502978"/>
            <a:ext cx="2019300" cy="119888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zh-CN" altLang="en-US" sz="7200" b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二十</a:t>
            </a:r>
          </a:p>
        </p:txBody>
      </p:sp>
      <p:sp>
        <p:nvSpPr>
          <p:cNvPr id="39" name="三六"/>
          <p:cNvSpPr txBox="1"/>
          <p:nvPr/>
        </p:nvSpPr>
        <p:spPr>
          <a:xfrm>
            <a:off x="2727325" y="3538538"/>
            <a:ext cx="2019300" cy="119888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zh-CN" altLang="en-US" sz="7200" b="1">
                <a:latin typeface="Times New Roman" panose="02020603050405020304" pitchFamily="18" charset="0"/>
                <a:cs typeface="Times New Roman" panose="02020603050405020304" pitchFamily="18" charset="0"/>
              </a:rPr>
              <a:t>三六</a:t>
            </a:r>
          </a:p>
        </p:txBody>
      </p:sp>
      <p:sp>
        <p:nvSpPr>
          <p:cNvPr id="22" name="十八"/>
          <p:cNvSpPr txBox="1"/>
          <p:nvPr/>
        </p:nvSpPr>
        <p:spPr>
          <a:xfrm>
            <a:off x="7912100" y="3502978"/>
            <a:ext cx="2019300" cy="119888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zh-CN" altLang="en-US" sz="7200" b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十八</a:t>
            </a:r>
          </a:p>
        </p:txBody>
      </p:sp>
      <p:sp>
        <p:nvSpPr>
          <p:cNvPr id="26" name="六六"/>
          <p:cNvSpPr txBox="1"/>
          <p:nvPr/>
        </p:nvSpPr>
        <p:spPr>
          <a:xfrm>
            <a:off x="2727325" y="3538538"/>
            <a:ext cx="2019300" cy="119888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zh-CN" altLang="en-US" sz="7200" b="1">
                <a:latin typeface="Times New Roman" panose="02020603050405020304" pitchFamily="18" charset="0"/>
                <a:cs typeface="Times New Roman" panose="02020603050405020304" pitchFamily="18" charset="0"/>
              </a:rPr>
              <a:t>六六</a:t>
            </a:r>
          </a:p>
        </p:txBody>
      </p:sp>
      <p:sp>
        <p:nvSpPr>
          <p:cNvPr id="18" name="三十六"/>
          <p:cNvSpPr txBox="1"/>
          <p:nvPr/>
        </p:nvSpPr>
        <p:spPr>
          <a:xfrm>
            <a:off x="7796848" y="3641408"/>
            <a:ext cx="2249805" cy="92202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zh-CN" altLang="en-US" sz="5400" b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三十六</a:t>
            </a:r>
          </a:p>
        </p:txBody>
      </p:sp>
      <p:sp>
        <p:nvSpPr>
          <p:cNvPr id="29" name="一四"/>
          <p:cNvSpPr txBox="1"/>
          <p:nvPr/>
        </p:nvSpPr>
        <p:spPr>
          <a:xfrm>
            <a:off x="2727325" y="3538538"/>
            <a:ext cx="2019300" cy="119888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zh-CN" altLang="en-US" sz="7200" b="1">
                <a:latin typeface="Times New Roman" panose="02020603050405020304" pitchFamily="18" charset="0"/>
                <a:cs typeface="Times New Roman" panose="02020603050405020304" pitchFamily="18" charset="0"/>
              </a:rPr>
              <a:t>一四</a:t>
            </a:r>
          </a:p>
        </p:txBody>
      </p:sp>
      <p:sp>
        <p:nvSpPr>
          <p:cNvPr id="19" name="得四"/>
          <p:cNvSpPr txBox="1"/>
          <p:nvPr/>
        </p:nvSpPr>
        <p:spPr>
          <a:xfrm>
            <a:off x="7912100" y="3502978"/>
            <a:ext cx="2019300" cy="119888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zh-CN" altLang="en-US" sz="7200" b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得四</a:t>
            </a:r>
          </a:p>
        </p:txBody>
      </p:sp>
      <p:sp>
        <p:nvSpPr>
          <p:cNvPr id="37" name="五六"/>
          <p:cNvSpPr txBox="1"/>
          <p:nvPr/>
        </p:nvSpPr>
        <p:spPr>
          <a:xfrm>
            <a:off x="2727325" y="3538538"/>
            <a:ext cx="2019300" cy="119888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zh-CN" altLang="en-US" sz="7200" b="1">
                <a:latin typeface="Times New Roman" panose="02020603050405020304" pitchFamily="18" charset="0"/>
                <a:cs typeface="Times New Roman" panose="02020603050405020304" pitchFamily="18" charset="0"/>
              </a:rPr>
              <a:t>五六</a:t>
            </a:r>
          </a:p>
        </p:txBody>
      </p:sp>
      <p:sp>
        <p:nvSpPr>
          <p:cNvPr id="20" name="三十"/>
          <p:cNvSpPr txBox="1"/>
          <p:nvPr/>
        </p:nvSpPr>
        <p:spPr>
          <a:xfrm>
            <a:off x="7912100" y="3502978"/>
            <a:ext cx="2019300" cy="119888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zh-CN" altLang="en-US" sz="7200" b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三十</a:t>
            </a:r>
          </a:p>
        </p:txBody>
      </p:sp>
      <p:sp>
        <p:nvSpPr>
          <p:cNvPr id="38" name="四四"/>
          <p:cNvSpPr txBox="1"/>
          <p:nvPr/>
        </p:nvSpPr>
        <p:spPr>
          <a:xfrm>
            <a:off x="2727325" y="3538538"/>
            <a:ext cx="2019300" cy="119888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zh-CN" altLang="en-US" sz="7200" b="1">
                <a:latin typeface="Times New Roman" panose="02020603050405020304" pitchFamily="18" charset="0"/>
                <a:cs typeface="Times New Roman" panose="02020603050405020304" pitchFamily="18" charset="0"/>
              </a:rPr>
              <a:t>四四</a:t>
            </a:r>
          </a:p>
        </p:txBody>
      </p:sp>
      <p:sp>
        <p:nvSpPr>
          <p:cNvPr id="21" name="十六"/>
          <p:cNvSpPr txBox="1"/>
          <p:nvPr/>
        </p:nvSpPr>
        <p:spPr>
          <a:xfrm>
            <a:off x="7912100" y="3502978"/>
            <a:ext cx="2019300" cy="1198880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zh-CN" altLang="en-US" sz="7200" b="1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十六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27" grpId="0" bldLvl="0" animBg="1"/>
      <p:bldP spid="40" grpId="0" bldLvl="0" animBg="1"/>
      <p:bldP spid="24" grpId="0" bldLvl="0" animBg="1"/>
      <p:bldP spid="39" grpId="0" bldLvl="0" animBg="1"/>
      <p:bldP spid="22" grpId="0" bldLvl="0" animBg="1"/>
      <p:bldP spid="26" grpId="0" bldLvl="0" animBg="1"/>
      <p:bldP spid="18" grpId="0" bldLvl="0" animBg="1"/>
      <p:bldP spid="29" grpId="0" bldLvl="0" animBg="1"/>
      <p:bldP spid="19" grpId="0" bldLvl="0" animBg="1"/>
      <p:bldP spid="37" grpId="0" bldLvl="0" animBg="1"/>
      <p:bldP spid="20" grpId="0" bldLvl="0" animBg="1"/>
      <p:bldP spid="38" grpId="0" bldLvl="0" animBg="1"/>
      <p:bldP spid="21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未标题-32">
            <a:extLst>
              <a:ext uri="{FF2B5EF4-FFF2-40B4-BE49-F238E27FC236}">
                <a16:creationId xmlns:a16="http://schemas.microsoft.com/office/drawing/2014/main" id="{E16A11A6-9053-7605-9244-1EF19BB11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073" y="2531079"/>
            <a:ext cx="10073851" cy="1060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椭圆 1"/>
          <p:cNvSpPr/>
          <p:nvPr/>
        </p:nvSpPr>
        <p:spPr>
          <a:xfrm>
            <a:off x="786075" y="1504682"/>
            <a:ext cx="791845" cy="791845"/>
          </a:xfrm>
          <a:prstGeom prst="ellipse">
            <a:avLst/>
          </a:prstGeom>
          <a:solidFill>
            <a:srgbClr val="FFFFFF"/>
          </a:solidFill>
          <a:ln w="57150">
            <a:solidFill>
              <a:srgbClr val="3590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>
                <a:solidFill>
                  <a:srgbClr val="3590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709737" y="1577439"/>
            <a:ext cx="8772525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sz="3600" b="1">
                <a:ea typeface="黑体" panose="02010609060101010101" pitchFamily="49" charset="-122"/>
                <a:cs typeface="Times New Roman" panose="02020603050405020304" pitchFamily="18" charset="0"/>
              </a:rPr>
              <a:t>看到下面这幅图，你能想到哪些算式</a:t>
            </a:r>
            <a:r>
              <a:rPr lang="zh-CN" sz="3600" b="1"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50" name="圆角矩形 49"/>
          <p:cNvSpPr/>
          <p:nvPr/>
        </p:nvSpPr>
        <p:spPr>
          <a:xfrm>
            <a:off x="407670" y="47752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探究新知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5228927" y="4156585"/>
            <a:ext cx="5984240" cy="1735706"/>
            <a:chOff x="724" y="7438"/>
            <a:chExt cx="17754" cy="2925"/>
          </a:xfrm>
        </p:grpSpPr>
        <p:sp>
          <p:nvSpPr>
            <p:cNvPr id="19" name="任意多边形 18"/>
            <p:cNvSpPr/>
            <p:nvPr/>
          </p:nvSpPr>
          <p:spPr>
            <a:xfrm>
              <a:off x="735" y="7438"/>
              <a:ext cx="17732" cy="2925"/>
            </a:xfrm>
            <a:custGeom>
              <a:avLst/>
              <a:gdLst>
                <a:gd name="connsiteX0" fmla="*/ 16848 w 16848"/>
                <a:gd name="connsiteY0" fmla="*/ 1574 h 2948"/>
                <a:gd name="connsiteX1" fmla="*/ 16848 w 16848"/>
                <a:gd name="connsiteY1" fmla="*/ 2084 h 2948"/>
                <a:gd name="connsiteX2" fmla="*/ 16847 w 16848"/>
                <a:gd name="connsiteY2" fmla="*/ 2457 h 2948"/>
                <a:gd name="connsiteX3" fmla="*/ 16356 w 16848"/>
                <a:gd name="connsiteY3" fmla="*/ 2948 h 2948"/>
                <a:gd name="connsiteX4" fmla="*/ 491 w 16848"/>
                <a:gd name="connsiteY4" fmla="*/ 2948 h 2948"/>
                <a:gd name="connsiteX5" fmla="*/ 0 w 16848"/>
                <a:gd name="connsiteY5" fmla="*/ 2457 h 2948"/>
                <a:gd name="connsiteX6" fmla="*/ 0 w 16848"/>
                <a:gd name="connsiteY6" fmla="*/ 491 h 2948"/>
                <a:gd name="connsiteX7" fmla="*/ 491 w 16848"/>
                <a:gd name="connsiteY7" fmla="*/ 0 h 2948"/>
                <a:gd name="connsiteX8" fmla="*/ 16356 w 16848"/>
                <a:gd name="connsiteY8" fmla="*/ 0 h 2948"/>
                <a:gd name="connsiteX9" fmla="*/ 16847 w 16848"/>
                <a:gd name="connsiteY9" fmla="*/ 491 h 2948"/>
                <a:gd name="connsiteX10" fmla="*/ 16845 w 16848"/>
                <a:gd name="connsiteY10" fmla="*/ 952 h 2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848" h="2948">
                  <a:moveTo>
                    <a:pt x="16848" y="1574"/>
                  </a:moveTo>
                  <a:lnTo>
                    <a:pt x="16848" y="2084"/>
                  </a:lnTo>
                  <a:lnTo>
                    <a:pt x="16847" y="2457"/>
                  </a:lnTo>
                  <a:cubicBezTo>
                    <a:pt x="16847" y="2728"/>
                    <a:pt x="16627" y="2948"/>
                    <a:pt x="16356" y="2948"/>
                  </a:cubicBezTo>
                  <a:lnTo>
                    <a:pt x="491" y="2948"/>
                  </a:lnTo>
                  <a:cubicBezTo>
                    <a:pt x="220" y="2948"/>
                    <a:pt x="0" y="2728"/>
                    <a:pt x="0" y="2457"/>
                  </a:cubicBezTo>
                  <a:lnTo>
                    <a:pt x="0" y="491"/>
                  </a:lnTo>
                  <a:cubicBezTo>
                    <a:pt x="0" y="220"/>
                    <a:pt x="220" y="0"/>
                    <a:pt x="491" y="0"/>
                  </a:cubicBezTo>
                  <a:lnTo>
                    <a:pt x="16356" y="0"/>
                  </a:lnTo>
                  <a:cubicBezTo>
                    <a:pt x="16627" y="0"/>
                    <a:pt x="16847" y="220"/>
                    <a:pt x="16847" y="491"/>
                  </a:cubicBezTo>
                  <a:lnTo>
                    <a:pt x="16845" y="952"/>
                  </a:lnTo>
                </a:path>
              </a:pathLst>
            </a:custGeom>
            <a:solidFill>
              <a:srgbClr val="FFFFFF"/>
            </a:solidFill>
            <a:ln w="19050">
              <a:solidFill>
                <a:srgbClr val="80583E"/>
              </a:solidFill>
              <a:prstDash val="dash"/>
              <a:headEnd type="oval" w="lg" len="lg"/>
              <a:tailEnd type="oval" w="lg" len="lg"/>
            </a:ln>
            <a:effectLst>
              <a:outerShdw blurRad="50800" dist="76200" dir="8100000" algn="tr" rotWithShape="0">
                <a:srgbClr val="6E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latinLnBrk="0">
                <a:lnSpc>
                  <a:spcPct val="130000"/>
                </a:lnSpc>
              </a:pPr>
              <a:endParaRPr lang="zh-CN" altLang="en-US" b="1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24" y="7579"/>
              <a:ext cx="17754" cy="26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 latinLnBrk="0">
                <a:lnSpc>
                  <a:spcPct val="150000"/>
                </a:lnSpc>
              </a:pP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任意选择两个信息，你能提出一个数学问题并解答吗？</a:t>
              </a:r>
            </a:p>
          </p:txBody>
        </p:sp>
      </p:grp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1488599" y="5371465"/>
            <a:ext cx="3389312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latinLnBrk="0" hangingPunct="1">
              <a:lnSpc>
                <a:spcPct val="150000"/>
              </a:lnSpc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一共有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个包子。</a:t>
            </a:r>
          </a:p>
        </p:txBody>
      </p:sp>
      <p:sp>
        <p:nvSpPr>
          <p:cNvPr id="71" name="对话气泡: 圆角矩形 70"/>
          <p:cNvSpPr/>
          <p:nvPr/>
        </p:nvSpPr>
        <p:spPr>
          <a:xfrm>
            <a:off x="5882640" y="4357370"/>
            <a:ext cx="3454400" cy="1334770"/>
          </a:xfrm>
          <a:prstGeom prst="wedgeRoundRectCallout">
            <a:avLst>
              <a:gd name="adj1" fmla="val 62947"/>
              <a:gd name="adj2" fmla="val 2330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latinLnBrk="0" hangingPunct="1">
              <a:lnSpc>
                <a:spcPct val="11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从图中能知道哪些数学信息？</a:t>
            </a:r>
          </a:p>
        </p:txBody>
      </p:sp>
      <p:pic>
        <p:nvPicPr>
          <p:cNvPr id="70" name="图片 69" descr="E:\本地\1.日常\状元成才路人物图\公司画图\101.png10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336405" y="3429635"/>
            <a:ext cx="2606040" cy="5126990"/>
          </a:xfrm>
          <a:prstGeom prst="rect">
            <a:avLst/>
          </a:prstGeom>
        </p:spPr>
      </p:pic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1487964" y="4724400"/>
            <a:ext cx="3389312" cy="65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latinLnBrk="0" hangingPunct="1">
              <a:lnSpc>
                <a:spcPct val="150000"/>
              </a:lnSpc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每</a:t>
            </a:r>
            <a:r>
              <a:rPr lang="zh-CN" altLang="en-US" sz="2800" b="1" noProof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屉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个包子。</a:t>
            </a: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1487964" y="4077335"/>
            <a:ext cx="3389312" cy="65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latinLnBrk="0" hangingPunct="1">
              <a:lnSpc>
                <a:spcPct val="150000"/>
              </a:lnSpc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noProof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屉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包子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71" grpId="0" bldLvl="0" animBg="1"/>
      <p:bldP spid="71" grpId="1" bldLvl="0" animBg="1"/>
      <p:bldP spid="6" grpId="0" uiExpand="1" build="p"/>
      <p:bldP spid="7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 descr="未标题-32">
            <a:extLst>
              <a:ext uri="{FF2B5EF4-FFF2-40B4-BE49-F238E27FC236}">
                <a16:creationId xmlns:a16="http://schemas.microsoft.com/office/drawing/2014/main" id="{E9D97BE1-25C0-CE21-CEAB-C740DDDC0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250" y="544643"/>
            <a:ext cx="8325496" cy="876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1350645" y="1671320"/>
            <a:ext cx="9490710" cy="2015490"/>
            <a:chOff x="2127" y="2452"/>
            <a:chExt cx="14946" cy="3174"/>
          </a:xfrm>
        </p:grpSpPr>
        <p:sp>
          <p:nvSpPr>
            <p:cNvPr id="2" name="折角形 1"/>
            <p:cNvSpPr/>
            <p:nvPr/>
          </p:nvSpPr>
          <p:spPr>
            <a:xfrm>
              <a:off x="2127" y="2452"/>
              <a:ext cx="14946" cy="3175"/>
            </a:xfrm>
            <a:prstGeom prst="foldedCorner">
              <a:avLst/>
            </a:prstGeom>
            <a:solidFill>
              <a:srgbClr val="FFF2DB"/>
            </a:solidFill>
            <a:ln>
              <a:solidFill>
                <a:srgbClr val="BE7D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" name="直接连接符 2"/>
            <p:cNvCxnSpPr/>
            <p:nvPr/>
          </p:nvCxnSpPr>
          <p:spPr>
            <a:xfrm>
              <a:off x="7792" y="2452"/>
              <a:ext cx="0" cy="3175"/>
            </a:xfrm>
            <a:prstGeom prst="line">
              <a:avLst/>
            </a:prstGeom>
            <a:ln w="12700">
              <a:solidFill>
                <a:srgbClr val="BE7D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5232559" y="1599565"/>
            <a:ext cx="3389312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latinLnBrk="0" hangingPunct="1">
              <a:lnSpc>
                <a:spcPct val="150000"/>
              </a:lnSpc>
            </a:pPr>
            <a:r>
              <a:rPr 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提出问题：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232400" y="2359660"/>
            <a:ext cx="5512435" cy="12725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有6屉包子，每屉4个，一共有多少个包子？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919605" y="4010025"/>
            <a:ext cx="828294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>
                <a:solidFill>
                  <a:srgbClr val="0000FF"/>
                </a:solidFill>
              </a:rPr>
              <a:t>就是求6个4相加的和是多少，用乘法计算。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294505" y="4775835"/>
            <a:ext cx="258699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4000" b="1">
                <a:solidFill>
                  <a:srgbClr val="FF0000"/>
                </a:solidFill>
              </a:rPr>
              <a:t>4 ×</a:t>
            </a:r>
            <a:r>
              <a:rPr lang="en-US" altLang="zh-CN" sz="4000" b="1">
                <a:solidFill>
                  <a:srgbClr val="FF0000"/>
                </a:solidFill>
              </a:rPr>
              <a:t> </a:t>
            </a:r>
            <a:r>
              <a:rPr lang="zh-CN" altLang="en-US" sz="4000" b="1">
                <a:solidFill>
                  <a:srgbClr val="FF0000"/>
                </a:solidFill>
              </a:rPr>
              <a:t>6</a:t>
            </a:r>
            <a:r>
              <a:rPr lang="en-US" altLang="zh-CN" sz="4000" b="1">
                <a:solidFill>
                  <a:srgbClr val="FF0000"/>
                </a:solidFill>
              </a:rPr>
              <a:t> </a:t>
            </a:r>
            <a:r>
              <a:rPr lang="zh-CN" altLang="en-US" sz="4000" b="1">
                <a:solidFill>
                  <a:srgbClr val="FF0000"/>
                </a:solidFill>
              </a:rPr>
              <a:t>=</a:t>
            </a:r>
            <a:r>
              <a:rPr lang="en-US" altLang="zh-CN" sz="4000" b="1">
                <a:solidFill>
                  <a:srgbClr val="FF0000"/>
                </a:solidFill>
              </a:rPr>
              <a:t> </a:t>
            </a:r>
            <a:endParaRPr lang="zh-CN" altLang="en-US" sz="4000" b="1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919605" y="5593080"/>
            <a:ext cx="828294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4000" b="1">
                <a:solidFill>
                  <a:srgbClr val="000000"/>
                </a:solidFill>
              </a:rPr>
              <a:t>四六（</a:t>
            </a:r>
            <a:r>
              <a:rPr lang="en-US" altLang="zh-CN" sz="4000" b="1">
                <a:solidFill>
                  <a:srgbClr val="000000"/>
                </a:solidFill>
              </a:rPr>
              <a:t>            </a:t>
            </a:r>
            <a:r>
              <a:rPr lang="zh-CN" altLang="en-US" sz="4000" b="1">
                <a:solidFill>
                  <a:srgbClr val="000000"/>
                </a:solidFill>
              </a:rPr>
              <a:t>）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397500" y="5581015"/>
            <a:ext cx="235204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4000" b="1">
                <a:solidFill>
                  <a:srgbClr val="FF0000"/>
                </a:solidFill>
              </a:rPr>
              <a:t>二十四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239510" y="4775835"/>
            <a:ext cx="258699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4000" b="1">
                <a:solidFill>
                  <a:srgbClr val="FF0000"/>
                </a:solidFill>
              </a:rPr>
              <a:t>24（个）</a:t>
            </a: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1487329" y="2894965"/>
            <a:ext cx="3389312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eaLnBrk="1" hangingPunct="1">
              <a:lnSpc>
                <a:spcPct val="150000"/>
              </a:lnSpc>
              <a:buClrTx/>
              <a:buSzTx/>
              <a:buFontTx/>
            </a:pPr>
            <a:r>
              <a:rPr lang="en-US" altLang="zh-CN" sz="2800" b="1" dirty="0">
                <a:solidFill>
                  <a:srgbClr val="C0C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3. 一共有24个包子。</a:t>
            </a:r>
          </a:p>
        </p:txBody>
      </p:sp>
      <p:sp>
        <p:nvSpPr>
          <p:cNvPr id="20" name="Text Box 9"/>
          <p:cNvSpPr txBox="1">
            <a:spLocks noChangeArrowheads="1"/>
          </p:cNvSpPr>
          <p:nvPr/>
        </p:nvSpPr>
        <p:spPr bwMode="auto">
          <a:xfrm>
            <a:off x="1486694" y="2247900"/>
            <a:ext cx="3389312" cy="65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latinLnBrk="0" hangingPunct="1">
              <a:lnSpc>
                <a:spcPct val="150000"/>
              </a:lnSpc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每</a:t>
            </a:r>
            <a:r>
              <a:rPr lang="zh-CN" altLang="en-US" sz="2800" b="1" noProof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屉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个包子。</a:t>
            </a:r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1486694" y="1600835"/>
            <a:ext cx="3389312" cy="65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latinLnBrk="0" hangingPunct="1">
              <a:lnSpc>
                <a:spcPct val="150000"/>
              </a:lnSpc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noProof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屉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包子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350645" y="1671320"/>
            <a:ext cx="9490710" cy="2015490"/>
            <a:chOff x="2127" y="2452"/>
            <a:chExt cx="14946" cy="3174"/>
          </a:xfrm>
        </p:grpSpPr>
        <p:sp>
          <p:nvSpPr>
            <p:cNvPr id="2" name="折角形 1"/>
            <p:cNvSpPr/>
            <p:nvPr/>
          </p:nvSpPr>
          <p:spPr>
            <a:xfrm>
              <a:off x="2127" y="2452"/>
              <a:ext cx="14946" cy="3175"/>
            </a:xfrm>
            <a:prstGeom prst="foldedCorner">
              <a:avLst/>
            </a:prstGeom>
            <a:solidFill>
              <a:srgbClr val="FFF2DB"/>
            </a:solidFill>
            <a:ln>
              <a:solidFill>
                <a:srgbClr val="BE7D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" name="直接连接符 2"/>
            <p:cNvCxnSpPr/>
            <p:nvPr/>
          </p:nvCxnSpPr>
          <p:spPr>
            <a:xfrm>
              <a:off x="7792" y="2452"/>
              <a:ext cx="0" cy="3175"/>
            </a:xfrm>
            <a:prstGeom prst="line">
              <a:avLst/>
            </a:prstGeom>
            <a:ln w="12700">
              <a:solidFill>
                <a:srgbClr val="BE7D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5232559" y="1599565"/>
            <a:ext cx="3389312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latinLnBrk="0" hangingPunct="1">
              <a:lnSpc>
                <a:spcPct val="150000"/>
              </a:lnSpc>
            </a:pPr>
            <a:r>
              <a:rPr 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提出问题：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232400" y="2359660"/>
            <a:ext cx="5512435" cy="12725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一共有24个包子，每屉放4个包子，可以放几屉？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919605" y="4010025"/>
            <a:ext cx="828294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>
                <a:solidFill>
                  <a:srgbClr val="0000FF"/>
                </a:solidFill>
              </a:rPr>
              <a:t>就是求24里面有几个4，用除法计算。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366260" y="4775835"/>
            <a:ext cx="258699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4000" b="1">
                <a:solidFill>
                  <a:srgbClr val="FF0000"/>
                </a:solidFill>
              </a:rPr>
              <a:t>24 </a:t>
            </a:r>
            <a:r>
              <a:rPr lang="zh-CN" altLang="en-US" sz="4000" b="1">
                <a:solidFill>
                  <a:srgbClr val="FF0000"/>
                </a:solidFill>
              </a:rPr>
              <a:t>÷</a:t>
            </a:r>
            <a:r>
              <a:rPr lang="en-US" altLang="zh-CN" sz="4000" b="1">
                <a:solidFill>
                  <a:srgbClr val="FF0000"/>
                </a:solidFill>
              </a:rPr>
              <a:t>4 </a:t>
            </a:r>
            <a:r>
              <a:rPr lang="zh-CN" altLang="en-US" sz="4000" b="1">
                <a:solidFill>
                  <a:srgbClr val="FF0000"/>
                </a:solidFill>
              </a:rPr>
              <a:t>=</a:t>
            </a:r>
            <a:r>
              <a:rPr lang="en-US" altLang="zh-CN" sz="4000" b="1">
                <a:solidFill>
                  <a:srgbClr val="FF0000"/>
                </a:solidFill>
              </a:rPr>
              <a:t> </a:t>
            </a:r>
            <a:endParaRPr lang="zh-CN" altLang="en-US" sz="4000" b="1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919605" y="5593080"/>
            <a:ext cx="828294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4000" b="1">
                <a:solidFill>
                  <a:srgbClr val="000000"/>
                </a:solidFill>
              </a:rPr>
              <a:t>四</a:t>
            </a:r>
            <a:r>
              <a:rPr lang="zh-CN" altLang="en-US" sz="4000" b="1">
                <a:solidFill>
                  <a:srgbClr val="000000"/>
                </a:solidFill>
                <a:sym typeface="+mn-ea"/>
              </a:rPr>
              <a:t>（</a:t>
            </a:r>
            <a:r>
              <a:rPr lang="en-US" altLang="zh-CN" sz="4000" b="1">
                <a:solidFill>
                  <a:srgbClr val="000000"/>
                </a:solidFill>
                <a:sym typeface="+mn-ea"/>
              </a:rPr>
              <a:t>      </a:t>
            </a:r>
            <a:r>
              <a:rPr lang="zh-CN" altLang="en-US" sz="4000" b="1">
                <a:solidFill>
                  <a:srgbClr val="000000"/>
                </a:solidFill>
                <a:sym typeface="+mn-ea"/>
              </a:rPr>
              <a:t>）</a:t>
            </a:r>
            <a:r>
              <a:rPr sz="4000" b="1">
                <a:solidFill>
                  <a:srgbClr val="000000"/>
                </a:solidFill>
              </a:rPr>
              <a:t>二十四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383020" y="4775835"/>
            <a:ext cx="258699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4000" b="1">
                <a:solidFill>
                  <a:srgbClr val="FF0000"/>
                </a:solidFill>
              </a:rPr>
              <a:t>6</a:t>
            </a:r>
            <a:r>
              <a:rPr lang="zh-CN" altLang="en-US" sz="4000" b="1">
                <a:solidFill>
                  <a:srgbClr val="FF0000"/>
                </a:solidFill>
              </a:rPr>
              <a:t>（屉）</a:t>
            </a: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1487329" y="2894965"/>
            <a:ext cx="3389312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eaLnBrk="1" hangingPunct="1">
              <a:lnSpc>
                <a:spcPct val="150000"/>
              </a:lnSpc>
              <a:buClrTx/>
              <a:buSzTx/>
              <a:buFontTx/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3. 一共有24个包子。</a:t>
            </a:r>
          </a:p>
        </p:txBody>
      </p:sp>
      <p:sp>
        <p:nvSpPr>
          <p:cNvPr id="20" name="Text Box 9"/>
          <p:cNvSpPr txBox="1">
            <a:spLocks noChangeArrowheads="1"/>
          </p:cNvSpPr>
          <p:nvPr/>
        </p:nvSpPr>
        <p:spPr bwMode="auto">
          <a:xfrm>
            <a:off x="1486694" y="2247900"/>
            <a:ext cx="3389312" cy="65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latinLnBrk="0" hangingPunct="1">
              <a:lnSpc>
                <a:spcPct val="150000"/>
              </a:lnSpc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. 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每屉有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个包子。</a:t>
            </a:r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1486694" y="1600835"/>
            <a:ext cx="3389312" cy="65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eaLnBrk="1" hangingPunct="1">
              <a:lnSpc>
                <a:spcPct val="150000"/>
              </a:lnSpc>
              <a:buClrTx/>
              <a:buSzTx/>
              <a:buFontTx/>
            </a:pPr>
            <a:r>
              <a:rPr lang="en-US" altLang="zh-CN" sz="2800" b="1" dirty="0">
                <a:solidFill>
                  <a:srgbClr val="C0C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1. </a:t>
            </a:r>
            <a:r>
              <a:rPr lang="en-US" altLang="zh-CN" sz="2800" b="1">
                <a:solidFill>
                  <a:srgbClr val="C0C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有6</a:t>
            </a:r>
            <a:r>
              <a:rPr lang="zh-CN" altLang="en-US" sz="2800" b="1">
                <a:solidFill>
                  <a:srgbClr val="C0C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屉</a:t>
            </a:r>
            <a:r>
              <a:rPr lang="en-US" altLang="zh-CN" sz="2800" b="1">
                <a:solidFill>
                  <a:srgbClr val="C0C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包子</a:t>
            </a:r>
            <a:r>
              <a:rPr lang="en-US" altLang="zh-CN" sz="2800" b="1" dirty="0">
                <a:solidFill>
                  <a:srgbClr val="C0C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146675" y="5593715"/>
            <a:ext cx="88138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4000" b="1">
                <a:solidFill>
                  <a:srgbClr val="FF0000"/>
                </a:solidFill>
              </a:rPr>
              <a:t>六</a:t>
            </a:r>
          </a:p>
        </p:txBody>
      </p:sp>
      <p:pic>
        <p:nvPicPr>
          <p:cNvPr id="5" name="Picture 11" descr="未标题-32">
            <a:extLst>
              <a:ext uri="{FF2B5EF4-FFF2-40B4-BE49-F238E27FC236}">
                <a16:creationId xmlns:a16="http://schemas.microsoft.com/office/drawing/2014/main" id="{6A4D4EA9-EA1B-354B-A505-E1A2D38E1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250" y="544643"/>
            <a:ext cx="8325496" cy="876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3" grpId="0"/>
      <p:bldP spid="15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350645" y="1671320"/>
            <a:ext cx="9490710" cy="2015490"/>
            <a:chOff x="2127" y="2452"/>
            <a:chExt cx="14946" cy="3174"/>
          </a:xfrm>
        </p:grpSpPr>
        <p:sp>
          <p:nvSpPr>
            <p:cNvPr id="2" name="折角形 1"/>
            <p:cNvSpPr/>
            <p:nvPr/>
          </p:nvSpPr>
          <p:spPr>
            <a:xfrm>
              <a:off x="2127" y="2452"/>
              <a:ext cx="14946" cy="3175"/>
            </a:xfrm>
            <a:prstGeom prst="foldedCorner">
              <a:avLst/>
            </a:prstGeom>
            <a:solidFill>
              <a:srgbClr val="FFF2DB"/>
            </a:solidFill>
            <a:ln>
              <a:solidFill>
                <a:srgbClr val="BE7D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" name="直接连接符 2"/>
            <p:cNvCxnSpPr/>
            <p:nvPr/>
          </p:nvCxnSpPr>
          <p:spPr>
            <a:xfrm>
              <a:off x="7792" y="2452"/>
              <a:ext cx="0" cy="3175"/>
            </a:xfrm>
            <a:prstGeom prst="line">
              <a:avLst/>
            </a:prstGeom>
            <a:ln w="12700">
              <a:solidFill>
                <a:srgbClr val="BE7D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5232559" y="1599565"/>
            <a:ext cx="3389312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latinLnBrk="0" hangingPunct="1">
              <a:lnSpc>
                <a:spcPct val="150000"/>
              </a:lnSpc>
            </a:pPr>
            <a:r>
              <a:rPr 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提出问题：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232400" y="2359660"/>
            <a:ext cx="5512435" cy="12725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一共有24个包子，平均放在6个笼屉里，每屉放几个？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52450" y="4010025"/>
            <a:ext cx="110172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>
                <a:solidFill>
                  <a:srgbClr val="0000FF"/>
                </a:solidFill>
              </a:rPr>
              <a:t>就是把24平均分成6份，求每份是多少，用除法计算。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366895" y="4729480"/>
            <a:ext cx="258699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4000" b="1" dirty="0">
                <a:solidFill>
                  <a:srgbClr val="FF0000"/>
                </a:solidFill>
              </a:rPr>
              <a:t>24 </a:t>
            </a:r>
            <a:r>
              <a:rPr lang="zh-CN" altLang="en-US" sz="4000" b="1" dirty="0">
                <a:solidFill>
                  <a:srgbClr val="FF0000"/>
                </a:solidFill>
              </a:rPr>
              <a:t>÷</a:t>
            </a:r>
            <a:r>
              <a:rPr lang="en-US" altLang="zh-CN" sz="4000" b="1" dirty="0">
                <a:solidFill>
                  <a:srgbClr val="FF0000"/>
                </a:solidFill>
              </a:rPr>
              <a:t>6 </a:t>
            </a:r>
            <a:r>
              <a:rPr lang="zh-CN" altLang="en-US" sz="4000" b="1" dirty="0">
                <a:solidFill>
                  <a:srgbClr val="FF0000"/>
                </a:solidFill>
              </a:rPr>
              <a:t>=</a:t>
            </a:r>
            <a:r>
              <a:rPr lang="en-US" altLang="zh-CN" sz="4000" b="1" dirty="0">
                <a:solidFill>
                  <a:srgbClr val="FF0000"/>
                </a:solidFill>
              </a:rPr>
              <a:t> 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919605" y="5593080"/>
            <a:ext cx="828294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000000"/>
                </a:solidFill>
                <a:sym typeface="+mn-ea"/>
              </a:rPr>
              <a:t>（</a:t>
            </a:r>
            <a:r>
              <a:rPr lang="en-US" altLang="zh-CN" sz="4000" b="1" dirty="0">
                <a:solidFill>
                  <a:srgbClr val="000000"/>
                </a:solidFill>
                <a:sym typeface="+mn-ea"/>
              </a:rPr>
              <a:t>      </a:t>
            </a:r>
            <a:r>
              <a:rPr lang="zh-CN" altLang="en-US" sz="4000" b="1" dirty="0">
                <a:solidFill>
                  <a:srgbClr val="000000"/>
                </a:solidFill>
                <a:sym typeface="+mn-ea"/>
              </a:rPr>
              <a:t>）</a:t>
            </a:r>
            <a:r>
              <a:rPr lang="zh-CN" altLang="en-US" sz="4000" b="1" dirty="0">
                <a:solidFill>
                  <a:srgbClr val="000000"/>
                </a:solidFill>
              </a:rPr>
              <a:t>六</a:t>
            </a:r>
            <a:r>
              <a:rPr sz="4000" b="1" dirty="0" err="1">
                <a:solidFill>
                  <a:srgbClr val="000000"/>
                </a:solidFill>
              </a:rPr>
              <a:t>二十四</a:t>
            </a:r>
            <a:endParaRPr sz="4000" b="1" dirty="0">
              <a:solidFill>
                <a:srgbClr val="00000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383655" y="4729480"/>
            <a:ext cx="258699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4000" b="1">
                <a:solidFill>
                  <a:srgbClr val="FF0000"/>
                </a:solidFill>
              </a:rPr>
              <a:t>4</a:t>
            </a:r>
            <a:r>
              <a:rPr lang="zh-CN" altLang="en-US" sz="4000" b="1">
                <a:solidFill>
                  <a:srgbClr val="FF0000"/>
                </a:solidFill>
              </a:rPr>
              <a:t>（个）</a:t>
            </a: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1487329" y="2894965"/>
            <a:ext cx="3389312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eaLnBrk="1" hangingPunct="1">
              <a:lnSpc>
                <a:spcPct val="150000"/>
              </a:lnSpc>
              <a:buClrTx/>
              <a:buSzTx/>
              <a:buFontTx/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3. 一共有24个包子。</a:t>
            </a:r>
          </a:p>
        </p:txBody>
      </p:sp>
      <p:sp>
        <p:nvSpPr>
          <p:cNvPr id="20" name="Text Box 9"/>
          <p:cNvSpPr txBox="1">
            <a:spLocks noChangeArrowheads="1"/>
          </p:cNvSpPr>
          <p:nvPr/>
        </p:nvSpPr>
        <p:spPr bwMode="auto">
          <a:xfrm>
            <a:off x="1486694" y="2247900"/>
            <a:ext cx="3389312" cy="65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eaLnBrk="1" hangingPunct="1">
              <a:lnSpc>
                <a:spcPct val="150000"/>
              </a:lnSpc>
              <a:buClrTx/>
              <a:buSzTx/>
              <a:buFontTx/>
            </a:pPr>
            <a:r>
              <a:rPr lang="en-US" altLang="zh-CN" sz="2800" b="1" dirty="0">
                <a:solidFill>
                  <a:srgbClr val="C0C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en-US" altLang="zh-CN" sz="2800" b="1">
                <a:solidFill>
                  <a:srgbClr val="C0C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. 每</a:t>
            </a:r>
            <a:r>
              <a:rPr lang="zh-CN" altLang="en-US" sz="2800" b="1">
                <a:solidFill>
                  <a:srgbClr val="C0C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屉</a:t>
            </a:r>
            <a:r>
              <a:rPr lang="en-US" altLang="zh-CN" sz="2800" b="1">
                <a:solidFill>
                  <a:srgbClr val="C0C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有</a:t>
            </a:r>
            <a:r>
              <a:rPr lang="en-US" altLang="zh-CN" sz="2800" b="1" dirty="0">
                <a:solidFill>
                  <a:srgbClr val="C0C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4个包子。</a:t>
            </a:r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1486694" y="1600835"/>
            <a:ext cx="3389312" cy="656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eaLnBrk="1" hangingPunct="1">
              <a:lnSpc>
                <a:spcPct val="150000"/>
              </a:lnSpc>
              <a:buClrTx/>
              <a:buSzTx/>
              <a:buFontTx/>
            </a:pP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1. 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有6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屉</a:t>
            </a:r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包子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618355" y="5593715"/>
            <a:ext cx="88138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4000" b="1">
                <a:solidFill>
                  <a:srgbClr val="FF0000"/>
                </a:solidFill>
              </a:rPr>
              <a:t>四</a:t>
            </a:r>
          </a:p>
        </p:txBody>
      </p:sp>
      <p:pic>
        <p:nvPicPr>
          <p:cNvPr id="5" name="Picture 11" descr="未标题-32">
            <a:extLst>
              <a:ext uri="{FF2B5EF4-FFF2-40B4-BE49-F238E27FC236}">
                <a16:creationId xmlns:a16="http://schemas.microsoft.com/office/drawing/2014/main" id="{4C18C713-AD9C-F0C5-8011-B61011F45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250" y="544643"/>
            <a:ext cx="8325496" cy="876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3" grpId="0"/>
      <p:bldP spid="15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>
            <a:extLst>
              <a:ext uri="{FF2B5EF4-FFF2-40B4-BE49-F238E27FC236}">
                <a16:creationId xmlns:a16="http://schemas.microsoft.com/office/drawing/2014/main" id="{8911D9F9-FAD2-6A8D-4B23-0AD38973FEDF}"/>
              </a:ext>
            </a:extLst>
          </p:cNvPr>
          <p:cNvSpPr/>
          <p:nvPr/>
        </p:nvSpPr>
        <p:spPr>
          <a:xfrm>
            <a:off x="3917060" y="3353860"/>
            <a:ext cx="2693696" cy="61502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57BD6C6B-8E56-4FDC-F68A-AE83D9945254}"/>
              </a:ext>
            </a:extLst>
          </p:cNvPr>
          <p:cNvSpPr/>
          <p:nvPr/>
        </p:nvSpPr>
        <p:spPr>
          <a:xfrm>
            <a:off x="7778373" y="3353860"/>
            <a:ext cx="2712870" cy="61502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12BAE99B-1D01-6EF3-0F0A-F4E317A75725}"/>
              </a:ext>
            </a:extLst>
          </p:cNvPr>
          <p:cNvSpPr/>
          <p:nvPr/>
        </p:nvSpPr>
        <p:spPr>
          <a:xfrm>
            <a:off x="651753" y="3353860"/>
            <a:ext cx="2548647" cy="61502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FAC91F4-53BC-1C03-4CA4-19A23EFDEA67}"/>
              </a:ext>
            </a:extLst>
          </p:cNvPr>
          <p:cNvSpPr txBox="1"/>
          <p:nvPr/>
        </p:nvSpPr>
        <p:spPr>
          <a:xfrm>
            <a:off x="538346" y="3353860"/>
            <a:ext cx="28307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+mn-ea"/>
              </a:rPr>
              <a:t>四六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+mn-ea"/>
              </a:rPr>
              <a:t>(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+mn-ea"/>
              </a:rPr>
              <a:t>二十四</a:t>
            </a:r>
            <a:r>
              <a:rPr lang="en-US" altLang="zh-CN" sz="3200" b="1" dirty="0">
                <a:solidFill>
                  <a:srgbClr val="000000"/>
                </a:solidFill>
                <a:latin typeface="+mj-ea"/>
                <a:ea typeface="+mj-ea"/>
                <a:sym typeface="+mn-ea"/>
              </a:rPr>
              <a:t>)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FA3104C2-D175-7C89-1953-63952D128116}"/>
              </a:ext>
            </a:extLst>
          </p:cNvPr>
          <p:cNvSpPr txBox="1"/>
          <p:nvPr/>
        </p:nvSpPr>
        <p:spPr>
          <a:xfrm>
            <a:off x="3459085" y="3353860"/>
            <a:ext cx="35876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+mn-ea"/>
              </a:rPr>
              <a:t>四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+mn-ea"/>
              </a:rPr>
              <a:t>(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+mn-ea"/>
              </a:rPr>
              <a:t>六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+mn-ea"/>
              </a:rPr>
              <a:t>)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+mn-ea"/>
              </a:rPr>
              <a:t>二十四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2AB1B91-6EB0-9F58-D12B-CF8E00EE9950}"/>
              </a:ext>
            </a:extLst>
          </p:cNvPr>
          <p:cNvSpPr txBox="1"/>
          <p:nvPr/>
        </p:nvSpPr>
        <p:spPr>
          <a:xfrm>
            <a:off x="7293446" y="3353860"/>
            <a:ext cx="35876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+mn-ea"/>
              </a:rPr>
              <a:t>(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+mn-ea"/>
              </a:rPr>
              <a:t>四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+mn-ea"/>
              </a:rPr>
              <a:t>)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+mn-ea"/>
              </a:rPr>
              <a:t>六二十四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pic>
        <p:nvPicPr>
          <p:cNvPr id="2" name="Picture 11" descr="未标题-32">
            <a:extLst>
              <a:ext uri="{FF2B5EF4-FFF2-40B4-BE49-F238E27FC236}">
                <a16:creationId xmlns:a16="http://schemas.microsoft.com/office/drawing/2014/main" id="{36EB1582-E90D-9CAA-4C25-F1C9AF9569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250" y="544643"/>
            <a:ext cx="8325496" cy="876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4AD8028B-E851-814E-9F29-7C01D5F277F7}"/>
              </a:ext>
            </a:extLst>
          </p:cNvPr>
          <p:cNvSpPr txBox="1"/>
          <p:nvPr/>
        </p:nvSpPr>
        <p:spPr>
          <a:xfrm>
            <a:off x="554477" y="1843919"/>
            <a:ext cx="3057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</a:rPr>
              <a:t>求</a:t>
            </a:r>
            <a:r>
              <a:rPr lang="en-US" altLang="zh-CN" sz="3200" b="1" dirty="0">
                <a:solidFill>
                  <a:srgbClr val="0070C0"/>
                </a:solidFill>
              </a:rPr>
              <a:t>6</a:t>
            </a:r>
            <a:r>
              <a:rPr lang="zh-CN" altLang="en-US" sz="3200" b="1" dirty="0">
                <a:solidFill>
                  <a:srgbClr val="0070C0"/>
                </a:solidFill>
              </a:rPr>
              <a:t>个</a:t>
            </a:r>
            <a:r>
              <a:rPr lang="en-US" altLang="zh-CN" sz="3200" b="1" dirty="0">
                <a:solidFill>
                  <a:srgbClr val="0070C0"/>
                </a:solidFill>
              </a:rPr>
              <a:t>4</a:t>
            </a:r>
            <a:r>
              <a:rPr lang="zh-CN" altLang="en-US" sz="3200" b="1" dirty="0">
                <a:solidFill>
                  <a:srgbClr val="0070C0"/>
                </a:solidFill>
              </a:rPr>
              <a:t>是多少？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E40FCB5-20A4-C809-11D4-8C1D27288247}"/>
              </a:ext>
            </a:extLst>
          </p:cNvPr>
          <p:cNvSpPr txBox="1"/>
          <p:nvPr/>
        </p:nvSpPr>
        <p:spPr>
          <a:xfrm>
            <a:off x="3754878" y="1843919"/>
            <a:ext cx="32624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0070C0"/>
                </a:solidFill>
              </a:rPr>
              <a:t>24</a:t>
            </a:r>
            <a:r>
              <a:rPr lang="zh-CN" altLang="en-US" sz="3200" b="1" dirty="0">
                <a:solidFill>
                  <a:srgbClr val="0070C0"/>
                </a:solidFill>
              </a:rPr>
              <a:t>里面有几个</a:t>
            </a:r>
            <a:r>
              <a:rPr lang="en-US" altLang="zh-CN" sz="3200" b="1" dirty="0">
                <a:solidFill>
                  <a:srgbClr val="0070C0"/>
                </a:solidFill>
              </a:rPr>
              <a:t>4</a:t>
            </a:r>
            <a:r>
              <a:rPr lang="zh-CN" altLang="en-US" sz="3200" b="1" dirty="0">
                <a:solidFill>
                  <a:srgbClr val="0070C0"/>
                </a:solidFill>
              </a:rPr>
              <a:t>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8254294-E202-8057-AE2C-8BCB7372D659}"/>
              </a:ext>
            </a:extLst>
          </p:cNvPr>
          <p:cNvSpPr txBox="1"/>
          <p:nvPr/>
        </p:nvSpPr>
        <p:spPr>
          <a:xfrm>
            <a:off x="7160464" y="1638001"/>
            <a:ext cx="44770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70C0"/>
                </a:solidFill>
              </a:rPr>
              <a:t>24</a:t>
            </a:r>
            <a:r>
              <a:rPr lang="zh-CN" altLang="en-US" sz="3200" b="1" dirty="0">
                <a:solidFill>
                  <a:srgbClr val="0070C0"/>
                </a:solidFill>
              </a:rPr>
              <a:t>平均分成</a:t>
            </a:r>
            <a:r>
              <a:rPr lang="en-US" altLang="zh-CN" sz="3200" b="1" dirty="0">
                <a:solidFill>
                  <a:srgbClr val="0070C0"/>
                </a:solidFill>
              </a:rPr>
              <a:t>6</a:t>
            </a:r>
            <a:r>
              <a:rPr lang="zh-CN" altLang="en-US" sz="3200" b="1" dirty="0">
                <a:solidFill>
                  <a:srgbClr val="0070C0"/>
                </a:solidFill>
              </a:rPr>
              <a:t>份，求每份是多少？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3BBD77F1-FD3E-BDA7-6AD8-5A6970F7EC23}"/>
              </a:ext>
            </a:extLst>
          </p:cNvPr>
          <p:cNvCxnSpPr>
            <a:cxnSpLocks/>
          </p:cNvCxnSpPr>
          <p:nvPr/>
        </p:nvCxnSpPr>
        <p:spPr>
          <a:xfrm>
            <a:off x="3611724" y="1702340"/>
            <a:ext cx="0" cy="2626469"/>
          </a:xfrm>
          <a:prstGeom prst="line">
            <a:avLst/>
          </a:prstGeom>
          <a:ln w="28575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8463C6B0-0757-1AA0-A593-BEFED37B817A}"/>
              </a:ext>
            </a:extLst>
          </p:cNvPr>
          <p:cNvCxnSpPr>
            <a:cxnSpLocks/>
          </p:cNvCxnSpPr>
          <p:nvPr/>
        </p:nvCxnSpPr>
        <p:spPr>
          <a:xfrm>
            <a:off x="7000617" y="1692613"/>
            <a:ext cx="0" cy="2628000"/>
          </a:xfrm>
          <a:prstGeom prst="line">
            <a:avLst/>
          </a:prstGeom>
          <a:ln w="28575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ED6E5ECA-6844-5E07-8BD8-BEDF7B76BAEE}"/>
              </a:ext>
            </a:extLst>
          </p:cNvPr>
          <p:cNvSpPr txBox="1"/>
          <p:nvPr/>
        </p:nvSpPr>
        <p:spPr>
          <a:xfrm>
            <a:off x="1024734" y="2639944"/>
            <a:ext cx="258699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3200" b="1" dirty="0">
                <a:solidFill>
                  <a:srgbClr val="FF0000"/>
                </a:solidFill>
              </a:rPr>
              <a:t>4×6</a:t>
            </a:r>
            <a:r>
              <a:rPr lang="zh-CN" altLang="en-US" sz="3200" b="1" dirty="0">
                <a:solidFill>
                  <a:srgbClr val="FF0000"/>
                </a:solidFill>
              </a:rPr>
              <a:t>=</a:t>
            </a:r>
            <a:r>
              <a:rPr lang="en-US" altLang="zh-CN" sz="3200" b="1" dirty="0">
                <a:solidFill>
                  <a:srgbClr val="FF0000"/>
                </a:solidFill>
              </a:rPr>
              <a:t>24 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3C9609B-2F91-755A-9395-48CFB0E6C26F}"/>
              </a:ext>
            </a:extLst>
          </p:cNvPr>
          <p:cNvSpPr txBox="1"/>
          <p:nvPr/>
        </p:nvSpPr>
        <p:spPr>
          <a:xfrm>
            <a:off x="4413627" y="2639944"/>
            <a:ext cx="258699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3200" b="1" dirty="0">
                <a:solidFill>
                  <a:srgbClr val="FF0000"/>
                </a:solidFill>
              </a:rPr>
              <a:t>24÷4</a:t>
            </a:r>
            <a:r>
              <a:rPr lang="zh-CN" altLang="en-US" sz="3200" b="1" dirty="0">
                <a:solidFill>
                  <a:srgbClr val="FF0000"/>
                </a:solidFill>
              </a:rPr>
              <a:t>=</a:t>
            </a:r>
            <a:r>
              <a:rPr lang="en-US" altLang="zh-CN" sz="3200" b="1" dirty="0">
                <a:solidFill>
                  <a:srgbClr val="FF0000"/>
                </a:solidFill>
              </a:rPr>
              <a:t>6 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9BB4BD2-B491-36C2-ED98-E9F13D60D49F}"/>
              </a:ext>
            </a:extLst>
          </p:cNvPr>
          <p:cNvSpPr txBox="1"/>
          <p:nvPr/>
        </p:nvSpPr>
        <p:spPr>
          <a:xfrm>
            <a:off x="8294112" y="2639944"/>
            <a:ext cx="258699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3200" b="1" dirty="0">
                <a:solidFill>
                  <a:srgbClr val="FF0000"/>
                </a:solidFill>
              </a:rPr>
              <a:t>24÷6</a:t>
            </a:r>
            <a:r>
              <a:rPr lang="zh-CN" altLang="en-US" sz="3200" b="1" dirty="0">
                <a:solidFill>
                  <a:srgbClr val="FF0000"/>
                </a:solidFill>
              </a:rPr>
              <a:t>=</a:t>
            </a:r>
            <a:r>
              <a:rPr lang="en-US" altLang="zh-CN" sz="3200" b="1" dirty="0">
                <a:solidFill>
                  <a:srgbClr val="FF0000"/>
                </a:solidFill>
              </a:rPr>
              <a:t>4 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pic>
        <p:nvPicPr>
          <p:cNvPr id="27" name="Picture 10" descr="两小豆形象之明明PPT用">
            <a:extLst>
              <a:ext uri="{FF2B5EF4-FFF2-40B4-BE49-F238E27FC236}">
                <a16:creationId xmlns:a16="http://schemas.microsoft.com/office/drawing/2014/main" id="{161DC959-8345-2B0E-34F0-3C91EDBD0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262681" y="4350864"/>
            <a:ext cx="1374842" cy="1467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对话气泡: 圆角矩形 27">
            <a:extLst>
              <a:ext uri="{FF2B5EF4-FFF2-40B4-BE49-F238E27FC236}">
                <a16:creationId xmlns:a16="http://schemas.microsoft.com/office/drawing/2014/main" id="{8D6C97C6-E8AD-7FE0-6EDC-CAAF0E76761B}"/>
              </a:ext>
            </a:extLst>
          </p:cNvPr>
          <p:cNvSpPr/>
          <p:nvPr/>
        </p:nvSpPr>
        <p:spPr>
          <a:xfrm>
            <a:off x="4471522" y="4259083"/>
            <a:ext cx="5377883" cy="717084"/>
          </a:xfrm>
          <a:prstGeom prst="wedgeRoundRectCallout">
            <a:avLst>
              <a:gd name="adj1" fmla="val 58787"/>
              <a:gd name="adj2" fmla="val 3822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latinLnBrk="0" hangingPunct="1">
              <a:lnSpc>
                <a:spcPct val="11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三个算式之间有什么联系？</a:t>
            </a:r>
          </a:p>
        </p:txBody>
      </p:sp>
      <p:pic>
        <p:nvPicPr>
          <p:cNvPr id="33" name="图片 32" descr="45">
            <a:extLst>
              <a:ext uri="{FF2B5EF4-FFF2-40B4-BE49-F238E27FC236}">
                <a16:creationId xmlns:a16="http://schemas.microsoft.com/office/drawing/2014/main" id="{F66DEDF4-7702-991C-0169-2E911AB1DB6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812" t="472" r="1377" b="55546"/>
          <a:stretch>
            <a:fillRect/>
          </a:stretch>
        </p:blipFill>
        <p:spPr>
          <a:xfrm flipH="1">
            <a:off x="617839" y="4966439"/>
            <a:ext cx="1326153" cy="132615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50" h="4750">
                <a:moveTo>
                  <a:pt x="2375" y="0"/>
                </a:moveTo>
                <a:cubicBezTo>
                  <a:pt x="3687" y="0"/>
                  <a:pt x="4750" y="1063"/>
                  <a:pt x="4750" y="2375"/>
                </a:cubicBezTo>
                <a:cubicBezTo>
                  <a:pt x="4750" y="3687"/>
                  <a:pt x="3687" y="4750"/>
                  <a:pt x="2375" y="4750"/>
                </a:cubicBezTo>
                <a:cubicBezTo>
                  <a:pt x="1063" y="4750"/>
                  <a:pt x="0" y="3687"/>
                  <a:pt x="0" y="2375"/>
                </a:cubicBezTo>
                <a:cubicBezTo>
                  <a:pt x="0" y="1063"/>
                  <a:pt x="1063" y="0"/>
                  <a:pt x="2375" y="0"/>
                </a:cubicBezTo>
                <a:close/>
              </a:path>
            </a:pathLst>
          </a:custGeom>
          <a:solidFill>
            <a:srgbClr val="E2F4FD"/>
          </a:solidFill>
        </p:spPr>
      </p:pic>
      <p:sp>
        <p:nvSpPr>
          <p:cNvPr id="34" name="对话气泡: 圆角矩形 33">
            <a:extLst>
              <a:ext uri="{FF2B5EF4-FFF2-40B4-BE49-F238E27FC236}">
                <a16:creationId xmlns:a16="http://schemas.microsoft.com/office/drawing/2014/main" id="{D52D0EFA-F952-3E4B-31D1-FFC8825BC5DC}"/>
              </a:ext>
            </a:extLst>
          </p:cNvPr>
          <p:cNvSpPr/>
          <p:nvPr/>
        </p:nvSpPr>
        <p:spPr>
          <a:xfrm>
            <a:off x="2446291" y="5165387"/>
            <a:ext cx="6521662" cy="1185736"/>
          </a:xfrm>
          <a:prstGeom prst="wedgeRoundRectCallout">
            <a:avLst>
              <a:gd name="adj1" fmla="val -55021"/>
              <a:gd name="adj2" fmla="val 16078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latinLnBrk="0" hangingPunct="1">
              <a:lnSpc>
                <a:spcPct val="11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乘法口诀不仅可以帮助我们求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积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，还可以求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商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22501283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29" grpId="0" animBg="1"/>
      <p:bldP spid="28" grpId="0" bldLvl="0" animBg="1"/>
      <p:bldP spid="34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DE2A6DC-8AA1-2CF6-E674-A7604AB7ECD1}"/>
              </a:ext>
            </a:extLst>
          </p:cNvPr>
          <p:cNvSpPr txBox="1"/>
          <p:nvPr/>
        </p:nvSpPr>
        <p:spPr>
          <a:xfrm>
            <a:off x="2584288" y="1419621"/>
            <a:ext cx="223202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000000"/>
                </a:solidFill>
              </a:rPr>
              <a:t>4 ×</a:t>
            </a:r>
            <a:r>
              <a:rPr lang="en-US" altLang="zh-CN" sz="3200" b="1" dirty="0">
                <a:solidFill>
                  <a:srgbClr val="000000"/>
                </a:solidFill>
              </a:rPr>
              <a:t> </a:t>
            </a:r>
            <a:r>
              <a:rPr lang="zh-CN" altLang="en-US" sz="3200" b="1" dirty="0">
                <a:solidFill>
                  <a:srgbClr val="000000"/>
                </a:solidFill>
              </a:rPr>
              <a:t>6</a:t>
            </a:r>
            <a:r>
              <a:rPr lang="en-US" altLang="zh-CN" sz="3200" b="1" dirty="0">
                <a:solidFill>
                  <a:srgbClr val="000000"/>
                </a:solidFill>
              </a:rPr>
              <a:t> </a:t>
            </a:r>
            <a:r>
              <a:rPr lang="zh-CN" altLang="en-US" sz="3200" b="1" dirty="0">
                <a:solidFill>
                  <a:srgbClr val="000000"/>
                </a:solidFill>
              </a:rPr>
              <a:t>=</a:t>
            </a:r>
            <a:r>
              <a:rPr lang="en-US" altLang="zh-CN" sz="3200" b="1" dirty="0">
                <a:solidFill>
                  <a:srgbClr val="000000"/>
                </a:solidFill>
              </a:rPr>
              <a:t> 24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4EA92C8-A9B0-123B-EF05-DEEE5C1EDC0F}"/>
              </a:ext>
            </a:extLst>
          </p:cNvPr>
          <p:cNvSpPr txBox="1"/>
          <p:nvPr/>
        </p:nvSpPr>
        <p:spPr>
          <a:xfrm>
            <a:off x="4734398" y="2555171"/>
            <a:ext cx="223202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3200" b="1" dirty="0">
                <a:solidFill>
                  <a:srgbClr val="000000"/>
                </a:solidFill>
              </a:rPr>
              <a:t>24 </a:t>
            </a:r>
            <a:r>
              <a:rPr lang="zh-CN" altLang="en-US" sz="3200" b="1" dirty="0">
                <a:solidFill>
                  <a:srgbClr val="000000"/>
                </a:solidFill>
              </a:rPr>
              <a:t>÷</a:t>
            </a:r>
            <a:r>
              <a:rPr lang="en-US" altLang="zh-CN" sz="3200" b="1" dirty="0">
                <a:solidFill>
                  <a:srgbClr val="000000"/>
                </a:solidFill>
              </a:rPr>
              <a:t>6 </a:t>
            </a:r>
            <a:r>
              <a:rPr lang="zh-CN" altLang="en-US" sz="3200" b="1" dirty="0">
                <a:solidFill>
                  <a:srgbClr val="000000"/>
                </a:solidFill>
              </a:rPr>
              <a:t>=</a:t>
            </a:r>
            <a:r>
              <a:rPr lang="en-US" altLang="zh-CN" sz="3200" b="1" dirty="0">
                <a:solidFill>
                  <a:srgbClr val="000000"/>
                </a:solidFill>
              </a:rPr>
              <a:t> 4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3372387-6247-0D64-B67F-EC8C8613D340}"/>
              </a:ext>
            </a:extLst>
          </p:cNvPr>
          <p:cNvSpPr txBox="1"/>
          <p:nvPr/>
        </p:nvSpPr>
        <p:spPr>
          <a:xfrm>
            <a:off x="1044805" y="2555171"/>
            <a:ext cx="223202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3200" b="1">
                <a:solidFill>
                  <a:srgbClr val="000000"/>
                </a:solidFill>
              </a:rPr>
              <a:t>24 </a:t>
            </a:r>
            <a:r>
              <a:rPr lang="zh-CN" altLang="en-US" sz="3200" b="1">
                <a:solidFill>
                  <a:srgbClr val="000000"/>
                </a:solidFill>
              </a:rPr>
              <a:t>÷</a:t>
            </a:r>
            <a:r>
              <a:rPr lang="en-US" altLang="zh-CN" sz="3200" b="1">
                <a:solidFill>
                  <a:srgbClr val="000000"/>
                </a:solidFill>
              </a:rPr>
              <a:t>4 </a:t>
            </a:r>
            <a:r>
              <a:rPr lang="zh-CN" altLang="en-US" sz="3200" b="1">
                <a:solidFill>
                  <a:srgbClr val="000000"/>
                </a:solidFill>
              </a:rPr>
              <a:t>=</a:t>
            </a:r>
            <a:r>
              <a:rPr lang="en-US" altLang="zh-CN" sz="3200" b="1">
                <a:solidFill>
                  <a:srgbClr val="000000"/>
                </a:solidFill>
              </a:rPr>
              <a:t> 6</a:t>
            </a:r>
          </a:p>
        </p:txBody>
      </p:sp>
      <p:pic>
        <p:nvPicPr>
          <p:cNvPr id="5" name="Picture 10" descr="两小豆形象之明明PPT用">
            <a:extLst>
              <a:ext uri="{FF2B5EF4-FFF2-40B4-BE49-F238E27FC236}">
                <a16:creationId xmlns:a16="http://schemas.microsoft.com/office/drawing/2014/main" id="{3AB04554-14E6-6342-0CFC-4EE2E925C0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36221" y="1419621"/>
            <a:ext cx="1374842" cy="1467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F260B543-36CD-5C73-8AB4-C5C48D80A41F}"/>
              </a:ext>
            </a:extLst>
          </p:cNvPr>
          <p:cNvSpPr/>
          <p:nvPr/>
        </p:nvSpPr>
        <p:spPr>
          <a:xfrm>
            <a:off x="6096000" y="546571"/>
            <a:ext cx="3750162" cy="1746100"/>
          </a:xfrm>
          <a:prstGeom prst="wedgeRoundRectCallout">
            <a:avLst>
              <a:gd name="adj1" fmla="val 62937"/>
              <a:gd name="adj2" fmla="val 35444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09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219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438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30480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36576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42672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4876800" algn="l" defTabSz="12192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latinLnBrk="0" hangingPunct="1">
              <a:lnSpc>
                <a:spcPct val="11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比较乘法算式与两道除法算式，你发现了什么？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D3F44447-80C7-9455-0DEB-6FF095096941}"/>
              </a:ext>
            </a:extLst>
          </p:cNvPr>
          <p:cNvGrpSpPr/>
          <p:nvPr/>
        </p:nvGrpSpPr>
        <p:grpSpPr>
          <a:xfrm>
            <a:off x="1077595" y="4848860"/>
            <a:ext cx="10036810" cy="1424305"/>
            <a:chOff x="1697" y="7704"/>
            <a:chExt cx="15806" cy="2243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9" name="圆角矩形 23">
              <a:extLst>
                <a:ext uri="{FF2B5EF4-FFF2-40B4-BE49-F238E27FC236}">
                  <a16:creationId xmlns:a16="http://schemas.microsoft.com/office/drawing/2014/main" id="{D8730E38-92E7-95EB-CF1B-C54B40D07717}"/>
                </a:ext>
              </a:extLst>
            </p:cNvPr>
            <p:cNvSpPr/>
            <p:nvPr/>
          </p:nvSpPr>
          <p:spPr>
            <a:xfrm>
              <a:off x="1697" y="7704"/>
              <a:ext cx="15806" cy="2243"/>
            </a:xfrm>
            <a:prstGeom prst="roundRect">
              <a:avLst/>
            </a:prstGeom>
            <a:solidFill>
              <a:srgbClr val="F7F1FC"/>
            </a:solidFill>
            <a:ln>
              <a:solidFill>
                <a:srgbClr val="C0C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3E26EE85-9A40-430C-5691-B47D3F110227}"/>
                </a:ext>
              </a:extLst>
            </p:cNvPr>
            <p:cNvSpPr txBox="1"/>
            <p:nvPr/>
          </p:nvSpPr>
          <p:spPr>
            <a:xfrm>
              <a:off x="1910" y="7746"/>
              <a:ext cx="15380" cy="215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eaLnBrk="1" latinLnBrk="0" hangingPunct="1">
                <a:lnSpc>
                  <a:spcPct val="130000"/>
                </a:lnSpc>
              </a:pPr>
              <a:r>
                <a:rPr lang="zh-CN" altLang="en-US" sz="3200" b="1">
                  <a:solidFill>
                    <a:srgbClr val="0000FF"/>
                  </a:solidFill>
                  <a:sym typeface="+mn-ea"/>
                </a:rPr>
                <a:t>除法是乘法的逆运算</a:t>
              </a:r>
              <a:r>
                <a:rPr lang="zh-CN" altLang="en-US" sz="3200" b="1">
                  <a:sym typeface="+mn-ea"/>
                </a:rPr>
                <a:t>，根据一个乘法算式，一般可以写出两个与其对应的除法算式。</a:t>
              </a:r>
              <a:endParaRPr lang="zh-CN" altLang="en-US" sz="3200" b="1"/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36FC263C-1A29-B727-6B42-C61A0DF35A28}"/>
              </a:ext>
            </a:extLst>
          </p:cNvPr>
          <p:cNvSpPr txBox="1"/>
          <p:nvPr/>
        </p:nvSpPr>
        <p:spPr>
          <a:xfrm>
            <a:off x="1044805" y="3129008"/>
            <a:ext cx="615553" cy="151580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ea"/>
                <a:ea typeface="+mj-ea"/>
              </a:rPr>
              <a:t>…</a:t>
            </a: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被除数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5584FC8-BADB-C1DF-7B62-5E639B204C03}"/>
              </a:ext>
            </a:extLst>
          </p:cNvPr>
          <p:cNvSpPr txBox="1"/>
          <p:nvPr/>
        </p:nvSpPr>
        <p:spPr>
          <a:xfrm>
            <a:off x="1890912" y="3129008"/>
            <a:ext cx="615553" cy="116153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ea"/>
                <a:ea typeface="+mj-ea"/>
              </a:rPr>
              <a:t>…</a:t>
            </a: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除数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89A19F2-2C18-1CDF-6852-3ED9AB284FDF}"/>
              </a:ext>
            </a:extLst>
          </p:cNvPr>
          <p:cNvSpPr txBox="1"/>
          <p:nvPr/>
        </p:nvSpPr>
        <p:spPr>
          <a:xfrm>
            <a:off x="2507690" y="3129008"/>
            <a:ext cx="615553" cy="80727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ea"/>
                <a:ea typeface="+mj-ea"/>
              </a:rPr>
              <a:t>…</a:t>
            </a: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商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27660A6-0F7A-D923-0AD8-B48FEBB5096C}"/>
              </a:ext>
            </a:extLst>
          </p:cNvPr>
          <p:cNvSpPr txBox="1"/>
          <p:nvPr/>
        </p:nvSpPr>
        <p:spPr>
          <a:xfrm>
            <a:off x="4759577" y="3129008"/>
            <a:ext cx="615553" cy="151580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ea"/>
                <a:ea typeface="+mj-ea"/>
              </a:rPr>
              <a:t>…</a:t>
            </a: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被除数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4398A56-9C7A-43E8-F4CE-4DBB10686C94}"/>
              </a:ext>
            </a:extLst>
          </p:cNvPr>
          <p:cNvSpPr txBox="1"/>
          <p:nvPr/>
        </p:nvSpPr>
        <p:spPr>
          <a:xfrm>
            <a:off x="5557873" y="3129008"/>
            <a:ext cx="615553" cy="116153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ea"/>
                <a:ea typeface="+mj-ea"/>
              </a:rPr>
              <a:t>…</a:t>
            </a: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除数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A1D2EC0-13B9-8173-5408-9C103C53D0BA}"/>
              </a:ext>
            </a:extLst>
          </p:cNvPr>
          <p:cNvSpPr txBox="1"/>
          <p:nvPr/>
        </p:nvSpPr>
        <p:spPr>
          <a:xfrm>
            <a:off x="6227542" y="3129008"/>
            <a:ext cx="615553" cy="80727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j-ea"/>
                <a:ea typeface="+mj-ea"/>
              </a:rPr>
              <a:t>…</a:t>
            </a: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商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8D81C1A-B2DB-4C76-437E-62605451AEF7}"/>
              </a:ext>
            </a:extLst>
          </p:cNvPr>
          <p:cNvSpPr txBox="1"/>
          <p:nvPr/>
        </p:nvSpPr>
        <p:spPr>
          <a:xfrm>
            <a:off x="2516230" y="356577"/>
            <a:ext cx="615553" cy="116153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乘数</a:t>
            </a:r>
            <a:r>
              <a:rPr lang="en-US" altLang="zh-CN" sz="2800" b="1" dirty="0">
                <a:solidFill>
                  <a:srgbClr val="FF0000"/>
                </a:solidFill>
                <a:latin typeface="+mj-ea"/>
                <a:ea typeface="+mj-ea"/>
              </a:rPr>
              <a:t>…</a:t>
            </a:r>
            <a:endParaRPr lang="zh-CN" altLang="en-US" sz="28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6E7BEDD-AF7F-3B29-6EC4-8CBEC11D4798}"/>
              </a:ext>
            </a:extLst>
          </p:cNvPr>
          <p:cNvSpPr txBox="1"/>
          <p:nvPr/>
        </p:nvSpPr>
        <p:spPr>
          <a:xfrm>
            <a:off x="3335862" y="356577"/>
            <a:ext cx="615553" cy="116153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乘数</a:t>
            </a:r>
            <a:r>
              <a:rPr lang="en-US" altLang="zh-CN" sz="2800" b="1" dirty="0">
                <a:solidFill>
                  <a:srgbClr val="FF0000"/>
                </a:solidFill>
                <a:latin typeface="+mj-ea"/>
                <a:ea typeface="+mj-ea"/>
              </a:rPr>
              <a:t>…</a:t>
            </a:r>
            <a:endParaRPr lang="zh-CN" altLang="en-US" sz="28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18D2CE6-5E4E-9A79-1045-DC8721292484}"/>
              </a:ext>
            </a:extLst>
          </p:cNvPr>
          <p:cNvSpPr txBox="1"/>
          <p:nvPr/>
        </p:nvSpPr>
        <p:spPr>
          <a:xfrm>
            <a:off x="4073180" y="710841"/>
            <a:ext cx="615553" cy="80727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积</a:t>
            </a:r>
            <a:r>
              <a:rPr lang="en-US" altLang="zh-CN" sz="2800" b="1" dirty="0">
                <a:solidFill>
                  <a:srgbClr val="FF0000"/>
                </a:solidFill>
                <a:latin typeface="+mj-ea"/>
                <a:ea typeface="+mj-ea"/>
              </a:rPr>
              <a:t>…</a:t>
            </a:r>
            <a:endParaRPr lang="zh-CN" altLang="en-US" sz="28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8EC7450E-C0C0-7FF5-3C38-6F010D938B7D}"/>
              </a:ext>
            </a:extLst>
          </p:cNvPr>
          <p:cNvCxnSpPr>
            <a:cxnSpLocks/>
          </p:cNvCxnSpPr>
          <p:nvPr/>
        </p:nvCxnSpPr>
        <p:spPr>
          <a:xfrm flipH="1">
            <a:off x="1498060" y="1935804"/>
            <a:ext cx="2762655" cy="72957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A02ABB95-C575-7CAE-A04D-0336DF6D5C02}"/>
              </a:ext>
            </a:extLst>
          </p:cNvPr>
          <p:cNvCxnSpPr>
            <a:cxnSpLocks/>
          </p:cNvCxnSpPr>
          <p:nvPr/>
        </p:nvCxnSpPr>
        <p:spPr>
          <a:xfrm>
            <a:off x="4380956" y="1935804"/>
            <a:ext cx="686397" cy="72639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2DF644F1-36EA-DD25-5ADC-8A5412DB586A}"/>
              </a:ext>
            </a:extLst>
          </p:cNvPr>
          <p:cNvCxnSpPr>
            <a:cxnSpLocks/>
          </p:cNvCxnSpPr>
          <p:nvPr/>
        </p:nvCxnSpPr>
        <p:spPr>
          <a:xfrm flipH="1">
            <a:off x="2278486" y="1945532"/>
            <a:ext cx="493897" cy="69843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CBC26BA9-E2A2-2267-4834-43F260F884D9}"/>
              </a:ext>
            </a:extLst>
          </p:cNvPr>
          <p:cNvCxnSpPr>
            <a:cxnSpLocks/>
          </p:cNvCxnSpPr>
          <p:nvPr/>
        </p:nvCxnSpPr>
        <p:spPr>
          <a:xfrm flipH="1">
            <a:off x="2892624" y="1935804"/>
            <a:ext cx="677427" cy="708162"/>
          </a:xfrm>
          <a:prstGeom prst="straightConnector1">
            <a:avLst/>
          </a:prstGeom>
          <a:ln w="38100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82F68A51-1AD4-18AC-54B8-4C291E6ED4B8}"/>
              </a:ext>
            </a:extLst>
          </p:cNvPr>
          <p:cNvCxnSpPr>
            <a:cxnSpLocks/>
          </p:cNvCxnSpPr>
          <p:nvPr/>
        </p:nvCxnSpPr>
        <p:spPr>
          <a:xfrm>
            <a:off x="2869660" y="1926077"/>
            <a:ext cx="3599234" cy="79766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0429437C-4494-F8EF-FA1E-BD7E3B5D4686}"/>
              </a:ext>
            </a:extLst>
          </p:cNvPr>
          <p:cNvCxnSpPr>
            <a:cxnSpLocks/>
          </p:cNvCxnSpPr>
          <p:nvPr/>
        </p:nvCxnSpPr>
        <p:spPr>
          <a:xfrm>
            <a:off x="3730085" y="1886543"/>
            <a:ext cx="2077328" cy="808019"/>
          </a:xfrm>
          <a:prstGeom prst="straightConnector1">
            <a:avLst/>
          </a:prstGeom>
          <a:ln w="38100">
            <a:solidFill>
              <a:srgbClr val="FF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FFF81A28-ABBA-0107-DBBB-BCECA1A0603A}"/>
              </a:ext>
            </a:extLst>
          </p:cNvPr>
          <p:cNvGrpSpPr/>
          <p:nvPr/>
        </p:nvGrpSpPr>
        <p:grpSpPr>
          <a:xfrm>
            <a:off x="1057275" y="4849178"/>
            <a:ext cx="10077450" cy="1424305"/>
            <a:chOff x="1665" y="7704"/>
            <a:chExt cx="15870" cy="2243"/>
          </a:xfr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grpSpPr>
        <p:sp>
          <p:nvSpPr>
            <p:cNvPr id="37" name="圆角矩形 28">
              <a:extLst>
                <a:ext uri="{FF2B5EF4-FFF2-40B4-BE49-F238E27FC236}">
                  <a16:creationId xmlns:a16="http://schemas.microsoft.com/office/drawing/2014/main" id="{0BE943D5-E7A7-9DAE-9816-68244CECBFED}"/>
                </a:ext>
              </a:extLst>
            </p:cNvPr>
            <p:cNvSpPr/>
            <p:nvPr/>
          </p:nvSpPr>
          <p:spPr>
            <a:xfrm>
              <a:off x="1697" y="7704"/>
              <a:ext cx="15806" cy="2243"/>
            </a:xfrm>
            <a:prstGeom prst="roundRect">
              <a:avLst/>
            </a:prstGeom>
            <a:solidFill>
              <a:srgbClr val="F7F1FC"/>
            </a:solidFill>
            <a:ln>
              <a:solidFill>
                <a:srgbClr val="C0C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C24984E5-F3FA-C410-2750-AAD17EB8CDE9}"/>
                </a:ext>
              </a:extLst>
            </p:cNvPr>
            <p:cNvSpPr txBox="1"/>
            <p:nvPr/>
          </p:nvSpPr>
          <p:spPr>
            <a:xfrm>
              <a:off x="1665" y="7746"/>
              <a:ext cx="15870" cy="205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atinLnBrk="0">
                <a:lnSpc>
                  <a:spcPct val="130000"/>
                </a:lnSpc>
              </a:pPr>
              <a:r>
                <a:rPr lang="zh-CN" altLang="en-US" sz="3200" b="1" dirty="0"/>
                <a:t>乘法算式中的</a:t>
              </a:r>
              <a:r>
                <a:rPr lang="zh-CN" altLang="en-US" sz="3200" b="1" dirty="0">
                  <a:solidFill>
                    <a:srgbClr val="0000FF"/>
                  </a:solidFill>
                </a:rPr>
                <a:t>积</a:t>
              </a:r>
              <a:r>
                <a:rPr lang="zh-CN" altLang="en-US" sz="3200" b="1" dirty="0"/>
                <a:t>是对应的除法算式中的</a:t>
              </a:r>
              <a:r>
                <a:rPr lang="zh-CN" altLang="en-US" sz="3200" b="1" dirty="0">
                  <a:solidFill>
                    <a:srgbClr val="0000FF"/>
                  </a:solidFill>
                </a:rPr>
                <a:t>被除数</a:t>
              </a:r>
              <a:r>
                <a:rPr lang="zh-CN" altLang="en-US" sz="3200" b="1" dirty="0"/>
                <a:t>，乘法算式中的</a:t>
              </a:r>
              <a:r>
                <a:rPr lang="zh-CN" altLang="en-US" sz="3200" b="1" dirty="0">
                  <a:solidFill>
                    <a:srgbClr val="FF00FF"/>
                  </a:solidFill>
                </a:rPr>
                <a:t>两个乘数</a:t>
              </a:r>
              <a:r>
                <a:rPr lang="zh-CN" altLang="en-US" sz="3200" b="1" dirty="0"/>
                <a:t>分别是对应的除法算式中的</a:t>
              </a:r>
              <a:r>
                <a:rPr lang="zh-CN" altLang="en-US" sz="3200" b="1" dirty="0">
                  <a:solidFill>
                    <a:srgbClr val="FF00FF"/>
                  </a:solidFill>
                </a:rPr>
                <a:t>除数和商</a:t>
              </a:r>
              <a:r>
                <a:rPr lang="zh-CN" altLang="en-US" sz="3200" b="1" dirty="0"/>
                <a:t>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12514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05815" y="1556385"/>
            <a:ext cx="1058545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zh-CN" sz="3600" b="1"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sz="3600" b="1">
                <a:ea typeface="黑体" panose="02010609060101010101" pitchFamily="49" charset="-122"/>
                <a:cs typeface="Times New Roman" panose="02020603050405020304" pitchFamily="18" charset="0"/>
              </a:rPr>
              <a:t>写一写，说一说</a:t>
            </a:r>
            <a:r>
              <a:rPr lang="zh-CN" alt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600" b="1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232400" y="1917065"/>
            <a:ext cx="2926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42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】</a:t>
            </a:r>
          </a:p>
        </p:txBody>
      </p:sp>
      <p:sp>
        <p:nvSpPr>
          <p:cNvPr id="30" name="圆角矩形 29"/>
          <p:cNvSpPr/>
          <p:nvPr/>
        </p:nvSpPr>
        <p:spPr>
          <a:xfrm>
            <a:off x="407670" y="549275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达标检测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448935" y="2924810"/>
            <a:ext cx="63373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乘法口诀：</a:t>
            </a:r>
            <a:r>
              <a:rPr lang="en-US" altLang="zh-CN" sz="3600" b="1">
                <a:ea typeface="黑体" panose="02010609060101010101" pitchFamily="49" charset="-122"/>
                <a:cs typeface="Times New Roman" panose="02020603050405020304" pitchFamily="18" charset="0"/>
              </a:rPr>
              <a:t>___</a:t>
            </a:r>
            <a:r>
              <a:rPr lang="en-US" altLang="zh-CN" sz="36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__</a:t>
            </a:r>
            <a:r>
              <a:rPr lang="en-US" altLang="zh-CN" sz="3600" b="1">
                <a:ea typeface="黑体" panose="02010609060101010101" pitchFamily="49" charset="-122"/>
                <a:cs typeface="Times New Roman" panose="02020603050405020304" pitchFamily="18" charset="0"/>
              </a:rPr>
              <a:t>___________</a:t>
            </a:r>
            <a:endParaRPr lang="en-US" altLang="zh-CN" sz="3600" b="1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448935" y="3896995"/>
            <a:ext cx="63373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乘法算式：</a:t>
            </a:r>
            <a:r>
              <a:rPr lang="en-US" altLang="zh-CN" sz="3600" b="1">
                <a:ea typeface="黑体" panose="02010609060101010101" pitchFamily="49" charset="-122"/>
                <a:cs typeface="Times New Roman" panose="02020603050405020304" pitchFamily="18" charset="0"/>
              </a:rPr>
              <a:t>_____</a:t>
            </a:r>
            <a:r>
              <a:rPr lang="en-US" altLang="zh-CN" sz="36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_</a:t>
            </a:r>
            <a:r>
              <a:rPr lang="en-US" altLang="zh-CN" sz="3600" b="1">
                <a:ea typeface="黑体" panose="02010609060101010101" pitchFamily="49" charset="-122"/>
                <a:cs typeface="Times New Roman" panose="02020603050405020304" pitchFamily="18" charset="0"/>
              </a:rPr>
              <a:t>__________</a:t>
            </a:r>
            <a:endParaRPr lang="en-US" altLang="zh-CN" sz="3600" b="1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448935" y="4869180"/>
            <a:ext cx="63373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除法算式：</a:t>
            </a:r>
            <a:r>
              <a:rPr lang="en-US" altLang="zh-CN" sz="3600" b="1">
                <a:ea typeface="黑体" panose="02010609060101010101" pitchFamily="49" charset="-122"/>
                <a:cs typeface="Times New Roman" panose="02020603050405020304" pitchFamily="18" charset="0"/>
              </a:rPr>
              <a:t>____</a:t>
            </a:r>
            <a:r>
              <a:rPr lang="en-US" altLang="zh-CN" sz="36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_</a:t>
            </a:r>
            <a:r>
              <a:rPr lang="en-US" altLang="zh-CN" sz="3600" b="1">
                <a:ea typeface="黑体" panose="02010609060101010101" pitchFamily="49" charset="-122"/>
                <a:cs typeface="Times New Roman" panose="02020603050405020304" pitchFamily="18" charset="0"/>
              </a:rPr>
              <a:t>___________</a:t>
            </a:r>
            <a:endParaRPr lang="en-US" altLang="zh-CN" sz="3600" b="1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112125" y="2853055"/>
            <a:ext cx="286702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四六二十四</a:t>
            </a:r>
            <a:endParaRPr lang="zh-CN" sz="3600" b="1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112125" y="3789045"/>
            <a:ext cx="286702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4</a:t>
            </a:r>
            <a:r>
              <a:rPr lang="zh-CN" alt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×</a:t>
            </a:r>
            <a:r>
              <a:rPr lang="en-US" alt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6 = 24</a:t>
            </a:r>
            <a:endParaRPr lang="en-US" altLang="zh-CN" sz="3600" b="1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112125" y="4797425"/>
            <a:ext cx="286702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24</a:t>
            </a:r>
            <a:r>
              <a:rPr lang="zh-CN" alt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÷</a:t>
            </a:r>
            <a:r>
              <a:rPr lang="en-US" alt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4 = 6</a:t>
            </a:r>
            <a:endParaRPr lang="en-US" altLang="zh-CN" sz="3600" b="1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DC912B90-DCD6-144B-477B-9FE01A96B862}"/>
              </a:ext>
            </a:extLst>
          </p:cNvPr>
          <p:cNvGrpSpPr/>
          <p:nvPr/>
        </p:nvGrpSpPr>
        <p:grpSpPr>
          <a:xfrm>
            <a:off x="1063786" y="2878137"/>
            <a:ext cx="4033995" cy="2682875"/>
            <a:chOff x="1209701" y="2897187"/>
            <a:chExt cx="4033995" cy="2682875"/>
          </a:xfrm>
        </p:grpSpPr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25F8C54F-19BB-AC77-9520-41FD1A0ACF9C}"/>
                </a:ext>
              </a:extLst>
            </p:cNvPr>
            <p:cNvGrpSpPr/>
            <p:nvPr/>
          </p:nvGrpSpPr>
          <p:grpSpPr>
            <a:xfrm>
              <a:off x="1209701" y="2897187"/>
              <a:ext cx="4033995" cy="556895"/>
              <a:chOff x="1209701" y="2897187"/>
              <a:chExt cx="4033995" cy="556895"/>
            </a:xfrm>
          </p:grpSpPr>
          <p:sp>
            <p:nvSpPr>
              <p:cNvPr id="64" name="椭圆 63">
                <a:extLst>
                  <a:ext uri="{FF2B5EF4-FFF2-40B4-BE49-F238E27FC236}">
                    <a16:creationId xmlns:a16="http://schemas.microsoft.com/office/drawing/2014/main" id="{7871E7BB-9B53-4CE1-2884-B9FDA46FAEDE}"/>
                  </a:ext>
                </a:extLst>
              </p:cNvPr>
              <p:cNvSpPr/>
              <p:nvPr/>
            </p:nvSpPr>
            <p:spPr>
              <a:xfrm>
                <a:off x="1209701" y="2897187"/>
                <a:ext cx="556895" cy="556895"/>
              </a:xfrm>
              <a:prstGeom prst="ellipse">
                <a:avLst/>
              </a:prstGeom>
              <a:solidFill>
                <a:srgbClr val="795B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椭圆 64">
                <a:extLst>
                  <a:ext uri="{FF2B5EF4-FFF2-40B4-BE49-F238E27FC236}">
                    <a16:creationId xmlns:a16="http://schemas.microsoft.com/office/drawing/2014/main" id="{34FDD9AE-1C36-B335-1C2E-8D5BBF25132C}"/>
                  </a:ext>
                </a:extLst>
              </p:cNvPr>
              <p:cNvSpPr/>
              <p:nvPr/>
            </p:nvSpPr>
            <p:spPr>
              <a:xfrm>
                <a:off x="1905121" y="2897187"/>
                <a:ext cx="556895" cy="556895"/>
              </a:xfrm>
              <a:prstGeom prst="ellipse">
                <a:avLst/>
              </a:prstGeom>
              <a:solidFill>
                <a:srgbClr val="795B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椭圆 65">
                <a:extLst>
                  <a:ext uri="{FF2B5EF4-FFF2-40B4-BE49-F238E27FC236}">
                    <a16:creationId xmlns:a16="http://schemas.microsoft.com/office/drawing/2014/main" id="{02DD53D1-EC62-5D2E-F3ED-E8C657569B11}"/>
                  </a:ext>
                </a:extLst>
              </p:cNvPr>
              <p:cNvSpPr/>
              <p:nvPr/>
            </p:nvSpPr>
            <p:spPr>
              <a:xfrm>
                <a:off x="2600541" y="2897187"/>
                <a:ext cx="556895" cy="556895"/>
              </a:xfrm>
              <a:prstGeom prst="ellipse">
                <a:avLst/>
              </a:prstGeom>
              <a:solidFill>
                <a:srgbClr val="795B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椭圆 66">
                <a:extLst>
                  <a:ext uri="{FF2B5EF4-FFF2-40B4-BE49-F238E27FC236}">
                    <a16:creationId xmlns:a16="http://schemas.microsoft.com/office/drawing/2014/main" id="{66BC53F9-C87C-6FC0-70B7-720D0F5F4A4C}"/>
                  </a:ext>
                </a:extLst>
              </p:cNvPr>
              <p:cNvSpPr/>
              <p:nvPr/>
            </p:nvSpPr>
            <p:spPr>
              <a:xfrm>
                <a:off x="3295961" y="2897187"/>
                <a:ext cx="556895" cy="556895"/>
              </a:xfrm>
              <a:prstGeom prst="ellipse">
                <a:avLst/>
              </a:prstGeom>
              <a:solidFill>
                <a:srgbClr val="795B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椭圆 67">
                <a:extLst>
                  <a:ext uri="{FF2B5EF4-FFF2-40B4-BE49-F238E27FC236}">
                    <a16:creationId xmlns:a16="http://schemas.microsoft.com/office/drawing/2014/main" id="{16360870-1B4A-DBCE-F554-A36DB9013856}"/>
                  </a:ext>
                </a:extLst>
              </p:cNvPr>
              <p:cNvSpPr/>
              <p:nvPr/>
            </p:nvSpPr>
            <p:spPr>
              <a:xfrm>
                <a:off x="3991381" y="2897187"/>
                <a:ext cx="556895" cy="556895"/>
              </a:xfrm>
              <a:prstGeom prst="ellipse">
                <a:avLst/>
              </a:prstGeom>
              <a:solidFill>
                <a:srgbClr val="795B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椭圆 68">
                <a:extLst>
                  <a:ext uri="{FF2B5EF4-FFF2-40B4-BE49-F238E27FC236}">
                    <a16:creationId xmlns:a16="http://schemas.microsoft.com/office/drawing/2014/main" id="{9AB46508-8A12-369A-8B47-8278A900AFA6}"/>
                  </a:ext>
                </a:extLst>
              </p:cNvPr>
              <p:cNvSpPr/>
              <p:nvPr/>
            </p:nvSpPr>
            <p:spPr>
              <a:xfrm>
                <a:off x="4686801" y="2897187"/>
                <a:ext cx="556895" cy="556895"/>
              </a:xfrm>
              <a:prstGeom prst="ellipse">
                <a:avLst/>
              </a:prstGeom>
              <a:solidFill>
                <a:srgbClr val="795B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5FBF8A84-D04C-70C6-2A0E-944D7D5A51F6}"/>
                </a:ext>
              </a:extLst>
            </p:cNvPr>
            <p:cNvGrpSpPr/>
            <p:nvPr/>
          </p:nvGrpSpPr>
          <p:grpSpPr>
            <a:xfrm>
              <a:off x="1209701" y="3605847"/>
              <a:ext cx="4033995" cy="556895"/>
              <a:chOff x="1209701" y="2897187"/>
              <a:chExt cx="4033995" cy="556895"/>
            </a:xfrm>
          </p:grpSpPr>
          <p:sp>
            <p:nvSpPr>
              <p:cNvPr id="58" name="椭圆 57">
                <a:extLst>
                  <a:ext uri="{FF2B5EF4-FFF2-40B4-BE49-F238E27FC236}">
                    <a16:creationId xmlns:a16="http://schemas.microsoft.com/office/drawing/2014/main" id="{8297D0B7-A419-AFDF-E638-842816AF5A0F}"/>
                  </a:ext>
                </a:extLst>
              </p:cNvPr>
              <p:cNvSpPr/>
              <p:nvPr/>
            </p:nvSpPr>
            <p:spPr>
              <a:xfrm>
                <a:off x="1209701" y="2897187"/>
                <a:ext cx="556895" cy="556895"/>
              </a:xfrm>
              <a:prstGeom prst="ellipse">
                <a:avLst/>
              </a:prstGeom>
              <a:solidFill>
                <a:srgbClr val="795B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椭圆 58">
                <a:extLst>
                  <a:ext uri="{FF2B5EF4-FFF2-40B4-BE49-F238E27FC236}">
                    <a16:creationId xmlns:a16="http://schemas.microsoft.com/office/drawing/2014/main" id="{91E5D5A0-05AC-A88A-C29B-757F3AC073E5}"/>
                  </a:ext>
                </a:extLst>
              </p:cNvPr>
              <p:cNvSpPr/>
              <p:nvPr/>
            </p:nvSpPr>
            <p:spPr>
              <a:xfrm>
                <a:off x="1905121" y="2897187"/>
                <a:ext cx="556895" cy="556895"/>
              </a:xfrm>
              <a:prstGeom prst="ellipse">
                <a:avLst/>
              </a:prstGeom>
              <a:solidFill>
                <a:srgbClr val="795B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椭圆 59">
                <a:extLst>
                  <a:ext uri="{FF2B5EF4-FFF2-40B4-BE49-F238E27FC236}">
                    <a16:creationId xmlns:a16="http://schemas.microsoft.com/office/drawing/2014/main" id="{494BB7E5-FD90-A72C-87AF-B1887A53B3DF}"/>
                  </a:ext>
                </a:extLst>
              </p:cNvPr>
              <p:cNvSpPr/>
              <p:nvPr/>
            </p:nvSpPr>
            <p:spPr>
              <a:xfrm>
                <a:off x="2600541" y="2897187"/>
                <a:ext cx="556895" cy="556895"/>
              </a:xfrm>
              <a:prstGeom prst="ellipse">
                <a:avLst/>
              </a:prstGeom>
              <a:solidFill>
                <a:srgbClr val="795B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椭圆 60">
                <a:extLst>
                  <a:ext uri="{FF2B5EF4-FFF2-40B4-BE49-F238E27FC236}">
                    <a16:creationId xmlns:a16="http://schemas.microsoft.com/office/drawing/2014/main" id="{6E09DBDA-756C-DE13-FFA2-743B21480F89}"/>
                  </a:ext>
                </a:extLst>
              </p:cNvPr>
              <p:cNvSpPr/>
              <p:nvPr/>
            </p:nvSpPr>
            <p:spPr>
              <a:xfrm>
                <a:off x="3295961" y="2897187"/>
                <a:ext cx="556895" cy="556895"/>
              </a:xfrm>
              <a:prstGeom prst="ellipse">
                <a:avLst/>
              </a:prstGeom>
              <a:solidFill>
                <a:srgbClr val="795B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椭圆 61">
                <a:extLst>
                  <a:ext uri="{FF2B5EF4-FFF2-40B4-BE49-F238E27FC236}">
                    <a16:creationId xmlns:a16="http://schemas.microsoft.com/office/drawing/2014/main" id="{BC764CEC-9054-FF88-7E1F-43B6FA4BB25D}"/>
                  </a:ext>
                </a:extLst>
              </p:cNvPr>
              <p:cNvSpPr/>
              <p:nvPr/>
            </p:nvSpPr>
            <p:spPr>
              <a:xfrm>
                <a:off x="3991381" y="2897187"/>
                <a:ext cx="556895" cy="556895"/>
              </a:xfrm>
              <a:prstGeom prst="ellipse">
                <a:avLst/>
              </a:prstGeom>
              <a:solidFill>
                <a:srgbClr val="795B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椭圆 62">
                <a:extLst>
                  <a:ext uri="{FF2B5EF4-FFF2-40B4-BE49-F238E27FC236}">
                    <a16:creationId xmlns:a16="http://schemas.microsoft.com/office/drawing/2014/main" id="{9F08ACCF-BD73-2C09-95B4-4F8841909BEB}"/>
                  </a:ext>
                </a:extLst>
              </p:cNvPr>
              <p:cNvSpPr/>
              <p:nvPr/>
            </p:nvSpPr>
            <p:spPr>
              <a:xfrm>
                <a:off x="4686801" y="2897187"/>
                <a:ext cx="556895" cy="556895"/>
              </a:xfrm>
              <a:prstGeom prst="ellipse">
                <a:avLst/>
              </a:prstGeom>
              <a:solidFill>
                <a:srgbClr val="795B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1DFBBBA8-2325-CE64-CD86-AB38ED22A03B}"/>
                </a:ext>
              </a:extLst>
            </p:cNvPr>
            <p:cNvGrpSpPr/>
            <p:nvPr/>
          </p:nvGrpSpPr>
          <p:grpSpPr>
            <a:xfrm>
              <a:off x="1209701" y="4314507"/>
              <a:ext cx="4033995" cy="556895"/>
              <a:chOff x="1209701" y="2897187"/>
              <a:chExt cx="4033995" cy="556895"/>
            </a:xfrm>
          </p:grpSpPr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id="{6F9DA8B6-7FD9-294C-F7E2-BDDAA60A1418}"/>
                  </a:ext>
                </a:extLst>
              </p:cNvPr>
              <p:cNvSpPr/>
              <p:nvPr/>
            </p:nvSpPr>
            <p:spPr>
              <a:xfrm>
                <a:off x="1209701" y="2897187"/>
                <a:ext cx="556895" cy="556895"/>
              </a:xfrm>
              <a:prstGeom prst="ellipse">
                <a:avLst/>
              </a:prstGeom>
              <a:solidFill>
                <a:srgbClr val="795B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id="{1613B6CC-6A6A-1690-9745-BD9F365C6C12}"/>
                  </a:ext>
                </a:extLst>
              </p:cNvPr>
              <p:cNvSpPr/>
              <p:nvPr/>
            </p:nvSpPr>
            <p:spPr>
              <a:xfrm>
                <a:off x="1905121" y="2897187"/>
                <a:ext cx="556895" cy="556895"/>
              </a:xfrm>
              <a:prstGeom prst="ellipse">
                <a:avLst/>
              </a:prstGeom>
              <a:solidFill>
                <a:srgbClr val="795B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id="{E28193B6-0206-F8D8-788D-33A14FD09B90}"/>
                  </a:ext>
                </a:extLst>
              </p:cNvPr>
              <p:cNvSpPr/>
              <p:nvPr/>
            </p:nvSpPr>
            <p:spPr>
              <a:xfrm>
                <a:off x="2600541" y="2897187"/>
                <a:ext cx="556895" cy="556895"/>
              </a:xfrm>
              <a:prstGeom prst="ellipse">
                <a:avLst/>
              </a:prstGeom>
              <a:solidFill>
                <a:srgbClr val="795B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椭圆 54">
                <a:extLst>
                  <a:ext uri="{FF2B5EF4-FFF2-40B4-BE49-F238E27FC236}">
                    <a16:creationId xmlns:a16="http://schemas.microsoft.com/office/drawing/2014/main" id="{ACE9D1C4-27E9-F4BF-5B62-A57761C16387}"/>
                  </a:ext>
                </a:extLst>
              </p:cNvPr>
              <p:cNvSpPr/>
              <p:nvPr/>
            </p:nvSpPr>
            <p:spPr>
              <a:xfrm>
                <a:off x="3295961" y="2897187"/>
                <a:ext cx="556895" cy="556895"/>
              </a:xfrm>
              <a:prstGeom prst="ellipse">
                <a:avLst/>
              </a:prstGeom>
              <a:solidFill>
                <a:srgbClr val="795B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id="{DAC3BC84-6945-FFC0-DF6D-048B842BB541}"/>
                  </a:ext>
                </a:extLst>
              </p:cNvPr>
              <p:cNvSpPr/>
              <p:nvPr/>
            </p:nvSpPr>
            <p:spPr>
              <a:xfrm>
                <a:off x="3991381" y="2897187"/>
                <a:ext cx="556895" cy="556895"/>
              </a:xfrm>
              <a:prstGeom prst="ellipse">
                <a:avLst/>
              </a:prstGeom>
              <a:solidFill>
                <a:srgbClr val="795B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椭圆 56">
                <a:extLst>
                  <a:ext uri="{FF2B5EF4-FFF2-40B4-BE49-F238E27FC236}">
                    <a16:creationId xmlns:a16="http://schemas.microsoft.com/office/drawing/2014/main" id="{B7E1C7B7-6695-85D0-F6DE-187CEC271C76}"/>
                  </a:ext>
                </a:extLst>
              </p:cNvPr>
              <p:cNvSpPr/>
              <p:nvPr/>
            </p:nvSpPr>
            <p:spPr>
              <a:xfrm>
                <a:off x="4686801" y="2897187"/>
                <a:ext cx="556895" cy="556895"/>
              </a:xfrm>
              <a:prstGeom prst="ellipse">
                <a:avLst/>
              </a:prstGeom>
              <a:solidFill>
                <a:srgbClr val="795B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id="{C369C2EF-0E6D-47BE-B797-A2E91000078B}"/>
                </a:ext>
              </a:extLst>
            </p:cNvPr>
            <p:cNvGrpSpPr/>
            <p:nvPr/>
          </p:nvGrpSpPr>
          <p:grpSpPr>
            <a:xfrm>
              <a:off x="1209701" y="5023167"/>
              <a:ext cx="4033995" cy="556895"/>
              <a:chOff x="1209701" y="2897187"/>
              <a:chExt cx="4033995" cy="556895"/>
            </a:xfrm>
          </p:grpSpPr>
          <p:sp>
            <p:nvSpPr>
              <p:cNvPr id="46" name="椭圆 45">
                <a:extLst>
                  <a:ext uri="{FF2B5EF4-FFF2-40B4-BE49-F238E27FC236}">
                    <a16:creationId xmlns:a16="http://schemas.microsoft.com/office/drawing/2014/main" id="{5566D1ED-5C6C-96E2-ECD2-1C0E8D4A007C}"/>
                  </a:ext>
                </a:extLst>
              </p:cNvPr>
              <p:cNvSpPr/>
              <p:nvPr/>
            </p:nvSpPr>
            <p:spPr>
              <a:xfrm>
                <a:off x="1209701" y="2897187"/>
                <a:ext cx="556895" cy="556895"/>
              </a:xfrm>
              <a:prstGeom prst="ellipse">
                <a:avLst/>
              </a:prstGeom>
              <a:solidFill>
                <a:srgbClr val="795B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>
                <a:extLst>
                  <a:ext uri="{FF2B5EF4-FFF2-40B4-BE49-F238E27FC236}">
                    <a16:creationId xmlns:a16="http://schemas.microsoft.com/office/drawing/2014/main" id="{12602149-52AF-FA6D-7CF4-4437AD68F5C7}"/>
                  </a:ext>
                </a:extLst>
              </p:cNvPr>
              <p:cNvSpPr/>
              <p:nvPr/>
            </p:nvSpPr>
            <p:spPr>
              <a:xfrm>
                <a:off x="1905121" y="2897187"/>
                <a:ext cx="556895" cy="556895"/>
              </a:xfrm>
              <a:prstGeom prst="ellipse">
                <a:avLst/>
              </a:prstGeom>
              <a:solidFill>
                <a:srgbClr val="795B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椭圆 47">
                <a:extLst>
                  <a:ext uri="{FF2B5EF4-FFF2-40B4-BE49-F238E27FC236}">
                    <a16:creationId xmlns:a16="http://schemas.microsoft.com/office/drawing/2014/main" id="{1411717B-31E0-D739-21D8-D059E7CE2ED6}"/>
                  </a:ext>
                </a:extLst>
              </p:cNvPr>
              <p:cNvSpPr/>
              <p:nvPr/>
            </p:nvSpPr>
            <p:spPr>
              <a:xfrm>
                <a:off x="2600541" y="2897187"/>
                <a:ext cx="556895" cy="556895"/>
              </a:xfrm>
              <a:prstGeom prst="ellipse">
                <a:avLst/>
              </a:prstGeom>
              <a:solidFill>
                <a:srgbClr val="795B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>
                <a:extLst>
                  <a:ext uri="{FF2B5EF4-FFF2-40B4-BE49-F238E27FC236}">
                    <a16:creationId xmlns:a16="http://schemas.microsoft.com/office/drawing/2014/main" id="{0ABFA36A-C228-2E43-BA12-64AD7D2E5021}"/>
                  </a:ext>
                </a:extLst>
              </p:cNvPr>
              <p:cNvSpPr/>
              <p:nvPr/>
            </p:nvSpPr>
            <p:spPr>
              <a:xfrm>
                <a:off x="3295961" y="2897187"/>
                <a:ext cx="556895" cy="556895"/>
              </a:xfrm>
              <a:prstGeom prst="ellipse">
                <a:avLst/>
              </a:prstGeom>
              <a:solidFill>
                <a:srgbClr val="795B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id="{6E80EBB1-44DC-6458-11EF-5FEF06C0FFA1}"/>
                  </a:ext>
                </a:extLst>
              </p:cNvPr>
              <p:cNvSpPr/>
              <p:nvPr/>
            </p:nvSpPr>
            <p:spPr>
              <a:xfrm>
                <a:off x="3991381" y="2897187"/>
                <a:ext cx="556895" cy="556895"/>
              </a:xfrm>
              <a:prstGeom prst="ellipse">
                <a:avLst/>
              </a:prstGeom>
              <a:solidFill>
                <a:srgbClr val="795B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椭圆 50">
                <a:extLst>
                  <a:ext uri="{FF2B5EF4-FFF2-40B4-BE49-F238E27FC236}">
                    <a16:creationId xmlns:a16="http://schemas.microsoft.com/office/drawing/2014/main" id="{7FC086B7-301E-A45E-0400-E447763B3A4B}"/>
                  </a:ext>
                </a:extLst>
              </p:cNvPr>
              <p:cNvSpPr/>
              <p:nvPr/>
            </p:nvSpPr>
            <p:spPr>
              <a:xfrm>
                <a:off x="4686801" y="2897187"/>
                <a:ext cx="556895" cy="556895"/>
              </a:xfrm>
              <a:prstGeom prst="ellipse">
                <a:avLst/>
              </a:prstGeom>
              <a:solidFill>
                <a:srgbClr val="795B8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67715" y="980440"/>
            <a:ext cx="156210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sz="3600" b="1" dirty="0"/>
              <a:t>2. </a:t>
            </a:r>
            <a:endParaRPr lang="zh-CN" altLang="en-US" sz="3600" b="1" dirty="0">
              <a:sym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272540" y="1340485"/>
            <a:ext cx="2926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42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】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057275" y="2350135"/>
            <a:ext cx="2442210" cy="645160"/>
            <a:chOff x="2834" y="8217"/>
            <a:chExt cx="3846" cy="1016"/>
          </a:xfrm>
        </p:grpSpPr>
        <p:sp>
          <p:nvSpPr>
            <p:cNvPr id="6" name="文本框 5"/>
            <p:cNvSpPr txBox="1"/>
            <p:nvPr/>
          </p:nvSpPr>
          <p:spPr>
            <a:xfrm>
              <a:off x="2834" y="8217"/>
              <a:ext cx="3841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atinLnBrk="0">
                <a:lnSpc>
                  <a:spcPct val="100000"/>
                </a:lnSpc>
              </a:pPr>
              <a:r>
                <a:rPr lang="en-US" sz="3600" b="1">
                  <a:solidFill>
                    <a:srgbClr val="000000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16</a:t>
              </a:r>
              <a:r>
                <a:rPr lang="zh-CN" altLang="en-US" sz="3600" b="1">
                  <a:solidFill>
                    <a:srgbClr val="000000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÷</a:t>
              </a:r>
              <a:r>
                <a:rPr lang="en-US" altLang="zh-CN" sz="3600" b="1">
                  <a:solidFill>
                    <a:srgbClr val="000000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4 =</a:t>
              </a:r>
              <a:endParaRPr lang="en-US" altLang="zh-CN" sz="36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5665" y="8218"/>
              <a:ext cx="1015" cy="101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2851150" y="2350135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en-US" sz="36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65880" y="2350135"/>
            <a:ext cx="783272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eaLnBrk="1" latinLnBrk="0" hangingPunct="1">
              <a:lnSpc>
                <a:spcPct val="100000"/>
              </a:lnSpc>
            </a:pPr>
            <a:r>
              <a:rPr lang="en-US" sz="3600" b="1">
                <a:solidFill>
                  <a:srgbClr val="0000FF"/>
                </a:solidFill>
                <a:cs typeface="Times New Roman" panose="02020603050405020304" pitchFamily="18" charset="0"/>
              </a:rPr>
              <a:t>想</a:t>
            </a:r>
            <a:r>
              <a:rPr lang="zh-CN" altLang="en-US" sz="3600" b="1">
                <a:solidFill>
                  <a:srgbClr val="0000FF"/>
                </a:solidFill>
                <a:cs typeface="Times New Roman" panose="02020603050405020304" pitchFamily="18" charset="0"/>
              </a:rPr>
              <a:t>：</a:t>
            </a:r>
            <a:r>
              <a:rPr lang="en-US" sz="3600" b="1">
                <a:solidFill>
                  <a:srgbClr val="0000FF"/>
                </a:solidFill>
                <a:cs typeface="Times New Roman" panose="02020603050405020304" pitchFamily="18" charset="0"/>
              </a:rPr>
              <a:t>四</a:t>
            </a:r>
            <a:r>
              <a:rPr lang="zh-CN" altLang="en-US" sz="3600" b="1">
                <a:solidFill>
                  <a:srgbClr val="0000FF"/>
                </a:solidFill>
                <a:cs typeface="Times New Roman" panose="02020603050405020304" pitchFamily="18" charset="0"/>
              </a:rPr>
              <a:t>（</a:t>
            </a:r>
            <a:r>
              <a:rPr lang="en-US" altLang="zh-CN" sz="3600" b="1">
                <a:solidFill>
                  <a:srgbClr val="0000FF"/>
                </a:solidFill>
                <a:cs typeface="Times New Roman" panose="02020603050405020304" pitchFamily="18" charset="0"/>
              </a:rPr>
              <a:t>       </a:t>
            </a:r>
            <a:r>
              <a:rPr lang="zh-CN" altLang="en-US" sz="3600" b="1">
                <a:solidFill>
                  <a:srgbClr val="0000FF"/>
                </a:solidFill>
                <a:cs typeface="Times New Roman" panose="02020603050405020304" pitchFamily="18" charset="0"/>
              </a:rPr>
              <a:t>）</a:t>
            </a:r>
            <a:r>
              <a:rPr lang="en-US" sz="3600" b="1">
                <a:solidFill>
                  <a:srgbClr val="0000FF"/>
                </a:solidFill>
                <a:cs typeface="Times New Roman" panose="02020603050405020304" pitchFamily="18" charset="0"/>
              </a:rPr>
              <a:t>十六，商是</a:t>
            </a:r>
            <a:r>
              <a:rPr lang="zh-CN" altLang="en-US" sz="3600" b="1">
                <a:solidFill>
                  <a:srgbClr val="0000FF"/>
                </a:solidFill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600" b="1">
                <a:solidFill>
                  <a:srgbClr val="0000FF"/>
                </a:solidFill>
                <a:cs typeface="Times New Roman" panose="02020603050405020304" pitchFamily="18" charset="0"/>
                <a:sym typeface="+mn-ea"/>
              </a:rPr>
              <a:t>       </a:t>
            </a:r>
            <a:r>
              <a:rPr lang="zh-CN" altLang="en-US" sz="3600" b="1">
                <a:solidFill>
                  <a:srgbClr val="0000FF"/>
                </a:solidFill>
                <a:cs typeface="Times New Roman" panose="02020603050405020304" pitchFamily="18" charset="0"/>
                <a:sym typeface="+mn-ea"/>
              </a:rPr>
              <a:t>）</a:t>
            </a:r>
            <a:r>
              <a:rPr lang="en-US" sz="3600" b="1">
                <a:solidFill>
                  <a:srgbClr val="0000FF"/>
                </a:solidFill>
                <a:cs typeface="Times New Roman" panose="02020603050405020304" pitchFamily="18" charset="0"/>
              </a:rPr>
              <a:t>。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1055370" y="3538220"/>
            <a:ext cx="2442210" cy="645160"/>
            <a:chOff x="2834" y="8217"/>
            <a:chExt cx="3846" cy="1016"/>
          </a:xfrm>
        </p:grpSpPr>
        <p:sp>
          <p:nvSpPr>
            <p:cNvPr id="14" name="文本框 13"/>
            <p:cNvSpPr txBox="1"/>
            <p:nvPr/>
          </p:nvSpPr>
          <p:spPr>
            <a:xfrm>
              <a:off x="2834" y="8217"/>
              <a:ext cx="3841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atinLnBrk="0">
                <a:lnSpc>
                  <a:spcPct val="100000"/>
                </a:lnSpc>
              </a:pPr>
              <a:r>
                <a:rPr lang="en-US" sz="3600" b="1">
                  <a:solidFill>
                    <a:srgbClr val="000000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30</a:t>
              </a:r>
              <a:r>
                <a:rPr lang="zh-CN" altLang="en-US" sz="3600" b="1">
                  <a:solidFill>
                    <a:srgbClr val="000000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÷</a:t>
              </a:r>
              <a:r>
                <a:rPr lang="en-US" altLang="zh-CN" sz="3600" b="1">
                  <a:solidFill>
                    <a:srgbClr val="000000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5 =</a:t>
              </a:r>
              <a:endParaRPr lang="en-US" altLang="zh-CN" sz="36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665" y="8218"/>
              <a:ext cx="1015" cy="101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2849245" y="3538220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en-US" sz="3600" b="1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863975" y="3538220"/>
            <a:ext cx="783272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eaLnBrk="1" latinLnBrk="0" hangingPunct="1">
              <a:lnSpc>
                <a:spcPct val="100000"/>
              </a:lnSpc>
            </a:pPr>
            <a:r>
              <a:rPr lang="en-US" sz="3600" b="1">
                <a:solidFill>
                  <a:srgbClr val="0000FF"/>
                </a:solidFill>
                <a:cs typeface="Times New Roman" panose="02020603050405020304" pitchFamily="18" charset="0"/>
              </a:rPr>
              <a:t>想</a:t>
            </a:r>
            <a:r>
              <a:rPr lang="zh-CN" altLang="en-US" sz="3600" b="1">
                <a:solidFill>
                  <a:srgbClr val="0000FF"/>
                </a:solidFill>
                <a:cs typeface="Times New Roman" panose="02020603050405020304" pitchFamily="18" charset="0"/>
              </a:rPr>
              <a:t>：五（</a:t>
            </a:r>
            <a:r>
              <a:rPr lang="en-US" altLang="zh-CN" sz="3600" b="1">
                <a:solidFill>
                  <a:srgbClr val="0000FF"/>
                </a:solidFill>
                <a:cs typeface="Times New Roman" panose="02020603050405020304" pitchFamily="18" charset="0"/>
              </a:rPr>
              <a:t>       </a:t>
            </a:r>
            <a:r>
              <a:rPr lang="zh-CN" altLang="en-US" sz="3600" b="1">
                <a:solidFill>
                  <a:srgbClr val="0000FF"/>
                </a:solidFill>
                <a:cs typeface="Times New Roman" panose="02020603050405020304" pitchFamily="18" charset="0"/>
              </a:rPr>
              <a:t>）三十</a:t>
            </a:r>
            <a:r>
              <a:rPr lang="en-US" sz="3600" b="1">
                <a:solidFill>
                  <a:srgbClr val="0000FF"/>
                </a:solidFill>
                <a:cs typeface="Times New Roman" panose="02020603050405020304" pitchFamily="18" charset="0"/>
              </a:rPr>
              <a:t>，商是</a:t>
            </a:r>
            <a:r>
              <a:rPr lang="zh-CN" altLang="en-US" sz="3600" b="1">
                <a:solidFill>
                  <a:srgbClr val="0000FF"/>
                </a:solidFill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600" b="1">
                <a:solidFill>
                  <a:srgbClr val="0000FF"/>
                </a:solidFill>
                <a:cs typeface="Times New Roman" panose="02020603050405020304" pitchFamily="18" charset="0"/>
                <a:sym typeface="+mn-ea"/>
              </a:rPr>
              <a:t>       </a:t>
            </a:r>
            <a:r>
              <a:rPr lang="zh-CN" altLang="en-US" sz="3600" b="1">
                <a:solidFill>
                  <a:srgbClr val="0000FF"/>
                </a:solidFill>
                <a:cs typeface="Times New Roman" panose="02020603050405020304" pitchFamily="18" charset="0"/>
                <a:sym typeface="+mn-ea"/>
              </a:rPr>
              <a:t>）</a:t>
            </a:r>
            <a:r>
              <a:rPr lang="en-US" sz="3600" b="1">
                <a:solidFill>
                  <a:srgbClr val="0000FF"/>
                </a:solidFill>
                <a:cs typeface="Times New Roman" panose="02020603050405020304" pitchFamily="18" charset="0"/>
              </a:rPr>
              <a:t>。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1055370" y="4726305"/>
            <a:ext cx="2442210" cy="645160"/>
            <a:chOff x="2834" y="8217"/>
            <a:chExt cx="3846" cy="1016"/>
          </a:xfrm>
        </p:grpSpPr>
        <p:sp>
          <p:nvSpPr>
            <p:cNvPr id="19" name="文本框 18"/>
            <p:cNvSpPr txBox="1"/>
            <p:nvPr/>
          </p:nvSpPr>
          <p:spPr>
            <a:xfrm>
              <a:off x="2834" y="8217"/>
              <a:ext cx="3841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atinLnBrk="0">
                <a:lnSpc>
                  <a:spcPct val="100000"/>
                </a:lnSpc>
              </a:pPr>
              <a:r>
                <a:rPr lang="en-US" sz="3600" b="1">
                  <a:solidFill>
                    <a:srgbClr val="000000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30</a:t>
              </a:r>
              <a:r>
                <a:rPr lang="zh-CN" altLang="en-US" sz="3600" b="1">
                  <a:solidFill>
                    <a:srgbClr val="000000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÷</a:t>
              </a:r>
              <a:r>
                <a:rPr lang="en-US" altLang="zh-CN" sz="3600" b="1">
                  <a:solidFill>
                    <a:srgbClr val="000000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6 =</a:t>
              </a:r>
              <a:endParaRPr lang="en-US" altLang="zh-CN" sz="36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665" y="8218"/>
              <a:ext cx="1015" cy="101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2849245" y="4726305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en-US" sz="3600" b="1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863975" y="4726305"/>
            <a:ext cx="783272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eaLnBrk="1" latinLnBrk="0" hangingPunct="1">
              <a:lnSpc>
                <a:spcPct val="100000"/>
              </a:lnSpc>
            </a:pPr>
            <a:r>
              <a:rPr lang="en-US" sz="3600" b="1">
                <a:solidFill>
                  <a:srgbClr val="0000FF"/>
                </a:solidFill>
                <a:cs typeface="Times New Roman" panose="02020603050405020304" pitchFamily="18" charset="0"/>
              </a:rPr>
              <a:t>想</a:t>
            </a:r>
            <a:r>
              <a:rPr lang="zh-CN" altLang="en-US" sz="3600" b="1">
                <a:solidFill>
                  <a:srgbClr val="0000FF"/>
                </a:solidFill>
                <a:cs typeface="Times New Roman" panose="02020603050405020304" pitchFamily="18" charset="0"/>
              </a:rPr>
              <a:t>：（</a:t>
            </a:r>
            <a:r>
              <a:rPr lang="en-US" altLang="zh-CN" sz="3600" b="1">
                <a:solidFill>
                  <a:srgbClr val="0000FF"/>
                </a:solidFill>
                <a:cs typeface="Times New Roman" panose="02020603050405020304" pitchFamily="18" charset="0"/>
              </a:rPr>
              <a:t>       </a:t>
            </a:r>
            <a:r>
              <a:rPr lang="zh-CN" altLang="en-US" sz="3600" b="1">
                <a:solidFill>
                  <a:srgbClr val="0000FF"/>
                </a:solidFill>
                <a:cs typeface="Times New Roman" panose="02020603050405020304" pitchFamily="18" charset="0"/>
              </a:rPr>
              <a:t>）六</a:t>
            </a:r>
            <a:r>
              <a:rPr lang="zh-CN" altLang="en-US" sz="3600" b="1">
                <a:solidFill>
                  <a:srgbClr val="0000FF"/>
                </a:solidFill>
                <a:cs typeface="Times New Roman" panose="02020603050405020304" pitchFamily="18" charset="0"/>
                <a:sym typeface="+mn-ea"/>
              </a:rPr>
              <a:t>三十</a:t>
            </a:r>
            <a:r>
              <a:rPr lang="en-US" sz="3600" b="1">
                <a:solidFill>
                  <a:srgbClr val="0000FF"/>
                </a:solidFill>
                <a:cs typeface="Times New Roman" panose="02020603050405020304" pitchFamily="18" charset="0"/>
              </a:rPr>
              <a:t>，商是</a:t>
            </a:r>
            <a:r>
              <a:rPr lang="zh-CN" altLang="en-US" sz="3600" b="1">
                <a:solidFill>
                  <a:srgbClr val="0000FF"/>
                </a:solidFill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600" b="1">
                <a:solidFill>
                  <a:srgbClr val="0000FF"/>
                </a:solidFill>
                <a:cs typeface="Times New Roman" panose="02020603050405020304" pitchFamily="18" charset="0"/>
                <a:sym typeface="+mn-ea"/>
              </a:rPr>
              <a:t>       </a:t>
            </a:r>
            <a:r>
              <a:rPr lang="zh-CN" altLang="en-US" sz="3600" b="1">
                <a:solidFill>
                  <a:srgbClr val="0000FF"/>
                </a:solidFill>
                <a:cs typeface="Times New Roman" panose="02020603050405020304" pitchFamily="18" charset="0"/>
                <a:sym typeface="+mn-ea"/>
              </a:rPr>
              <a:t>）</a:t>
            </a:r>
            <a:r>
              <a:rPr lang="en-US" sz="3600" b="1">
                <a:solidFill>
                  <a:srgbClr val="0000FF"/>
                </a:solidFill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880735" y="2350135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四</a:t>
            </a:r>
            <a:endParaRPr lang="zh-CN" altLang="en-US" sz="3600" b="1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912350" y="2348865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en-US" altLang="zh-CN" sz="3600" b="1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881370" y="3502025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六</a:t>
            </a:r>
            <a:endParaRPr lang="zh-CN" altLang="en-US" sz="3600" b="1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912985" y="3500755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en-US" altLang="zh-CN" sz="3600" b="1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398135" y="4725035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五</a:t>
            </a:r>
            <a:endParaRPr lang="zh-CN" altLang="en-US" sz="3600" b="1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912985" y="4725035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en-US" altLang="zh-CN" sz="3600" b="1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21" grpId="0"/>
      <p:bldP spid="3" grpId="0"/>
      <p:bldP spid="4" grpId="0"/>
      <p:bldP spid="7" grpId="0"/>
      <p:bldP spid="8" grpId="0"/>
      <p:bldP spid="9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DFE1F5D-C501-9E1C-0FC3-940AD1EA9454}"/>
              </a:ext>
            </a:extLst>
          </p:cNvPr>
          <p:cNvSpPr txBox="1"/>
          <p:nvPr/>
        </p:nvSpPr>
        <p:spPr>
          <a:xfrm>
            <a:off x="466158" y="776161"/>
            <a:ext cx="440740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/>
            <a:r>
              <a:rPr lang="en-US" sz="3600" b="1" dirty="0"/>
              <a:t>3.</a:t>
            </a:r>
            <a:r>
              <a:rPr lang="zh-CN" altLang="en-US" sz="3600" b="1" dirty="0"/>
              <a:t>看图写算式。</a:t>
            </a:r>
            <a:r>
              <a:rPr lang="en-US" sz="3600" b="1" dirty="0"/>
              <a:t> </a:t>
            </a:r>
            <a:endParaRPr lang="zh-CN" altLang="en-US" sz="3600" b="1" dirty="0">
              <a:sym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9B229FD-9934-9315-EAA3-9E7A1119711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06619" y="1674972"/>
            <a:ext cx="4689244" cy="187380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DE6ABEF-778E-AE8E-46F8-8BBBA02D147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22327" y="1854546"/>
            <a:ext cx="5663054" cy="1514659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4FC9A769-858B-D11D-ABBA-2A02EC841541}"/>
              </a:ext>
            </a:extLst>
          </p:cNvPr>
          <p:cNvGrpSpPr/>
          <p:nvPr/>
        </p:nvGrpSpPr>
        <p:grpSpPr>
          <a:xfrm>
            <a:off x="1449421" y="3728402"/>
            <a:ext cx="3001096" cy="646331"/>
            <a:chOff x="1449421" y="3903501"/>
            <a:chExt cx="3001096" cy="646331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A9E0CA6F-B9C1-7D6E-F517-2CD4E46C1CA7}"/>
                </a:ext>
              </a:extLst>
            </p:cNvPr>
            <p:cNvSpPr/>
            <p:nvPr/>
          </p:nvSpPr>
          <p:spPr>
            <a:xfrm>
              <a:off x="1449421" y="3920245"/>
              <a:ext cx="612843" cy="61284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0ABD2FB0-D5C7-E4E8-94B9-3B7BD26D8B88}"/>
                </a:ext>
              </a:extLst>
            </p:cNvPr>
            <p:cNvSpPr txBox="1"/>
            <p:nvPr/>
          </p:nvSpPr>
          <p:spPr>
            <a:xfrm>
              <a:off x="2062264" y="3903501"/>
              <a:ext cx="171874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/>
                <a:t>×       =</a:t>
              </a:r>
              <a:endParaRPr lang="zh-CN" altLang="en-US" sz="3600" b="1" dirty="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96CFA5F1-4719-691E-D433-681635981ED0}"/>
                </a:ext>
              </a:extLst>
            </p:cNvPr>
            <p:cNvSpPr/>
            <p:nvPr/>
          </p:nvSpPr>
          <p:spPr>
            <a:xfrm>
              <a:off x="2672920" y="3920245"/>
              <a:ext cx="612843" cy="61284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5F412792-A054-F9B3-1255-758BB31AD422}"/>
                </a:ext>
              </a:extLst>
            </p:cNvPr>
            <p:cNvSpPr/>
            <p:nvPr/>
          </p:nvSpPr>
          <p:spPr>
            <a:xfrm>
              <a:off x="3837674" y="3920245"/>
              <a:ext cx="612843" cy="61284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0809BBE3-7741-C143-2E04-78C08513AAB3}"/>
              </a:ext>
            </a:extLst>
          </p:cNvPr>
          <p:cNvGrpSpPr/>
          <p:nvPr/>
        </p:nvGrpSpPr>
        <p:grpSpPr>
          <a:xfrm>
            <a:off x="1449421" y="4542814"/>
            <a:ext cx="3001096" cy="646331"/>
            <a:chOff x="1449421" y="3903501"/>
            <a:chExt cx="3001096" cy="646331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D59969DE-2BFF-902F-6F6F-96227004F696}"/>
                </a:ext>
              </a:extLst>
            </p:cNvPr>
            <p:cNvSpPr/>
            <p:nvPr/>
          </p:nvSpPr>
          <p:spPr>
            <a:xfrm>
              <a:off x="1449421" y="3920245"/>
              <a:ext cx="612843" cy="61284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EA5EFC50-3752-B2F2-90AA-390893941457}"/>
                </a:ext>
              </a:extLst>
            </p:cNvPr>
            <p:cNvSpPr txBox="1"/>
            <p:nvPr/>
          </p:nvSpPr>
          <p:spPr>
            <a:xfrm>
              <a:off x="2062264" y="3903501"/>
              <a:ext cx="171874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/>
                <a:t>÷       =</a:t>
              </a:r>
              <a:endParaRPr lang="zh-CN" altLang="en-US" sz="3600" b="1" dirty="0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C84E4F3E-BFBE-485C-85A3-1621E4F289E7}"/>
                </a:ext>
              </a:extLst>
            </p:cNvPr>
            <p:cNvSpPr/>
            <p:nvPr/>
          </p:nvSpPr>
          <p:spPr>
            <a:xfrm>
              <a:off x="2672920" y="3920245"/>
              <a:ext cx="612843" cy="61284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A016AC28-3CAB-4B4C-21D9-A0BA40F06185}"/>
                </a:ext>
              </a:extLst>
            </p:cNvPr>
            <p:cNvSpPr/>
            <p:nvPr/>
          </p:nvSpPr>
          <p:spPr>
            <a:xfrm>
              <a:off x="3837674" y="3920245"/>
              <a:ext cx="612843" cy="61284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5AB7921D-7468-EB24-4952-A6B5130EC18E}"/>
              </a:ext>
            </a:extLst>
          </p:cNvPr>
          <p:cNvGrpSpPr/>
          <p:nvPr/>
        </p:nvGrpSpPr>
        <p:grpSpPr>
          <a:xfrm>
            <a:off x="1449421" y="5357226"/>
            <a:ext cx="3001096" cy="646331"/>
            <a:chOff x="1449421" y="3903501"/>
            <a:chExt cx="3001096" cy="646331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2961352C-47E1-A2C9-E756-0AFD8625D50B}"/>
                </a:ext>
              </a:extLst>
            </p:cNvPr>
            <p:cNvSpPr/>
            <p:nvPr/>
          </p:nvSpPr>
          <p:spPr>
            <a:xfrm>
              <a:off x="1449421" y="3920245"/>
              <a:ext cx="612843" cy="61284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2352AF39-A61B-E856-4013-797637E4A120}"/>
                </a:ext>
              </a:extLst>
            </p:cNvPr>
            <p:cNvSpPr txBox="1"/>
            <p:nvPr/>
          </p:nvSpPr>
          <p:spPr>
            <a:xfrm>
              <a:off x="2062264" y="3903501"/>
              <a:ext cx="171874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/>
                <a:t>÷       =</a:t>
              </a:r>
              <a:endParaRPr lang="zh-CN" altLang="en-US" sz="3600" b="1" dirty="0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A6D9C809-1DF2-7321-D0D7-81BEBB81FEFC}"/>
                </a:ext>
              </a:extLst>
            </p:cNvPr>
            <p:cNvSpPr/>
            <p:nvPr/>
          </p:nvSpPr>
          <p:spPr>
            <a:xfrm>
              <a:off x="2672920" y="3920245"/>
              <a:ext cx="612843" cy="61284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09C4EF19-F57C-DCDC-6250-C19135D93B0B}"/>
                </a:ext>
              </a:extLst>
            </p:cNvPr>
            <p:cNvSpPr/>
            <p:nvPr/>
          </p:nvSpPr>
          <p:spPr>
            <a:xfrm>
              <a:off x="3837674" y="3920245"/>
              <a:ext cx="612843" cy="61284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D4D3D09F-91D7-4689-7D3D-B2B81C73A379}"/>
              </a:ext>
            </a:extLst>
          </p:cNvPr>
          <p:cNvGrpSpPr/>
          <p:nvPr/>
        </p:nvGrpSpPr>
        <p:grpSpPr>
          <a:xfrm>
            <a:off x="6984459" y="3728402"/>
            <a:ext cx="3001096" cy="646331"/>
            <a:chOff x="1449421" y="3903501"/>
            <a:chExt cx="3001096" cy="646331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FDB10A78-ECAF-DF42-23D3-8CCA9A795646}"/>
                </a:ext>
              </a:extLst>
            </p:cNvPr>
            <p:cNvSpPr/>
            <p:nvPr/>
          </p:nvSpPr>
          <p:spPr>
            <a:xfrm>
              <a:off x="1449421" y="3920245"/>
              <a:ext cx="612843" cy="61284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7F60998B-E10A-17B0-B727-15007D1DC7E8}"/>
                </a:ext>
              </a:extLst>
            </p:cNvPr>
            <p:cNvSpPr txBox="1"/>
            <p:nvPr/>
          </p:nvSpPr>
          <p:spPr>
            <a:xfrm>
              <a:off x="2062264" y="3903501"/>
              <a:ext cx="171874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/>
                <a:t>×       =</a:t>
              </a:r>
              <a:endParaRPr lang="zh-CN" altLang="en-US" sz="3600" b="1" dirty="0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0C08988A-71C6-8BA3-4D4C-884E199E9BCC}"/>
                </a:ext>
              </a:extLst>
            </p:cNvPr>
            <p:cNvSpPr/>
            <p:nvPr/>
          </p:nvSpPr>
          <p:spPr>
            <a:xfrm>
              <a:off x="2672920" y="3920245"/>
              <a:ext cx="612843" cy="61284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D329940E-AD0A-7A49-E1E1-228E3A82DAA4}"/>
                </a:ext>
              </a:extLst>
            </p:cNvPr>
            <p:cNvSpPr/>
            <p:nvPr/>
          </p:nvSpPr>
          <p:spPr>
            <a:xfrm>
              <a:off x="3837674" y="3920245"/>
              <a:ext cx="612843" cy="61284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6448CECD-0629-BE10-47AE-7143B427C8B8}"/>
              </a:ext>
            </a:extLst>
          </p:cNvPr>
          <p:cNvGrpSpPr/>
          <p:nvPr/>
        </p:nvGrpSpPr>
        <p:grpSpPr>
          <a:xfrm>
            <a:off x="6984459" y="4542814"/>
            <a:ext cx="3001096" cy="646331"/>
            <a:chOff x="1449421" y="3903501"/>
            <a:chExt cx="3001096" cy="646331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6236BBE7-A364-6DCD-E934-08A5FEF090E0}"/>
                </a:ext>
              </a:extLst>
            </p:cNvPr>
            <p:cNvSpPr/>
            <p:nvPr/>
          </p:nvSpPr>
          <p:spPr>
            <a:xfrm>
              <a:off x="1449421" y="3920245"/>
              <a:ext cx="612843" cy="61284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8FAB29F0-C325-53E5-EB48-B406DBA98DF1}"/>
                </a:ext>
              </a:extLst>
            </p:cNvPr>
            <p:cNvSpPr txBox="1"/>
            <p:nvPr/>
          </p:nvSpPr>
          <p:spPr>
            <a:xfrm>
              <a:off x="2062264" y="3903501"/>
              <a:ext cx="171874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/>
                <a:t>÷       =</a:t>
              </a:r>
              <a:endParaRPr lang="zh-CN" altLang="en-US" sz="3600" b="1" dirty="0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9D1E7ED4-8623-3C30-88C2-895DD1229CDE}"/>
                </a:ext>
              </a:extLst>
            </p:cNvPr>
            <p:cNvSpPr/>
            <p:nvPr/>
          </p:nvSpPr>
          <p:spPr>
            <a:xfrm>
              <a:off x="2672920" y="3920245"/>
              <a:ext cx="612843" cy="61284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D5EB9E4B-AABD-3934-1B97-B0276704C10C}"/>
                </a:ext>
              </a:extLst>
            </p:cNvPr>
            <p:cNvSpPr/>
            <p:nvPr/>
          </p:nvSpPr>
          <p:spPr>
            <a:xfrm>
              <a:off x="3837674" y="3920245"/>
              <a:ext cx="612843" cy="61284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95ADA5D7-AE96-E662-C361-B93FAC0C269D}"/>
              </a:ext>
            </a:extLst>
          </p:cNvPr>
          <p:cNvSpPr txBox="1"/>
          <p:nvPr/>
        </p:nvSpPr>
        <p:spPr>
          <a:xfrm>
            <a:off x="1423325" y="3723215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en-US" altLang="zh-CN" sz="36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652FBE0F-F174-F674-E220-5E961A6E37B0}"/>
              </a:ext>
            </a:extLst>
          </p:cNvPr>
          <p:cNvSpPr txBox="1"/>
          <p:nvPr/>
        </p:nvSpPr>
        <p:spPr>
          <a:xfrm>
            <a:off x="2660240" y="3723215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altLang="zh-CN" sz="36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7EAF2998-B52B-B3C2-E015-40FD82AC321F}"/>
              </a:ext>
            </a:extLst>
          </p:cNvPr>
          <p:cNvSpPr txBox="1"/>
          <p:nvPr/>
        </p:nvSpPr>
        <p:spPr>
          <a:xfrm>
            <a:off x="3800460" y="3723215"/>
            <a:ext cx="6801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en-US" altLang="zh-CN" sz="36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23594F9F-1A76-4606-A436-E9ADD42CFB3C}"/>
              </a:ext>
            </a:extLst>
          </p:cNvPr>
          <p:cNvSpPr txBox="1"/>
          <p:nvPr/>
        </p:nvSpPr>
        <p:spPr>
          <a:xfrm>
            <a:off x="1423325" y="4547495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en-US" altLang="zh-CN" sz="36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3592886F-8776-E331-3B39-F292A11011BD}"/>
              </a:ext>
            </a:extLst>
          </p:cNvPr>
          <p:cNvSpPr txBox="1"/>
          <p:nvPr/>
        </p:nvSpPr>
        <p:spPr>
          <a:xfrm>
            <a:off x="2660240" y="4547495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altLang="zh-CN" sz="36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BBD51081-9B25-AA35-84F3-6EBECC3D1C35}"/>
              </a:ext>
            </a:extLst>
          </p:cNvPr>
          <p:cNvSpPr txBox="1"/>
          <p:nvPr/>
        </p:nvSpPr>
        <p:spPr>
          <a:xfrm>
            <a:off x="3800460" y="4547495"/>
            <a:ext cx="6801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en-US" altLang="zh-CN" sz="36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2410DF43-C68F-7116-CC1A-93F594CFE94A}"/>
              </a:ext>
            </a:extLst>
          </p:cNvPr>
          <p:cNvSpPr txBox="1"/>
          <p:nvPr/>
        </p:nvSpPr>
        <p:spPr>
          <a:xfrm>
            <a:off x="1423325" y="5360673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en-US" altLang="zh-CN" sz="36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A472DC36-DC4B-C8B1-A1C0-472410304A89}"/>
              </a:ext>
            </a:extLst>
          </p:cNvPr>
          <p:cNvSpPr txBox="1"/>
          <p:nvPr/>
        </p:nvSpPr>
        <p:spPr>
          <a:xfrm>
            <a:off x="2660240" y="5360673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en-US" altLang="zh-CN" sz="36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36566851-D6F7-A155-0ABA-9B13D6599D1E}"/>
              </a:ext>
            </a:extLst>
          </p:cNvPr>
          <p:cNvSpPr txBox="1"/>
          <p:nvPr/>
        </p:nvSpPr>
        <p:spPr>
          <a:xfrm>
            <a:off x="3800460" y="5360673"/>
            <a:ext cx="6801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altLang="zh-CN" sz="36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663530E5-EA0B-2900-7090-9BB7F6BAB39E}"/>
              </a:ext>
            </a:extLst>
          </p:cNvPr>
          <p:cNvSpPr txBox="1"/>
          <p:nvPr/>
        </p:nvSpPr>
        <p:spPr>
          <a:xfrm>
            <a:off x="6966393" y="3723215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en-US" altLang="zh-CN" sz="36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1E03C5FF-F562-E5F2-311F-DD7A3E924E4D}"/>
              </a:ext>
            </a:extLst>
          </p:cNvPr>
          <p:cNvSpPr txBox="1"/>
          <p:nvPr/>
        </p:nvSpPr>
        <p:spPr>
          <a:xfrm>
            <a:off x="8203308" y="3723215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en-US" altLang="zh-CN" sz="36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0FE86C40-BDA1-55D6-7ABC-EAF3C5F1618E}"/>
              </a:ext>
            </a:extLst>
          </p:cNvPr>
          <p:cNvSpPr txBox="1"/>
          <p:nvPr/>
        </p:nvSpPr>
        <p:spPr>
          <a:xfrm>
            <a:off x="9343528" y="3723215"/>
            <a:ext cx="6801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endParaRPr lang="en-US" altLang="zh-CN" sz="36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D0ADF10A-6F57-0910-0C5C-F400CFBA9757}"/>
              </a:ext>
            </a:extLst>
          </p:cNvPr>
          <p:cNvSpPr txBox="1"/>
          <p:nvPr/>
        </p:nvSpPr>
        <p:spPr>
          <a:xfrm>
            <a:off x="6966393" y="4545526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  <a:endParaRPr lang="en-US" altLang="zh-CN" sz="36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B3B5F234-8BE8-53E2-3E1B-5E5F13A132A8}"/>
              </a:ext>
            </a:extLst>
          </p:cNvPr>
          <p:cNvSpPr txBox="1"/>
          <p:nvPr/>
        </p:nvSpPr>
        <p:spPr>
          <a:xfrm>
            <a:off x="8203308" y="4545526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en-US" altLang="zh-CN" sz="36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0A61FFE7-2907-B922-2AFA-8D45D0B2AF54}"/>
              </a:ext>
            </a:extLst>
          </p:cNvPr>
          <p:cNvSpPr txBox="1"/>
          <p:nvPr/>
        </p:nvSpPr>
        <p:spPr>
          <a:xfrm>
            <a:off x="9343528" y="4545526"/>
            <a:ext cx="68016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en-US" altLang="zh-CN" sz="36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6722620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5914FAA9-C2B2-F0C0-259F-AA7EEB59CCEE}"/>
              </a:ext>
            </a:extLst>
          </p:cNvPr>
          <p:cNvSpPr txBox="1"/>
          <p:nvPr/>
        </p:nvSpPr>
        <p:spPr>
          <a:xfrm>
            <a:off x="466158" y="1486280"/>
            <a:ext cx="440740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/>
            <a:r>
              <a:rPr lang="en-US" sz="3600" b="1" dirty="0"/>
              <a:t>4.</a:t>
            </a:r>
            <a:r>
              <a:rPr lang="zh-CN" altLang="en-US" sz="3600" b="1" dirty="0"/>
              <a:t>填一填。</a:t>
            </a:r>
            <a:r>
              <a:rPr lang="en-US" sz="3600" b="1" dirty="0"/>
              <a:t> </a:t>
            </a:r>
            <a:endParaRPr lang="zh-CN" altLang="en-US" sz="3600" b="1" dirty="0">
              <a:sym typeface="+mn-ea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1B5EB470-8153-6F0C-DDD0-A38C5CCF01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281669"/>
              </p:ext>
            </p:extLst>
          </p:nvPr>
        </p:nvGraphicFramePr>
        <p:xfrm>
          <a:off x="809557" y="2391346"/>
          <a:ext cx="10416157" cy="2258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43371">
                  <a:extLst>
                    <a:ext uri="{9D8B030D-6E8A-4147-A177-3AD203B41FA5}">
                      <a16:colId xmlns:a16="http://schemas.microsoft.com/office/drawing/2014/main" val="860427546"/>
                    </a:ext>
                  </a:extLst>
                </a:gridCol>
                <a:gridCol w="1210398">
                  <a:extLst>
                    <a:ext uri="{9D8B030D-6E8A-4147-A177-3AD203B41FA5}">
                      <a16:colId xmlns:a16="http://schemas.microsoft.com/office/drawing/2014/main" val="813916740"/>
                    </a:ext>
                  </a:extLst>
                </a:gridCol>
                <a:gridCol w="1210398">
                  <a:extLst>
                    <a:ext uri="{9D8B030D-6E8A-4147-A177-3AD203B41FA5}">
                      <a16:colId xmlns:a16="http://schemas.microsoft.com/office/drawing/2014/main" val="59097481"/>
                    </a:ext>
                  </a:extLst>
                </a:gridCol>
                <a:gridCol w="1210398">
                  <a:extLst>
                    <a:ext uri="{9D8B030D-6E8A-4147-A177-3AD203B41FA5}">
                      <a16:colId xmlns:a16="http://schemas.microsoft.com/office/drawing/2014/main" val="2538662918"/>
                    </a:ext>
                  </a:extLst>
                </a:gridCol>
                <a:gridCol w="1210398">
                  <a:extLst>
                    <a:ext uri="{9D8B030D-6E8A-4147-A177-3AD203B41FA5}">
                      <a16:colId xmlns:a16="http://schemas.microsoft.com/office/drawing/2014/main" val="3524824585"/>
                    </a:ext>
                  </a:extLst>
                </a:gridCol>
                <a:gridCol w="1210398">
                  <a:extLst>
                    <a:ext uri="{9D8B030D-6E8A-4147-A177-3AD203B41FA5}">
                      <a16:colId xmlns:a16="http://schemas.microsoft.com/office/drawing/2014/main" val="242862631"/>
                    </a:ext>
                  </a:extLst>
                </a:gridCol>
                <a:gridCol w="1210398">
                  <a:extLst>
                    <a:ext uri="{9D8B030D-6E8A-4147-A177-3AD203B41FA5}">
                      <a16:colId xmlns:a16="http://schemas.microsoft.com/office/drawing/2014/main" val="3478685198"/>
                    </a:ext>
                  </a:extLst>
                </a:gridCol>
                <a:gridCol w="1210398">
                  <a:extLst>
                    <a:ext uri="{9D8B030D-6E8A-4147-A177-3AD203B41FA5}">
                      <a16:colId xmlns:a16="http://schemas.microsoft.com/office/drawing/2014/main" val="3211980849"/>
                    </a:ext>
                  </a:extLst>
                </a:gridCol>
              </a:tblGrid>
              <a:tr h="75282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被除数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  <a:ea typeface="+mj-ea"/>
                        </a:rPr>
                        <a:t>24</a:t>
                      </a:r>
                      <a:endParaRPr lang="zh-CN" altLang="en-US" sz="36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  <a:ea typeface="+mj-ea"/>
                        </a:rPr>
                        <a:t>9</a:t>
                      </a:r>
                      <a:endParaRPr lang="zh-CN" altLang="en-US" sz="36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  <a:ea typeface="+mj-ea"/>
                        </a:rPr>
                        <a:t>15</a:t>
                      </a:r>
                      <a:endParaRPr lang="zh-CN" altLang="en-US" sz="36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  <a:ea typeface="+mj-ea"/>
                        </a:rPr>
                        <a:t>18</a:t>
                      </a:r>
                      <a:endParaRPr lang="zh-CN" altLang="en-US" sz="36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  <a:ea typeface="+mj-ea"/>
                        </a:rPr>
                        <a:t>30</a:t>
                      </a:r>
                      <a:endParaRPr lang="zh-CN" altLang="en-US" sz="36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  <a:ea typeface="+mj-ea"/>
                        </a:rPr>
                        <a:t>10</a:t>
                      </a:r>
                      <a:endParaRPr lang="zh-CN" altLang="en-US" sz="36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8</a:t>
                      </a:r>
                      <a:endParaRPr lang="zh-CN" altLang="en-US" sz="36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6934301"/>
                  </a:ext>
                </a:extLst>
              </a:tr>
              <a:tr h="75282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除数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  <a:ea typeface="+mj-ea"/>
                        </a:rPr>
                        <a:t>6</a:t>
                      </a:r>
                      <a:endParaRPr lang="zh-CN" altLang="en-US" sz="36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3</a:t>
                      </a:r>
                      <a:endParaRPr lang="zh-CN" altLang="en-US" sz="36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  <a:ea typeface="+mj-ea"/>
                        </a:rPr>
                        <a:t>5</a:t>
                      </a:r>
                      <a:endParaRPr lang="zh-CN" altLang="en-US" sz="36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  <a:ea typeface="+mj-ea"/>
                        </a:rPr>
                        <a:t>3</a:t>
                      </a:r>
                      <a:endParaRPr lang="zh-CN" altLang="en-US" sz="36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6</a:t>
                      </a:r>
                      <a:endParaRPr lang="zh-CN" altLang="en-US" sz="36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  <a:ea typeface="+mj-ea"/>
                        </a:rPr>
                        <a:t>2</a:t>
                      </a:r>
                      <a:endParaRPr lang="zh-CN" altLang="en-US" sz="36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  <a:ea typeface="+mj-ea"/>
                        </a:rPr>
                        <a:t>2</a:t>
                      </a:r>
                      <a:endParaRPr lang="zh-CN" altLang="en-US" sz="36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4247133"/>
                  </a:ext>
                </a:extLst>
              </a:tr>
              <a:tr h="75282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+mn-lt"/>
                          <a:ea typeface="+mj-ea"/>
                        </a:rPr>
                        <a:t>商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4</a:t>
                      </a:r>
                      <a:endParaRPr lang="zh-CN" altLang="en-US" sz="36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  <a:ea typeface="+mj-ea"/>
                        </a:rPr>
                        <a:t>3</a:t>
                      </a:r>
                      <a:endParaRPr lang="zh-CN" altLang="en-US" sz="36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3</a:t>
                      </a:r>
                      <a:endParaRPr lang="zh-CN" altLang="en-US" sz="36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6</a:t>
                      </a:r>
                      <a:endParaRPr lang="zh-CN" altLang="en-US" sz="36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  <a:ea typeface="+mj-ea"/>
                        </a:rPr>
                        <a:t>5</a:t>
                      </a:r>
                      <a:endParaRPr lang="zh-CN" altLang="en-US" sz="36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solidFill>
                            <a:srgbClr val="FF0000"/>
                          </a:solidFill>
                          <a:latin typeface="+mn-lt"/>
                          <a:ea typeface="+mj-ea"/>
                        </a:rPr>
                        <a:t>5</a:t>
                      </a:r>
                      <a:endParaRPr lang="zh-CN" altLang="en-US" sz="3600" b="1" dirty="0">
                        <a:solidFill>
                          <a:srgbClr val="FF0000"/>
                        </a:solidFill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b="1" dirty="0">
                          <a:latin typeface="+mn-lt"/>
                          <a:ea typeface="+mj-ea"/>
                        </a:rPr>
                        <a:t>4</a:t>
                      </a:r>
                      <a:endParaRPr lang="zh-CN" altLang="en-US" sz="36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7547552"/>
                  </a:ext>
                </a:extLst>
              </a:tr>
            </a:tbl>
          </a:graphicData>
        </a:graphic>
      </p:graphicFrame>
      <p:pic>
        <p:nvPicPr>
          <p:cNvPr id="5" name="图片 4">
            <a:extLst>
              <a:ext uri="{FF2B5EF4-FFF2-40B4-BE49-F238E27FC236}">
                <a16:creationId xmlns:a16="http://schemas.microsoft.com/office/drawing/2014/main" id="{ADAE8BCD-346A-1C74-133A-37AE314C8B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5640" y="3982895"/>
            <a:ext cx="936785" cy="57937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8627952-FEA9-6336-3FA0-460D800340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2414" y="3230894"/>
            <a:ext cx="936785" cy="57937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2C9EBA1-9BE9-2C5B-C351-2C9FCDB14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314" y="3979922"/>
            <a:ext cx="936785" cy="57937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D2259A69-B8D8-A12C-BCDC-F287AFB60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8545" y="3979922"/>
            <a:ext cx="936785" cy="57937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AAE6DEF-44CD-444F-4A1C-8F7BB98EA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329" y="3221166"/>
            <a:ext cx="936785" cy="57937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B583DAA0-AA68-AF37-52C4-F41748E6DB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1456" y="3979921"/>
            <a:ext cx="936785" cy="57937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B3B1340-A3D3-3464-9F6A-198DBD70E0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7143" y="2477581"/>
            <a:ext cx="936785" cy="579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82051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C83F8A1-6065-DBF2-134F-1B25C657FF87}"/>
              </a:ext>
            </a:extLst>
          </p:cNvPr>
          <p:cNvSpPr txBox="1"/>
          <p:nvPr/>
        </p:nvSpPr>
        <p:spPr>
          <a:xfrm>
            <a:off x="466158" y="785890"/>
            <a:ext cx="8327646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/>
            <a:r>
              <a:rPr lang="en-US" sz="3600" b="1" dirty="0"/>
              <a:t>5.</a:t>
            </a:r>
            <a:r>
              <a:rPr lang="zh-CN" altLang="en-US" sz="3600" b="1" dirty="0"/>
              <a:t>每种图形分别代表几？算一算。</a:t>
            </a:r>
            <a:r>
              <a:rPr lang="en-US" sz="3600" b="1" dirty="0"/>
              <a:t> </a:t>
            </a:r>
            <a:endParaRPr lang="zh-CN" altLang="en-US" sz="3600" b="1" dirty="0">
              <a:sym typeface="+mn-ea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0FEF441B-AB34-D8EF-16BD-3FDAE661D2B2}"/>
              </a:ext>
            </a:extLst>
          </p:cNvPr>
          <p:cNvGrpSpPr/>
          <p:nvPr/>
        </p:nvGrpSpPr>
        <p:grpSpPr>
          <a:xfrm>
            <a:off x="1232327" y="1784965"/>
            <a:ext cx="2536318" cy="646331"/>
            <a:chOff x="1232327" y="1784965"/>
            <a:chExt cx="2536318" cy="646331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0B75CD78-B2F0-8607-D15E-A2E37EF81183}"/>
                </a:ext>
              </a:extLst>
            </p:cNvPr>
            <p:cNvSpPr txBox="1"/>
            <p:nvPr/>
          </p:nvSpPr>
          <p:spPr>
            <a:xfrm>
              <a:off x="1819072" y="1784965"/>
              <a:ext cx="194957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/>
                <a:t>×       =9</a:t>
              </a:r>
              <a:endParaRPr lang="zh-CN" altLang="en-US" sz="3600" b="1" dirty="0"/>
            </a:p>
          </p:txBody>
        </p:sp>
        <p:sp>
          <p:nvSpPr>
            <p:cNvPr id="6" name="星形: 五角 5">
              <a:extLst>
                <a:ext uri="{FF2B5EF4-FFF2-40B4-BE49-F238E27FC236}">
                  <a16:creationId xmlns:a16="http://schemas.microsoft.com/office/drawing/2014/main" id="{ACD64D07-AD53-1FCD-2D9C-7A3062D73527}"/>
                </a:ext>
              </a:extLst>
            </p:cNvPr>
            <p:cNvSpPr/>
            <p:nvPr/>
          </p:nvSpPr>
          <p:spPr>
            <a:xfrm>
              <a:off x="1232327" y="1784965"/>
              <a:ext cx="646331" cy="646331"/>
            </a:xfrm>
            <a:prstGeom prst="star5">
              <a:avLst>
                <a:gd name="adj" fmla="val 27266"/>
                <a:gd name="hf" fmla="val 105146"/>
                <a:gd name="vf" fmla="val 110557"/>
              </a:avLst>
            </a:prstGeom>
            <a:solidFill>
              <a:srgbClr val="FDE4C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星形: 五角 6">
              <a:extLst>
                <a:ext uri="{FF2B5EF4-FFF2-40B4-BE49-F238E27FC236}">
                  <a16:creationId xmlns:a16="http://schemas.microsoft.com/office/drawing/2014/main" id="{629FC806-A38D-0DC1-1556-87A421442070}"/>
                </a:ext>
              </a:extLst>
            </p:cNvPr>
            <p:cNvSpPr/>
            <p:nvPr/>
          </p:nvSpPr>
          <p:spPr>
            <a:xfrm>
              <a:off x="2387582" y="1784965"/>
              <a:ext cx="646331" cy="646331"/>
            </a:xfrm>
            <a:prstGeom prst="star5">
              <a:avLst>
                <a:gd name="adj" fmla="val 27266"/>
                <a:gd name="hf" fmla="val 105146"/>
                <a:gd name="vf" fmla="val 110557"/>
              </a:avLst>
            </a:prstGeom>
            <a:solidFill>
              <a:srgbClr val="FDE4C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E96C2C0D-4A7F-7E83-9C63-E88DBEB8E9A2}"/>
              </a:ext>
            </a:extLst>
          </p:cNvPr>
          <p:cNvGrpSpPr/>
          <p:nvPr/>
        </p:nvGrpSpPr>
        <p:grpSpPr>
          <a:xfrm>
            <a:off x="4686445" y="1784964"/>
            <a:ext cx="2520903" cy="646332"/>
            <a:chOff x="4134256" y="1784964"/>
            <a:chExt cx="2520903" cy="646332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C85296EC-0A6E-FA92-E352-20BCACAB24E9}"/>
                </a:ext>
              </a:extLst>
            </p:cNvPr>
            <p:cNvSpPr txBox="1"/>
            <p:nvPr/>
          </p:nvSpPr>
          <p:spPr>
            <a:xfrm>
              <a:off x="4705586" y="1784965"/>
              <a:ext cx="194957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/>
                <a:t>÷       =4</a:t>
              </a:r>
              <a:endParaRPr lang="zh-CN" altLang="en-US" sz="3600" b="1" dirty="0"/>
            </a:p>
          </p:txBody>
        </p:sp>
        <p:sp>
          <p:nvSpPr>
            <p:cNvPr id="9" name="星形: 五角 8">
              <a:extLst>
                <a:ext uri="{FF2B5EF4-FFF2-40B4-BE49-F238E27FC236}">
                  <a16:creationId xmlns:a16="http://schemas.microsoft.com/office/drawing/2014/main" id="{93EDF7E4-A881-2A4C-04CF-E8DF19E3DC8F}"/>
                </a:ext>
              </a:extLst>
            </p:cNvPr>
            <p:cNvSpPr/>
            <p:nvPr/>
          </p:nvSpPr>
          <p:spPr>
            <a:xfrm>
              <a:off x="5296153" y="1784965"/>
              <a:ext cx="646331" cy="646331"/>
            </a:xfrm>
            <a:prstGeom prst="star5">
              <a:avLst>
                <a:gd name="adj" fmla="val 27266"/>
                <a:gd name="hf" fmla="val 105146"/>
                <a:gd name="vf" fmla="val 110557"/>
              </a:avLst>
            </a:prstGeom>
            <a:solidFill>
              <a:srgbClr val="FDE4C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心形 9">
              <a:extLst>
                <a:ext uri="{FF2B5EF4-FFF2-40B4-BE49-F238E27FC236}">
                  <a16:creationId xmlns:a16="http://schemas.microsoft.com/office/drawing/2014/main" id="{1FABEEED-4F3A-8A7A-E76B-73D451C48566}"/>
                </a:ext>
              </a:extLst>
            </p:cNvPr>
            <p:cNvSpPr/>
            <p:nvPr/>
          </p:nvSpPr>
          <p:spPr>
            <a:xfrm>
              <a:off x="4134256" y="1784964"/>
              <a:ext cx="646331" cy="646331"/>
            </a:xfrm>
            <a:prstGeom prst="heart">
              <a:avLst/>
            </a:prstGeom>
            <a:solidFill>
              <a:srgbClr val="FAD5E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5B0D0C99-34E9-2793-370C-7CED657520B0}"/>
              </a:ext>
            </a:extLst>
          </p:cNvPr>
          <p:cNvGrpSpPr/>
          <p:nvPr/>
        </p:nvGrpSpPr>
        <p:grpSpPr>
          <a:xfrm>
            <a:off x="1232254" y="2885382"/>
            <a:ext cx="2886514" cy="646331"/>
            <a:chOff x="1232254" y="2885382"/>
            <a:chExt cx="2886514" cy="646331"/>
          </a:xfrm>
        </p:grpSpPr>
        <p:sp>
          <p:nvSpPr>
            <p:cNvPr id="11" name="星形: 五角 10">
              <a:extLst>
                <a:ext uri="{FF2B5EF4-FFF2-40B4-BE49-F238E27FC236}">
                  <a16:creationId xmlns:a16="http://schemas.microsoft.com/office/drawing/2014/main" id="{695F20FA-B3A9-AE8A-E73D-0B0456A98AF9}"/>
                </a:ext>
              </a:extLst>
            </p:cNvPr>
            <p:cNvSpPr/>
            <p:nvPr/>
          </p:nvSpPr>
          <p:spPr>
            <a:xfrm>
              <a:off x="1232254" y="2885382"/>
              <a:ext cx="646331" cy="646331"/>
            </a:xfrm>
            <a:prstGeom prst="star5">
              <a:avLst>
                <a:gd name="adj" fmla="val 27266"/>
                <a:gd name="hf" fmla="val 105146"/>
                <a:gd name="vf" fmla="val 110557"/>
              </a:avLst>
            </a:prstGeom>
            <a:solidFill>
              <a:srgbClr val="FDE4C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364F23DA-5DA8-EBF6-6017-63C25B6FFC00}"/>
                </a:ext>
              </a:extLst>
            </p:cNvPr>
            <p:cNvSpPr txBox="1"/>
            <p:nvPr/>
          </p:nvSpPr>
          <p:spPr>
            <a:xfrm>
              <a:off x="1949057" y="2885382"/>
              <a:ext cx="21697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n-lt"/>
                  <a:ea typeface="+mj-ea"/>
                </a:rPr>
                <a:t>=</a:t>
              </a:r>
              <a:r>
                <a:rPr lang="en-US" altLang="zh-CN" sz="3600" b="1" dirty="0">
                  <a:latin typeface="+mj-ea"/>
                  <a:ea typeface="+mj-ea"/>
                </a:rPr>
                <a:t>(    )</a:t>
              </a:r>
              <a:endParaRPr lang="zh-CN" altLang="en-US" sz="3600" b="1" dirty="0">
                <a:latin typeface="+mj-ea"/>
                <a:ea typeface="+mj-ea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F2DA5D34-B2A3-7705-82DE-2DFFA561671A}"/>
              </a:ext>
            </a:extLst>
          </p:cNvPr>
          <p:cNvGrpSpPr/>
          <p:nvPr/>
        </p:nvGrpSpPr>
        <p:grpSpPr>
          <a:xfrm>
            <a:off x="4945957" y="2885381"/>
            <a:ext cx="3011269" cy="646332"/>
            <a:chOff x="4945957" y="2885381"/>
            <a:chExt cx="3011269" cy="646332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D88492D5-BDA8-B019-4CD8-D9D5A5C66498}"/>
                </a:ext>
              </a:extLst>
            </p:cNvPr>
            <p:cNvSpPr txBox="1"/>
            <p:nvPr/>
          </p:nvSpPr>
          <p:spPr>
            <a:xfrm>
              <a:off x="5678628" y="2885382"/>
              <a:ext cx="22785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n-lt"/>
                  <a:ea typeface="+mj-ea"/>
                </a:rPr>
                <a:t>=</a:t>
              </a:r>
              <a:r>
                <a:rPr lang="en-US" altLang="zh-CN" sz="3600" b="1" dirty="0">
                  <a:latin typeface="+mj-ea"/>
                  <a:ea typeface="+mj-ea"/>
                </a:rPr>
                <a:t>(    )</a:t>
              </a:r>
              <a:endParaRPr lang="zh-CN" altLang="en-US" sz="3600" b="1" dirty="0">
                <a:latin typeface="+mj-ea"/>
                <a:ea typeface="+mj-ea"/>
              </a:endParaRPr>
            </a:p>
          </p:txBody>
        </p:sp>
        <p:sp>
          <p:nvSpPr>
            <p:cNvPr id="14" name="心形 13">
              <a:extLst>
                <a:ext uri="{FF2B5EF4-FFF2-40B4-BE49-F238E27FC236}">
                  <a16:creationId xmlns:a16="http://schemas.microsoft.com/office/drawing/2014/main" id="{06F1D0C1-B6F9-EDB5-DCAA-D174F1757D33}"/>
                </a:ext>
              </a:extLst>
            </p:cNvPr>
            <p:cNvSpPr/>
            <p:nvPr/>
          </p:nvSpPr>
          <p:spPr>
            <a:xfrm>
              <a:off x="4945957" y="2885381"/>
              <a:ext cx="646331" cy="646331"/>
            </a:xfrm>
            <a:prstGeom prst="heart">
              <a:avLst/>
            </a:prstGeom>
            <a:solidFill>
              <a:srgbClr val="FAD5E5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B49C3171-3A56-5041-0C7D-EB58D5F90EA0}"/>
              </a:ext>
            </a:extLst>
          </p:cNvPr>
          <p:cNvGrpSpPr/>
          <p:nvPr/>
        </p:nvGrpSpPr>
        <p:grpSpPr>
          <a:xfrm>
            <a:off x="1232254" y="4123339"/>
            <a:ext cx="2902002" cy="650410"/>
            <a:chOff x="1232254" y="4123339"/>
            <a:chExt cx="2902002" cy="650410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85A9070D-4AAF-6B2C-8A03-FBFA6D7C3CAB}"/>
                </a:ext>
              </a:extLst>
            </p:cNvPr>
            <p:cNvSpPr txBox="1"/>
            <p:nvPr/>
          </p:nvSpPr>
          <p:spPr>
            <a:xfrm>
              <a:off x="1874575" y="4127418"/>
              <a:ext cx="22596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/>
                <a:t>×       =18</a:t>
              </a:r>
              <a:endParaRPr lang="zh-CN" altLang="en-US" sz="3600" b="1" dirty="0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36D29477-C9A9-605C-AA3E-0EEDE8403B51}"/>
                </a:ext>
              </a:extLst>
            </p:cNvPr>
            <p:cNvSpPr/>
            <p:nvPr/>
          </p:nvSpPr>
          <p:spPr>
            <a:xfrm>
              <a:off x="1232254" y="4123340"/>
              <a:ext cx="646331" cy="646331"/>
            </a:xfrm>
            <a:prstGeom prst="rect">
              <a:avLst/>
            </a:prstGeom>
            <a:solidFill>
              <a:srgbClr val="EEE4F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D2BA8C0B-1F23-4404-038F-BDBDB7C1EE4D}"/>
                </a:ext>
              </a:extLst>
            </p:cNvPr>
            <p:cNvSpPr/>
            <p:nvPr/>
          </p:nvSpPr>
          <p:spPr>
            <a:xfrm>
              <a:off x="2460964" y="4123339"/>
              <a:ext cx="646331" cy="646331"/>
            </a:xfrm>
            <a:prstGeom prst="ellipse">
              <a:avLst/>
            </a:prstGeom>
            <a:solidFill>
              <a:srgbClr val="E4F0D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70095454-9662-EFB2-21D7-DF5A14CE0A6A}"/>
              </a:ext>
            </a:extLst>
          </p:cNvPr>
          <p:cNvGrpSpPr/>
          <p:nvPr/>
        </p:nvGrpSpPr>
        <p:grpSpPr>
          <a:xfrm>
            <a:off x="4686445" y="4123339"/>
            <a:ext cx="2902002" cy="650410"/>
            <a:chOff x="4686445" y="4123339"/>
            <a:chExt cx="2902002" cy="650410"/>
          </a:xfrm>
        </p:grpSpPr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9EAC660F-4754-45BD-6BEB-CCDB0A4B1047}"/>
                </a:ext>
              </a:extLst>
            </p:cNvPr>
            <p:cNvSpPr txBox="1"/>
            <p:nvPr/>
          </p:nvSpPr>
          <p:spPr>
            <a:xfrm>
              <a:off x="5328766" y="4127418"/>
              <a:ext cx="225968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/>
                <a:t>÷       =2</a:t>
              </a:r>
              <a:endParaRPr lang="zh-CN" altLang="en-US" sz="3600" b="1" dirty="0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0A3A4043-372D-7D1F-9059-52278B30A8D4}"/>
                </a:ext>
              </a:extLst>
            </p:cNvPr>
            <p:cNvSpPr/>
            <p:nvPr/>
          </p:nvSpPr>
          <p:spPr>
            <a:xfrm>
              <a:off x="4686445" y="4123340"/>
              <a:ext cx="646331" cy="646331"/>
            </a:xfrm>
            <a:prstGeom prst="rect">
              <a:avLst/>
            </a:prstGeom>
            <a:solidFill>
              <a:srgbClr val="EEE4F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618875C4-3037-8DF8-426D-0E39E0E8EE8F}"/>
                </a:ext>
              </a:extLst>
            </p:cNvPr>
            <p:cNvSpPr/>
            <p:nvPr/>
          </p:nvSpPr>
          <p:spPr>
            <a:xfrm>
              <a:off x="5915155" y="4123339"/>
              <a:ext cx="646331" cy="646331"/>
            </a:xfrm>
            <a:prstGeom prst="ellipse">
              <a:avLst/>
            </a:prstGeom>
            <a:solidFill>
              <a:srgbClr val="E4F0D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D0F7D48E-DD17-68AF-5991-AEB2B32F5311}"/>
              </a:ext>
            </a:extLst>
          </p:cNvPr>
          <p:cNvGrpSpPr/>
          <p:nvPr/>
        </p:nvGrpSpPr>
        <p:grpSpPr>
          <a:xfrm>
            <a:off x="1232254" y="5369453"/>
            <a:ext cx="2886514" cy="646332"/>
            <a:chOff x="1232254" y="5369453"/>
            <a:chExt cx="2886514" cy="646332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3EB5B7CF-6070-D2B3-2435-4CBD37CD5106}"/>
                </a:ext>
              </a:extLst>
            </p:cNvPr>
            <p:cNvSpPr txBox="1"/>
            <p:nvPr/>
          </p:nvSpPr>
          <p:spPr>
            <a:xfrm>
              <a:off x="1949057" y="5369454"/>
              <a:ext cx="21697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n-lt"/>
                  <a:ea typeface="+mj-ea"/>
                </a:rPr>
                <a:t>=</a:t>
              </a:r>
              <a:r>
                <a:rPr lang="en-US" altLang="zh-CN" sz="3600" b="1" dirty="0">
                  <a:latin typeface="+mj-ea"/>
                  <a:ea typeface="+mj-ea"/>
                </a:rPr>
                <a:t>(    )</a:t>
              </a:r>
              <a:endParaRPr lang="zh-CN" altLang="en-US" sz="3600" b="1" dirty="0">
                <a:latin typeface="+mj-ea"/>
                <a:ea typeface="+mj-ea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CC703DBE-3FAD-BFAD-1FA7-503F3C48F05A}"/>
                </a:ext>
              </a:extLst>
            </p:cNvPr>
            <p:cNvSpPr/>
            <p:nvPr/>
          </p:nvSpPr>
          <p:spPr>
            <a:xfrm>
              <a:off x="1232254" y="5369453"/>
              <a:ext cx="646331" cy="646331"/>
            </a:xfrm>
            <a:prstGeom prst="rect">
              <a:avLst/>
            </a:prstGeom>
            <a:solidFill>
              <a:srgbClr val="EEE4F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87BC4C69-6737-8AC2-4FC8-2BD7BD046778}"/>
              </a:ext>
            </a:extLst>
          </p:cNvPr>
          <p:cNvGrpSpPr/>
          <p:nvPr/>
        </p:nvGrpSpPr>
        <p:grpSpPr>
          <a:xfrm>
            <a:off x="4945956" y="5369453"/>
            <a:ext cx="3011270" cy="646332"/>
            <a:chOff x="4945956" y="5369453"/>
            <a:chExt cx="3011270" cy="646332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BE92BDB2-0C72-7173-33F0-745A95035208}"/>
                </a:ext>
              </a:extLst>
            </p:cNvPr>
            <p:cNvSpPr txBox="1"/>
            <p:nvPr/>
          </p:nvSpPr>
          <p:spPr>
            <a:xfrm>
              <a:off x="5678628" y="5369454"/>
              <a:ext cx="227859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+mn-lt"/>
                  <a:ea typeface="+mj-ea"/>
                </a:rPr>
                <a:t>=</a:t>
              </a:r>
              <a:r>
                <a:rPr lang="en-US" altLang="zh-CN" sz="3600" b="1" dirty="0">
                  <a:latin typeface="+mj-ea"/>
                  <a:ea typeface="+mj-ea"/>
                </a:rPr>
                <a:t>(    )</a:t>
              </a:r>
              <a:endParaRPr lang="zh-CN" altLang="en-US" sz="3600" b="1" dirty="0">
                <a:latin typeface="+mj-ea"/>
                <a:ea typeface="+mj-ea"/>
              </a:endParaRPr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77703CF4-D48A-C86C-8288-A4542FCA5753}"/>
                </a:ext>
              </a:extLst>
            </p:cNvPr>
            <p:cNvSpPr/>
            <p:nvPr/>
          </p:nvSpPr>
          <p:spPr>
            <a:xfrm>
              <a:off x="4945956" y="5369453"/>
              <a:ext cx="646331" cy="646331"/>
            </a:xfrm>
            <a:prstGeom prst="ellipse">
              <a:avLst/>
            </a:prstGeom>
            <a:solidFill>
              <a:srgbClr val="E4F0D4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7E8DE5F8-4ED6-086F-F664-6F47F2AFD1AA}"/>
              </a:ext>
            </a:extLst>
          </p:cNvPr>
          <p:cNvSpPr txBox="1"/>
          <p:nvPr/>
        </p:nvSpPr>
        <p:spPr>
          <a:xfrm>
            <a:off x="2679930" y="2885966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36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89180FC4-0DD4-C134-4C82-BB3700DDBA17}"/>
              </a:ext>
            </a:extLst>
          </p:cNvPr>
          <p:cNvSpPr txBox="1"/>
          <p:nvPr/>
        </p:nvSpPr>
        <p:spPr>
          <a:xfrm>
            <a:off x="6320111" y="2885966"/>
            <a:ext cx="789868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en-US" altLang="zh-CN" sz="36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8806DB0E-E220-EB19-FEDB-C91AB06B1E20}"/>
              </a:ext>
            </a:extLst>
          </p:cNvPr>
          <p:cNvSpPr txBox="1"/>
          <p:nvPr/>
        </p:nvSpPr>
        <p:spPr>
          <a:xfrm>
            <a:off x="2679930" y="5370624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en-US" altLang="zh-CN" sz="36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4F96D7CE-20B4-3044-FCA7-660059CA005D}"/>
              </a:ext>
            </a:extLst>
          </p:cNvPr>
          <p:cNvSpPr txBox="1"/>
          <p:nvPr/>
        </p:nvSpPr>
        <p:spPr>
          <a:xfrm>
            <a:off x="6320111" y="5368867"/>
            <a:ext cx="789868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altLang="zh-CN" sz="36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588541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407670" y="62103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课堂小结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63102" y="4356195"/>
            <a:ext cx="10865796" cy="1808572"/>
          </a:xfrm>
          <a:prstGeom prst="rect">
            <a:avLst/>
          </a:prstGeom>
          <a:solidFill>
            <a:srgbClr val="FDE4C9"/>
          </a:solidFill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cs typeface="楷体" panose="02010609060101010101" pitchFamily="49" charset="-122"/>
              </a:rPr>
              <a:t>    除法是乘法的逆运算，根据一个乘法算式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cs typeface="楷体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cs typeface="楷体" panose="02010609060101010101" pitchFamily="49" charset="-122"/>
              </a:rPr>
              <a:t>两个乘数不相同</a:t>
            </a:r>
            <a:r>
              <a:rPr lang="en-US" altLang="zh-CN" sz="3200" b="1" dirty="0">
                <a:solidFill>
                  <a:prstClr val="black"/>
                </a:solidFill>
                <a:latin typeface="楷体" panose="02010609060101010101" pitchFamily="49" charset="-122"/>
                <a:cs typeface="楷体" panose="02010609060101010101" pitchFamily="49" charset="-122"/>
              </a:rPr>
              <a:t>)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cs typeface="楷体" panose="02010609060101010101" pitchFamily="49" charset="-122"/>
              </a:rPr>
              <a:t>可以写出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cs typeface="楷体" panose="02010609060101010101" pitchFamily="49" charset="-122"/>
              </a:rPr>
              <a:t>两道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cs typeface="楷体" panose="02010609060101010101" pitchFamily="49" charset="-122"/>
              </a:rPr>
              <a:t>除法算式，其中乘法算式的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cs typeface="楷体" panose="02010609060101010101" pitchFamily="49" charset="-122"/>
              </a:rPr>
              <a:t>积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cs typeface="楷体" panose="02010609060101010101" pitchFamily="49" charset="-122"/>
              </a:rPr>
              <a:t>是除法算式的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cs typeface="楷体" panose="02010609060101010101" pitchFamily="49" charset="-122"/>
              </a:rPr>
              <a:t>被除数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cs typeface="楷体" panose="02010609060101010101" pitchFamily="49" charset="-122"/>
              </a:rPr>
              <a:t>，乘法算式的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cs typeface="楷体" panose="02010609060101010101" pitchFamily="49" charset="-122"/>
              </a:rPr>
              <a:t>乘数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cs typeface="楷体" panose="02010609060101010101" pitchFamily="49" charset="-122"/>
              </a:rPr>
              <a:t>是除法算式的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cs typeface="楷体" panose="02010609060101010101" pitchFamily="49" charset="-122"/>
              </a:rPr>
              <a:t>除数和商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52864B4-FACA-065A-0C1E-4373574DB665}"/>
              </a:ext>
            </a:extLst>
          </p:cNvPr>
          <p:cNvSpPr/>
          <p:nvPr/>
        </p:nvSpPr>
        <p:spPr>
          <a:xfrm>
            <a:off x="3917060" y="3159305"/>
            <a:ext cx="2693696" cy="61502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008FA40-70BF-57B8-B49A-21202073D0F5}"/>
              </a:ext>
            </a:extLst>
          </p:cNvPr>
          <p:cNvSpPr/>
          <p:nvPr/>
        </p:nvSpPr>
        <p:spPr>
          <a:xfrm>
            <a:off x="7778373" y="3159305"/>
            <a:ext cx="2712870" cy="61502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CF6A687-6BBB-CF93-DBCB-0FF9839370E7}"/>
              </a:ext>
            </a:extLst>
          </p:cNvPr>
          <p:cNvSpPr/>
          <p:nvPr/>
        </p:nvSpPr>
        <p:spPr>
          <a:xfrm>
            <a:off x="651753" y="3159305"/>
            <a:ext cx="2548647" cy="61502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CF6BDC7-FE00-68E8-9C6E-5CA26F99C7AB}"/>
              </a:ext>
            </a:extLst>
          </p:cNvPr>
          <p:cNvSpPr txBox="1"/>
          <p:nvPr/>
        </p:nvSpPr>
        <p:spPr>
          <a:xfrm>
            <a:off x="538346" y="3159305"/>
            <a:ext cx="283074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+mn-ea"/>
              </a:rPr>
              <a:t>四六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+mn-ea"/>
              </a:rPr>
              <a:t>(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+mn-ea"/>
              </a:rPr>
              <a:t>二十四</a:t>
            </a:r>
            <a:r>
              <a:rPr lang="en-US" altLang="zh-CN" sz="3200" b="1" dirty="0">
                <a:solidFill>
                  <a:srgbClr val="000000"/>
                </a:solidFill>
                <a:latin typeface="+mj-ea"/>
                <a:ea typeface="+mj-ea"/>
                <a:sym typeface="+mn-ea"/>
              </a:rPr>
              <a:t>)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DEE29C7-976D-F163-AE5E-6DBBD522C7A9}"/>
              </a:ext>
            </a:extLst>
          </p:cNvPr>
          <p:cNvSpPr txBox="1"/>
          <p:nvPr/>
        </p:nvSpPr>
        <p:spPr>
          <a:xfrm>
            <a:off x="3459085" y="3159305"/>
            <a:ext cx="35876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+mn-ea"/>
              </a:rPr>
              <a:t>四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+mn-ea"/>
              </a:rPr>
              <a:t>(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+mn-ea"/>
              </a:rPr>
              <a:t>六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+mn-ea"/>
              </a:rPr>
              <a:t>)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+mn-ea"/>
              </a:rPr>
              <a:t>二十四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BEFB38B-23D6-24A6-FB39-174C91602479}"/>
              </a:ext>
            </a:extLst>
          </p:cNvPr>
          <p:cNvSpPr txBox="1"/>
          <p:nvPr/>
        </p:nvSpPr>
        <p:spPr>
          <a:xfrm>
            <a:off x="7293446" y="3159305"/>
            <a:ext cx="35876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+mn-ea"/>
              </a:rPr>
              <a:t>(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+mn-ea"/>
              </a:rPr>
              <a:t>四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+mn-ea"/>
              </a:rPr>
              <a:t>)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j-ea"/>
                <a:ea typeface="+mj-ea"/>
                <a:cs typeface="+mn-cs"/>
                <a:sym typeface="+mn-ea"/>
              </a:rPr>
              <a:t>六二十四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D77F585-07DB-C646-B32F-0518739522D1}"/>
              </a:ext>
            </a:extLst>
          </p:cNvPr>
          <p:cNvSpPr txBox="1"/>
          <p:nvPr/>
        </p:nvSpPr>
        <p:spPr>
          <a:xfrm>
            <a:off x="554477" y="1649364"/>
            <a:ext cx="26548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>
                <a:solidFill>
                  <a:srgbClr val="0070C0"/>
                </a:solidFill>
              </a:rPr>
              <a:t>6</a:t>
            </a:r>
            <a:r>
              <a:rPr lang="zh-CN" altLang="en-US" sz="3200" b="1" dirty="0">
                <a:solidFill>
                  <a:srgbClr val="0070C0"/>
                </a:solidFill>
              </a:rPr>
              <a:t>个</a:t>
            </a:r>
            <a:r>
              <a:rPr lang="en-US" altLang="zh-CN" sz="3200" b="1" dirty="0">
                <a:solidFill>
                  <a:srgbClr val="0070C0"/>
                </a:solidFill>
              </a:rPr>
              <a:t>4</a:t>
            </a:r>
            <a:r>
              <a:rPr lang="zh-CN" altLang="en-US" sz="3200" b="1" dirty="0">
                <a:solidFill>
                  <a:srgbClr val="0070C0"/>
                </a:solidFill>
              </a:rPr>
              <a:t>是多少？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6B2BBBE-FD77-C88D-DF76-0928AD77A91F}"/>
              </a:ext>
            </a:extLst>
          </p:cNvPr>
          <p:cNvSpPr txBox="1"/>
          <p:nvPr/>
        </p:nvSpPr>
        <p:spPr>
          <a:xfrm>
            <a:off x="3754878" y="1649364"/>
            <a:ext cx="32624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0070C0"/>
                </a:solidFill>
              </a:rPr>
              <a:t>24</a:t>
            </a:r>
            <a:r>
              <a:rPr lang="zh-CN" altLang="en-US" sz="3200" b="1" dirty="0">
                <a:solidFill>
                  <a:srgbClr val="0070C0"/>
                </a:solidFill>
              </a:rPr>
              <a:t>里面有几个</a:t>
            </a:r>
            <a:r>
              <a:rPr lang="en-US" altLang="zh-CN" sz="3200" b="1" dirty="0">
                <a:solidFill>
                  <a:srgbClr val="0070C0"/>
                </a:solidFill>
              </a:rPr>
              <a:t>4</a:t>
            </a:r>
            <a:r>
              <a:rPr lang="zh-CN" altLang="en-US" sz="3200" b="1" dirty="0">
                <a:solidFill>
                  <a:srgbClr val="0070C0"/>
                </a:solidFill>
              </a:rPr>
              <a:t>？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8A5D5E1-63CB-F672-D2F8-1146B5857528}"/>
              </a:ext>
            </a:extLst>
          </p:cNvPr>
          <p:cNvSpPr txBox="1"/>
          <p:nvPr/>
        </p:nvSpPr>
        <p:spPr>
          <a:xfrm>
            <a:off x="7160465" y="1443446"/>
            <a:ext cx="42484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70C0"/>
                </a:solidFill>
              </a:rPr>
              <a:t>24</a:t>
            </a:r>
            <a:r>
              <a:rPr lang="zh-CN" altLang="en-US" sz="3200" b="1" dirty="0">
                <a:solidFill>
                  <a:srgbClr val="0070C0"/>
                </a:solidFill>
              </a:rPr>
              <a:t>平均分成</a:t>
            </a:r>
            <a:r>
              <a:rPr lang="en-US" altLang="zh-CN" sz="3200" b="1" dirty="0">
                <a:solidFill>
                  <a:srgbClr val="0070C0"/>
                </a:solidFill>
              </a:rPr>
              <a:t>6</a:t>
            </a:r>
            <a:r>
              <a:rPr lang="zh-CN" altLang="en-US" sz="3200" b="1">
                <a:solidFill>
                  <a:srgbClr val="0070C0"/>
                </a:solidFill>
              </a:rPr>
              <a:t>份，每</a:t>
            </a:r>
            <a:r>
              <a:rPr lang="zh-CN" altLang="en-US" sz="3200" b="1" dirty="0">
                <a:solidFill>
                  <a:srgbClr val="0070C0"/>
                </a:solidFill>
              </a:rPr>
              <a:t>份是多少？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9DF2A0B2-509C-1478-F588-3F9F1E9D2175}"/>
              </a:ext>
            </a:extLst>
          </p:cNvPr>
          <p:cNvCxnSpPr>
            <a:cxnSpLocks/>
          </p:cNvCxnSpPr>
          <p:nvPr/>
        </p:nvCxnSpPr>
        <p:spPr>
          <a:xfrm>
            <a:off x="3611724" y="1507785"/>
            <a:ext cx="0" cy="2626469"/>
          </a:xfrm>
          <a:prstGeom prst="line">
            <a:avLst/>
          </a:prstGeom>
          <a:ln w="28575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265400B8-367B-E676-C188-26B9058D71E9}"/>
              </a:ext>
            </a:extLst>
          </p:cNvPr>
          <p:cNvCxnSpPr>
            <a:cxnSpLocks/>
          </p:cNvCxnSpPr>
          <p:nvPr/>
        </p:nvCxnSpPr>
        <p:spPr>
          <a:xfrm>
            <a:off x="7000617" y="1498058"/>
            <a:ext cx="0" cy="2628000"/>
          </a:xfrm>
          <a:prstGeom prst="line">
            <a:avLst/>
          </a:prstGeom>
          <a:ln w="28575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6414825A-DD68-F6AD-2E2C-E128A51D27E4}"/>
              </a:ext>
            </a:extLst>
          </p:cNvPr>
          <p:cNvSpPr txBox="1"/>
          <p:nvPr/>
        </p:nvSpPr>
        <p:spPr>
          <a:xfrm>
            <a:off x="1024734" y="2445389"/>
            <a:ext cx="258699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3200" b="1" dirty="0">
                <a:solidFill>
                  <a:srgbClr val="FF0000"/>
                </a:solidFill>
              </a:rPr>
              <a:t>4×6</a:t>
            </a:r>
            <a:r>
              <a:rPr lang="zh-CN" altLang="en-US" sz="3200" b="1" dirty="0">
                <a:solidFill>
                  <a:srgbClr val="FF0000"/>
                </a:solidFill>
              </a:rPr>
              <a:t>=</a:t>
            </a:r>
            <a:r>
              <a:rPr lang="en-US" altLang="zh-CN" sz="3200" b="1" dirty="0">
                <a:solidFill>
                  <a:srgbClr val="FF0000"/>
                </a:solidFill>
              </a:rPr>
              <a:t>24 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D7F3D65-53BA-C673-7BF8-34750647BCE7}"/>
              </a:ext>
            </a:extLst>
          </p:cNvPr>
          <p:cNvSpPr txBox="1"/>
          <p:nvPr/>
        </p:nvSpPr>
        <p:spPr>
          <a:xfrm>
            <a:off x="4413627" y="2445389"/>
            <a:ext cx="258699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3200" b="1" dirty="0">
                <a:solidFill>
                  <a:srgbClr val="FF0000"/>
                </a:solidFill>
              </a:rPr>
              <a:t>24÷4</a:t>
            </a:r>
            <a:r>
              <a:rPr lang="zh-CN" altLang="en-US" sz="3200" b="1" dirty="0">
                <a:solidFill>
                  <a:srgbClr val="FF0000"/>
                </a:solidFill>
              </a:rPr>
              <a:t>=</a:t>
            </a:r>
            <a:r>
              <a:rPr lang="en-US" altLang="zh-CN" sz="3200" b="1" dirty="0">
                <a:solidFill>
                  <a:srgbClr val="FF0000"/>
                </a:solidFill>
              </a:rPr>
              <a:t>6 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257C852-368F-8837-AC5E-3E6DB22E351C}"/>
              </a:ext>
            </a:extLst>
          </p:cNvPr>
          <p:cNvSpPr txBox="1"/>
          <p:nvPr/>
        </p:nvSpPr>
        <p:spPr>
          <a:xfrm>
            <a:off x="8294112" y="2445389"/>
            <a:ext cx="258699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3200" b="1" dirty="0">
                <a:solidFill>
                  <a:srgbClr val="FF0000"/>
                </a:solidFill>
              </a:rPr>
              <a:t>24÷6</a:t>
            </a:r>
            <a:r>
              <a:rPr lang="zh-CN" altLang="en-US" sz="3200" b="1" dirty="0">
                <a:solidFill>
                  <a:srgbClr val="FF0000"/>
                </a:solidFill>
              </a:rPr>
              <a:t>=</a:t>
            </a:r>
            <a:r>
              <a:rPr lang="en-US" altLang="zh-CN" sz="3200" b="1" dirty="0">
                <a:solidFill>
                  <a:srgbClr val="FF0000"/>
                </a:solidFill>
              </a:rPr>
              <a:t>4 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4" name="流程图: 终止 3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782</Words>
  <Application>Microsoft Office PowerPoint</Application>
  <PresentationFormat>宽屏</PresentationFormat>
  <Paragraphs>181</Paragraphs>
  <Slides>17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等线</vt:lpstr>
      <vt:lpstr>等线 Light</vt:lpstr>
      <vt:lpstr>方正卡通简体</vt:lpstr>
      <vt:lpstr>黑体</vt:lpstr>
      <vt:lpstr>华文琥珀</vt:lpstr>
      <vt:lpstr>楷体</vt:lpstr>
      <vt:lpstr>Arial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zyccl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Wangfen</cp:lastModifiedBy>
  <cp:revision>744</cp:revision>
  <dcterms:created xsi:type="dcterms:W3CDTF">2015-08-27T07:30:00Z</dcterms:created>
  <dcterms:modified xsi:type="dcterms:W3CDTF">2025-08-12T05:27:38Z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7944E19C7B4149548665D3FD6EF8FF63</vt:lpwstr>
  </property>
</Properties>
</file>