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454" r:id="rId2"/>
    <p:sldId id="631" r:id="rId3"/>
    <p:sldId id="636" r:id="rId4"/>
    <p:sldId id="637" r:id="rId5"/>
    <p:sldId id="638" r:id="rId6"/>
    <p:sldId id="639" r:id="rId7"/>
    <p:sldId id="640" r:id="rId8"/>
    <p:sldId id="641" r:id="rId9"/>
    <p:sldId id="629" r:id="rId10"/>
    <p:sldId id="632" r:id="rId11"/>
    <p:sldId id="633" r:id="rId12"/>
    <p:sldId id="519" r:id="rId13"/>
    <p:sldId id="634" r:id="rId14"/>
    <p:sldId id="635" r:id="rId15"/>
    <p:sldId id="630" r:id="rId16"/>
    <p:sldId id="596" r:id="rId17"/>
    <p:sldId id="508" r:id="rId1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5">
          <p15:clr>
            <a:srgbClr val="A4A3A4"/>
          </p15:clr>
        </p15:guide>
        <p15:guide id="2" orient="horz" pos="980">
          <p15:clr>
            <a:srgbClr val="A4A3A4"/>
          </p15:clr>
        </p15:guide>
        <p15:guide id="3" orient="horz" pos="3917">
          <p15:clr>
            <a:srgbClr val="A4A3A4"/>
          </p15:clr>
        </p15:guide>
        <p15:guide id="4" pos="256">
          <p15:clr>
            <a:srgbClr val="A4A3A4"/>
          </p15:clr>
        </p15:guide>
        <p15:guide id="5" pos="66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000000"/>
    <a:srgbClr val="333333"/>
    <a:srgbClr val="FD9B01"/>
    <a:srgbClr val="FFFFFF"/>
    <a:srgbClr val="FEF1E4"/>
    <a:srgbClr val="E2F4FD"/>
    <a:srgbClr val="5F5F5F"/>
    <a:srgbClr val="DEB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68" d="100"/>
          <a:sy n="68" d="100"/>
        </p:scale>
        <p:origin x="84" y="816"/>
      </p:cViewPr>
      <p:guideLst>
        <p:guide orient="horz" pos="2045"/>
        <p:guide orient="horz" pos="980"/>
        <p:guide orient="horz" pos="3917"/>
        <p:guide pos="256"/>
        <p:guide pos="66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1487805" y="1628775"/>
            <a:ext cx="7983220" cy="169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解决问题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49">
            <a:extLst>
              <a:ext uri="{FF2B5EF4-FFF2-40B4-BE49-F238E27FC236}">
                <a16:creationId xmlns:a16="http://schemas.microsoft.com/office/drawing/2014/main" id="{05F62B1B-F6D5-F515-7D3D-2E3B1A765D0A}"/>
              </a:ext>
            </a:extLst>
          </p:cNvPr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复习回顾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C334AB-1986-C1CA-15A3-77171ED28D96}"/>
              </a:ext>
            </a:extLst>
          </p:cNvPr>
          <p:cNvSpPr txBox="1"/>
          <p:nvPr/>
        </p:nvSpPr>
        <p:spPr>
          <a:xfrm>
            <a:off x="1055440" y="266231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15÷3=</a:t>
            </a:r>
            <a:endParaRPr lang="zh-CN" altLang="en-US" sz="36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E55E64B-5DAD-A5A8-DC12-DF68F88C8BCC}"/>
              </a:ext>
            </a:extLst>
          </p:cNvPr>
          <p:cNvSpPr txBox="1"/>
          <p:nvPr/>
        </p:nvSpPr>
        <p:spPr>
          <a:xfrm>
            <a:off x="3647728" y="266231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9÷3=</a:t>
            </a:r>
            <a:endParaRPr lang="zh-CN" altLang="en-US" sz="36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6F96FCE-AAA5-2FF2-7E85-135F595F7A4D}"/>
              </a:ext>
            </a:extLst>
          </p:cNvPr>
          <p:cNvSpPr txBox="1"/>
          <p:nvPr/>
        </p:nvSpPr>
        <p:spPr>
          <a:xfrm>
            <a:off x="6259014" y="266231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24÷6=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3E41948-152A-1E96-F749-DF428E36A99C}"/>
              </a:ext>
            </a:extLst>
          </p:cNvPr>
          <p:cNvSpPr txBox="1"/>
          <p:nvPr/>
        </p:nvSpPr>
        <p:spPr>
          <a:xfrm>
            <a:off x="8860800" y="266231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16÷4=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093684-0641-0A80-E1A2-47D9C04B89FA}"/>
              </a:ext>
            </a:extLst>
          </p:cNvPr>
          <p:cNvSpPr txBox="1"/>
          <p:nvPr/>
        </p:nvSpPr>
        <p:spPr>
          <a:xfrm>
            <a:off x="1055440" y="4366845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3×6=</a:t>
            </a:r>
            <a:endParaRPr lang="zh-CN" altLang="en-US" sz="36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7D3656B-89E1-63B2-60E6-98450CA86D10}"/>
              </a:ext>
            </a:extLst>
          </p:cNvPr>
          <p:cNvSpPr txBox="1"/>
          <p:nvPr/>
        </p:nvSpPr>
        <p:spPr>
          <a:xfrm>
            <a:off x="3647728" y="436684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12÷3=</a:t>
            </a:r>
            <a:endParaRPr lang="zh-CN" altLang="en-US" sz="36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88ED21-2676-AA55-D84B-D503A500035D}"/>
              </a:ext>
            </a:extLst>
          </p:cNvPr>
          <p:cNvSpPr txBox="1"/>
          <p:nvPr/>
        </p:nvSpPr>
        <p:spPr>
          <a:xfrm>
            <a:off x="6259014" y="436684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30÷6=</a:t>
            </a:r>
            <a:endParaRPr lang="zh-CN" altLang="en-US" sz="36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5BCDFB-1AA7-3261-03C8-109BDDF85D03}"/>
              </a:ext>
            </a:extLst>
          </p:cNvPr>
          <p:cNvSpPr txBox="1"/>
          <p:nvPr/>
        </p:nvSpPr>
        <p:spPr>
          <a:xfrm>
            <a:off x="8860800" y="4366843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20÷5=</a:t>
            </a:r>
            <a:endParaRPr lang="zh-CN" altLang="en-US" sz="36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CAD35D6-9DB1-441C-7823-21181B455A6A}"/>
              </a:ext>
            </a:extLst>
          </p:cNvPr>
          <p:cNvSpPr txBox="1"/>
          <p:nvPr/>
        </p:nvSpPr>
        <p:spPr>
          <a:xfrm>
            <a:off x="767408" y="1556792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/>
              <a:t>课前热身。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C78BB1B-9C07-EB71-4A3D-31E68E14C638}"/>
              </a:ext>
            </a:extLst>
          </p:cNvPr>
          <p:cNvSpPr txBox="1"/>
          <p:nvPr/>
        </p:nvSpPr>
        <p:spPr>
          <a:xfrm>
            <a:off x="2584158" y="2662316"/>
            <a:ext cx="599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7A0B413-1D1C-BD96-E9A9-B54EFE54BCA7}"/>
              </a:ext>
            </a:extLst>
          </p:cNvPr>
          <p:cNvSpPr txBox="1"/>
          <p:nvPr/>
        </p:nvSpPr>
        <p:spPr>
          <a:xfrm>
            <a:off x="4943871" y="2662316"/>
            <a:ext cx="932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3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658C949-9DEF-08CB-4B15-03FAFB6C17DF}"/>
              </a:ext>
            </a:extLst>
          </p:cNvPr>
          <p:cNvSpPr txBox="1"/>
          <p:nvPr/>
        </p:nvSpPr>
        <p:spPr>
          <a:xfrm>
            <a:off x="7824192" y="2662316"/>
            <a:ext cx="937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604A90F-C83D-2232-159C-54DBA4EFBDF6}"/>
              </a:ext>
            </a:extLst>
          </p:cNvPr>
          <p:cNvSpPr txBox="1"/>
          <p:nvPr/>
        </p:nvSpPr>
        <p:spPr>
          <a:xfrm>
            <a:off x="10416480" y="266231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E02A576-DA04-7455-48D8-08CF0B0AC85F}"/>
              </a:ext>
            </a:extLst>
          </p:cNvPr>
          <p:cNvSpPr txBox="1"/>
          <p:nvPr/>
        </p:nvSpPr>
        <p:spPr>
          <a:xfrm>
            <a:off x="2325546" y="4366842"/>
            <a:ext cx="932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18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91B8B81-1FE2-99D5-53D0-1059F837E69F}"/>
              </a:ext>
            </a:extLst>
          </p:cNvPr>
          <p:cNvSpPr txBox="1"/>
          <p:nvPr/>
        </p:nvSpPr>
        <p:spPr>
          <a:xfrm>
            <a:off x="5126812" y="4366842"/>
            <a:ext cx="932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41B9417-9617-EC17-B3D3-5EBE7712F21D}"/>
              </a:ext>
            </a:extLst>
          </p:cNvPr>
          <p:cNvSpPr txBox="1"/>
          <p:nvPr/>
        </p:nvSpPr>
        <p:spPr>
          <a:xfrm>
            <a:off x="7824192" y="4366842"/>
            <a:ext cx="932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AEEC2BC-245A-D4AD-4AC6-C10DFABA2167}"/>
              </a:ext>
            </a:extLst>
          </p:cNvPr>
          <p:cNvSpPr txBox="1"/>
          <p:nvPr/>
        </p:nvSpPr>
        <p:spPr>
          <a:xfrm>
            <a:off x="10416480" y="4366842"/>
            <a:ext cx="932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91577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9">
            <a:extLst>
              <a:ext uri="{FF2B5EF4-FFF2-40B4-BE49-F238E27FC236}">
                <a16:creationId xmlns:a16="http://schemas.microsoft.com/office/drawing/2014/main" id="{DD868D34-8F9B-D04D-CF8F-68139D12CA55}"/>
              </a:ext>
            </a:extLst>
          </p:cNvPr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27A032C-7B66-7CFC-D53D-6716E3074607}"/>
              </a:ext>
            </a:extLst>
          </p:cNvPr>
          <p:cNvSpPr/>
          <p:nvPr/>
        </p:nvSpPr>
        <p:spPr>
          <a:xfrm>
            <a:off x="768033" y="1628800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08F1586-9067-88C1-7482-1AF1CA57F7C0}"/>
              </a:ext>
            </a:extLst>
          </p:cNvPr>
          <p:cNvSpPr txBox="1"/>
          <p:nvPr/>
        </p:nvSpPr>
        <p:spPr>
          <a:xfrm>
            <a:off x="1783659" y="1701556"/>
            <a:ext cx="942490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用15元买了3个同样的水杯，每个多少钱</a:t>
            </a:r>
            <a:r>
              <a:rPr 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5" name="任意多边形: 形状 3">
            <a:extLst>
              <a:ext uri="{FF2B5EF4-FFF2-40B4-BE49-F238E27FC236}">
                <a16:creationId xmlns:a16="http://schemas.microsoft.com/office/drawing/2014/main" id="{6A2FDE9B-1DB9-4D94-020F-E9467B9397B8}"/>
              </a:ext>
            </a:extLst>
          </p:cNvPr>
          <p:cNvSpPr/>
          <p:nvPr/>
        </p:nvSpPr>
        <p:spPr>
          <a:xfrm>
            <a:off x="211455" y="2851833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86554983-28BD-B887-FAB8-1ABA667C2574}"/>
              </a:ext>
            </a:extLst>
          </p:cNvPr>
          <p:cNvSpPr/>
          <p:nvPr/>
        </p:nvSpPr>
        <p:spPr>
          <a:xfrm>
            <a:off x="6096000" y="2636416"/>
            <a:ext cx="3454400" cy="1334770"/>
          </a:xfrm>
          <a:prstGeom prst="wedgeRoundRectCallout">
            <a:avLst>
              <a:gd name="adj1" fmla="val 62947"/>
              <a:gd name="adj2" fmla="val 3642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从题中能知道哪些数学信息？</a:t>
            </a:r>
          </a:p>
        </p:txBody>
      </p:sp>
      <p:pic>
        <p:nvPicPr>
          <p:cNvPr id="7" name="图片 6" descr="E:\本地\1.日常\状元成才路人物图\公司画图\101.png101">
            <a:extLst>
              <a:ext uri="{FF2B5EF4-FFF2-40B4-BE49-F238E27FC236}">
                <a16:creationId xmlns:a16="http://schemas.microsoft.com/office/drawing/2014/main" id="{1C19C996-91A9-349D-4EA1-02498BF101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36405" y="3429635"/>
            <a:ext cx="2606040" cy="512699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2985679-08BF-74BD-8E28-DC3FF0020F31}"/>
              </a:ext>
            </a:extLst>
          </p:cNvPr>
          <p:cNvSpPr txBox="1"/>
          <p:nvPr/>
        </p:nvSpPr>
        <p:spPr>
          <a:xfrm>
            <a:off x="883360" y="4275719"/>
            <a:ext cx="180059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条件：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C488E3E-AA02-6562-10E6-D8C47E43DA53}"/>
              </a:ext>
            </a:extLst>
          </p:cNvPr>
          <p:cNvSpPr txBox="1"/>
          <p:nvPr/>
        </p:nvSpPr>
        <p:spPr>
          <a:xfrm>
            <a:off x="2242850" y="4285278"/>
            <a:ext cx="597666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元买了</a:t>
            </a:r>
            <a:r>
              <a:rPr lang="en-US" altLang="zh-CN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个水杯。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9685212-0FA4-34BE-924C-9CC373A074CC}"/>
              </a:ext>
            </a:extLst>
          </p:cNvPr>
          <p:cNvSpPr/>
          <p:nvPr/>
        </p:nvSpPr>
        <p:spPr>
          <a:xfrm>
            <a:off x="2849809" y="4275719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35BADF6-51C6-7289-ABCD-B9A979B0843E}"/>
              </a:ext>
            </a:extLst>
          </p:cNvPr>
          <p:cNvSpPr/>
          <p:nvPr/>
        </p:nvSpPr>
        <p:spPr>
          <a:xfrm>
            <a:off x="5012008" y="4275719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9C146CE-5CA8-7318-980F-A703A78F53C3}"/>
              </a:ext>
            </a:extLst>
          </p:cNvPr>
          <p:cNvSpPr txBox="1"/>
          <p:nvPr/>
        </p:nvSpPr>
        <p:spPr>
          <a:xfrm>
            <a:off x="2679150" y="4285278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EE937A-F1EF-041A-9A71-2BC093FBE791}"/>
              </a:ext>
            </a:extLst>
          </p:cNvPr>
          <p:cNvSpPr txBox="1"/>
          <p:nvPr/>
        </p:nvSpPr>
        <p:spPr>
          <a:xfrm>
            <a:off x="4874748" y="4275719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10C8354-6942-20FC-21C3-E2D9A8F6E3EF}"/>
              </a:ext>
            </a:extLst>
          </p:cNvPr>
          <p:cNvSpPr txBox="1"/>
          <p:nvPr/>
        </p:nvSpPr>
        <p:spPr>
          <a:xfrm>
            <a:off x="883360" y="5302949"/>
            <a:ext cx="193765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问题：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E587BCB-FC5C-086E-4AC9-CF281C9A0339}"/>
              </a:ext>
            </a:extLst>
          </p:cNvPr>
          <p:cNvSpPr txBox="1"/>
          <p:nvPr/>
        </p:nvSpPr>
        <p:spPr>
          <a:xfrm>
            <a:off x="2242850" y="5302949"/>
            <a:ext cx="479822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每个</a:t>
            </a:r>
            <a:r>
              <a:rPr lang="zh-CN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水杯多少钱</a:t>
            </a: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sz="36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2136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ldLvl="0" animBg="1"/>
      <p:bldP spid="8" grpId="0"/>
      <p:bldP spid="9" grpId="0"/>
      <p:bldP spid="10" grpId="0" bldLvl="0" animBg="1"/>
      <p:bldP spid="11" grpId="0" bldLvl="0" animBg="1"/>
      <p:bldP spid="12" grpId="0"/>
      <p:bldP spid="13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8E2D6DA-687B-7ADB-056B-565CD9FF9F4E}"/>
              </a:ext>
            </a:extLst>
          </p:cNvPr>
          <p:cNvSpPr txBox="1"/>
          <p:nvPr/>
        </p:nvSpPr>
        <p:spPr>
          <a:xfrm>
            <a:off x="883360" y="980728"/>
            <a:ext cx="180059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条件：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EB7A917-E2AC-6D4E-4184-3F4202D1F0A6}"/>
              </a:ext>
            </a:extLst>
          </p:cNvPr>
          <p:cNvSpPr txBox="1"/>
          <p:nvPr/>
        </p:nvSpPr>
        <p:spPr>
          <a:xfrm>
            <a:off x="2242850" y="990287"/>
            <a:ext cx="597666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元买了</a:t>
            </a:r>
            <a:r>
              <a:rPr lang="en-US" altLang="zh-CN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个水杯。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61E9D6A-14DD-5FA5-FC2A-72D0D1F3A067}"/>
              </a:ext>
            </a:extLst>
          </p:cNvPr>
          <p:cNvSpPr/>
          <p:nvPr/>
        </p:nvSpPr>
        <p:spPr>
          <a:xfrm>
            <a:off x="2849809" y="980728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03E8CE4-AAB2-1AFF-8DE0-3B7BCBF3F5F6}"/>
              </a:ext>
            </a:extLst>
          </p:cNvPr>
          <p:cNvSpPr/>
          <p:nvPr/>
        </p:nvSpPr>
        <p:spPr>
          <a:xfrm>
            <a:off x="5012008" y="980728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2F7A547-6788-86D9-CBE1-30528D76583B}"/>
              </a:ext>
            </a:extLst>
          </p:cNvPr>
          <p:cNvSpPr txBox="1"/>
          <p:nvPr/>
        </p:nvSpPr>
        <p:spPr>
          <a:xfrm>
            <a:off x="2679150" y="990287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A66700-77D9-4688-21F1-64242E9AF2CF}"/>
              </a:ext>
            </a:extLst>
          </p:cNvPr>
          <p:cNvSpPr txBox="1"/>
          <p:nvPr/>
        </p:nvSpPr>
        <p:spPr>
          <a:xfrm>
            <a:off x="4874748" y="980728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2C802D6-4CF6-C073-8176-5A5A938AEF51}"/>
              </a:ext>
            </a:extLst>
          </p:cNvPr>
          <p:cNvSpPr txBox="1"/>
          <p:nvPr/>
        </p:nvSpPr>
        <p:spPr>
          <a:xfrm>
            <a:off x="883360" y="2007958"/>
            <a:ext cx="193765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问题：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4C20C3F-6A00-E447-72F0-0E24DE0177F3}"/>
              </a:ext>
            </a:extLst>
          </p:cNvPr>
          <p:cNvSpPr txBox="1"/>
          <p:nvPr/>
        </p:nvSpPr>
        <p:spPr>
          <a:xfrm>
            <a:off x="2242850" y="2007958"/>
            <a:ext cx="479822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每个</a:t>
            </a:r>
            <a:r>
              <a:rPr lang="zh-CN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水杯多少钱</a:t>
            </a: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sz="36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F20BAB0-2C23-BA3E-038F-572CE573568F}"/>
              </a:ext>
            </a:extLst>
          </p:cNvPr>
          <p:cNvGrpSpPr/>
          <p:nvPr/>
        </p:nvGrpSpPr>
        <p:grpSpPr>
          <a:xfrm>
            <a:off x="1368746" y="3140968"/>
            <a:ext cx="9454508" cy="2835807"/>
            <a:chOff x="2126" y="6365"/>
            <a:chExt cx="14941" cy="4079"/>
          </a:xfrm>
        </p:grpSpPr>
        <p:grpSp>
          <p:nvGrpSpPr>
            <p:cNvPr id="13" name="组合 8">
              <a:extLst>
                <a:ext uri="{FF2B5EF4-FFF2-40B4-BE49-F238E27FC236}">
                  <a16:creationId xmlns:a16="http://schemas.microsoft.com/office/drawing/2014/main" id="{78535292-FBAC-F55C-6953-04A40B1DE599}"/>
                </a:ext>
              </a:extLst>
            </p:cNvPr>
            <p:cNvGrpSpPr/>
            <p:nvPr/>
          </p:nvGrpSpPr>
          <p:grpSpPr bwMode="auto">
            <a:xfrm>
              <a:off x="2129" y="6474"/>
              <a:ext cx="14938" cy="3735"/>
              <a:chOff x="1074665" y="967374"/>
              <a:chExt cx="10042671" cy="2715300"/>
            </a:xfrm>
          </p:grpSpPr>
          <p:sp>
            <p:nvSpPr>
              <p:cNvPr id="17" name="矩形: 圆角 4">
                <a:extLst>
                  <a:ext uri="{FF2B5EF4-FFF2-40B4-BE49-F238E27FC236}">
                    <a16:creationId xmlns:a16="http://schemas.microsoft.com/office/drawing/2014/main" id="{7B6BC303-AABF-8870-F9FE-3AA4AE61D026}"/>
                  </a:ext>
                </a:extLst>
              </p:cNvPr>
              <p:cNvSpPr/>
              <p:nvPr/>
            </p:nvSpPr>
            <p:spPr>
              <a:xfrm>
                <a:off x="1265588" y="1302055"/>
                <a:ext cx="9639237" cy="2380619"/>
              </a:xfrm>
              <a:prstGeom prst="roundRect">
                <a:avLst>
                  <a:gd name="adj" fmla="val 220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1600"/>
              </a:p>
            </p:txBody>
          </p:sp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D03FCE88-D4D5-BB64-B47A-D39AA42344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 b="46429"/>
              <a:stretch>
                <a:fillRect/>
              </a:stretch>
            </p:blipFill>
            <p:spPr>
              <a:xfrm>
                <a:off x="1074665" y="967374"/>
                <a:ext cx="10042671" cy="2524962"/>
              </a:xfrm>
              <a:prstGeom prst="rect">
                <a:avLst/>
              </a:prstGeom>
            </p:spPr>
          </p:pic>
        </p:grpSp>
        <p:sp>
          <p:nvSpPr>
            <p:cNvPr id="14" name="圆角矩形 53">
              <a:extLst>
                <a:ext uri="{FF2B5EF4-FFF2-40B4-BE49-F238E27FC236}">
                  <a16:creationId xmlns:a16="http://schemas.microsoft.com/office/drawing/2014/main" id="{7E4C995B-5E48-EACA-32C9-847AC83DFA26}"/>
                </a:ext>
              </a:extLst>
            </p:cNvPr>
            <p:cNvSpPr/>
            <p:nvPr/>
          </p:nvSpPr>
          <p:spPr>
            <a:xfrm>
              <a:off x="3289" y="6365"/>
              <a:ext cx="3574" cy="953"/>
            </a:xfrm>
            <a:prstGeom prst="roundRect">
              <a:avLst>
                <a:gd name="adj" fmla="val 14994"/>
              </a:avLst>
            </a:prstGeom>
            <a:solidFill>
              <a:srgbClr val="8CAE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/>
                <a:t>活动要求</a:t>
              </a:r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F8B79984-30D6-5A3D-3807-07DCB13A9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77741"/>
            <a:stretch>
              <a:fillRect/>
            </a:stretch>
          </p:blipFill>
          <p:spPr>
            <a:xfrm>
              <a:off x="2126" y="9084"/>
              <a:ext cx="14938" cy="1360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155D44B-81CC-5E2F-4438-BCB5C5987367}"/>
                </a:ext>
              </a:extLst>
            </p:cNvPr>
            <p:cNvSpPr/>
            <p:nvPr/>
          </p:nvSpPr>
          <p:spPr>
            <a:xfrm>
              <a:off x="2665" y="7529"/>
              <a:ext cx="13913" cy="2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F1B9C4BC-6272-DDBA-7B6E-8AEF0A9AF975}"/>
              </a:ext>
            </a:extLst>
          </p:cNvPr>
          <p:cNvSpPr txBox="1"/>
          <p:nvPr/>
        </p:nvSpPr>
        <p:spPr>
          <a:xfrm>
            <a:off x="1873492" y="4105765"/>
            <a:ext cx="8476656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auto" latinLnBrk="0">
              <a:lnSpc>
                <a:spcPct val="150000"/>
              </a:lnSpc>
              <a:buClr>
                <a:srgbClr val="00B050"/>
              </a:buClr>
              <a:buNone/>
            </a:pPr>
            <a:r>
              <a:rPr lang="en-US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画图把题目中的条件和问题表示出来。</a:t>
            </a:r>
          </a:p>
          <a:p>
            <a:pPr marL="0" indent="0" fontAlgn="auto" latinLnBrk="0">
              <a:lnSpc>
                <a:spcPct val="150000"/>
              </a:lnSpc>
              <a:buClr>
                <a:srgbClr val="00B050"/>
              </a:buClr>
              <a:buNone/>
            </a:pPr>
            <a:r>
              <a:rPr lang="en-US" altLang="zh-CN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列出算式并解答，说一说你是怎样想的。</a:t>
            </a:r>
          </a:p>
        </p:txBody>
      </p:sp>
    </p:spTree>
    <p:extLst>
      <p:ext uri="{BB962C8B-B14F-4D97-AF65-F5344CB8AC3E}">
        <p14:creationId xmlns:p14="http://schemas.microsoft.com/office/powerpoint/2010/main" val="1869334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3">
            <a:extLst>
              <a:ext uri="{FF2B5EF4-FFF2-40B4-BE49-F238E27FC236}">
                <a16:creationId xmlns:a16="http://schemas.microsoft.com/office/drawing/2014/main" id="{F8B31C40-49CA-3595-4A01-6286F4B84976}"/>
              </a:ext>
            </a:extLst>
          </p:cNvPr>
          <p:cNvSpPr/>
          <p:nvPr/>
        </p:nvSpPr>
        <p:spPr>
          <a:xfrm>
            <a:off x="211455" y="43688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26B492-54EE-15A8-C111-FDF3FF63CC5E}"/>
              </a:ext>
            </a:extLst>
          </p:cNvPr>
          <p:cNvSpPr txBox="1"/>
          <p:nvPr/>
        </p:nvSpPr>
        <p:spPr>
          <a:xfrm>
            <a:off x="883360" y="1467407"/>
            <a:ext cx="180059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条件：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287125C-CF02-1503-9DBF-74423992E237}"/>
              </a:ext>
            </a:extLst>
          </p:cNvPr>
          <p:cNvSpPr txBox="1"/>
          <p:nvPr/>
        </p:nvSpPr>
        <p:spPr>
          <a:xfrm>
            <a:off x="2242850" y="1476966"/>
            <a:ext cx="597666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元买了</a:t>
            </a:r>
            <a:r>
              <a:rPr lang="en-US" altLang="zh-CN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个水杯。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CC6380C-7763-F867-2F7D-3FB171D8D25A}"/>
              </a:ext>
            </a:extLst>
          </p:cNvPr>
          <p:cNvSpPr/>
          <p:nvPr/>
        </p:nvSpPr>
        <p:spPr>
          <a:xfrm>
            <a:off x="2849809" y="1467407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8C71F33-D70C-F546-62EE-A46C75D4D779}"/>
              </a:ext>
            </a:extLst>
          </p:cNvPr>
          <p:cNvSpPr/>
          <p:nvPr/>
        </p:nvSpPr>
        <p:spPr>
          <a:xfrm>
            <a:off x="5012008" y="1467407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D1699C6-2BF3-44FB-BC9D-F9517799FD70}"/>
              </a:ext>
            </a:extLst>
          </p:cNvPr>
          <p:cNvSpPr txBox="1"/>
          <p:nvPr/>
        </p:nvSpPr>
        <p:spPr>
          <a:xfrm>
            <a:off x="2679150" y="1476966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778D5C-0F63-B2A6-A500-BD0527496FF4}"/>
              </a:ext>
            </a:extLst>
          </p:cNvPr>
          <p:cNvSpPr txBox="1"/>
          <p:nvPr/>
        </p:nvSpPr>
        <p:spPr>
          <a:xfrm>
            <a:off x="4874748" y="1467407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350F31B-8796-86AF-C159-45034D69C162}"/>
              </a:ext>
            </a:extLst>
          </p:cNvPr>
          <p:cNvSpPr txBox="1"/>
          <p:nvPr/>
        </p:nvSpPr>
        <p:spPr>
          <a:xfrm>
            <a:off x="883360" y="2494637"/>
            <a:ext cx="193765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问题：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5F3F4A-FDB3-C163-0E05-27704DFCE9E5}"/>
              </a:ext>
            </a:extLst>
          </p:cNvPr>
          <p:cNvSpPr txBox="1"/>
          <p:nvPr/>
        </p:nvSpPr>
        <p:spPr>
          <a:xfrm>
            <a:off x="2242850" y="2494637"/>
            <a:ext cx="479822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求每个水杯多少钱</a:t>
            </a: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sz="36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F5136AB-52CD-2FDF-35EB-2414FFDC2F00}"/>
              </a:ext>
            </a:extLst>
          </p:cNvPr>
          <p:cNvSpPr/>
          <p:nvPr/>
        </p:nvSpPr>
        <p:spPr>
          <a:xfrm>
            <a:off x="1095575" y="4164521"/>
            <a:ext cx="1305674" cy="57764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</a:rPr>
              <a:t>？元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9D45736-0DAF-4F66-01C9-C49023F491FF}"/>
              </a:ext>
            </a:extLst>
          </p:cNvPr>
          <p:cNvSpPr/>
          <p:nvPr/>
        </p:nvSpPr>
        <p:spPr>
          <a:xfrm>
            <a:off x="2401249" y="4164521"/>
            <a:ext cx="1305308" cy="57764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sym typeface="+mn-ea"/>
              </a:rPr>
              <a:t>？元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087E135-E38A-32B9-84AB-7C2184B6039E}"/>
              </a:ext>
            </a:extLst>
          </p:cNvPr>
          <p:cNvSpPr/>
          <p:nvPr/>
        </p:nvSpPr>
        <p:spPr>
          <a:xfrm>
            <a:off x="3706700" y="4164521"/>
            <a:ext cx="1305308" cy="577642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sym typeface="+mn-ea"/>
              </a:rPr>
              <a:t>？元</a:t>
            </a: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577361E6-A5EE-C192-BAAB-6CFE74E89523}"/>
              </a:ext>
            </a:extLst>
          </p:cNvPr>
          <p:cNvSpPr/>
          <p:nvPr/>
        </p:nvSpPr>
        <p:spPr>
          <a:xfrm rot="5400000">
            <a:off x="2925068" y="2012178"/>
            <a:ext cx="272415" cy="3901464"/>
          </a:xfrm>
          <a:prstGeom prst="leftBrace">
            <a:avLst>
              <a:gd name="adj1" fmla="val 43356"/>
              <a:gd name="adj2" fmla="val 50000"/>
            </a:avLst>
          </a:prstGeom>
          <a:ln w="158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47CBC4D-8995-A35E-812B-9D64468E3507}"/>
              </a:ext>
            </a:extLst>
          </p:cNvPr>
          <p:cNvSpPr txBox="1"/>
          <p:nvPr/>
        </p:nvSpPr>
        <p:spPr>
          <a:xfrm>
            <a:off x="2423607" y="3176524"/>
            <a:ext cx="12605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15元</a:t>
            </a:r>
            <a:endParaRPr lang="zh-CN" sz="32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873CD0C-A1E2-CB37-B1F8-A0C7BC4EC217}"/>
              </a:ext>
            </a:extLst>
          </p:cNvPr>
          <p:cNvSpPr txBox="1"/>
          <p:nvPr/>
        </p:nvSpPr>
        <p:spPr>
          <a:xfrm>
            <a:off x="5591944" y="3539235"/>
            <a:ext cx="5976663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/>
            <a:r>
              <a:rPr lang="zh-CN" altLang="en-US" sz="3200" b="1" dirty="0">
                <a:solidFill>
                  <a:srgbClr val="0000FF"/>
                </a:solidFill>
              </a:rPr>
              <a:t>把15 元平均分成3 份，求每份是几元，用除法计算。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4F0EB19-B919-7AEC-73E3-F1FD3AC16961}"/>
              </a:ext>
            </a:extLst>
          </p:cNvPr>
          <p:cNvSpPr txBox="1"/>
          <p:nvPr/>
        </p:nvSpPr>
        <p:spPr>
          <a:xfrm>
            <a:off x="2351584" y="4886179"/>
            <a:ext cx="6935111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FF"/>
                </a:solidFill>
              </a:rPr>
              <a:t>总钱数÷水杯个数=每个水杯的钱数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85503DD-473D-C2CE-5AB3-7C3015422F5A}"/>
              </a:ext>
            </a:extLst>
          </p:cNvPr>
          <p:cNvSpPr txBox="1"/>
          <p:nvPr/>
        </p:nvSpPr>
        <p:spPr>
          <a:xfrm>
            <a:off x="3182533" y="5581739"/>
            <a:ext cx="3585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/>
              <a:t>15 ÷3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5（元）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B96EFE2-345E-B064-70C2-F030986DCB43}"/>
              </a:ext>
            </a:extLst>
          </p:cNvPr>
          <p:cNvSpPr txBox="1"/>
          <p:nvPr/>
        </p:nvSpPr>
        <p:spPr>
          <a:xfrm>
            <a:off x="6528048" y="5873521"/>
            <a:ext cx="3585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/>
            <a:r>
              <a:rPr sz="3200" b="1"/>
              <a:t>口答：每个5 元。</a:t>
            </a:r>
          </a:p>
        </p:txBody>
      </p:sp>
    </p:spTree>
    <p:extLst>
      <p:ext uri="{BB962C8B-B14F-4D97-AF65-F5344CB8AC3E}">
        <p14:creationId xmlns:p14="http://schemas.microsoft.com/office/powerpoint/2010/main" val="30327863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3" grpId="0" bldLvl="0" animBg="1"/>
      <p:bldP spid="14" grpId="0" bldLvl="0" animBg="1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CA7B3B2-B0B8-83FB-9B1A-AB2E715F6943}"/>
              </a:ext>
            </a:extLst>
          </p:cNvPr>
          <p:cNvSpPr/>
          <p:nvPr/>
        </p:nvSpPr>
        <p:spPr>
          <a:xfrm>
            <a:off x="768033" y="1052979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BA723A3-DDC4-EF36-A3E5-5415EE62E61F}"/>
              </a:ext>
            </a:extLst>
          </p:cNvPr>
          <p:cNvSpPr txBox="1"/>
          <p:nvPr/>
        </p:nvSpPr>
        <p:spPr>
          <a:xfrm>
            <a:off x="1783659" y="1125735"/>
            <a:ext cx="9424909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一个水杯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元，用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元能买几个水杯？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18A4D7FB-4C5B-1830-A426-E94FCF574D18}"/>
              </a:ext>
            </a:extLst>
          </p:cNvPr>
          <p:cNvSpPr/>
          <p:nvPr/>
        </p:nvSpPr>
        <p:spPr>
          <a:xfrm>
            <a:off x="211455" y="228664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8A75BF38-28D5-9FDE-0E5C-9A7E3B5CCA4B}"/>
              </a:ext>
            </a:extLst>
          </p:cNvPr>
          <p:cNvSpPr/>
          <p:nvPr/>
        </p:nvSpPr>
        <p:spPr>
          <a:xfrm>
            <a:off x="6096000" y="2636416"/>
            <a:ext cx="3454400" cy="1334770"/>
          </a:xfrm>
          <a:prstGeom prst="wedgeRoundRectCallout">
            <a:avLst>
              <a:gd name="adj1" fmla="val 62947"/>
              <a:gd name="adj2" fmla="val 3642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从题中能知道哪些数学信息？</a:t>
            </a:r>
          </a:p>
        </p:txBody>
      </p:sp>
      <p:pic>
        <p:nvPicPr>
          <p:cNvPr id="6" name="图片 5" descr="E:\本地\1.日常\状元成才路人物图\公司画图\101.png101">
            <a:extLst>
              <a:ext uri="{FF2B5EF4-FFF2-40B4-BE49-F238E27FC236}">
                <a16:creationId xmlns:a16="http://schemas.microsoft.com/office/drawing/2014/main" id="{6E94E016-C25F-FA55-4516-A4DC075C51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36405" y="3429635"/>
            <a:ext cx="2606040" cy="512699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2D10C7C-AD3C-1556-129D-6206197FAF4F}"/>
              </a:ext>
            </a:extLst>
          </p:cNvPr>
          <p:cNvSpPr txBox="1"/>
          <p:nvPr/>
        </p:nvSpPr>
        <p:spPr>
          <a:xfrm>
            <a:off x="883360" y="4275719"/>
            <a:ext cx="180059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条件：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E809CFF-EA99-A509-0E26-F9046594910D}"/>
              </a:ext>
            </a:extLst>
          </p:cNvPr>
          <p:cNvSpPr txBox="1"/>
          <p:nvPr/>
        </p:nvSpPr>
        <p:spPr>
          <a:xfrm>
            <a:off x="2242850" y="4285278"/>
            <a:ext cx="651744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用       元买       元一个的水杯。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FB9C133-A37B-A786-C37A-C0990C59E5A3}"/>
              </a:ext>
            </a:extLst>
          </p:cNvPr>
          <p:cNvSpPr/>
          <p:nvPr/>
        </p:nvSpPr>
        <p:spPr>
          <a:xfrm>
            <a:off x="2853099" y="4275719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08C31B7-0219-3B7B-A291-BC47383DC6B5}"/>
              </a:ext>
            </a:extLst>
          </p:cNvPr>
          <p:cNvSpPr/>
          <p:nvPr/>
        </p:nvSpPr>
        <p:spPr>
          <a:xfrm>
            <a:off x="4583992" y="4275719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E97EB79-12CF-33A0-282B-117FE3DE23B5}"/>
              </a:ext>
            </a:extLst>
          </p:cNvPr>
          <p:cNvSpPr txBox="1"/>
          <p:nvPr/>
        </p:nvSpPr>
        <p:spPr>
          <a:xfrm>
            <a:off x="2682440" y="4285278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E3FD990-3C82-337C-306E-A6C26CD69780}"/>
              </a:ext>
            </a:extLst>
          </p:cNvPr>
          <p:cNvSpPr txBox="1"/>
          <p:nvPr/>
        </p:nvSpPr>
        <p:spPr>
          <a:xfrm>
            <a:off x="4446732" y="4275719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800F3F-3FB4-B0BE-F084-49538B8A3011}"/>
              </a:ext>
            </a:extLst>
          </p:cNvPr>
          <p:cNvSpPr txBox="1"/>
          <p:nvPr/>
        </p:nvSpPr>
        <p:spPr>
          <a:xfrm>
            <a:off x="883360" y="5302949"/>
            <a:ext cx="193765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问题：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97EA5E3-0A1B-DC5E-37BD-D14A7537ACA2}"/>
              </a:ext>
            </a:extLst>
          </p:cNvPr>
          <p:cNvSpPr txBox="1"/>
          <p:nvPr/>
        </p:nvSpPr>
        <p:spPr>
          <a:xfrm>
            <a:off x="2242850" y="5302949"/>
            <a:ext cx="479822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求能买几个水杯？</a:t>
            </a:r>
            <a:endParaRPr lang="zh-CN" sz="36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1321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ldLvl="0" animBg="1"/>
      <p:bldP spid="7" grpId="0"/>
      <p:bldP spid="8" grpId="0"/>
      <p:bldP spid="9" grpId="0" bldLvl="0" animBg="1"/>
      <p:bldP spid="10" grpId="0" bldLvl="0" animBg="1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C5BB5FA4-8830-EC23-BF38-1BB6A11958D1}"/>
              </a:ext>
            </a:extLst>
          </p:cNvPr>
          <p:cNvSpPr txBox="1"/>
          <p:nvPr/>
        </p:nvSpPr>
        <p:spPr>
          <a:xfrm>
            <a:off x="883360" y="980728"/>
            <a:ext cx="180059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条件：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8355956-B0DC-ED5C-B777-1915A8305269}"/>
              </a:ext>
            </a:extLst>
          </p:cNvPr>
          <p:cNvSpPr txBox="1"/>
          <p:nvPr/>
        </p:nvSpPr>
        <p:spPr>
          <a:xfrm>
            <a:off x="2242850" y="990287"/>
            <a:ext cx="651744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用       元买       元一个的水杯。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1829DB2-75F3-D0C7-57C2-4D7382F85AC7}"/>
              </a:ext>
            </a:extLst>
          </p:cNvPr>
          <p:cNvSpPr/>
          <p:nvPr/>
        </p:nvSpPr>
        <p:spPr>
          <a:xfrm>
            <a:off x="2853099" y="980728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F0858A1-19E2-E051-E502-868A0BC178B3}"/>
              </a:ext>
            </a:extLst>
          </p:cNvPr>
          <p:cNvSpPr/>
          <p:nvPr/>
        </p:nvSpPr>
        <p:spPr>
          <a:xfrm>
            <a:off x="4583992" y="980728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4625BEF-9C51-E9CC-148D-B5A59CB05D1D}"/>
              </a:ext>
            </a:extLst>
          </p:cNvPr>
          <p:cNvSpPr txBox="1"/>
          <p:nvPr/>
        </p:nvSpPr>
        <p:spPr>
          <a:xfrm>
            <a:off x="2682440" y="990287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BA927FD-E406-D149-4FDF-9B7D4CE1BB0C}"/>
              </a:ext>
            </a:extLst>
          </p:cNvPr>
          <p:cNvSpPr txBox="1"/>
          <p:nvPr/>
        </p:nvSpPr>
        <p:spPr>
          <a:xfrm>
            <a:off x="4446732" y="980728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0AC20F8-6D94-EEB8-21C1-2A66E09EC698}"/>
              </a:ext>
            </a:extLst>
          </p:cNvPr>
          <p:cNvSpPr txBox="1"/>
          <p:nvPr/>
        </p:nvSpPr>
        <p:spPr>
          <a:xfrm>
            <a:off x="883360" y="2007958"/>
            <a:ext cx="193765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问题：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1F61978-AA8E-D429-9692-FB115C950AE1}"/>
              </a:ext>
            </a:extLst>
          </p:cNvPr>
          <p:cNvSpPr txBox="1"/>
          <p:nvPr/>
        </p:nvSpPr>
        <p:spPr>
          <a:xfrm>
            <a:off x="2242850" y="2007958"/>
            <a:ext cx="479822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求能买几个水杯？</a:t>
            </a:r>
            <a:endParaRPr lang="zh-CN" sz="36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A30B167-546C-947E-7C9F-DAA428722530}"/>
              </a:ext>
            </a:extLst>
          </p:cNvPr>
          <p:cNvGrpSpPr/>
          <p:nvPr/>
        </p:nvGrpSpPr>
        <p:grpSpPr>
          <a:xfrm>
            <a:off x="1368746" y="3140968"/>
            <a:ext cx="9454508" cy="2835807"/>
            <a:chOff x="2126" y="6365"/>
            <a:chExt cx="14941" cy="4079"/>
          </a:xfrm>
        </p:grpSpPr>
        <p:grpSp>
          <p:nvGrpSpPr>
            <p:cNvPr id="3" name="组合 8">
              <a:extLst>
                <a:ext uri="{FF2B5EF4-FFF2-40B4-BE49-F238E27FC236}">
                  <a16:creationId xmlns:a16="http://schemas.microsoft.com/office/drawing/2014/main" id="{50BCC7EC-61D6-9321-57B1-8293A1798CDB}"/>
                </a:ext>
              </a:extLst>
            </p:cNvPr>
            <p:cNvGrpSpPr/>
            <p:nvPr/>
          </p:nvGrpSpPr>
          <p:grpSpPr bwMode="auto">
            <a:xfrm>
              <a:off x="2129" y="6474"/>
              <a:ext cx="14938" cy="3735"/>
              <a:chOff x="1074665" y="967374"/>
              <a:chExt cx="10042671" cy="2715300"/>
            </a:xfrm>
          </p:grpSpPr>
          <p:sp>
            <p:nvSpPr>
              <p:cNvPr id="7" name="矩形: 圆角 4">
                <a:extLst>
                  <a:ext uri="{FF2B5EF4-FFF2-40B4-BE49-F238E27FC236}">
                    <a16:creationId xmlns:a16="http://schemas.microsoft.com/office/drawing/2014/main" id="{F9A45DC8-A588-B463-5146-3CE5782EBA90}"/>
                  </a:ext>
                </a:extLst>
              </p:cNvPr>
              <p:cNvSpPr/>
              <p:nvPr/>
            </p:nvSpPr>
            <p:spPr>
              <a:xfrm>
                <a:off x="1265588" y="1302055"/>
                <a:ext cx="9639237" cy="2380619"/>
              </a:xfrm>
              <a:prstGeom prst="roundRect">
                <a:avLst>
                  <a:gd name="adj" fmla="val 220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1600"/>
              </a:p>
            </p:txBody>
          </p:sp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A17D7E13-AF52-80B4-50A5-7270E078A7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 b="46429"/>
              <a:stretch>
                <a:fillRect/>
              </a:stretch>
            </p:blipFill>
            <p:spPr>
              <a:xfrm>
                <a:off x="1074665" y="967374"/>
                <a:ext cx="10042671" cy="2524962"/>
              </a:xfrm>
              <a:prstGeom prst="rect">
                <a:avLst/>
              </a:prstGeom>
            </p:spPr>
          </p:pic>
        </p:grpSp>
        <p:sp>
          <p:nvSpPr>
            <p:cNvPr id="4" name="圆角矩形 53">
              <a:extLst>
                <a:ext uri="{FF2B5EF4-FFF2-40B4-BE49-F238E27FC236}">
                  <a16:creationId xmlns:a16="http://schemas.microsoft.com/office/drawing/2014/main" id="{264C3B97-CABC-E1C6-955F-409682BBDE23}"/>
                </a:ext>
              </a:extLst>
            </p:cNvPr>
            <p:cNvSpPr/>
            <p:nvPr/>
          </p:nvSpPr>
          <p:spPr>
            <a:xfrm>
              <a:off x="3289" y="6365"/>
              <a:ext cx="3574" cy="953"/>
            </a:xfrm>
            <a:prstGeom prst="roundRect">
              <a:avLst>
                <a:gd name="adj" fmla="val 14994"/>
              </a:avLst>
            </a:prstGeom>
            <a:solidFill>
              <a:srgbClr val="8CAE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 dirty="0"/>
                <a:t>活动要求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4275548-E34A-B067-028B-44C859BC1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77741"/>
            <a:stretch>
              <a:fillRect/>
            </a:stretch>
          </p:blipFill>
          <p:spPr>
            <a:xfrm>
              <a:off x="2126" y="9084"/>
              <a:ext cx="14938" cy="136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3406963-D4A2-0978-A669-A4ECCC45F71C}"/>
                </a:ext>
              </a:extLst>
            </p:cNvPr>
            <p:cNvSpPr/>
            <p:nvPr/>
          </p:nvSpPr>
          <p:spPr>
            <a:xfrm>
              <a:off x="2665" y="7529"/>
              <a:ext cx="13913" cy="25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64286229-2692-EFEA-DE62-C35800219A09}"/>
              </a:ext>
            </a:extLst>
          </p:cNvPr>
          <p:cNvSpPr txBox="1"/>
          <p:nvPr/>
        </p:nvSpPr>
        <p:spPr>
          <a:xfrm>
            <a:off x="1873492" y="4105765"/>
            <a:ext cx="8476656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auto" latinLnBrk="0">
              <a:lnSpc>
                <a:spcPct val="150000"/>
              </a:lnSpc>
              <a:buClr>
                <a:srgbClr val="00B050"/>
              </a:buClr>
              <a:buNone/>
            </a:pPr>
            <a:r>
              <a:rPr lang="en-US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画图把题目中的条件和问题表示出来。</a:t>
            </a:r>
          </a:p>
          <a:p>
            <a:pPr marL="0" indent="0" fontAlgn="auto" latinLnBrk="0">
              <a:lnSpc>
                <a:spcPct val="150000"/>
              </a:lnSpc>
              <a:buClr>
                <a:srgbClr val="00B050"/>
              </a:buClr>
              <a:buNone/>
            </a:pPr>
            <a:r>
              <a:rPr lang="en-US" altLang="zh-CN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solidFill>
                  <a:srgbClr val="000000"/>
                </a:solidFill>
                <a:cs typeface="Times New Roman" panose="02020603050405020304" pitchFamily="18" charset="0"/>
              </a:rPr>
              <a:t>列出算式并解答，说一说你是怎样想的。</a:t>
            </a:r>
          </a:p>
        </p:txBody>
      </p:sp>
    </p:spTree>
    <p:extLst>
      <p:ext uri="{BB962C8B-B14F-4D97-AF65-F5344CB8AC3E}">
        <p14:creationId xmlns:p14="http://schemas.microsoft.com/office/powerpoint/2010/main" val="1425892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3">
            <a:extLst>
              <a:ext uri="{FF2B5EF4-FFF2-40B4-BE49-F238E27FC236}">
                <a16:creationId xmlns:a16="http://schemas.microsoft.com/office/drawing/2014/main" id="{6CCBD988-549C-E774-52F1-A82D314FD4A7}"/>
              </a:ext>
            </a:extLst>
          </p:cNvPr>
          <p:cNvSpPr/>
          <p:nvPr/>
        </p:nvSpPr>
        <p:spPr>
          <a:xfrm>
            <a:off x="211455" y="43688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4884524-7972-FC3A-A024-9FC36875E098}"/>
              </a:ext>
            </a:extLst>
          </p:cNvPr>
          <p:cNvSpPr txBox="1"/>
          <p:nvPr/>
        </p:nvSpPr>
        <p:spPr>
          <a:xfrm>
            <a:off x="883360" y="1467407"/>
            <a:ext cx="1800597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条件：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8465D3C-535D-E471-4C34-AC2F4BD0A8F5}"/>
              </a:ext>
            </a:extLst>
          </p:cNvPr>
          <p:cNvSpPr txBox="1"/>
          <p:nvPr/>
        </p:nvSpPr>
        <p:spPr>
          <a:xfrm>
            <a:off x="2242850" y="1476966"/>
            <a:ext cx="651744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用       元买       元一个的水杯。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D58BFE4-0CC7-1705-4386-FE141F01A922}"/>
              </a:ext>
            </a:extLst>
          </p:cNvPr>
          <p:cNvSpPr/>
          <p:nvPr/>
        </p:nvSpPr>
        <p:spPr>
          <a:xfrm>
            <a:off x="2853099" y="1467407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59A111B-710E-1F0B-F090-E9C41101A91C}"/>
              </a:ext>
            </a:extLst>
          </p:cNvPr>
          <p:cNvSpPr/>
          <p:nvPr/>
        </p:nvSpPr>
        <p:spPr>
          <a:xfrm>
            <a:off x="4583992" y="1467407"/>
            <a:ext cx="665449" cy="66544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1CD5490-0216-4312-5756-09ADB117B80A}"/>
              </a:ext>
            </a:extLst>
          </p:cNvPr>
          <p:cNvSpPr txBox="1"/>
          <p:nvPr/>
        </p:nvSpPr>
        <p:spPr>
          <a:xfrm>
            <a:off x="2682440" y="1476966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CFA3294-6A8A-970D-3A76-52726C2EEBA7}"/>
              </a:ext>
            </a:extLst>
          </p:cNvPr>
          <p:cNvSpPr txBox="1"/>
          <p:nvPr/>
        </p:nvSpPr>
        <p:spPr>
          <a:xfrm>
            <a:off x="4446732" y="1467407"/>
            <a:ext cx="95885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8CAA12A-4C17-F08D-25DB-18B724AAE637}"/>
              </a:ext>
            </a:extLst>
          </p:cNvPr>
          <p:cNvSpPr txBox="1"/>
          <p:nvPr/>
        </p:nvSpPr>
        <p:spPr>
          <a:xfrm>
            <a:off x="883360" y="2494637"/>
            <a:ext cx="1937652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问题：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3C71FDB-3E84-DDD0-EBCE-DB13C715C0CC}"/>
              </a:ext>
            </a:extLst>
          </p:cNvPr>
          <p:cNvSpPr txBox="1"/>
          <p:nvPr/>
        </p:nvSpPr>
        <p:spPr>
          <a:xfrm>
            <a:off x="2242850" y="2494637"/>
            <a:ext cx="479822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求能买几个水杯？</a:t>
            </a:r>
            <a:endParaRPr lang="zh-CN" sz="36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C45EA14-E7D8-50A5-7F27-C0FA0165F027}"/>
              </a:ext>
            </a:extLst>
          </p:cNvPr>
          <p:cNvSpPr/>
          <p:nvPr/>
        </p:nvSpPr>
        <p:spPr>
          <a:xfrm>
            <a:off x="1127450" y="4412196"/>
            <a:ext cx="1159200" cy="57689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>
                <a:solidFill>
                  <a:srgbClr val="0000FF"/>
                </a:solidFill>
              </a:rPr>
              <a:t>5</a:t>
            </a:r>
            <a:r>
              <a:rPr lang="zh-CN" altLang="en-US" sz="3200">
                <a:solidFill>
                  <a:srgbClr val="0000FF"/>
                </a:solidFill>
              </a:rPr>
              <a:t>元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F7F7F9C2-D9BF-71DC-ADA4-0025791A1877}"/>
              </a:ext>
            </a:extLst>
          </p:cNvPr>
          <p:cNvSpPr/>
          <p:nvPr/>
        </p:nvSpPr>
        <p:spPr>
          <a:xfrm rot="5400000">
            <a:off x="2341222" y="2835967"/>
            <a:ext cx="272415" cy="2699960"/>
          </a:xfrm>
          <a:prstGeom prst="leftBrace">
            <a:avLst>
              <a:gd name="adj1" fmla="val 43356"/>
              <a:gd name="adj2" fmla="val 50000"/>
            </a:avLst>
          </a:prstGeom>
          <a:ln w="158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024A32-88F9-42B5-80B7-7F05F2649F57}"/>
              </a:ext>
            </a:extLst>
          </p:cNvPr>
          <p:cNvSpPr txBox="1"/>
          <p:nvPr/>
        </p:nvSpPr>
        <p:spPr>
          <a:xfrm>
            <a:off x="1907032" y="3464964"/>
            <a:ext cx="1144571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15元</a:t>
            </a:r>
            <a:endParaRPr lang="zh-CN" sz="32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6185B3-C604-B2B2-DB4E-546972294ABC}"/>
              </a:ext>
            </a:extLst>
          </p:cNvPr>
          <p:cNvSpPr txBox="1"/>
          <p:nvPr/>
        </p:nvSpPr>
        <p:spPr>
          <a:xfrm>
            <a:off x="2415876" y="4408257"/>
            <a:ext cx="100076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……</a:t>
            </a:r>
          </a:p>
        </p:txBody>
      </p:sp>
      <p:sp>
        <p:nvSpPr>
          <p:cNvPr id="7" name="左大括号 6">
            <a:extLst>
              <a:ext uri="{FF2B5EF4-FFF2-40B4-BE49-F238E27FC236}">
                <a16:creationId xmlns:a16="http://schemas.microsoft.com/office/drawing/2014/main" id="{D22CBE8A-C653-1EB7-420A-895DAC0E7784}"/>
              </a:ext>
            </a:extLst>
          </p:cNvPr>
          <p:cNvSpPr/>
          <p:nvPr/>
        </p:nvSpPr>
        <p:spPr>
          <a:xfrm rot="5400000" flipH="1" flipV="1">
            <a:off x="2341222" y="3865360"/>
            <a:ext cx="272415" cy="2699962"/>
          </a:xfrm>
          <a:prstGeom prst="leftBrace">
            <a:avLst>
              <a:gd name="adj1" fmla="val 43356"/>
              <a:gd name="adj2" fmla="val 50000"/>
            </a:avLst>
          </a:prstGeom>
          <a:ln w="158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0CEC37-7E40-D789-14CC-DC89AE0D176B}"/>
              </a:ext>
            </a:extLst>
          </p:cNvPr>
          <p:cNvSpPr txBox="1"/>
          <p:nvPr/>
        </p:nvSpPr>
        <p:spPr>
          <a:xfrm>
            <a:off x="1978937" y="5364505"/>
            <a:ext cx="100076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200" b="1">
                <a:solidFill>
                  <a:srgbClr val="0000FF"/>
                </a:solidFill>
                <a:cs typeface="Times New Roman" panose="02020603050405020304" pitchFamily="18" charset="0"/>
              </a:rPr>
              <a:t>？个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A73B1E-5A18-8F75-CD4E-24A9E07702A1}"/>
              </a:ext>
            </a:extLst>
          </p:cNvPr>
          <p:cNvSpPr txBox="1"/>
          <p:nvPr/>
        </p:nvSpPr>
        <p:spPr>
          <a:xfrm>
            <a:off x="4392653" y="3302966"/>
            <a:ext cx="689978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/>
            <a:r>
              <a:rPr lang="zh-CN" altLang="en-US" sz="3200" b="1">
                <a:solidFill>
                  <a:srgbClr val="0000FF"/>
                </a:solidFill>
              </a:rPr>
              <a:t>求15 元里面有几个5 元，用除法计算。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878F439-B380-3ED6-7F6F-616D2DFFED05}"/>
              </a:ext>
            </a:extLst>
          </p:cNvPr>
          <p:cNvSpPr txBox="1"/>
          <p:nvPr/>
        </p:nvSpPr>
        <p:spPr>
          <a:xfrm>
            <a:off x="4164761" y="4049739"/>
            <a:ext cx="689978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3200" b="1" dirty="0" err="1">
                <a:solidFill>
                  <a:srgbClr val="FF00FF"/>
                </a:solidFill>
              </a:rPr>
              <a:t>总钱数÷每个水杯的钱数</a:t>
            </a:r>
            <a:r>
              <a:rPr sz="3200" b="1" dirty="0">
                <a:solidFill>
                  <a:srgbClr val="FF00FF"/>
                </a:solidFill>
              </a:rPr>
              <a:t>=</a:t>
            </a:r>
            <a:r>
              <a:rPr sz="3200" b="1" dirty="0" err="1">
                <a:solidFill>
                  <a:srgbClr val="FF00FF"/>
                </a:solidFill>
              </a:rPr>
              <a:t>水杯个数</a:t>
            </a:r>
            <a:endParaRPr sz="3200" b="1" dirty="0">
              <a:solidFill>
                <a:srgbClr val="FF00FF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8B5D5B3-3A23-AC71-041D-2E4A6BF69A69}"/>
              </a:ext>
            </a:extLst>
          </p:cNvPr>
          <p:cNvSpPr txBox="1"/>
          <p:nvPr/>
        </p:nvSpPr>
        <p:spPr>
          <a:xfrm>
            <a:off x="5405582" y="4820349"/>
            <a:ext cx="3585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/>
              <a:t>15 ÷</a:t>
            </a:r>
            <a:r>
              <a:rPr lang="en-US" altLang="zh-CN" sz="3200" b="1" dirty="0"/>
              <a:t>5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3</a:t>
            </a:r>
            <a:r>
              <a:rPr lang="zh-CN" altLang="en-US" sz="3200" b="1" dirty="0"/>
              <a:t>（个）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8F43A8E-21DA-2577-2DE9-5CE63C135A6F}"/>
              </a:ext>
            </a:extLst>
          </p:cNvPr>
          <p:cNvSpPr txBox="1"/>
          <p:nvPr/>
        </p:nvSpPr>
        <p:spPr>
          <a:xfrm>
            <a:off x="4799856" y="5549479"/>
            <a:ext cx="5812779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/>
            <a:r>
              <a:rPr sz="3200" b="1" dirty="0"/>
              <a:t>口答：用15 元能买3 </a:t>
            </a:r>
            <a:r>
              <a:rPr sz="3200" b="1" dirty="0" err="1"/>
              <a:t>个水杯</a:t>
            </a:r>
            <a:r>
              <a:rPr sz="3200" b="1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064879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 bldLvl="0" animBg="1"/>
      <p:bldP spid="8" grpId="0"/>
      <p:bldP spid="9" grpId="0"/>
      <p:bldP spid="10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3"/>
          <p:cNvSpPr/>
          <p:nvPr/>
        </p:nvSpPr>
        <p:spPr>
          <a:xfrm>
            <a:off x="211455" y="43688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回顾反思</a:t>
            </a:r>
          </a:p>
        </p:txBody>
      </p:sp>
      <p:sp>
        <p:nvSpPr>
          <p:cNvPr id="9" name="圆角矩形标注 8"/>
          <p:cNvSpPr/>
          <p:nvPr/>
        </p:nvSpPr>
        <p:spPr>
          <a:xfrm>
            <a:off x="1272452" y="3682765"/>
            <a:ext cx="3995420" cy="2034540"/>
          </a:xfrm>
          <a:prstGeom prst="wedgeRoundRectCallout">
            <a:avLst>
              <a:gd name="adj1" fmla="val -38986"/>
              <a:gd name="adj2" fmla="val -2773"/>
              <a:gd name="adj3" fmla="val 16667"/>
            </a:avLst>
          </a:prstGeom>
          <a:solidFill>
            <a:srgbClr val="FF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20000"/>
              </a:lnSpc>
            </a:pP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 descr="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72" y="3395110"/>
            <a:ext cx="1480185" cy="2789555"/>
          </a:xfrm>
          <a:prstGeom prst="rect">
            <a:avLst/>
          </a:prstGeom>
        </p:spPr>
      </p:pic>
      <p:sp>
        <p:nvSpPr>
          <p:cNvPr id="10" name="圆角矩形标注 9"/>
          <p:cNvSpPr/>
          <p:nvPr/>
        </p:nvSpPr>
        <p:spPr>
          <a:xfrm>
            <a:off x="5468975" y="3659052"/>
            <a:ext cx="5976658" cy="2034540"/>
          </a:xfrm>
          <a:prstGeom prst="wedgeRoundRectCallout">
            <a:avLst>
              <a:gd name="adj1" fmla="val 37760"/>
              <a:gd name="adj2" fmla="val 17977"/>
              <a:gd name="adj3" fmla="val 16667"/>
            </a:avLst>
          </a:prstGeom>
          <a:solidFill>
            <a:srgbClr val="FF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20000"/>
              </a:lnSpc>
            </a:pPr>
            <a:r>
              <a:rPr sz="2800" b="1" dirty="0" err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两个问题都是用除法。如果知道份数，可以求出每份的钱数；如果知道每份的钱数，可以求出份数</a:t>
            </a:r>
            <a:r>
              <a:rPr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11" name="图片 10" descr="41"/>
          <p:cNvPicPr>
            <a:picLocks noChangeAspect="1"/>
          </p:cNvPicPr>
          <p:nvPr/>
        </p:nvPicPr>
        <p:blipFill>
          <a:blip r:embed="rId3"/>
          <a:srcRect l="3144" t="-1259" r="-4788" b="55463"/>
          <a:stretch>
            <a:fillRect/>
          </a:stretch>
        </p:blipFill>
        <p:spPr>
          <a:xfrm flipH="1">
            <a:off x="10601413" y="5289979"/>
            <a:ext cx="1123315" cy="112331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46" h="4946">
                <a:moveTo>
                  <a:pt x="2473" y="0"/>
                </a:moveTo>
                <a:cubicBezTo>
                  <a:pt x="3839" y="0"/>
                  <a:pt x="4946" y="1107"/>
                  <a:pt x="4946" y="2473"/>
                </a:cubicBezTo>
                <a:cubicBezTo>
                  <a:pt x="4946" y="3839"/>
                  <a:pt x="3839" y="4946"/>
                  <a:pt x="2473" y="4946"/>
                </a:cubicBezTo>
                <a:cubicBezTo>
                  <a:pt x="1107" y="4946"/>
                  <a:pt x="0" y="3839"/>
                  <a:pt x="0" y="2473"/>
                </a:cubicBezTo>
                <a:cubicBezTo>
                  <a:pt x="0" y="1107"/>
                  <a:pt x="1107" y="0"/>
                  <a:pt x="2473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7030A0"/>
            </a:solidFill>
          </a:ln>
        </p:spPr>
      </p:pic>
      <p:sp>
        <p:nvSpPr>
          <p:cNvPr id="16" name="文本框 15"/>
          <p:cNvSpPr txBox="1"/>
          <p:nvPr/>
        </p:nvSpPr>
        <p:spPr>
          <a:xfrm>
            <a:off x="1960792" y="3879615"/>
            <a:ext cx="3219450" cy="164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3 个水杯，每个5元，5 ×3</a:t>
            </a:r>
            <a:r>
              <a:rPr lang="en-US" altLang="zh-CN" sz="28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15，两题解答都正确。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3B5083B-3538-E554-D667-0A46876862CC}"/>
              </a:ext>
            </a:extLst>
          </p:cNvPr>
          <p:cNvSpPr txBox="1"/>
          <p:nvPr/>
        </p:nvSpPr>
        <p:spPr>
          <a:xfrm>
            <a:off x="767408" y="1340768"/>
            <a:ext cx="5328592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用15元买了3个同样的水杯，每个多少钱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2F394F5-9DD3-3C06-8AF6-F231AE14E8F3}"/>
              </a:ext>
            </a:extLst>
          </p:cNvPr>
          <p:cNvSpPr txBox="1"/>
          <p:nvPr/>
        </p:nvSpPr>
        <p:spPr>
          <a:xfrm>
            <a:off x="6312024" y="1340768"/>
            <a:ext cx="4608512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atinLnBrk="0">
              <a:lnSpc>
                <a:spcPct val="150000"/>
              </a:lnSpc>
              <a:defRPr sz="32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dirty="0"/>
              <a:t>一个水杯5元</a:t>
            </a:r>
            <a:r>
              <a:rPr lang="zh-CN" altLang="en-US" dirty="0"/>
              <a:t>，</a:t>
            </a:r>
            <a:r>
              <a:rPr dirty="0">
                <a:sym typeface="+mn-ea"/>
              </a:rPr>
              <a:t>用15元</a:t>
            </a:r>
            <a:r>
              <a:rPr dirty="0"/>
              <a:t>能买几个水杯</a:t>
            </a:r>
            <a:r>
              <a:rPr lang="zh-CN" altLang="en-US" dirty="0"/>
              <a:t>？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61FB58D-E7BF-620E-CB0A-8436DBAC3D55}"/>
              </a:ext>
            </a:extLst>
          </p:cNvPr>
          <p:cNvCxnSpPr>
            <a:cxnSpLocks/>
          </p:cNvCxnSpPr>
          <p:nvPr/>
        </p:nvCxnSpPr>
        <p:spPr>
          <a:xfrm>
            <a:off x="6023992" y="1556792"/>
            <a:ext cx="0" cy="1844324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EE12FFB3-E3E5-6195-7645-102C4C9A9DCA}"/>
              </a:ext>
            </a:extLst>
          </p:cNvPr>
          <p:cNvSpPr txBox="1"/>
          <p:nvPr/>
        </p:nvSpPr>
        <p:spPr>
          <a:xfrm>
            <a:off x="1696086" y="2917443"/>
            <a:ext cx="3585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/>
              <a:t>15 ÷3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5（元）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B5162FD-950A-99FF-2B4E-B62140113376}"/>
              </a:ext>
            </a:extLst>
          </p:cNvPr>
          <p:cNvSpPr txBox="1"/>
          <p:nvPr/>
        </p:nvSpPr>
        <p:spPr>
          <a:xfrm>
            <a:off x="6664699" y="2917442"/>
            <a:ext cx="3585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/>
              <a:t>15 ÷</a:t>
            </a:r>
            <a:r>
              <a:rPr lang="en-US" altLang="zh-CN" sz="3200" b="1" dirty="0"/>
              <a:t>5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3</a:t>
            </a:r>
            <a:r>
              <a:rPr lang="zh-CN" altLang="en-US" sz="3200" b="1" dirty="0"/>
              <a:t>（个）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ldLvl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FD0018-942D-53FC-5D06-FA6290E0FEEA}"/>
              </a:ext>
            </a:extLst>
          </p:cNvPr>
          <p:cNvSpPr txBox="1"/>
          <p:nvPr/>
        </p:nvSpPr>
        <p:spPr>
          <a:xfrm>
            <a:off x="767408" y="332656"/>
            <a:ext cx="5328592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用15元买了3个同样的水杯，每个多少钱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B806FFA-67A3-92A9-7AB0-1005CD604670}"/>
              </a:ext>
            </a:extLst>
          </p:cNvPr>
          <p:cNvSpPr txBox="1"/>
          <p:nvPr/>
        </p:nvSpPr>
        <p:spPr>
          <a:xfrm>
            <a:off x="6312024" y="332656"/>
            <a:ext cx="4608512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atinLnBrk="0">
              <a:lnSpc>
                <a:spcPct val="150000"/>
              </a:lnSpc>
              <a:defRPr sz="32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dirty="0"/>
              <a:t>一个水杯5元</a:t>
            </a:r>
            <a:r>
              <a:rPr lang="zh-CN" altLang="en-US" dirty="0"/>
              <a:t>，</a:t>
            </a:r>
            <a:r>
              <a:rPr dirty="0">
                <a:sym typeface="+mn-ea"/>
              </a:rPr>
              <a:t>用15元</a:t>
            </a:r>
            <a:r>
              <a:rPr dirty="0"/>
              <a:t>能买几个水杯</a:t>
            </a:r>
            <a:r>
              <a:rPr lang="zh-CN" altLang="en-US" dirty="0"/>
              <a:t>？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28864A5-97EA-7158-0D04-80E54760021F}"/>
              </a:ext>
            </a:extLst>
          </p:cNvPr>
          <p:cNvCxnSpPr>
            <a:cxnSpLocks/>
          </p:cNvCxnSpPr>
          <p:nvPr/>
        </p:nvCxnSpPr>
        <p:spPr>
          <a:xfrm>
            <a:off x="6023992" y="548680"/>
            <a:ext cx="0" cy="4392488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B95F911-241B-3BB4-4465-A5DD0B63B380}"/>
              </a:ext>
            </a:extLst>
          </p:cNvPr>
          <p:cNvGrpSpPr/>
          <p:nvPr/>
        </p:nvGrpSpPr>
        <p:grpSpPr>
          <a:xfrm>
            <a:off x="1688784" y="1988840"/>
            <a:ext cx="3485840" cy="1296035"/>
            <a:chOff x="2134870" y="2709545"/>
            <a:chExt cx="3485840" cy="129603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3D65F83-C3F8-9556-EC02-5DD4ABE11E86}"/>
                </a:ext>
              </a:extLst>
            </p:cNvPr>
            <p:cNvSpPr/>
            <p:nvPr/>
          </p:nvSpPr>
          <p:spPr>
            <a:xfrm>
              <a:off x="2134870" y="3573145"/>
              <a:ext cx="1159200" cy="4324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>
                  <a:solidFill>
                    <a:srgbClr val="0000FF"/>
                  </a:solidFill>
                </a:rPr>
                <a:t>？元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71D480C-2AB6-9ACB-18AB-421E6E5444B7}"/>
                </a:ext>
              </a:extLst>
            </p:cNvPr>
            <p:cNvSpPr/>
            <p:nvPr/>
          </p:nvSpPr>
          <p:spPr>
            <a:xfrm>
              <a:off x="3298515" y="3573145"/>
              <a:ext cx="1158875" cy="4324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>
                  <a:solidFill>
                    <a:srgbClr val="0000FF"/>
                  </a:solidFill>
                  <a:sym typeface="+mn-ea"/>
                </a:rPr>
                <a:t>？元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C409675-816E-A4B6-FE8A-2A01A599491C}"/>
                </a:ext>
              </a:extLst>
            </p:cNvPr>
            <p:cNvSpPr/>
            <p:nvPr/>
          </p:nvSpPr>
          <p:spPr>
            <a:xfrm>
              <a:off x="4461835" y="3573145"/>
              <a:ext cx="1158875" cy="4324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>
                  <a:solidFill>
                    <a:srgbClr val="0000FF"/>
                  </a:solidFill>
                  <a:sym typeface="+mn-ea"/>
                </a:rPr>
                <a:t>？元</a:t>
              </a:r>
            </a:p>
          </p:txBody>
        </p:sp>
        <p:sp>
          <p:nvSpPr>
            <p:cNvPr id="9" name="左大括号 8">
              <a:extLst>
                <a:ext uri="{FF2B5EF4-FFF2-40B4-BE49-F238E27FC236}">
                  <a16:creationId xmlns:a16="http://schemas.microsoft.com/office/drawing/2014/main" id="{CB877CCF-A634-6009-35A4-DCBE30B62C4A}"/>
                </a:ext>
              </a:extLst>
            </p:cNvPr>
            <p:cNvSpPr/>
            <p:nvPr/>
          </p:nvSpPr>
          <p:spPr>
            <a:xfrm rot="5400000">
              <a:off x="3745230" y="1610995"/>
              <a:ext cx="272415" cy="3478530"/>
            </a:xfrm>
            <a:prstGeom prst="leftBrace">
              <a:avLst>
                <a:gd name="adj1" fmla="val 43356"/>
                <a:gd name="adj2" fmla="val 50000"/>
              </a:avLst>
            </a:prstGeom>
            <a:ln w="158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A0ADD50-EA39-31CD-77B8-F4C775E42F9D}"/>
                </a:ext>
              </a:extLst>
            </p:cNvPr>
            <p:cNvSpPr txBox="1"/>
            <p:nvPr/>
          </p:nvSpPr>
          <p:spPr>
            <a:xfrm>
              <a:off x="3381058" y="2709545"/>
              <a:ext cx="1000760" cy="4603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latinLnBrk="0">
                <a:lnSpc>
                  <a:spcPct val="100000"/>
                </a:lnSpc>
              </a:pPr>
              <a:r>
                <a:rPr sz="2400" b="1">
                  <a:solidFill>
                    <a:srgbClr val="0000FF"/>
                  </a:solidFill>
                  <a:cs typeface="Times New Roman" panose="02020603050405020304" pitchFamily="18" charset="0"/>
                </a:rPr>
                <a:t>15元</a:t>
              </a:r>
              <a:endParaRPr lang="zh-CN" sz="2400" b="1">
                <a:solidFill>
                  <a:srgbClr val="0000FF"/>
                </a:solidFill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F1866B3-445F-9EA9-0CCD-F064C5F4CAD6}"/>
              </a:ext>
            </a:extLst>
          </p:cNvPr>
          <p:cNvGrpSpPr/>
          <p:nvPr/>
        </p:nvGrpSpPr>
        <p:grpSpPr>
          <a:xfrm>
            <a:off x="7500108" y="1844824"/>
            <a:ext cx="2232343" cy="2188845"/>
            <a:chOff x="6736080" y="2708910"/>
            <a:chExt cx="2232343" cy="218884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B0AC589-E122-4643-925E-473F95BF9CC0}"/>
                </a:ext>
              </a:extLst>
            </p:cNvPr>
            <p:cNvSpPr/>
            <p:nvPr/>
          </p:nvSpPr>
          <p:spPr>
            <a:xfrm>
              <a:off x="6736080" y="3571875"/>
              <a:ext cx="1159200" cy="43243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rgbClr val="0000FF"/>
                  </a:solidFill>
                </a:rPr>
                <a:t>5</a:t>
              </a:r>
              <a:r>
                <a:rPr lang="zh-CN" altLang="en-US" sz="2400">
                  <a:solidFill>
                    <a:srgbClr val="0000FF"/>
                  </a:solidFill>
                </a:rPr>
                <a:t>元</a:t>
              </a:r>
            </a:p>
          </p:txBody>
        </p:sp>
        <p:sp>
          <p:nvSpPr>
            <p:cNvPr id="13" name="左大括号 12">
              <a:extLst>
                <a:ext uri="{FF2B5EF4-FFF2-40B4-BE49-F238E27FC236}">
                  <a16:creationId xmlns:a16="http://schemas.microsoft.com/office/drawing/2014/main" id="{B18E05B1-10DC-6931-AB1D-F43613BF373D}"/>
                </a:ext>
              </a:extLst>
            </p:cNvPr>
            <p:cNvSpPr/>
            <p:nvPr/>
          </p:nvSpPr>
          <p:spPr>
            <a:xfrm rot="5400000">
              <a:off x="7683500" y="2272030"/>
              <a:ext cx="272415" cy="2155190"/>
            </a:xfrm>
            <a:prstGeom prst="leftBrace">
              <a:avLst>
                <a:gd name="adj1" fmla="val 43356"/>
                <a:gd name="adj2" fmla="val 50000"/>
              </a:avLst>
            </a:prstGeom>
            <a:ln w="158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D35FDB7-1219-6625-5CBB-D35CE222086F}"/>
                </a:ext>
              </a:extLst>
            </p:cNvPr>
            <p:cNvSpPr txBox="1"/>
            <p:nvPr/>
          </p:nvSpPr>
          <p:spPr>
            <a:xfrm>
              <a:off x="7319328" y="2708910"/>
              <a:ext cx="1000760" cy="4603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latinLnBrk="0">
                <a:lnSpc>
                  <a:spcPct val="100000"/>
                </a:lnSpc>
              </a:pPr>
              <a:r>
                <a:rPr sz="2400" b="1">
                  <a:solidFill>
                    <a:srgbClr val="0000FF"/>
                  </a:solidFill>
                  <a:cs typeface="Times New Roman" panose="02020603050405020304" pitchFamily="18" charset="0"/>
                </a:rPr>
                <a:t>15元</a:t>
              </a:r>
              <a:endParaRPr lang="zh-CN" sz="2400" b="1">
                <a:solidFill>
                  <a:srgbClr val="0000FF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92DF9E0-53E5-8319-20A2-123E8A6FA552}"/>
                </a:ext>
              </a:extLst>
            </p:cNvPr>
            <p:cNvSpPr txBox="1"/>
            <p:nvPr/>
          </p:nvSpPr>
          <p:spPr>
            <a:xfrm>
              <a:off x="7967663" y="3557905"/>
              <a:ext cx="1000760" cy="4603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latinLnBrk="0">
                <a:lnSpc>
                  <a:spcPct val="100000"/>
                </a:lnSpc>
              </a:pPr>
              <a:r>
                <a:rPr lang="en-US" sz="2400" b="1">
                  <a:solidFill>
                    <a:srgbClr val="0000FF"/>
                  </a:solidFill>
                  <a:cs typeface="Times New Roman" panose="02020603050405020304" pitchFamily="18" charset="0"/>
                </a:rPr>
                <a:t>……</a:t>
              </a:r>
            </a:p>
          </p:txBody>
        </p:sp>
        <p:sp>
          <p:nvSpPr>
            <p:cNvPr id="16" name="左大括号 15">
              <a:extLst>
                <a:ext uri="{FF2B5EF4-FFF2-40B4-BE49-F238E27FC236}">
                  <a16:creationId xmlns:a16="http://schemas.microsoft.com/office/drawing/2014/main" id="{1376157E-92AE-CE1F-ED09-B04049715324}"/>
                </a:ext>
              </a:extLst>
            </p:cNvPr>
            <p:cNvSpPr/>
            <p:nvPr/>
          </p:nvSpPr>
          <p:spPr>
            <a:xfrm rot="5400000" flipH="1" flipV="1">
              <a:off x="7684770" y="3207385"/>
              <a:ext cx="272415" cy="2155190"/>
            </a:xfrm>
            <a:prstGeom prst="leftBrace">
              <a:avLst>
                <a:gd name="adj1" fmla="val 43356"/>
                <a:gd name="adj2" fmla="val 50000"/>
              </a:avLst>
            </a:prstGeom>
            <a:ln w="158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33AB1A5-3BF8-8656-A734-05815EADDF81}"/>
                </a:ext>
              </a:extLst>
            </p:cNvPr>
            <p:cNvSpPr txBox="1"/>
            <p:nvPr/>
          </p:nvSpPr>
          <p:spPr>
            <a:xfrm>
              <a:off x="7319328" y="4437380"/>
              <a:ext cx="1000760" cy="46037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latinLnBrk="0">
                <a:lnSpc>
                  <a:spcPct val="100000"/>
                </a:lnSpc>
              </a:pPr>
              <a:r>
                <a:rPr lang="zh-CN" sz="2400" b="1">
                  <a:solidFill>
                    <a:srgbClr val="0000FF"/>
                  </a:solidFill>
                  <a:cs typeface="Times New Roman" panose="02020603050405020304" pitchFamily="18" charset="0"/>
                </a:rPr>
                <a:t>？个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1C20BB71-CBEA-42C9-CB0C-B8337B4C2CC7}"/>
              </a:ext>
            </a:extLst>
          </p:cNvPr>
          <p:cNvSpPr txBox="1"/>
          <p:nvPr/>
        </p:nvSpPr>
        <p:spPr>
          <a:xfrm>
            <a:off x="1696086" y="4077072"/>
            <a:ext cx="3585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/>
              <a:t>15 ÷3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5（元）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0E64246-0549-C997-6796-E81DBC0F2A25}"/>
              </a:ext>
            </a:extLst>
          </p:cNvPr>
          <p:cNvSpPr txBox="1"/>
          <p:nvPr/>
        </p:nvSpPr>
        <p:spPr>
          <a:xfrm>
            <a:off x="6664699" y="4077071"/>
            <a:ext cx="3585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/>
              <a:t>15 ÷</a:t>
            </a:r>
            <a:r>
              <a:rPr lang="en-US" altLang="zh-CN" sz="3200" b="1" dirty="0"/>
              <a:t>5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3</a:t>
            </a:r>
            <a:r>
              <a:rPr lang="zh-CN" altLang="en-US" sz="3200" b="1" dirty="0"/>
              <a:t>（个）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5A76392-799A-4F13-47D2-57A0FE7429D2}"/>
              </a:ext>
            </a:extLst>
          </p:cNvPr>
          <p:cNvSpPr txBox="1"/>
          <p:nvPr/>
        </p:nvSpPr>
        <p:spPr>
          <a:xfrm>
            <a:off x="1523402" y="5073691"/>
            <a:ext cx="9001179" cy="13002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4000"/>
              </a:lnSpc>
            </a:pPr>
            <a:r>
              <a:rPr lang="zh-CN" altLang="en-US" sz="3600" b="1" dirty="0">
                <a:solidFill>
                  <a:srgbClr val="FF00FF"/>
                </a:solidFill>
              </a:rPr>
              <a:t>        比较上面两道题，你能发现它们有什么相同的地方和不同的地方吗？</a:t>
            </a:r>
          </a:p>
        </p:txBody>
      </p:sp>
    </p:spTree>
    <p:extLst>
      <p:ext uri="{BB962C8B-B14F-4D97-AF65-F5344CB8AC3E}">
        <p14:creationId xmlns:p14="http://schemas.microsoft.com/office/powerpoint/2010/main" val="2514984947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5343F0B-327B-7C7A-F4E2-BA5F0BCEFA41}"/>
              </a:ext>
            </a:extLst>
          </p:cNvPr>
          <p:cNvSpPr txBox="1"/>
          <p:nvPr/>
        </p:nvSpPr>
        <p:spPr>
          <a:xfrm>
            <a:off x="767408" y="332656"/>
            <a:ext cx="5328592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用15元买了3个同样的水杯，每个多少钱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F896B2-A1F1-F341-01B2-2C9B7523B9C6}"/>
              </a:ext>
            </a:extLst>
          </p:cNvPr>
          <p:cNvSpPr txBox="1"/>
          <p:nvPr/>
        </p:nvSpPr>
        <p:spPr>
          <a:xfrm>
            <a:off x="6312024" y="332656"/>
            <a:ext cx="4608512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atinLnBrk="0">
              <a:lnSpc>
                <a:spcPct val="150000"/>
              </a:lnSpc>
              <a:defRPr sz="3200" b="1"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dirty="0"/>
              <a:t>一个水杯5元</a:t>
            </a:r>
            <a:r>
              <a:rPr lang="zh-CN" altLang="en-US" dirty="0"/>
              <a:t>，</a:t>
            </a:r>
            <a:r>
              <a:rPr dirty="0">
                <a:sym typeface="+mn-ea"/>
              </a:rPr>
              <a:t>用15元</a:t>
            </a:r>
            <a:r>
              <a:rPr dirty="0"/>
              <a:t>能买几个水杯</a:t>
            </a:r>
            <a:r>
              <a:rPr lang="zh-CN" altLang="en-US" dirty="0"/>
              <a:t>？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64D4A490-9CA2-D753-4861-AB05C689A564}"/>
              </a:ext>
            </a:extLst>
          </p:cNvPr>
          <p:cNvCxnSpPr>
            <a:cxnSpLocks/>
          </p:cNvCxnSpPr>
          <p:nvPr/>
        </p:nvCxnSpPr>
        <p:spPr>
          <a:xfrm>
            <a:off x="6023992" y="548680"/>
            <a:ext cx="0" cy="1844324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EE08B2E8-580D-D7E8-3E20-DD5A77CCCA76}"/>
              </a:ext>
            </a:extLst>
          </p:cNvPr>
          <p:cNvSpPr txBox="1"/>
          <p:nvPr/>
        </p:nvSpPr>
        <p:spPr>
          <a:xfrm>
            <a:off x="1696086" y="1909331"/>
            <a:ext cx="3585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/>
              <a:t>15 ÷3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5（元）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29C530-1344-8490-6E69-2CE6988A9914}"/>
              </a:ext>
            </a:extLst>
          </p:cNvPr>
          <p:cNvSpPr txBox="1"/>
          <p:nvPr/>
        </p:nvSpPr>
        <p:spPr>
          <a:xfrm>
            <a:off x="6664699" y="1909330"/>
            <a:ext cx="3585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/>
              <a:t>15 ÷</a:t>
            </a:r>
            <a:r>
              <a:rPr lang="en-US" altLang="zh-CN" sz="3200" b="1" dirty="0"/>
              <a:t>5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3</a:t>
            </a:r>
            <a:r>
              <a:rPr lang="zh-CN" altLang="en-US" sz="3200" b="1" dirty="0"/>
              <a:t>（个）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78861925-9AE2-1244-7FFC-9120D29CF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584412"/>
              </p:ext>
            </p:extLst>
          </p:nvPr>
        </p:nvGraphicFramePr>
        <p:xfrm>
          <a:off x="1523492" y="2492896"/>
          <a:ext cx="9000999" cy="39771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0220">
                  <a:extLst>
                    <a:ext uri="{9D8B030D-6E8A-4147-A177-3AD203B41FA5}">
                      <a16:colId xmlns:a16="http://schemas.microsoft.com/office/drawing/2014/main" val="947972861"/>
                    </a:ext>
                  </a:extLst>
                </a:gridCol>
                <a:gridCol w="7020779">
                  <a:extLst>
                    <a:ext uri="{9D8B030D-6E8A-4147-A177-3AD203B41FA5}">
                      <a16:colId xmlns:a16="http://schemas.microsoft.com/office/drawing/2014/main" val="1945364348"/>
                    </a:ext>
                  </a:extLst>
                </a:gridCol>
              </a:tblGrid>
              <a:tr h="210358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3200" b="1" kern="1200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+mn-cs"/>
                        </a:rPr>
                        <a:t>不同点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题是把</a:t>
                      </a:r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平均分成</a:t>
                      </a:r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份，求每份是多少；第</a:t>
                      </a:r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题是求</a:t>
                      </a:r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里面有几个</a:t>
                      </a:r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；</a:t>
                      </a:r>
                      <a:endParaRPr lang="en-US" altLang="zh-CN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结果不同；</a:t>
                      </a:r>
                      <a:endParaRPr lang="en-US" altLang="zh-CN" sz="3200" b="1" kern="1200" dirty="0">
                        <a:solidFill>
                          <a:srgbClr val="FF0000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单位名称不同。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54566"/>
                  </a:ext>
                </a:extLst>
              </a:tr>
              <a:tr h="16012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相同点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总钱数都是</a:t>
                      </a:r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15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元；</a:t>
                      </a:r>
                      <a:endParaRPr lang="en-US" altLang="zh-CN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都是平均分，都用除法解决；</a:t>
                      </a:r>
                      <a:endParaRPr lang="en-US" altLang="zh-CN" sz="32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都用三五十五这句口诀来求商。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839535"/>
                  </a:ext>
                </a:extLst>
              </a:tr>
            </a:tbl>
          </a:graphicData>
        </a:graphic>
      </p:graphicFrame>
      <p:pic>
        <p:nvPicPr>
          <p:cNvPr id="15" name="图片 14">
            <a:extLst>
              <a:ext uri="{FF2B5EF4-FFF2-40B4-BE49-F238E27FC236}">
                <a16:creationId xmlns:a16="http://schemas.microsoft.com/office/drawing/2014/main" id="{6D5811E3-9EE4-E181-B047-8E1DF57F4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720" y="2554938"/>
            <a:ext cx="6840760" cy="213379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CDEF5CD-7218-93AB-04F5-5CF61AF29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720" y="4824918"/>
            <a:ext cx="6840760" cy="159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6585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9470" y="1196752"/>
            <a:ext cx="10585450" cy="20231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sz="3600" b="1" dirty="0" err="1">
                <a:ea typeface="黑体" panose="02010609060101010101" pitchFamily="49" charset="-122"/>
                <a:cs typeface="Times New Roman" panose="02020603050405020304" pitchFamily="18" charset="0"/>
              </a:rPr>
              <a:t>有两种包装的袜子</a:t>
            </a:r>
            <a:r>
              <a:rPr 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一种每包5双，标价20元</a:t>
            </a:r>
            <a:r>
              <a:rPr 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另一种每包6双，标价30元。哪种包装的袜子每双的价钱便宜些</a:t>
            </a:r>
            <a:r>
              <a:rPr 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999656" y="2790656"/>
            <a:ext cx="22974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6420485" y="1877920"/>
            <a:ext cx="3962400" cy="0"/>
          </a:xfrm>
          <a:prstGeom prst="line">
            <a:avLst/>
          </a:prstGeom>
          <a:ln w="254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007768" y="3239179"/>
            <a:ext cx="3888422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÷</a:t>
            </a: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5 = 4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（元）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804704" y="2525992"/>
            <a:ext cx="3962400" cy="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007768" y="3935968"/>
            <a:ext cx="3888422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30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÷</a:t>
            </a: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6 = 5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4" name="圆角矩形 49">
            <a:extLst>
              <a:ext uri="{FF2B5EF4-FFF2-40B4-BE49-F238E27FC236}">
                <a16:creationId xmlns:a16="http://schemas.microsoft.com/office/drawing/2014/main" id="{2A56CD0A-3803-CA2A-7FFE-6D1C06944EE2}"/>
              </a:ext>
            </a:extLst>
          </p:cNvPr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BEA4EB0-9ABB-07C0-48C8-EDD5E220D8B5}"/>
              </a:ext>
            </a:extLst>
          </p:cNvPr>
          <p:cNvSpPr txBox="1"/>
          <p:nvPr/>
        </p:nvSpPr>
        <p:spPr>
          <a:xfrm>
            <a:off x="5015880" y="4632757"/>
            <a:ext cx="15841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&lt; 5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866265" y="5302885"/>
            <a:ext cx="85166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口答：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每包</a:t>
            </a: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双</a:t>
            </a:r>
            <a:r>
              <a:rPr 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，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标价为</a:t>
            </a: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20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元的袜子每双的价钱便宜些</a:t>
            </a:r>
            <a:r>
              <a:rPr 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39DA414-DF50-C0C0-B3BE-5475EAD55445}"/>
              </a:ext>
            </a:extLst>
          </p:cNvPr>
          <p:cNvSpPr txBox="1"/>
          <p:nvPr/>
        </p:nvSpPr>
        <p:spPr>
          <a:xfrm>
            <a:off x="623392" y="476672"/>
            <a:ext cx="11089232" cy="69910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endParaRPr lang="zh-CN" sz="36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EFBE1D5-9B74-7D3B-57A0-87D17B3AB137}"/>
              </a:ext>
            </a:extLst>
          </p:cNvPr>
          <p:cNvSpPr txBox="1"/>
          <p:nvPr/>
        </p:nvSpPr>
        <p:spPr>
          <a:xfrm>
            <a:off x="623392" y="1185605"/>
            <a:ext cx="5472608" cy="13583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筒茶叶，每盒放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筒，</a:t>
            </a:r>
          </a:p>
          <a:p>
            <a:pPr latinLnBrk="0">
              <a:lnSpc>
                <a:spcPct val="12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要用几个盒子？</a:t>
            </a:r>
            <a:endParaRPr lang="zh-CN" sz="36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BC1B38C-A119-D5BB-45C3-3A1FC72E0FDA}"/>
              </a:ext>
            </a:extLst>
          </p:cNvPr>
          <p:cNvSpPr txBox="1"/>
          <p:nvPr/>
        </p:nvSpPr>
        <p:spPr>
          <a:xfrm>
            <a:off x="6096000" y="1185605"/>
            <a:ext cx="5472608" cy="13583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筒茶叶平均放在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  <a:p>
            <a:pPr latinLnBrk="0">
              <a:lnSpc>
                <a:spcPct val="12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盒子里，每盒放几筒？</a:t>
            </a:r>
            <a:endParaRPr lang="zh-CN" sz="36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6E157699-7E22-8BF5-9CA8-33F5BE42695F}"/>
              </a:ext>
            </a:extLst>
          </p:cNvPr>
          <p:cNvCxnSpPr>
            <a:cxnSpLocks/>
          </p:cNvCxnSpPr>
          <p:nvPr/>
        </p:nvCxnSpPr>
        <p:spPr>
          <a:xfrm>
            <a:off x="5735960" y="1175774"/>
            <a:ext cx="0" cy="5204048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AA3A6051-900F-C2A4-4692-30C499C18B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9416" y="2708920"/>
            <a:ext cx="4116798" cy="245301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3AD0FD9-4142-D804-F4A1-93A0CB50A99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1106" y="2765801"/>
            <a:ext cx="4447423" cy="2339252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8A4D9AB5-B033-650B-F854-5889ACB3B15E}"/>
              </a:ext>
            </a:extLst>
          </p:cNvPr>
          <p:cNvGrpSpPr/>
          <p:nvPr/>
        </p:nvGrpSpPr>
        <p:grpSpPr>
          <a:xfrm>
            <a:off x="967977" y="5445224"/>
            <a:ext cx="4397303" cy="646331"/>
            <a:chOff x="1449421" y="3903501"/>
            <a:chExt cx="4397303" cy="646331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D0F3A91-FF76-659E-5309-43D12E400880}"/>
                </a:ext>
              </a:extLst>
            </p:cNvPr>
            <p:cNvSpPr/>
            <p:nvPr/>
          </p:nvSpPr>
          <p:spPr>
            <a:xfrm>
              <a:off x="1449421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2D850DB-9D65-FD9D-C250-E3C2BBFDCFCB}"/>
                </a:ext>
              </a:extLst>
            </p:cNvPr>
            <p:cNvSpPr txBox="1"/>
            <p:nvPr/>
          </p:nvSpPr>
          <p:spPr>
            <a:xfrm>
              <a:off x="2062264" y="3903501"/>
              <a:ext cx="17187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÷       =</a:t>
              </a:r>
              <a:endParaRPr lang="zh-CN" altLang="en-US" sz="3600" b="1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E3CA1EF-A423-1701-D66C-65E60AFDFE5C}"/>
                </a:ext>
              </a:extLst>
            </p:cNvPr>
            <p:cNvSpPr/>
            <p:nvPr/>
          </p:nvSpPr>
          <p:spPr>
            <a:xfrm>
              <a:off x="2672920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83090E7-C8E9-C1BD-BF53-3E18EA6BDE26}"/>
                </a:ext>
              </a:extLst>
            </p:cNvPr>
            <p:cNvSpPr/>
            <p:nvPr/>
          </p:nvSpPr>
          <p:spPr>
            <a:xfrm>
              <a:off x="3837674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D201FF6-B7E7-4439-8FDC-909AC4902F8E}"/>
                </a:ext>
              </a:extLst>
            </p:cNvPr>
            <p:cNvSpPr txBox="1"/>
            <p:nvPr/>
          </p:nvSpPr>
          <p:spPr>
            <a:xfrm>
              <a:off x="4272254" y="3903501"/>
              <a:ext cx="15744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/>
                <a:t>（个）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34167FD1-44C4-7F5D-1D0A-D064F7B4B067}"/>
              </a:ext>
            </a:extLst>
          </p:cNvPr>
          <p:cNvSpPr txBox="1"/>
          <p:nvPr/>
        </p:nvSpPr>
        <p:spPr>
          <a:xfrm>
            <a:off x="941881" y="544990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EBED847-9468-0228-11AA-01203298990C}"/>
              </a:ext>
            </a:extLst>
          </p:cNvPr>
          <p:cNvSpPr txBox="1"/>
          <p:nvPr/>
        </p:nvSpPr>
        <p:spPr>
          <a:xfrm>
            <a:off x="2178796" y="544990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26A7648-EB17-CCD0-C108-7F0D4E46CFC2}"/>
              </a:ext>
            </a:extLst>
          </p:cNvPr>
          <p:cNvSpPr txBox="1"/>
          <p:nvPr/>
        </p:nvSpPr>
        <p:spPr>
          <a:xfrm>
            <a:off x="3319016" y="5449905"/>
            <a:ext cx="6801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A4C7ACF-D28C-928E-00FE-37CB3AB77BDC}"/>
              </a:ext>
            </a:extLst>
          </p:cNvPr>
          <p:cNvGrpSpPr/>
          <p:nvPr/>
        </p:nvGrpSpPr>
        <p:grpSpPr>
          <a:xfrm>
            <a:off x="6444649" y="5445224"/>
            <a:ext cx="4397303" cy="646331"/>
            <a:chOff x="1449421" y="3903501"/>
            <a:chExt cx="4397303" cy="646331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F6BDA83-4697-5B69-AD91-109EA0FBEF87}"/>
                </a:ext>
              </a:extLst>
            </p:cNvPr>
            <p:cNvSpPr/>
            <p:nvPr/>
          </p:nvSpPr>
          <p:spPr>
            <a:xfrm>
              <a:off x="1449421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3DD70BD-0718-E8DF-41D9-0628B74D57D5}"/>
                </a:ext>
              </a:extLst>
            </p:cNvPr>
            <p:cNvSpPr txBox="1"/>
            <p:nvPr/>
          </p:nvSpPr>
          <p:spPr>
            <a:xfrm>
              <a:off x="2062264" y="3903501"/>
              <a:ext cx="17187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÷       =</a:t>
              </a:r>
              <a:endParaRPr lang="zh-CN" altLang="en-US" sz="3600" b="1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6200D84-4AD6-9EE9-1E6D-F24411E0DB6C}"/>
                </a:ext>
              </a:extLst>
            </p:cNvPr>
            <p:cNvSpPr/>
            <p:nvPr/>
          </p:nvSpPr>
          <p:spPr>
            <a:xfrm>
              <a:off x="2672920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3FBCAEC-CEF9-AFE5-063C-324EC863587A}"/>
                </a:ext>
              </a:extLst>
            </p:cNvPr>
            <p:cNvSpPr/>
            <p:nvPr/>
          </p:nvSpPr>
          <p:spPr>
            <a:xfrm>
              <a:off x="3837674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2529D9A-E86F-83AA-A50F-9615112FCE2D}"/>
                </a:ext>
              </a:extLst>
            </p:cNvPr>
            <p:cNvSpPr txBox="1"/>
            <p:nvPr/>
          </p:nvSpPr>
          <p:spPr>
            <a:xfrm>
              <a:off x="4272254" y="3903501"/>
              <a:ext cx="15744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/>
                <a:t>（筒）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B480E408-D07F-69E0-B085-DF2017609BB9}"/>
              </a:ext>
            </a:extLst>
          </p:cNvPr>
          <p:cNvSpPr txBox="1"/>
          <p:nvPr/>
        </p:nvSpPr>
        <p:spPr>
          <a:xfrm>
            <a:off x="6418553" y="544990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172F686-7C68-B705-4367-31217C5B80C7}"/>
              </a:ext>
            </a:extLst>
          </p:cNvPr>
          <p:cNvSpPr txBox="1"/>
          <p:nvPr/>
        </p:nvSpPr>
        <p:spPr>
          <a:xfrm>
            <a:off x="7655468" y="544990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A252A6D-78FE-AF2B-909C-4A877022EAE3}"/>
              </a:ext>
            </a:extLst>
          </p:cNvPr>
          <p:cNvSpPr txBox="1"/>
          <p:nvPr/>
        </p:nvSpPr>
        <p:spPr>
          <a:xfrm>
            <a:off x="8795688" y="5449905"/>
            <a:ext cx="6801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465871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80E3F0B-38DA-A0A4-D862-A52CF0CD1817}"/>
              </a:ext>
            </a:extLst>
          </p:cNvPr>
          <p:cNvSpPr txBox="1"/>
          <p:nvPr/>
        </p:nvSpPr>
        <p:spPr>
          <a:xfrm>
            <a:off x="803275" y="1355131"/>
            <a:ext cx="10585450" cy="41477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抱团游戏，一共有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名学生参加。（列式计算）</a:t>
            </a:r>
            <a:endParaRPr lang="en-US" altLang="zh-CN" sz="36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）如果每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人抱成一团，能抱成几团？</a:t>
            </a:r>
            <a:endParaRPr lang="en-US" altLang="zh-CN" sz="36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          _____________________</a:t>
            </a:r>
          </a:p>
          <a:p>
            <a:pPr latinLnBrk="0">
              <a:lnSpc>
                <a:spcPct val="15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）如果平均抱成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团，每几人抱成一团？</a:t>
            </a:r>
            <a:endParaRPr lang="en-US" altLang="zh-CN" sz="36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          _____________________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C0DF95-66B8-10A4-8E66-639AA593D20A}"/>
              </a:ext>
            </a:extLst>
          </p:cNvPr>
          <p:cNvSpPr txBox="1"/>
          <p:nvPr/>
        </p:nvSpPr>
        <p:spPr>
          <a:xfrm>
            <a:off x="2711625" y="3068960"/>
            <a:ext cx="3744414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0÷5</a:t>
            </a: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6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（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团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5AA0627-BA62-E777-A363-870A3D0C651B}"/>
              </a:ext>
            </a:extLst>
          </p:cNvPr>
          <p:cNvSpPr txBox="1"/>
          <p:nvPr/>
        </p:nvSpPr>
        <p:spPr>
          <a:xfrm>
            <a:off x="2711624" y="4777809"/>
            <a:ext cx="374441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0÷</a:t>
            </a: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6 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5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（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人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91363460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27760" y="764540"/>
            <a:ext cx="9916160" cy="16491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一根绳子长20 米，将这根绳子剪4次并且剪成同样长的小段，每段长多少米？</a:t>
            </a:r>
          </a:p>
        </p:txBody>
      </p:sp>
      <p:sp>
        <p:nvSpPr>
          <p:cNvPr id="3" name="矩形 2"/>
          <p:cNvSpPr/>
          <p:nvPr/>
        </p:nvSpPr>
        <p:spPr>
          <a:xfrm>
            <a:off x="1199515" y="3479287"/>
            <a:ext cx="9792970" cy="551815"/>
          </a:xfrm>
          <a:prstGeom prst="rect">
            <a:avLst/>
          </a:prstGeom>
          <a:solidFill>
            <a:srgbClr val="FD9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3157855" y="3269195"/>
            <a:ext cx="0" cy="972000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116195" y="3269195"/>
            <a:ext cx="0" cy="972000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074535" y="3269195"/>
            <a:ext cx="0" cy="972000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9032875" y="3269195"/>
            <a:ext cx="0" cy="972000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127760" y="1595755"/>
            <a:ext cx="180149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sz="3600" b="1">
                <a:solidFill>
                  <a:srgbClr val="FF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同样长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02335" y="2530475"/>
            <a:ext cx="1968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200" b="1">
                <a:solidFill>
                  <a:srgbClr val="0000FF"/>
                </a:solidFill>
                <a:latin typeface="楷体" panose="02010609060101010101" pitchFamily="49" charset="-122"/>
                <a:cs typeface="Times New Roman" panose="02020603050405020304" pitchFamily="18" charset="0"/>
              </a:rPr>
              <a:t>平均分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199515" y="4580890"/>
            <a:ext cx="27603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总数：</a:t>
            </a:r>
            <a:r>
              <a:rPr lang="en-US" altLang="zh-CN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20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米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1657985" y="1638300"/>
            <a:ext cx="3556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7706995" y="908685"/>
            <a:ext cx="1269365" cy="7918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199515" y="5445125"/>
            <a:ext cx="27603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份数：</a:t>
            </a:r>
            <a:r>
              <a:rPr lang="en-US" alt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5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份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160010" y="2637155"/>
            <a:ext cx="1968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200" b="1">
                <a:solidFill>
                  <a:srgbClr val="0000FF"/>
                </a:solidFill>
                <a:cs typeface="Times New Roman" panose="02020603050405020304" pitchFamily="18" charset="0"/>
              </a:rPr>
              <a:t>剪成5段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75275" y="4437380"/>
            <a:ext cx="44697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sz="3600" b="1">
                <a:solidFill>
                  <a:srgbClr val="FF0000"/>
                </a:solidFill>
                <a:cs typeface="Times New Roman" panose="02020603050405020304" pitchFamily="18" charset="0"/>
              </a:rPr>
              <a:t>绳子被剪成5段。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75275" y="5158105"/>
            <a:ext cx="44697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20÷5</a:t>
            </a: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=</a:t>
            </a:r>
            <a:r>
              <a:rPr 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4</a:t>
            </a:r>
            <a:r>
              <a:rPr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（米）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75275" y="5878830"/>
            <a:ext cx="44697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sz="3600" b="1">
                <a:solidFill>
                  <a:srgbClr val="FF0000"/>
                </a:solidFill>
                <a:cs typeface="Times New Roman" panose="02020603050405020304" pitchFamily="18" charset="0"/>
              </a:rPr>
              <a:t>口答：每段长4米。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 bldLvl="0" animBg="1"/>
      <p:bldP spid="21" grpId="0"/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27760" y="1700530"/>
            <a:ext cx="998855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b="1"/>
              <a:t>解决有关平均分问题的方法：</a:t>
            </a:r>
          </a:p>
          <a:p>
            <a:pPr eaLnBrk="1" latinLnBrk="0" hangingPunct="1">
              <a:lnSpc>
                <a:spcPct val="150000"/>
              </a:lnSpc>
            </a:pPr>
            <a:r>
              <a:rPr lang="en-US" altLang="zh-CN" sz="3600" b="1"/>
              <a:t>	</a:t>
            </a:r>
            <a:r>
              <a:rPr lang="zh-CN" altLang="en-US" sz="3600" b="1">
                <a:solidFill>
                  <a:srgbClr val="FF0000"/>
                </a:solidFill>
              </a:rPr>
              <a:t>总数÷每份数</a:t>
            </a:r>
            <a:r>
              <a:rPr lang="en-US" altLang="zh-CN" sz="3600" b="1">
                <a:solidFill>
                  <a:srgbClr val="FF0000"/>
                </a:solidFill>
              </a:rPr>
              <a:t> </a:t>
            </a:r>
            <a:r>
              <a:rPr lang="zh-CN" altLang="en-US" sz="3600" b="1">
                <a:solidFill>
                  <a:srgbClr val="FF0000"/>
                </a:solidFill>
              </a:rPr>
              <a:t>=</a:t>
            </a:r>
            <a:r>
              <a:rPr lang="en-US" altLang="zh-CN" sz="3600" b="1">
                <a:solidFill>
                  <a:srgbClr val="FF0000"/>
                </a:solidFill>
              </a:rPr>
              <a:t> </a:t>
            </a:r>
            <a:r>
              <a:rPr lang="zh-CN" altLang="en-US" sz="3600" b="1">
                <a:solidFill>
                  <a:srgbClr val="FF0000"/>
                </a:solidFill>
              </a:rPr>
              <a:t>份数</a:t>
            </a:r>
          </a:p>
          <a:p>
            <a:pPr eaLnBrk="1" latinLnBrk="0" hangingPunct="1">
              <a:lnSpc>
                <a:spcPct val="15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	</a:t>
            </a:r>
            <a:r>
              <a:rPr lang="zh-CN" altLang="en-US" sz="3600" b="1">
                <a:solidFill>
                  <a:srgbClr val="FF0000"/>
                </a:solidFill>
              </a:rPr>
              <a:t>总数÷份数</a:t>
            </a:r>
            <a:r>
              <a:rPr lang="en-US" altLang="zh-CN" sz="3600" b="1">
                <a:solidFill>
                  <a:srgbClr val="FF0000"/>
                </a:solidFill>
              </a:rPr>
              <a:t> </a:t>
            </a:r>
            <a:r>
              <a:rPr lang="zh-CN" altLang="en-US" sz="3600" b="1">
                <a:solidFill>
                  <a:srgbClr val="FF0000"/>
                </a:solidFill>
              </a:rPr>
              <a:t>=</a:t>
            </a:r>
            <a:r>
              <a:rPr lang="en-US" altLang="zh-CN" sz="3600" b="1">
                <a:solidFill>
                  <a:srgbClr val="FF0000"/>
                </a:solidFill>
              </a:rPr>
              <a:t> </a:t>
            </a:r>
            <a:r>
              <a:rPr lang="zh-CN" altLang="en-US" sz="3600" b="1">
                <a:solidFill>
                  <a:srgbClr val="FF0000"/>
                </a:solidFill>
              </a:rPr>
              <a:t>每份数</a:t>
            </a:r>
          </a:p>
          <a:p>
            <a:pPr marL="457200" indent="-457200" eaLnBrk="1" latinLnBrk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b="1"/>
              <a:t>解决实际问题时，先要找出题目中的条件和问题，弄清数量关系，再选择合适的方法解答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894</Words>
  <Application>Microsoft Office PowerPoint</Application>
  <PresentationFormat>宽屏</PresentationFormat>
  <Paragraphs>167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744</cp:revision>
  <dcterms:created xsi:type="dcterms:W3CDTF">2015-08-27T07:30:00Z</dcterms:created>
  <dcterms:modified xsi:type="dcterms:W3CDTF">2025-08-12T05:29:35Z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