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54" r:id="rId2"/>
    <p:sldId id="576" r:id="rId3"/>
    <p:sldId id="597" r:id="rId4"/>
    <p:sldId id="573" r:id="rId5"/>
    <p:sldId id="621" r:id="rId6"/>
    <p:sldId id="519" r:id="rId7"/>
    <p:sldId id="629" r:id="rId8"/>
    <p:sldId id="630" r:id="rId9"/>
    <p:sldId id="634" r:id="rId10"/>
    <p:sldId id="635" r:id="rId11"/>
    <p:sldId id="636" r:id="rId12"/>
    <p:sldId id="508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4">
          <p15:clr>
            <a:srgbClr val="A4A3A4"/>
          </p15:clr>
        </p15:guide>
        <p15:guide id="2" orient="horz" pos="868">
          <p15:clr>
            <a:srgbClr val="A4A3A4"/>
          </p15:clr>
        </p15:guide>
        <p15:guide id="3" orient="horz" pos="4023">
          <p15:clr>
            <a:srgbClr val="A4A3A4"/>
          </p15:clr>
        </p15:guide>
        <p15:guide id="4" pos="256">
          <p15:clr>
            <a:srgbClr val="A4A3A4"/>
          </p15:clr>
        </p15:guide>
        <p15:guide id="5" pos="66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AC64"/>
    <a:srgbClr val="000000"/>
    <a:srgbClr val="5F5F5F"/>
    <a:srgbClr val="E5F1D4"/>
    <a:srgbClr val="0000FF"/>
    <a:srgbClr val="FEF2E3"/>
    <a:srgbClr val="FF00FF"/>
    <a:srgbClr val="D4EFFD"/>
    <a:srgbClr val="333333"/>
    <a:srgbClr val="DEB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52" d="100"/>
          <a:sy n="52" d="100"/>
        </p:scale>
        <p:origin x="102" y="1416"/>
      </p:cViewPr>
      <p:guideLst>
        <p:guide orient="horz" pos="1954"/>
        <p:guide orient="horz" pos="868"/>
        <p:guide orient="horz" pos="4023"/>
        <p:guide pos="256"/>
        <p:guide pos="66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2135928" y="1340486"/>
            <a:ext cx="6675967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练一练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9330" y="804545"/>
            <a:ext cx="24174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口算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95425" y="20808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3 =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00500" y="20808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2 =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505575" y="20808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5 =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010650" y="20808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3 =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95425" y="31984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12 + 8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 =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000500" y="31984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24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05575" y="31984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28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010650" y="31984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95425" y="42398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25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00500" y="42398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18 + 4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05575" y="42398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10650" y="4239895"/>
            <a:ext cx="24511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930525" y="20808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435600" y="20808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940675" y="20808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445750" y="20808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930525" y="31984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435600" y="31984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940675" y="31984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445750" y="31984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930525" y="42398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435600" y="42398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940675" y="42398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0445750" y="4239895"/>
            <a:ext cx="7747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235FBC1C-5501-395C-2ADF-6491411E9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1756" y="108838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7275" y="548005"/>
            <a:ext cx="105854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看图说一说算式的含义。</a:t>
            </a:r>
          </a:p>
        </p:txBody>
      </p:sp>
      <p:pic>
        <p:nvPicPr>
          <p:cNvPr id="104" name="图片 103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8325" y="1257935"/>
            <a:ext cx="8515350" cy="20948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678940" y="3229610"/>
            <a:ext cx="2433955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 = 30</a:t>
            </a:r>
            <a:endParaRPr lang="zh-CN" altLang="en-US" sz="32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78940" y="4328795"/>
            <a:ext cx="2433955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 = 5</a:t>
            </a:r>
            <a:endParaRPr lang="zh-CN" altLang="en-US" sz="32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78940" y="5389880"/>
            <a:ext cx="2433955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30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 = 6</a:t>
            </a:r>
            <a:endParaRPr lang="zh-CN" altLang="en-US" sz="32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74440" y="3229610"/>
            <a:ext cx="7969250" cy="1173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有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6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个笔筒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每个笔筒里面有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5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支毛笔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求一共有多少支毛笔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74440" y="4328795"/>
            <a:ext cx="7969250" cy="1173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将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30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支毛笔平均放到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6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个笔筒中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求每个笔筒里放多少支毛笔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74440" y="5389880"/>
            <a:ext cx="7969250" cy="1173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将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30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支毛笔每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5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支放到一个笔筒中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求需要多少个笔筒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5E007B82-7D8A-CF71-7083-07731E963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683" y="84074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37285" y="408940"/>
            <a:ext cx="53276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算一算。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588453" y="1485583"/>
            <a:ext cx="2349500" cy="2425700"/>
          </a:xfrm>
          <a:prstGeom prst="roundRect">
            <a:avLst>
              <a:gd name="adj" fmla="val 11810"/>
            </a:avLst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886585" y="1682750"/>
            <a:ext cx="1753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20085" y="1682750"/>
            <a:ext cx="5549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86585" y="2406650"/>
            <a:ext cx="1753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20085" y="2406650"/>
            <a:ext cx="5549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886585" y="3130550"/>
            <a:ext cx="1753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20085" y="3130550"/>
            <a:ext cx="5549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4489768" y="1485583"/>
            <a:ext cx="2349500" cy="2425700"/>
          </a:xfrm>
          <a:prstGeom prst="roundRect">
            <a:avLst>
              <a:gd name="adj" fmla="val 11810"/>
            </a:avLst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787900" y="1682750"/>
            <a:ext cx="1753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21400" y="1682750"/>
            <a:ext cx="5549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787900" y="2406650"/>
            <a:ext cx="1753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21400" y="2406650"/>
            <a:ext cx="5549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87900" y="3130550"/>
            <a:ext cx="17532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 =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21400" y="3130550"/>
            <a:ext cx="5549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588453" y="4002405"/>
            <a:ext cx="53276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写出几组像上面这样的算式</a:t>
            </a:r>
          </a:p>
        </p:txBody>
      </p:sp>
      <p:pic>
        <p:nvPicPr>
          <p:cNvPr id="21" name="图片 20" descr="11"/>
          <p:cNvPicPr>
            <a:picLocks noChangeAspect="1"/>
          </p:cNvPicPr>
          <p:nvPr/>
        </p:nvPicPr>
        <p:blipFill>
          <a:blip r:embed="rId2"/>
          <a:srcRect l="2729" t="269" r="6248" b="52787"/>
          <a:stretch>
            <a:fillRect/>
          </a:stretch>
        </p:blipFill>
        <p:spPr>
          <a:xfrm flipH="1">
            <a:off x="9632315" y="2160270"/>
            <a:ext cx="1246505" cy="124650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70" h="5070">
                <a:moveTo>
                  <a:pt x="2535" y="0"/>
                </a:moveTo>
                <a:cubicBezTo>
                  <a:pt x="3935" y="0"/>
                  <a:pt x="5070" y="1135"/>
                  <a:pt x="5070" y="2535"/>
                </a:cubicBezTo>
                <a:cubicBezTo>
                  <a:pt x="5070" y="3935"/>
                  <a:pt x="3935" y="5070"/>
                  <a:pt x="2535" y="5070"/>
                </a:cubicBezTo>
                <a:cubicBezTo>
                  <a:pt x="1135" y="5070"/>
                  <a:pt x="0" y="3935"/>
                  <a:pt x="0" y="2535"/>
                </a:cubicBezTo>
                <a:cubicBezTo>
                  <a:pt x="0" y="1135"/>
                  <a:pt x="1135" y="0"/>
                  <a:pt x="2535" y="0"/>
                </a:cubicBezTo>
                <a:close/>
              </a:path>
            </a:pathLst>
          </a:custGeom>
          <a:solidFill>
            <a:srgbClr val="D4EFF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圆角矩形标注 22"/>
          <p:cNvSpPr/>
          <p:nvPr/>
        </p:nvSpPr>
        <p:spPr>
          <a:xfrm>
            <a:off x="7467600" y="1207770"/>
            <a:ext cx="2772410" cy="695325"/>
          </a:xfrm>
          <a:prstGeom prst="wedgeRoundRectCallout">
            <a:avLst>
              <a:gd name="adj1" fmla="val 34104"/>
              <a:gd name="adj2" fmla="val 93196"/>
              <a:gd name="adj3" fmla="val 16667"/>
            </a:avLst>
          </a:prstGeom>
          <a:solidFill>
            <a:srgbClr val="D4EFF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/>
            <a:r>
              <a:rPr lang="zh-CN" altLang="en-US" sz="2800">
                <a:solidFill>
                  <a:srgbClr val="000000"/>
                </a:solidFill>
              </a:rPr>
              <a:t>你发现了什么？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319645" y="3752215"/>
            <a:ext cx="4198620" cy="233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C00000"/>
                </a:solidFill>
                <a:cs typeface="Times New Roman" panose="02020603050405020304" pitchFamily="18" charset="0"/>
              </a:rPr>
              <a:t>一个不为</a:t>
            </a:r>
            <a:r>
              <a:rPr lang="en-US" altLang="zh-CN" sz="2800" b="1">
                <a:solidFill>
                  <a:srgbClr val="C00000"/>
                </a:solidFill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solidFill>
                  <a:srgbClr val="C00000"/>
                </a:solidFill>
                <a:cs typeface="Times New Roman" panose="02020603050405020304" pitchFamily="18" charset="0"/>
              </a:rPr>
              <a:t>的数除以它本身，商是</a:t>
            </a:r>
            <a:r>
              <a:rPr lang="en-US" altLang="zh-CN" sz="2800" b="1">
                <a:solidFill>
                  <a:srgbClr val="C0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C00000"/>
                </a:solidFill>
                <a:cs typeface="Times New Roman" panose="02020603050405020304" pitchFamily="18" charset="0"/>
              </a:rPr>
              <a:t>。</a:t>
            </a:r>
          </a:p>
          <a:p>
            <a:pPr marL="457200" indent="-4572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C00000"/>
                </a:solidFill>
                <a:cs typeface="Times New Roman" panose="02020603050405020304" pitchFamily="18" charset="0"/>
              </a:rPr>
              <a:t>一个数除以</a:t>
            </a:r>
            <a:r>
              <a:rPr lang="en-US" altLang="zh-CN" sz="2800" b="1">
                <a:solidFill>
                  <a:srgbClr val="C0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C00000"/>
                </a:solidFill>
                <a:cs typeface="Times New Roman" panose="02020603050405020304" pitchFamily="18" charset="0"/>
              </a:rPr>
              <a:t>，商是这个数本身。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685925" y="4881880"/>
            <a:ext cx="2433955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= 1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685925" y="5610860"/>
            <a:ext cx="2433955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 = 1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787900" y="4881880"/>
            <a:ext cx="2433955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 = 4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787900" y="5610860"/>
            <a:ext cx="2433955" cy="632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10000"/>
              </a:lnSpc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 = 5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19C96BF1-EC69-EE0E-05E2-06C71BCBB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504" y="69888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" grpId="0"/>
      <p:bldP spid="10" grpId="0"/>
      <p:bldP spid="15" grpId="0"/>
      <p:bldP spid="17" grpId="0"/>
      <p:bldP spid="19" grpId="0"/>
      <p:bldP spid="24" grpId="0" uiExpand="1" build="p"/>
      <p:bldP spid="25" grpId="0"/>
      <p:bldP spid="26" grpId="0"/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E:\2023年工作\数学二下（2023-01-01）\p21.png">
            <a:extLst>
              <a:ext uri="{FF2B5EF4-FFF2-40B4-BE49-F238E27FC236}">
                <a16:creationId xmlns:a16="http://schemas.microsoft.com/office/drawing/2014/main" id="{F539CAF3-06AA-C190-B675-51C528E61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206" y="1826655"/>
            <a:ext cx="4909159" cy="364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764424" y="683503"/>
            <a:ext cx="48431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4. 看图列式并计算。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279765" y="2449830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×</a:t>
            </a:r>
            <a:r>
              <a:rPr lang="en-US" altLang="zh-CN" sz="3200" b="1"/>
              <a:t>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39200" y="2449830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973310" y="2449830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776210" y="2449830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8816975" y="246697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965055" y="246697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20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754620" y="248158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79765" y="3505835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39200" y="350583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973310" y="350583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776210" y="350583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816975" y="352298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65055" y="352298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54620" y="353758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20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279765" y="4547235"/>
            <a:ext cx="22682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÷</a:t>
            </a:r>
            <a:r>
              <a:rPr lang="en-US" altLang="zh-CN" sz="3200" b="1"/>
              <a:t>        =</a:t>
            </a:r>
            <a:endParaRPr lang="en-US" altLang="zh-CN" sz="3200" b="1"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839200" y="454723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973310" y="454723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776210" y="4547235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816975" y="456438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965055" y="4564380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54620" y="457898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20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284365" y="1982152"/>
            <a:ext cx="728980" cy="583565"/>
          </a:xfrm>
          <a:custGeom>
            <a:avLst/>
            <a:gdLst>
              <a:gd name="connisteX0" fmla="*/ 0 w 515620"/>
              <a:gd name="connsiteY0" fmla="*/ 673100 h 673100"/>
              <a:gd name="connisteX1" fmla="*/ 167640 w 515620"/>
              <a:gd name="connsiteY1" fmla="*/ 224790 h 673100"/>
              <a:gd name="connisteX2" fmla="*/ 515620 w 515620"/>
              <a:gd name="connsiteY2" fmla="*/ 0 h 6731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15620" h="673100">
                <a:moveTo>
                  <a:pt x="0" y="673100"/>
                </a:moveTo>
                <a:cubicBezTo>
                  <a:pt x="26670" y="588010"/>
                  <a:pt x="64770" y="359410"/>
                  <a:pt x="167640" y="224790"/>
                </a:cubicBezTo>
                <a:cubicBezTo>
                  <a:pt x="270510" y="90170"/>
                  <a:pt x="449580" y="36195"/>
                  <a:pt x="515620" y="0"/>
                </a:cubicBezTo>
              </a:path>
            </a:pathLst>
          </a:custGeom>
          <a:noFill/>
          <a:ln w="19050">
            <a:solidFill>
              <a:srgbClr val="0000FF"/>
            </a:solidFill>
            <a:tailEnd type="arrow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7004454" y="1747202"/>
            <a:ext cx="1373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</a:rPr>
              <a:t>共</a:t>
            </a:r>
            <a:r>
              <a:rPr lang="en-US" altLang="zh-CN" sz="2400" b="1" dirty="0">
                <a:solidFill>
                  <a:srgbClr val="0000FF"/>
                </a:solidFill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</a:rPr>
              <a:t>组</a:t>
            </a:r>
          </a:p>
        </p:txBody>
      </p:sp>
      <p:sp>
        <p:nvSpPr>
          <p:cNvPr id="24" name="任意多边形 23"/>
          <p:cNvSpPr/>
          <p:nvPr/>
        </p:nvSpPr>
        <p:spPr>
          <a:xfrm rot="16500000" flipH="1">
            <a:off x="785696" y="4185516"/>
            <a:ext cx="728980" cy="583565"/>
          </a:xfrm>
          <a:custGeom>
            <a:avLst/>
            <a:gdLst>
              <a:gd name="connisteX0" fmla="*/ 0 w 515620"/>
              <a:gd name="connsiteY0" fmla="*/ 673100 h 673100"/>
              <a:gd name="connisteX1" fmla="*/ 167640 w 515620"/>
              <a:gd name="connsiteY1" fmla="*/ 224790 h 673100"/>
              <a:gd name="connisteX2" fmla="*/ 515620 w 515620"/>
              <a:gd name="connsiteY2" fmla="*/ 0 h 6731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515620" h="673100">
                <a:moveTo>
                  <a:pt x="0" y="673100"/>
                </a:moveTo>
                <a:cubicBezTo>
                  <a:pt x="26670" y="588010"/>
                  <a:pt x="64770" y="359410"/>
                  <a:pt x="167640" y="224790"/>
                </a:cubicBezTo>
                <a:cubicBezTo>
                  <a:pt x="270510" y="90170"/>
                  <a:pt x="449580" y="36195"/>
                  <a:pt x="515620" y="0"/>
                </a:cubicBezTo>
              </a:path>
            </a:pathLst>
          </a:custGeom>
          <a:noFill/>
          <a:ln w="19050">
            <a:solidFill>
              <a:srgbClr val="0000FF"/>
            </a:solidFill>
            <a:tailEnd type="arrow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49121" y="4864966"/>
            <a:ext cx="1253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</a:rPr>
              <a:t>每组</a:t>
            </a:r>
            <a:r>
              <a:rPr lang="en-US" altLang="zh-CN" sz="2400" b="1">
                <a:solidFill>
                  <a:srgbClr val="0000FF"/>
                </a:solidFill>
              </a:rPr>
              <a:t>5</a:t>
            </a:r>
            <a:r>
              <a:rPr lang="zh-CN" altLang="en-US" sz="2400" b="1">
                <a:solidFill>
                  <a:srgbClr val="0000FF"/>
                </a:solidFill>
              </a:rPr>
              <a:t>个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D6FFD8FF-B6C6-AEAB-F6B4-3150BC18B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0282" y="96688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10" grpId="0"/>
      <p:bldP spid="12" grpId="0"/>
      <p:bldP spid="13" grpId="0"/>
      <p:bldP spid="18" grpId="0"/>
      <p:bldP spid="19" grpId="0"/>
      <p:bldP spid="21" grpId="0"/>
      <p:bldP spid="22" grpId="0" bldLvl="0" animBg="1"/>
      <p:bldP spid="23" grpId="0"/>
      <p:bldP spid="24" grpId="0" bldLvl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45870" y="1032510"/>
            <a:ext cx="5167630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5. 学校买来15个         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21810" y="3061970"/>
            <a:ext cx="41833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15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÷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3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= 5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个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74215" y="2047240"/>
            <a:ext cx="82962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（1）每个班分3个，可以分给几个班？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974215" y="3830320"/>
            <a:ext cx="82962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（2）平均分给5个班，每个班分几个？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21810" y="4845050"/>
            <a:ext cx="41833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15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÷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5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= 3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个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）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5BCDC73-6692-5467-BAEF-D336BDE3A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6385" y="135468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C4BD6FF-57A8-68DE-5184-1330B8A63A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782" y="896512"/>
            <a:ext cx="1532511" cy="1316451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23645" y="778510"/>
            <a:ext cx="7266940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把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元平均分给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人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sz="32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73250" y="2717165"/>
            <a:ext cx="8445500" cy="720090"/>
            <a:chOff x="2950" y="2854"/>
            <a:chExt cx="13300" cy="1134"/>
          </a:xfrm>
          <a:solidFill>
            <a:srgbClr val="89AC64"/>
          </a:solidFill>
        </p:grpSpPr>
        <p:sp>
          <p:nvSpPr>
            <p:cNvPr id="5" name="矩形 4"/>
            <p:cNvSpPr/>
            <p:nvPr/>
          </p:nvSpPr>
          <p:spPr>
            <a:xfrm>
              <a:off x="2950" y="2854"/>
              <a:ext cx="13300" cy="1134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7383" y="2854"/>
              <a:ext cx="0" cy="1134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1816" y="2854"/>
              <a:ext cx="0" cy="1134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左大括号 11"/>
          <p:cNvSpPr/>
          <p:nvPr/>
        </p:nvSpPr>
        <p:spPr>
          <a:xfrm rot="5400000">
            <a:off x="5928360" y="-1771650"/>
            <a:ext cx="342900" cy="8437880"/>
          </a:xfrm>
          <a:prstGeom prst="leftBrace">
            <a:avLst>
              <a:gd name="adj1" fmla="val 41666"/>
              <a:gd name="adj2" fmla="val 50000"/>
            </a:avLst>
          </a:prstGeom>
          <a:ln w="158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466340" y="1699260"/>
            <a:ext cx="72669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  <a:buClrTx/>
              <a:buSzTx/>
              <a:buFontTx/>
            </a:pPr>
            <a:r>
              <a:rPr lang="en-US" sz="2800" b="1">
                <a:cs typeface="Times New Roman" panose="02020603050405020304" pitchFamily="18" charset="0"/>
                <a:sym typeface="+mn-ea"/>
              </a:rPr>
              <a:t>12</a:t>
            </a:r>
            <a:r>
              <a:rPr lang="zh-CN" altLang="en-US" sz="2800" b="1">
                <a:cs typeface="Times New Roman" panose="02020603050405020304" pitchFamily="18" charset="0"/>
                <a:sym typeface="+mn-ea"/>
              </a:rPr>
              <a:t>元</a:t>
            </a:r>
          </a:p>
        </p:txBody>
      </p:sp>
      <p:sp>
        <p:nvSpPr>
          <p:cNvPr id="14" name="左大括号 13"/>
          <p:cNvSpPr/>
          <p:nvPr/>
        </p:nvSpPr>
        <p:spPr>
          <a:xfrm rot="16200000" flipV="1">
            <a:off x="3122295" y="2361565"/>
            <a:ext cx="342900" cy="2767330"/>
          </a:xfrm>
          <a:prstGeom prst="leftBrace">
            <a:avLst>
              <a:gd name="adj1" fmla="val 41666"/>
              <a:gd name="adj2" fmla="val 50000"/>
            </a:avLst>
          </a:prstGeom>
          <a:ln w="158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465070" y="3949065"/>
            <a:ext cx="16586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cs typeface="Times New Roman" panose="02020603050405020304" pitchFamily="18" charset="0"/>
                <a:sym typeface="+mn-ea"/>
              </a:rPr>
              <a:t>？元</a:t>
            </a:r>
          </a:p>
        </p:txBody>
      </p:sp>
      <p:sp>
        <p:nvSpPr>
          <p:cNvPr id="16" name="左大括号 15"/>
          <p:cNvSpPr/>
          <p:nvPr/>
        </p:nvSpPr>
        <p:spPr>
          <a:xfrm rot="16200000" flipV="1">
            <a:off x="5932170" y="2361565"/>
            <a:ext cx="342900" cy="2767330"/>
          </a:xfrm>
          <a:prstGeom prst="leftBrace">
            <a:avLst>
              <a:gd name="adj1" fmla="val 41666"/>
              <a:gd name="adj2" fmla="val 50000"/>
            </a:avLst>
          </a:prstGeom>
          <a:ln w="158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74945" y="3949065"/>
            <a:ext cx="16586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cs typeface="Times New Roman" panose="02020603050405020304" pitchFamily="18" charset="0"/>
                <a:sym typeface="+mn-ea"/>
              </a:rPr>
              <a:t>？元</a:t>
            </a:r>
          </a:p>
        </p:txBody>
      </p:sp>
      <p:sp>
        <p:nvSpPr>
          <p:cNvPr id="18" name="左大括号 17"/>
          <p:cNvSpPr/>
          <p:nvPr/>
        </p:nvSpPr>
        <p:spPr>
          <a:xfrm rot="16200000" flipV="1">
            <a:off x="8742045" y="2361565"/>
            <a:ext cx="342900" cy="2767330"/>
          </a:xfrm>
          <a:prstGeom prst="leftBrace">
            <a:avLst>
              <a:gd name="adj1" fmla="val 41666"/>
              <a:gd name="adj2" fmla="val 50000"/>
            </a:avLst>
          </a:prstGeom>
          <a:ln w="158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084820" y="3949065"/>
            <a:ext cx="16586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  <a:buClrTx/>
              <a:buSzTx/>
              <a:buFontTx/>
            </a:pPr>
            <a:r>
              <a:rPr lang="zh-CN" altLang="en-US" sz="2800" b="1">
                <a:cs typeface="Times New Roman" panose="02020603050405020304" pitchFamily="18" charset="0"/>
                <a:sym typeface="+mn-ea"/>
              </a:rPr>
              <a:t>？元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803265" y="5074285"/>
            <a:ext cx="31438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200" b="1"/>
              <a:t>=      </a:t>
            </a:r>
            <a:r>
              <a:rPr lang="zh-CN" altLang="en-US" sz="3200" b="1"/>
              <a:t>（</a:t>
            </a:r>
            <a:r>
              <a:rPr lang="en-US" altLang="zh-CN" sz="3200" b="1"/>
              <a:t>        </a:t>
            </a:r>
            <a:r>
              <a:rPr lang="zh-CN" altLang="en-US" sz="3200" b="1"/>
              <a:t>）</a:t>
            </a:r>
            <a:endParaRPr lang="zh-CN" altLang="en-US" sz="3200" b="1"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19700" y="5074603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252210" y="5074603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890010" y="5074603"/>
            <a:ext cx="582930" cy="58293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197475" y="507428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43955" y="507428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868420" y="507428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12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549140" y="5074603"/>
            <a:ext cx="582930" cy="58293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528820" y="5074285"/>
            <a:ext cx="6235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÷</a:t>
            </a:r>
            <a:endParaRPr lang="zh-CN" alt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259955" y="5074285"/>
            <a:ext cx="62357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200" b="1">
                <a:solidFill>
                  <a:srgbClr val="FF0000"/>
                </a:solidFill>
                <a:sym typeface="+mn-ea"/>
              </a:rPr>
              <a:t>元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5022A8BB-8312-7D8D-FC93-FD3A2F344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2630" y="108955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0945" y="600459"/>
            <a:ext cx="1207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7. </a:t>
            </a:r>
            <a:endParaRPr lang="zh-CN" altLang="en-US" sz="32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0945" y="2962977"/>
            <a:ext cx="98799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  <a:buClrTx/>
              <a:buSzTx/>
              <a:buFontTx/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（1）买6条毛巾，需要多少钱？</a:t>
            </a:r>
          </a:p>
        </p:txBody>
      </p:sp>
      <p:pic>
        <p:nvPicPr>
          <p:cNvPr id="109" name="图片 10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4105" y="892242"/>
            <a:ext cx="7465060" cy="1855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10945" y="4652077"/>
            <a:ext cx="98799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  <a:buClrTx/>
              <a:buSzTx/>
              <a:buFontTx/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（2）用24元可以买几个茶杯？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321810" y="3705292"/>
            <a:ext cx="41833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5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×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6 = 30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（元）</a:t>
            </a:r>
            <a:endParaRPr sz="32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21810" y="5407092"/>
            <a:ext cx="41833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24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4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= 6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（个）</a:t>
            </a:r>
            <a:endParaRPr sz="32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665DAB5E-4283-F03D-2E6D-8D85B133D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858" y="72079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10945" y="2807335"/>
            <a:ext cx="98799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  <a:buClrTx/>
              <a:buSzTx/>
              <a:buFontTx/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（3）提出一个用除法解决的问题并解答。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26310" y="3499485"/>
            <a:ext cx="8983345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30000"/>
              </a:lnSpc>
              <a:buClrTx/>
              <a:buSzTx/>
              <a:buFontTx/>
            </a:pP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提问不唯一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如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：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元元妈妈花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18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元买了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3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件同样的商品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元元妈妈买的是什么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？</a:t>
            </a:r>
            <a:endParaRPr sz="32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21810" y="4979035"/>
            <a:ext cx="41833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3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 = 6</a:t>
            </a:r>
            <a:r>
              <a:rPr lang="zh-CN" altLang="en-US"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（元）</a:t>
            </a:r>
            <a:endParaRPr sz="32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70045" y="5671185"/>
            <a:ext cx="44869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00000"/>
              </a:lnSpc>
              <a:buClrTx/>
              <a:buSzTx/>
              <a:buFontTx/>
            </a:pP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元元妈妈买的是帽子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054284B-82A2-4953-86F2-DF336B313C77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64105" y="892242"/>
            <a:ext cx="7465060" cy="18554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96314" y="1096010"/>
            <a:ext cx="10667149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8. </a:t>
            </a:r>
            <a:r>
              <a:rPr lang="en-US" sz="3200" b="1" dirty="0" err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请画一幅图，利用它说一说算式</a:t>
            </a: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3×4 = 12、4×3 = 12、12÷3 = 4、12÷4 = 3 </a:t>
            </a:r>
            <a:r>
              <a:rPr lang="en-US" sz="3200" b="1" dirty="0" err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的含义</a:t>
            </a: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302385" y="3340100"/>
            <a:ext cx="2336165" cy="482600"/>
            <a:chOff x="2051" y="4720"/>
            <a:chExt cx="3679" cy="760"/>
          </a:xfrm>
        </p:grpSpPr>
        <p:sp>
          <p:nvSpPr>
            <p:cNvPr id="2" name="椭圆 1"/>
            <p:cNvSpPr/>
            <p:nvPr/>
          </p:nvSpPr>
          <p:spPr>
            <a:xfrm>
              <a:off x="2051" y="472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3024" y="472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997" y="472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970" y="472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02385" y="3949700"/>
            <a:ext cx="2336165" cy="482600"/>
            <a:chOff x="2051" y="5700"/>
            <a:chExt cx="3679" cy="760"/>
          </a:xfrm>
        </p:grpSpPr>
        <p:sp>
          <p:nvSpPr>
            <p:cNvPr id="7" name="椭圆 6"/>
            <p:cNvSpPr/>
            <p:nvPr/>
          </p:nvSpPr>
          <p:spPr>
            <a:xfrm>
              <a:off x="2051" y="570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024" y="570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997" y="570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4970" y="570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302385" y="4559300"/>
            <a:ext cx="2336165" cy="482600"/>
            <a:chOff x="2051" y="6640"/>
            <a:chExt cx="3679" cy="760"/>
          </a:xfrm>
        </p:grpSpPr>
        <p:sp>
          <p:nvSpPr>
            <p:cNvPr id="11" name="椭圆 10"/>
            <p:cNvSpPr/>
            <p:nvPr/>
          </p:nvSpPr>
          <p:spPr>
            <a:xfrm>
              <a:off x="2051" y="664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024" y="664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997" y="664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970" y="664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298315" y="2734310"/>
            <a:ext cx="688784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3×4 = 12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有4列       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每列3个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求一共有多少个      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  <a:p>
            <a:pPr eaLnBrk="1" latinLnBrk="0" hangingPunct="1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4×3 = 12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有3行      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每行4个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求一共有多少个      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554595" y="2967990"/>
            <a:ext cx="482600" cy="482600"/>
          </a:xfrm>
          <a:prstGeom prst="ellips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6925945" y="3701415"/>
            <a:ext cx="482600" cy="482600"/>
          </a:xfrm>
          <a:prstGeom prst="ellips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7557770" y="4428490"/>
            <a:ext cx="482600" cy="482600"/>
          </a:xfrm>
          <a:prstGeom prst="ellips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925945" y="5139690"/>
            <a:ext cx="482600" cy="482600"/>
          </a:xfrm>
          <a:prstGeom prst="ellips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05C40D43-601A-065E-1E92-0F4405212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9053" y="209004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19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96315" y="1096010"/>
            <a:ext cx="10579600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8. </a:t>
            </a:r>
            <a:r>
              <a:rPr lang="en-US" sz="3200" b="1" dirty="0" err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请画一幅图，利用它说一说算式</a:t>
            </a: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3×4 = 12、4×3 = 12、12÷3 = 4、12÷4 = 3 </a:t>
            </a:r>
            <a:r>
              <a:rPr lang="en-US" sz="3200" b="1" dirty="0" err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的含义</a:t>
            </a: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302385" y="3340100"/>
            <a:ext cx="2336165" cy="482600"/>
            <a:chOff x="2051" y="4720"/>
            <a:chExt cx="3679" cy="760"/>
          </a:xfrm>
        </p:grpSpPr>
        <p:sp>
          <p:nvSpPr>
            <p:cNvPr id="2" name="椭圆 1"/>
            <p:cNvSpPr/>
            <p:nvPr/>
          </p:nvSpPr>
          <p:spPr>
            <a:xfrm>
              <a:off x="2051" y="472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椭圆 2"/>
            <p:cNvSpPr/>
            <p:nvPr/>
          </p:nvSpPr>
          <p:spPr>
            <a:xfrm>
              <a:off x="3024" y="472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997" y="472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970" y="472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02385" y="3949700"/>
            <a:ext cx="2336165" cy="482600"/>
            <a:chOff x="2051" y="5700"/>
            <a:chExt cx="3679" cy="760"/>
          </a:xfrm>
        </p:grpSpPr>
        <p:sp>
          <p:nvSpPr>
            <p:cNvPr id="7" name="椭圆 6"/>
            <p:cNvSpPr/>
            <p:nvPr/>
          </p:nvSpPr>
          <p:spPr>
            <a:xfrm>
              <a:off x="2051" y="570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024" y="570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997" y="570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4970" y="570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302385" y="4559300"/>
            <a:ext cx="2336165" cy="482600"/>
            <a:chOff x="2051" y="6640"/>
            <a:chExt cx="3679" cy="760"/>
          </a:xfrm>
        </p:grpSpPr>
        <p:sp>
          <p:nvSpPr>
            <p:cNvPr id="11" name="椭圆 10"/>
            <p:cNvSpPr/>
            <p:nvPr/>
          </p:nvSpPr>
          <p:spPr>
            <a:xfrm>
              <a:off x="2051" y="664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024" y="664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997" y="664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970" y="6640"/>
              <a:ext cx="760" cy="760"/>
            </a:xfrm>
            <a:prstGeom prst="ellipse">
              <a:avLst/>
            </a:prstGeom>
            <a:solidFill>
              <a:srgbClr val="FEF2E3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298315" y="2734310"/>
            <a:ext cx="688784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12÷3 = 4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有12个      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摆成了3行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求平均每行有多少个      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  <a:p>
            <a:pPr eaLnBrk="1" latinLnBrk="0" hangingPunct="1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12÷4 = 3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有12个      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摆成了4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列，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求平均每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列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有多少个      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726045" y="2980690"/>
            <a:ext cx="482600" cy="482600"/>
          </a:xfrm>
          <a:prstGeom prst="ellips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135620" y="3714115"/>
            <a:ext cx="482600" cy="482600"/>
          </a:xfrm>
          <a:prstGeom prst="ellips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726045" y="4447540"/>
            <a:ext cx="482600" cy="482600"/>
          </a:xfrm>
          <a:prstGeom prst="ellips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135620" y="5180965"/>
            <a:ext cx="482600" cy="482600"/>
          </a:xfrm>
          <a:prstGeom prst="ellipse">
            <a:avLst/>
          </a:prstGeom>
          <a:solidFill>
            <a:srgbClr val="FEF2E3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C797220D-D757-DEC1-1E70-A60BBBCC5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9053" y="209004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3" grpId="0" animBg="1"/>
      <p:bldP spid="24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547</Words>
  <Application>Microsoft Office PowerPoint</Application>
  <PresentationFormat>宽屏</PresentationFormat>
  <Paragraphs>114</Paragraphs>
  <Slides>14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717</cp:revision>
  <dcterms:created xsi:type="dcterms:W3CDTF">2015-08-27T07:30:00Z</dcterms:created>
  <dcterms:modified xsi:type="dcterms:W3CDTF">2025-07-25T02:12:48Z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