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6"/>
  </p:notesMasterIdLst>
  <p:sldIdLst>
    <p:sldId id="454" r:id="rId2"/>
    <p:sldId id="573" r:id="rId3"/>
    <p:sldId id="572" r:id="rId4"/>
    <p:sldId id="574" r:id="rId5"/>
    <p:sldId id="605" r:id="rId6"/>
    <p:sldId id="541" r:id="rId7"/>
    <p:sldId id="606" r:id="rId8"/>
    <p:sldId id="519" r:id="rId9"/>
    <p:sldId id="576" r:id="rId10"/>
    <p:sldId id="595" r:id="rId11"/>
    <p:sldId id="596" r:id="rId12"/>
    <p:sldId id="508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1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4072">
          <p15:clr>
            <a:srgbClr val="A4A3A4"/>
          </p15:clr>
        </p15:guide>
        <p15:guide id="4" pos="256">
          <p15:clr>
            <a:srgbClr val="A4A3A4"/>
          </p15:clr>
        </p15:guide>
        <p15:guide id="5" pos="67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EF2E3"/>
    <a:srgbClr val="0000FF"/>
    <a:srgbClr val="EFFFE5"/>
    <a:srgbClr val="FBFFF9"/>
    <a:srgbClr val="FEAFF6"/>
    <a:srgbClr val="FF00FF"/>
    <a:srgbClr val="652993"/>
    <a:srgbClr val="57237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08" d="100"/>
          <a:sy n="108" d="100"/>
        </p:scale>
        <p:origin x="564" y="96"/>
      </p:cViewPr>
      <p:guideLst>
        <p:guide orient="horz" pos="2011"/>
        <p:guide orient="horz" pos="935"/>
        <p:guide orient="horz" pos="4072"/>
        <p:guide pos="256"/>
        <p:guide pos="67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629546" y="2853056"/>
            <a:ext cx="7434684" cy="119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 dirty="0">
                <a:solidFill>
                  <a:srgbClr val="000000"/>
                </a:solidFill>
                <a:latin typeface="楷体" panose="02010609060101010101" pitchFamily="49" charset="-122"/>
              </a:rPr>
              <a:t>乘法的初步认识（</a:t>
            </a:r>
            <a:r>
              <a:rPr lang="en-US" sz="5400" b="1" dirty="0">
                <a:solidFill>
                  <a:srgbClr val="000000"/>
                </a:solidFill>
                <a:latin typeface="楷体" panose="02010609060101010101" pitchFamily="49" charset="-122"/>
              </a:rPr>
              <a:t>2</a:t>
            </a:r>
            <a:r>
              <a:rPr sz="5400" b="1" dirty="0">
                <a:solidFill>
                  <a:srgbClr val="000000"/>
                </a:solidFill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628775"/>
            <a:ext cx="397764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auto" latinLnBrk="0">
              <a:lnSpc>
                <a:spcPct val="100000"/>
              </a:lnSpc>
              <a:buClr>
                <a:srgbClr val="00B050"/>
              </a:buClr>
              <a:buFont typeface="Wingdings" panose="05000000000000000000" charset="0"/>
              <a:buNone/>
            </a:pPr>
            <a:r>
              <a:rPr lang="zh-CN" altLang="en-US" sz="4000" b="1">
                <a:gradFill>
                  <a:gsLst>
                    <a:gs pos="47000">
                      <a:srgbClr val="7B32B2"/>
                    </a:gs>
                    <a:gs pos="97000">
                      <a:srgbClr val="652993"/>
                    </a:gs>
                    <a:gs pos="0">
                      <a:srgbClr val="57237E"/>
                    </a:gs>
                  </a:gsLst>
                  <a:lin scaled="0"/>
                </a:gradFill>
                <a:latin typeface="方正卡通简体" panose="03000509000000000000" charset="-122"/>
                <a:ea typeface="方正卡通简体" panose="03000509000000000000" charset="-122"/>
              </a:rPr>
              <a:t>乘法闪电赛</a:t>
            </a:r>
          </a:p>
        </p:txBody>
      </p:sp>
      <p:pic>
        <p:nvPicPr>
          <p:cNvPr id="3" name="图片 2" descr="未命名项目-图层 1 (9)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25" y="2349500"/>
            <a:ext cx="5233670" cy="3489325"/>
          </a:xfrm>
          <a:prstGeom prst="rect">
            <a:avLst/>
          </a:prstGeom>
        </p:spPr>
      </p:pic>
      <p:sp>
        <p:nvSpPr>
          <p:cNvPr id="81" name="文本框 80"/>
          <p:cNvSpPr txBox="1"/>
          <p:nvPr/>
        </p:nvSpPr>
        <p:spPr>
          <a:xfrm>
            <a:off x="6671945" y="2421255"/>
            <a:ext cx="49510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200" b="1"/>
              <a:t>4</a:t>
            </a:r>
            <a:r>
              <a:rPr lang="zh-CN" altLang="en-US" sz="3200" b="1"/>
              <a:t>组气球，每组</a:t>
            </a:r>
            <a:r>
              <a:rPr lang="en-US" altLang="zh-CN" sz="3200" b="1"/>
              <a:t>5</a:t>
            </a:r>
            <a:r>
              <a:rPr lang="zh-CN" altLang="en-US" sz="3200" b="1"/>
              <a:t>个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71945" y="3846216"/>
            <a:ext cx="40252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50000"/>
              </a:lnSpc>
            </a:pPr>
            <a:r>
              <a:rPr lang="en-US" sz="3200" b="1">
                <a:solidFill>
                  <a:srgbClr val="FF00FF"/>
                </a:solidFill>
              </a:rPr>
              <a:t>5 </a:t>
            </a:r>
            <a:r>
              <a:rPr lang="zh-CN" altLang="en-US" sz="3200" b="1">
                <a:solidFill>
                  <a:srgbClr val="FF00FF"/>
                </a:solidFill>
              </a:rPr>
              <a:t>×</a:t>
            </a:r>
            <a:r>
              <a:rPr lang="en-US" altLang="zh-CN" sz="3200" b="1">
                <a:solidFill>
                  <a:srgbClr val="FF00FF"/>
                </a:solidFill>
              </a:rPr>
              <a:t> 4 = 20</a:t>
            </a:r>
          </a:p>
        </p:txBody>
      </p:sp>
      <p:pic>
        <p:nvPicPr>
          <p:cNvPr id="6" name="图片 5" descr="未命名项目-图层 1 (10)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198" t="55315" r="1901" b="9694"/>
          <a:stretch>
            <a:fillRect/>
          </a:stretch>
        </p:blipFill>
        <p:spPr>
          <a:xfrm>
            <a:off x="694055" y="2493010"/>
            <a:ext cx="5833745" cy="1449705"/>
          </a:xfrm>
          <a:prstGeom prst="rect">
            <a:avLst/>
          </a:prstGeom>
        </p:spPr>
      </p:pic>
      <p:pic>
        <p:nvPicPr>
          <p:cNvPr id="7" name="图片 6" descr="未命名项目-图层 1 (10)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198" t="55315" r="1901" b="9694"/>
          <a:stretch>
            <a:fillRect/>
          </a:stretch>
        </p:blipFill>
        <p:spPr>
          <a:xfrm>
            <a:off x="694055" y="4076700"/>
            <a:ext cx="5833745" cy="14497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671945" y="2810278"/>
            <a:ext cx="4951095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200" b="1"/>
              <a:t>2</a:t>
            </a:r>
            <a:r>
              <a:rPr lang="zh-CN" altLang="en-US" sz="3200" b="1"/>
              <a:t>排小树，每排</a:t>
            </a:r>
            <a:r>
              <a:rPr lang="en-US" altLang="zh-CN" sz="3200" b="1"/>
              <a:t>5</a:t>
            </a:r>
            <a:r>
              <a:rPr lang="zh-CN" altLang="en-US" sz="3200" b="1"/>
              <a:t>棵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665281" y="4379574"/>
            <a:ext cx="40252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50000"/>
              </a:lnSpc>
            </a:pPr>
            <a:r>
              <a:rPr lang="en-US" sz="3200" b="1">
                <a:solidFill>
                  <a:srgbClr val="FF00FF"/>
                </a:solidFill>
              </a:rPr>
              <a:t>5 </a:t>
            </a:r>
            <a:r>
              <a:rPr lang="zh-CN" altLang="en-US" sz="3200" b="1">
                <a:solidFill>
                  <a:srgbClr val="FF00FF"/>
                </a:solidFill>
              </a:rPr>
              <a:t>×</a:t>
            </a:r>
            <a:r>
              <a:rPr lang="en-US" altLang="zh-CN" sz="3200" b="1">
                <a:solidFill>
                  <a:srgbClr val="FF00FF"/>
                </a:solidFill>
              </a:rPr>
              <a:t> 2 = 10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823845" y="5804535"/>
            <a:ext cx="65443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为什么这些情况都能用乘法？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81" grpId="0"/>
      <p:bldP spid="81" grpId="1"/>
      <p:bldP spid="4" grpId="0"/>
      <p:bldP spid="4" grpId="1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767398" y="1771968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33220" y="1845310"/>
            <a:ext cx="65443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一共有多少个圆？列式解答。</a:t>
            </a:r>
          </a:p>
        </p:txBody>
      </p:sp>
      <p:sp>
        <p:nvSpPr>
          <p:cNvPr id="38" name="椭圆 37"/>
          <p:cNvSpPr/>
          <p:nvPr/>
        </p:nvSpPr>
        <p:spPr>
          <a:xfrm>
            <a:off x="1417955" y="318833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2019300" y="318833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2620645" y="318833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3221990" y="318833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3823335" y="318833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424680" y="318833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417955" y="37776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2019300" y="37776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2620645" y="37776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3221990" y="37776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3823335" y="37776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424680" y="37776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417955" y="49561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2019300" y="49561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2620645" y="49561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3221990" y="49561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823335" y="49561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424680" y="49561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417955" y="43668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2019300" y="43668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2620645" y="43668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221990" y="43668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3823335" y="43668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424680" y="43668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5378450" y="2631440"/>
            <a:ext cx="6280785" cy="3483610"/>
          </a:xfrm>
          <a:prstGeom prst="roundRect">
            <a:avLst>
              <a:gd name="adj" fmla="val 4872"/>
            </a:avLst>
          </a:prstGeom>
          <a:solidFill>
            <a:srgbClr val="FFF9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5465445" y="2760345"/>
            <a:ext cx="60966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en-US" altLang="zh-CN" sz="3200" b="1"/>
              <a:t>1. </a:t>
            </a:r>
            <a:r>
              <a:rPr lang="zh-CN" altLang="en-US" sz="3200" b="1"/>
              <a:t>独立思考：可以怎样列式计算？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5465445" y="3336925"/>
            <a:ext cx="6096635" cy="2584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3200" b="1" dirty="0"/>
              <a:t>2. </a:t>
            </a:r>
            <a:r>
              <a:rPr lang="zh-CN" altLang="en-US" sz="3200" b="1" dirty="0"/>
              <a:t>组内交流：</a:t>
            </a: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3200" b="1" dirty="0"/>
              <a:t>①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说一说，你是怎么想的？</a:t>
            </a: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3200" b="1" dirty="0"/>
              <a:t>②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算出列式计算的结果，说一说你发现了什么？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/>
      <p:bldP spid="8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7"/>
          <p:cNvGrpSpPr/>
          <p:nvPr/>
        </p:nvGrpSpPr>
        <p:grpSpPr bwMode="auto">
          <a:xfrm>
            <a:off x="196850" y="3420745"/>
            <a:ext cx="11612880" cy="2792095"/>
            <a:chOff x="684064" y="960104"/>
            <a:chExt cx="10823872" cy="4721485"/>
          </a:xfrm>
        </p:grpSpPr>
        <p:grpSp>
          <p:nvGrpSpPr>
            <p:cNvPr id="48" name="组合 8"/>
            <p:cNvGrpSpPr/>
            <p:nvPr/>
          </p:nvGrpSpPr>
          <p:grpSpPr bwMode="auto">
            <a:xfrm>
              <a:off x="684064" y="960104"/>
              <a:ext cx="10823872" cy="4721485"/>
              <a:chOff x="684064" y="960104"/>
              <a:chExt cx="10823872" cy="4721485"/>
            </a:xfrm>
          </p:grpSpPr>
          <p:sp>
            <p:nvSpPr>
              <p:cNvPr id="49" name="矩形: 圆角 4"/>
              <p:cNvSpPr/>
              <p:nvPr/>
            </p:nvSpPr>
            <p:spPr>
              <a:xfrm>
                <a:off x="925208" y="960104"/>
                <a:ext cx="10441420" cy="4642612"/>
              </a:xfrm>
              <a:prstGeom prst="roundRect">
                <a:avLst>
                  <a:gd name="adj" fmla="val 22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600"/>
              </a:p>
            </p:txBody>
          </p:sp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84064" y="968068"/>
                <a:ext cx="10823872" cy="4713521"/>
              </a:xfrm>
              <a:prstGeom prst="rect">
                <a:avLst/>
              </a:prstGeom>
            </p:spPr>
          </p:pic>
        </p:grpSp>
        <p:sp>
          <p:nvSpPr>
            <p:cNvPr id="51" name="矩形 50"/>
            <p:cNvSpPr/>
            <p:nvPr/>
          </p:nvSpPr>
          <p:spPr>
            <a:xfrm>
              <a:off x="1447433" y="1758683"/>
              <a:ext cx="9651939" cy="36346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54" name="圆角矩形 53"/>
          <p:cNvSpPr/>
          <p:nvPr/>
        </p:nvSpPr>
        <p:spPr>
          <a:xfrm>
            <a:off x="1371600" y="3215005"/>
            <a:ext cx="1736090" cy="575945"/>
          </a:xfrm>
          <a:prstGeom prst="roundRect">
            <a:avLst>
              <a:gd name="adj" fmla="val 14994"/>
            </a:avLst>
          </a:prstGeom>
          <a:solidFill>
            <a:srgbClr val="8CAE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/>
              <a:t>任务卡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24510" y="4025900"/>
            <a:ext cx="1134364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607695" lvl="1" indent="-1504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7295" lvl="2" indent="-3028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6895" lvl="3" indent="-4552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6495" lvl="4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048000" lvl="5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657600" lvl="6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267200" lvl="7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876800" lvl="8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CAECD"/>
              </a:buClr>
              <a:buFont typeface="Wingdings" panose="05000000000000000000" charset="0"/>
              <a:buChar char="l"/>
            </a:pPr>
            <a:r>
              <a:rPr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横着看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，每行____个，有____行 </a:t>
            </a:r>
          </a:p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CAECD"/>
              </a:buClr>
            </a:pP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→ </a:t>
            </a:r>
            <a:r>
              <a:rPr lang="zh-CN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加法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算式：_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</a:t>
            </a:r>
            <a:r>
              <a:rPr 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 </a:t>
            </a:r>
            <a:r>
              <a:rPr lang="zh-CN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乘法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算式：__________</a:t>
            </a:r>
          </a:p>
        </p:txBody>
      </p:sp>
      <p:sp>
        <p:nvSpPr>
          <p:cNvPr id="56" name="文本框 55"/>
          <p:cNvSpPr txBox="1"/>
          <p:nvPr/>
        </p:nvSpPr>
        <p:spPr>
          <a:xfrm flipH="1">
            <a:off x="3834765" y="4222115"/>
            <a:ext cx="9169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endParaRPr lang="en-US" altLang="en-US" sz="3200" b="1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 flipH="1">
            <a:off x="6094730" y="4222115"/>
            <a:ext cx="9169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en-US" altLang="en-US" sz="3200" b="1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 flipH="1">
            <a:off x="9122410" y="5012690"/>
            <a:ext cx="20580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6 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 4 = 24</a:t>
            </a:r>
          </a:p>
        </p:txBody>
      </p:sp>
      <p:sp>
        <p:nvSpPr>
          <p:cNvPr id="139" name="椭圆 138"/>
          <p:cNvSpPr/>
          <p:nvPr/>
        </p:nvSpPr>
        <p:spPr>
          <a:xfrm>
            <a:off x="4432300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5033645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5634990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6236335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6837680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7439025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4432300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5033645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5634990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6236335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6837680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7439025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432300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5033645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5634990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6236335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6837680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椭圆 155"/>
          <p:cNvSpPr/>
          <p:nvPr/>
        </p:nvSpPr>
        <p:spPr>
          <a:xfrm>
            <a:off x="7439025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>
            <a:off x="4432300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>
            <a:off x="5033645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椭圆 158"/>
          <p:cNvSpPr/>
          <p:nvPr/>
        </p:nvSpPr>
        <p:spPr>
          <a:xfrm>
            <a:off x="5634990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椭圆 159"/>
          <p:cNvSpPr/>
          <p:nvPr/>
        </p:nvSpPr>
        <p:spPr>
          <a:xfrm>
            <a:off x="6236335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椭圆 160"/>
          <p:cNvSpPr/>
          <p:nvPr/>
        </p:nvSpPr>
        <p:spPr>
          <a:xfrm>
            <a:off x="6837680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椭圆 161"/>
          <p:cNvSpPr/>
          <p:nvPr/>
        </p:nvSpPr>
        <p:spPr>
          <a:xfrm>
            <a:off x="7439025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圆角矩形 162"/>
          <p:cNvSpPr/>
          <p:nvPr/>
        </p:nvSpPr>
        <p:spPr>
          <a:xfrm>
            <a:off x="4270375" y="840835"/>
            <a:ext cx="3744595" cy="504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圆角矩形 163"/>
          <p:cNvSpPr/>
          <p:nvPr/>
        </p:nvSpPr>
        <p:spPr>
          <a:xfrm>
            <a:off x="4295775" y="1430115"/>
            <a:ext cx="3744595" cy="504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圆角矩形 164"/>
          <p:cNvSpPr/>
          <p:nvPr/>
        </p:nvSpPr>
        <p:spPr>
          <a:xfrm>
            <a:off x="4295775" y="2019395"/>
            <a:ext cx="3744595" cy="504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圆角矩形 165"/>
          <p:cNvSpPr/>
          <p:nvPr/>
        </p:nvSpPr>
        <p:spPr>
          <a:xfrm>
            <a:off x="4295775" y="2608675"/>
            <a:ext cx="3744595" cy="504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文本框 166"/>
          <p:cNvSpPr txBox="1"/>
          <p:nvPr/>
        </p:nvSpPr>
        <p:spPr>
          <a:xfrm flipH="1">
            <a:off x="3575685" y="5012690"/>
            <a:ext cx="23406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6+6+6+6=24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7" grpId="0"/>
      <p:bldP spid="58" grpId="0"/>
      <p:bldP spid="139" grpId="0" animBg="1"/>
      <p:bldP spid="140" grpId="0" animBg="1"/>
      <p:bldP spid="141" grpId="0" animBg="1"/>
      <p:bldP spid="142" grpId="0" animBg="1"/>
      <p:bldP spid="143" grpId="0" animBg="1"/>
      <p:bldP spid="144" grpId="0" bldLvl="0" animBg="1"/>
      <p:bldP spid="163" grpId="0" bldLvl="0" animBg="1"/>
      <p:bldP spid="164" grpId="0" bldLvl="0" animBg="1"/>
      <p:bldP spid="165" grpId="0" bldLvl="0" animBg="1"/>
      <p:bldP spid="166" grpId="0" bldLvl="0" animBg="1"/>
      <p:bldP spid="1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7"/>
          <p:cNvGrpSpPr/>
          <p:nvPr/>
        </p:nvGrpSpPr>
        <p:grpSpPr bwMode="auto">
          <a:xfrm>
            <a:off x="193040" y="3420745"/>
            <a:ext cx="11856085" cy="2792095"/>
            <a:chOff x="684064" y="960104"/>
            <a:chExt cx="10823872" cy="4721485"/>
          </a:xfrm>
        </p:grpSpPr>
        <p:grpSp>
          <p:nvGrpSpPr>
            <p:cNvPr id="48" name="组合 8"/>
            <p:cNvGrpSpPr/>
            <p:nvPr/>
          </p:nvGrpSpPr>
          <p:grpSpPr bwMode="auto">
            <a:xfrm>
              <a:off x="684064" y="960104"/>
              <a:ext cx="10823872" cy="4721485"/>
              <a:chOff x="684064" y="960104"/>
              <a:chExt cx="10823872" cy="4721485"/>
            </a:xfrm>
          </p:grpSpPr>
          <p:sp>
            <p:nvSpPr>
              <p:cNvPr id="49" name="矩形: 圆角 4"/>
              <p:cNvSpPr/>
              <p:nvPr/>
            </p:nvSpPr>
            <p:spPr>
              <a:xfrm>
                <a:off x="925208" y="960104"/>
                <a:ext cx="10441420" cy="4642612"/>
              </a:xfrm>
              <a:prstGeom prst="roundRect">
                <a:avLst>
                  <a:gd name="adj" fmla="val 22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600"/>
              </a:p>
            </p:txBody>
          </p:sp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84064" y="968068"/>
                <a:ext cx="10823872" cy="4713521"/>
              </a:xfrm>
              <a:prstGeom prst="rect">
                <a:avLst/>
              </a:prstGeom>
            </p:spPr>
          </p:pic>
        </p:grpSp>
        <p:sp>
          <p:nvSpPr>
            <p:cNvPr id="51" name="矩形 50"/>
            <p:cNvSpPr/>
            <p:nvPr/>
          </p:nvSpPr>
          <p:spPr>
            <a:xfrm>
              <a:off x="1447433" y="1758683"/>
              <a:ext cx="9651939" cy="36346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54" name="圆角矩形 53"/>
          <p:cNvSpPr/>
          <p:nvPr/>
        </p:nvSpPr>
        <p:spPr>
          <a:xfrm>
            <a:off x="1371600" y="3215005"/>
            <a:ext cx="1736090" cy="575945"/>
          </a:xfrm>
          <a:prstGeom prst="roundRect">
            <a:avLst>
              <a:gd name="adj" fmla="val 14994"/>
            </a:avLst>
          </a:prstGeom>
          <a:solidFill>
            <a:srgbClr val="8CAE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/>
              <a:t>任务卡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24510" y="4025900"/>
            <a:ext cx="116058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607695" lvl="1" indent="-1504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7295" lvl="2" indent="-3028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6895" lvl="3" indent="-4552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6495" lvl="4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048000" lvl="5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657600" lvl="6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267200" lvl="7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876800" lvl="8" indent="-607695" algn="l" defTabSz="1219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457200" indent="-457200"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CAECD"/>
              </a:buClr>
              <a:buFont typeface="Wingdings" panose="05000000000000000000" charset="0"/>
              <a:buChar char="l"/>
            </a:pPr>
            <a:r>
              <a:rPr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竖着看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每列____个，有____列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</a:p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CAECD"/>
              </a:buClr>
            </a:pP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→ </a:t>
            </a:r>
            <a:r>
              <a:rPr lang="zh-CN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加法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算式：_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</a:t>
            </a:r>
            <a:r>
              <a:rPr 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</a:t>
            </a:r>
            <a:r>
              <a:rPr 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乘法</a:t>
            </a:r>
            <a:r>
              <a:rPr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算式：_________</a:t>
            </a:r>
          </a:p>
        </p:txBody>
      </p:sp>
      <p:sp>
        <p:nvSpPr>
          <p:cNvPr id="56" name="文本框 55"/>
          <p:cNvSpPr txBox="1"/>
          <p:nvPr/>
        </p:nvSpPr>
        <p:spPr>
          <a:xfrm flipH="1">
            <a:off x="3834765" y="4222115"/>
            <a:ext cx="9169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en-US" altLang="en-US" sz="3200" b="1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 flipH="1">
            <a:off x="6094730" y="4222115"/>
            <a:ext cx="9169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endParaRPr lang="en-US" altLang="en-US" sz="3200" b="1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 flipH="1">
            <a:off x="9552940" y="5012690"/>
            <a:ext cx="20580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4 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 6 = 24</a:t>
            </a:r>
          </a:p>
        </p:txBody>
      </p:sp>
      <p:sp>
        <p:nvSpPr>
          <p:cNvPr id="139" name="椭圆 138"/>
          <p:cNvSpPr/>
          <p:nvPr/>
        </p:nvSpPr>
        <p:spPr>
          <a:xfrm>
            <a:off x="4432300" y="88360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5033645" y="88360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5634990" y="88360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6236335" y="88360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6837680" y="88360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7439025" y="88360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4432300" y="147288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5033645" y="147288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5634990" y="147288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6236335" y="147288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6837680" y="147288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7439025" y="147288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432300" y="265144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5033645" y="265144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5634990" y="265144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6236335" y="265144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6837680" y="265144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椭圆 155"/>
          <p:cNvSpPr/>
          <p:nvPr/>
        </p:nvSpPr>
        <p:spPr>
          <a:xfrm>
            <a:off x="7439025" y="265144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>
            <a:off x="4432300" y="206216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>
            <a:off x="5033645" y="206216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椭圆 158"/>
          <p:cNvSpPr/>
          <p:nvPr/>
        </p:nvSpPr>
        <p:spPr>
          <a:xfrm>
            <a:off x="5634990" y="206216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椭圆 159"/>
          <p:cNvSpPr/>
          <p:nvPr/>
        </p:nvSpPr>
        <p:spPr>
          <a:xfrm>
            <a:off x="6236335" y="206216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椭圆 160"/>
          <p:cNvSpPr/>
          <p:nvPr/>
        </p:nvSpPr>
        <p:spPr>
          <a:xfrm>
            <a:off x="6837680" y="206216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椭圆 161"/>
          <p:cNvSpPr/>
          <p:nvPr/>
        </p:nvSpPr>
        <p:spPr>
          <a:xfrm>
            <a:off x="7439025" y="2062162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圆角矩形 162"/>
          <p:cNvSpPr/>
          <p:nvPr/>
        </p:nvSpPr>
        <p:spPr>
          <a:xfrm>
            <a:off x="4360420" y="750570"/>
            <a:ext cx="540000" cy="2448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文本框 166"/>
          <p:cNvSpPr txBox="1"/>
          <p:nvPr/>
        </p:nvSpPr>
        <p:spPr>
          <a:xfrm flipH="1">
            <a:off x="3387725" y="5012690"/>
            <a:ext cx="33089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4+4+4+4+4+4=24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962015" y="764540"/>
            <a:ext cx="539750" cy="2448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563360" y="764540"/>
            <a:ext cx="539750" cy="2448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6164705" y="764540"/>
            <a:ext cx="539750" cy="2448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766050" y="764540"/>
            <a:ext cx="539750" cy="2448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367395" y="764540"/>
            <a:ext cx="539750" cy="2448000"/>
          </a:xfrm>
          <a:prstGeom prst="round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AFF6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7" grpId="0"/>
      <p:bldP spid="58" grpId="0"/>
      <p:bldP spid="139" grpId="0" bldLvl="0" animBg="1"/>
      <p:bldP spid="145" grpId="0" animBg="1"/>
      <p:bldP spid="151" grpId="0" animBg="1"/>
      <p:bldP spid="157" grpId="0" animBg="1"/>
      <p:bldP spid="163" grpId="0" bldLvl="0" animBg="1"/>
      <p:bldP spid="167" grpId="0"/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/>
          <p:cNvSpPr txBox="1"/>
          <p:nvPr/>
        </p:nvSpPr>
        <p:spPr>
          <a:xfrm flipH="1">
            <a:off x="1127760" y="4437380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横着看：</a:t>
            </a:r>
          </a:p>
        </p:txBody>
      </p:sp>
      <p:sp>
        <p:nvSpPr>
          <p:cNvPr id="65" name="文本框 64"/>
          <p:cNvSpPr txBox="1"/>
          <p:nvPr/>
        </p:nvSpPr>
        <p:spPr>
          <a:xfrm flipH="1">
            <a:off x="1127760" y="530034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竖着看：</a:t>
            </a:r>
          </a:p>
        </p:txBody>
      </p:sp>
      <p:sp>
        <p:nvSpPr>
          <p:cNvPr id="8" name="圆角矩形标注 7"/>
          <p:cNvSpPr/>
          <p:nvPr/>
        </p:nvSpPr>
        <p:spPr>
          <a:xfrm>
            <a:off x="8208645" y="908050"/>
            <a:ext cx="3378835" cy="928370"/>
          </a:xfrm>
          <a:prstGeom prst="wedgeRoundRectCallout">
            <a:avLst>
              <a:gd name="adj1" fmla="val 22787"/>
              <a:gd name="adj2" fmla="val -8925"/>
              <a:gd name="adj3" fmla="val 16667"/>
            </a:avLst>
          </a:prstGeom>
          <a:solidFill>
            <a:srgbClr val="EFFFE5"/>
          </a:solidFill>
          <a:ln>
            <a:solidFill>
              <a:srgbClr val="EFFFE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30000"/>
              </a:lnSpc>
            </a:pPr>
            <a:r>
              <a:rPr lang="zh-CN" altLang="en-US" sz="3200">
                <a:solidFill>
                  <a:srgbClr val="000000"/>
                </a:solidFill>
              </a:rPr>
              <a:t>你发现了什么？</a:t>
            </a:r>
          </a:p>
        </p:txBody>
      </p:sp>
      <p:pic>
        <p:nvPicPr>
          <p:cNvPr id="5" name="图片 4" descr="101"/>
          <p:cNvPicPr>
            <a:picLocks noChangeAspect="1"/>
          </p:cNvPicPr>
          <p:nvPr/>
        </p:nvPicPr>
        <p:blipFill>
          <a:blip r:embed="rId3"/>
          <a:srcRect l="25799" t="-3309" r="-2010" b="64555"/>
          <a:stretch>
            <a:fillRect/>
          </a:stretch>
        </p:blipFill>
        <p:spPr>
          <a:xfrm>
            <a:off x="10200640" y="1700530"/>
            <a:ext cx="1386840" cy="13868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82" h="3982">
                <a:moveTo>
                  <a:pt x="1991" y="0"/>
                </a:moveTo>
                <a:cubicBezTo>
                  <a:pt x="3091" y="0"/>
                  <a:pt x="3982" y="891"/>
                  <a:pt x="3982" y="1991"/>
                </a:cubicBezTo>
                <a:cubicBezTo>
                  <a:pt x="3982" y="3091"/>
                  <a:pt x="3091" y="3982"/>
                  <a:pt x="1991" y="3982"/>
                </a:cubicBezTo>
                <a:cubicBezTo>
                  <a:pt x="891" y="3982"/>
                  <a:pt x="0" y="3091"/>
                  <a:pt x="0" y="1991"/>
                </a:cubicBezTo>
                <a:cubicBezTo>
                  <a:pt x="0" y="891"/>
                  <a:pt x="891" y="0"/>
                  <a:pt x="1991" y="0"/>
                </a:cubicBezTo>
                <a:close/>
              </a:path>
            </a:pathLst>
          </a:custGeom>
          <a:solidFill>
            <a:srgbClr val="EFFFE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6167755" y="4509135"/>
            <a:ext cx="4758690" cy="1358321"/>
          </a:xfrm>
          <a:prstGeom prst="rect">
            <a:avLst/>
          </a:prstGeom>
          <a:solidFill>
            <a:srgbClr val="FFFFFF"/>
          </a:solidFill>
          <a:ln>
            <a:solidFill>
              <a:srgbClr val="FF00FF"/>
            </a:solidFill>
          </a:ln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FF00FF"/>
                </a:solidFill>
              </a:rPr>
              <a:t>两个乘数</a:t>
            </a:r>
            <a:r>
              <a:rPr lang="zh-CN" altLang="en-US" sz="3600" b="1" dirty="0">
                <a:solidFill>
                  <a:srgbClr val="FF00FF"/>
                </a:solidFill>
                <a:sym typeface="+mn-ea"/>
              </a:rPr>
              <a:t>交换</a:t>
            </a:r>
            <a:r>
              <a:rPr lang="zh-CN" altLang="en-US" sz="3600" b="1" dirty="0">
                <a:solidFill>
                  <a:srgbClr val="FF00FF"/>
                </a:solidFill>
              </a:rPr>
              <a:t>位置，意义不同但积相同。</a:t>
            </a:r>
          </a:p>
        </p:txBody>
      </p:sp>
      <p:sp>
        <p:nvSpPr>
          <p:cNvPr id="139" name="椭圆 138"/>
          <p:cNvSpPr/>
          <p:nvPr/>
        </p:nvSpPr>
        <p:spPr>
          <a:xfrm>
            <a:off x="4432300" y="872490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5033645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5634990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6236335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6837680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7439025" y="89471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4432300" y="1461770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5033645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5634990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6236335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6837680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7439025" y="148399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432300" y="2640330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5033645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5634990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6236335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6837680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椭圆 155"/>
          <p:cNvSpPr/>
          <p:nvPr/>
        </p:nvSpPr>
        <p:spPr>
          <a:xfrm>
            <a:off x="7439025" y="266255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>
            <a:off x="4432300" y="2051050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>
            <a:off x="5033645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椭圆 158"/>
          <p:cNvSpPr/>
          <p:nvPr/>
        </p:nvSpPr>
        <p:spPr>
          <a:xfrm>
            <a:off x="5634990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椭圆 159"/>
          <p:cNvSpPr/>
          <p:nvPr/>
        </p:nvSpPr>
        <p:spPr>
          <a:xfrm>
            <a:off x="6236335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椭圆 160"/>
          <p:cNvSpPr/>
          <p:nvPr/>
        </p:nvSpPr>
        <p:spPr>
          <a:xfrm>
            <a:off x="6837680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椭圆 161"/>
          <p:cNvSpPr/>
          <p:nvPr/>
        </p:nvSpPr>
        <p:spPr>
          <a:xfrm>
            <a:off x="7439025" y="2073275"/>
            <a:ext cx="396240" cy="396240"/>
          </a:xfrm>
          <a:prstGeom prst="ellipse">
            <a:avLst/>
          </a:prstGeom>
          <a:solidFill>
            <a:srgbClr val="FBC6AB"/>
          </a:solidFill>
          <a:ln>
            <a:solidFill>
              <a:srgbClr val="BE63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199515" y="3429000"/>
            <a:ext cx="100012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</a:rPr>
              <a:t>从不同角度观察方阵图，可以写出两个乘法算式</a:t>
            </a:r>
          </a:p>
        </p:txBody>
      </p:sp>
      <p:sp>
        <p:nvSpPr>
          <p:cNvPr id="20" name="文本框 19"/>
          <p:cNvSpPr txBox="1"/>
          <p:nvPr/>
        </p:nvSpPr>
        <p:spPr>
          <a:xfrm flipH="1">
            <a:off x="2783840" y="4438650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6 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 4 = 24</a:t>
            </a:r>
          </a:p>
        </p:txBody>
      </p:sp>
      <p:sp>
        <p:nvSpPr>
          <p:cNvPr id="21" name="文本框 20"/>
          <p:cNvSpPr txBox="1"/>
          <p:nvPr/>
        </p:nvSpPr>
        <p:spPr>
          <a:xfrm flipH="1">
            <a:off x="2783840" y="530161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4 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 6 = 24</a:t>
            </a:r>
          </a:p>
        </p:txBody>
      </p:sp>
      <p:sp>
        <p:nvSpPr>
          <p:cNvPr id="22" name="右大括号 21"/>
          <p:cNvSpPr/>
          <p:nvPr/>
        </p:nvSpPr>
        <p:spPr>
          <a:xfrm>
            <a:off x="5387340" y="4580890"/>
            <a:ext cx="492760" cy="1296670"/>
          </a:xfrm>
          <a:prstGeom prst="rightBrace">
            <a:avLst>
              <a:gd name="adj1" fmla="val 26546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5" grpId="0"/>
      <p:bldP spid="9" grpId="0" animBg="1"/>
      <p:bldP spid="19" grpId="0"/>
      <p:bldP spid="20" grpId="0"/>
      <p:bldP spid="21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55395" y="337185"/>
            <a:ext cx="9681210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怎样移动树叶，可以列出乘法算式？一共有多少片树叶？</a:t>
            </a:r>
          </a:p>
        </p:txBody>
      </p:sp>
      <p:pic>
        <p:nvPicPr>
          <p:cNvPr id="128" name="图片 127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6670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978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82900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601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716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091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466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3841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239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23120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43845" y="189357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225" y="304673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5340" y="304673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4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8455" y="304673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2720" y="304673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6470" y="304673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0220" y="304673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19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33970" y="3046730"/>
            <a:ext cx="924560" cy="10680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" name="文本框 64"/>
          <p:cNvSpPr txBox="1"/>
          <p:nvPr/>
        </p:nvSpPr>
        <p:spPr>
          <a:xfrm flipH="1">
            <a:off x="1673860" y="414464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7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21" name="文本框 20"/>
          <p:cNvSpPr txBox="1"/>
          <p:nvPr/>
        </p:nvSpPr>
        <p:spPr>
          <a:xfrm flipH="1">
            <a:off x="5636260" y="414464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8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22" name="文本框 21"/>
          <p:cNvSpPr txBox="1"/>
          <p:nvPr/>
        </p:nvSpPr>
        <p:spPr>
          <a:xfrm flipH="1">
            <a:off x="9039860" y="414464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23" name="文本框 22"/>
          <p:cNvSpPr txBox="1"/>
          <p:nvPr/>
        </p:nvSpPr>
        <p:spPr>
          <a:xfrm flipH="1">
            <a:off x="1673860" y="414464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24" name="文本框 23"/>
          <p:cNvSpPr txBox="1"/>
          <p:nvPr/>
        </p:nvSpPr>
        <p:spPr>
          <a:xfrm flipH="1">
            <a:off x="5636260" y="414464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25" name="文本框 24"/>
          <p:cNvSpPr txBox="1"/>
          <p:nvPr/>
        </p:nvSpPr>
        <p:spPr>
          <a:xfrm flipH="1">
            <a:off x="9039860" y="414464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片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501900" y="4786630"/>
            <a:ext cx="71882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 b="1">
                <a:solidFill>
                  <a:srgbClr val="0000FF"/>
                </a:solidFill>
              </a:rPr>
              <a:t>每组树叶都有6片，一共有3组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501900" y="5428615"/>
            <a:ext cx="71882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</a:rPr>
              <a:t>6 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 3 = 18 </a:t>
            </a:r>
            <a:r>
              <a:rPr lang="zh-CN" altLang="en-US" sz="3600" b="1">
                <a:solidFill>
                  <a:srgbClr val="FF0000"/>
                </a:solidFill>
              </a:rPr>
              <a:t>（片）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501900" y="6070600"/>
            <a:ext cx="71882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sz="3600" b="1">
                <a:solidFill>
                  <a:srgbClr val="FF0000"/>
                </a:solidFill>
              </a:rPr>
              <a:t>口答：一共有</a:t>
            </a:r>
            <a:r>
              <a:rPr lang="en-US" altLang="zh-CN" sz="3600" b="1">
                <a:solidFill>
                  <a:srgbClr val="FF0000"/>
                </a:solidFill>
              </a:rPr>
              <a:t>18</a:t>
            </a:r>
            <a:r>
              <a:rPr lang="zh-CN" altLang="en-US" sz="3600" b="1">
                <a:solidFill>
                  <a:srgbClr val="FF0000"/>
                </a:solidFill>
              </a:rPr>
              <a:t>片树叶。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0312 0.168981 " pathEditMode="relative" rAng="0" ptsTypes="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0" y="87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8625 0.169444 " pathEditMode="relative" rAng="0" ptsTypes="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87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21" grpId="0"/>
      <p:bldP spid="21" grpId="1"/>
      <p:bldP spid="22" grpId="0"/>
      <p:bldP spid="22" grpId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49DB050-5B5C-73CB-BC10-D095A88482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415" y="2959085"/>
            <a:ext cx="3884390" cy="26168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85520" y="1434465"/>
            <a:ext cx="68237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/>
              <a:t>1. </a:t>
            </a:r>
            <a:r>
              <a:rPr lang="zh-CN" altLang="en-US" sz="3600" b="1"/>
              <a:t>一共有多少块蛋糕？</a:t>
            </a:r>
            <a:endParaRPr lang="zh-CN" altLang="en-US" sz="3600" b="1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80100" y="184404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04155" y="2507615"/>
            <a:ext cx="61194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（</a:t>
            </a:r>
            <a:r>
              <a:rPr lang="en-US" altLang="zh-CN" sz="3600" b="1"/>
              <a:t>       </a:t>
            </a:r>
            <a:r>
              <a:rPr lang="zh-CN" sz="3600" b="1"/>
              <a:t>）个</a:t>
            </a:r>
            <a:r>
              <a:rPr lang="zh-CN" sz="3600" b="1">
                <a:sym typeface="+mn-ea"/>
              </a:rPr>
              <a:t>（</a:t>
            </a:r>
            <a:r>
              <a:rPr lang="en-US" altLang="zh-CN" sz="3600" b="1">
                <a:sym typeface="+mn-ea"/>
              </a:rPr>
              <a:t>       </a:t>
            </a:r>
            <a:r>
              <a:rPr lang="zh-CN" sz="3600" b="1">
                <a:sym typeface="+mn-ea"/>
              </a:rPr>
              <a:t>）相加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04155" y="3580765"/>
            <a:ext cx="64471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加法算式：</a:t>
            </a:r>
            <a:r>
              <a:rPr lang="en-US" altLang="zh-CN" sz="3600" b="1"/>
              <a:t>________________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04155" y="4653915"/>
            <a:ext cx="644715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乘法算式：</a:t>
            </a:r>
            <a:r>
              <a:rPr lang="en-US" altLang="zh-CN" sz="3600" b="1"/>
              <a:t>________________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36920" y="2420620"/>
            <a:ext cx="857885" cy="8237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040370" y="2420620"/>
            <a:ext cx="8578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91120" y="3429000"/>
            <a:ext cx="3683635" cy="8237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600" b="1">
                <a:solidFill>
                  <a:srgbClr val="FF0000"/>
                </a:solidFill>
              </a:rPr>
              <a:t>4 + 4 + 4 = 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80325" y="4509135"/>
            <a:ext cx="3683635" cy="818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600" b="1">
                <a:solidFill>
                  <a:srgbClr val="FF0000"/>
                </a:solidFill>
              </a:rPr>
              <a:t>4 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sz="3600" b="1">
                <a:solidFill>
                  <a:srgbClr val="FF0000"/>
                </a:solidFill>
              </a:rPr>
              <a:t> 3 = 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7248525" y="69342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267335" y="332105"/>
            <a:ext cx="7203440" cy="922020"/>
            <a:chOff x="1209" y="975"/>
            <a:chExt cx="11344" cy="1452"/>
          </a:xfrm>
        </p:grpSpPr>
        <p:sp>
          <p:nvSpPr>
            <p:cNvPr id="2" name="文本框 1"/>
            <p:cNvSpPr txBox="1"/>
            <p:nvPr/>
          </p:nvSpPr>
          <p:spPr>
            <a:xfrm>
              <a:off x="1209" y="975"/>
              <a:ext cx="11344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en-US" sz="3600" b="1"/>
                <a:t>2. </a:t>
              </a:r>
              <a:r>
                <a:rPr lang="zh-CN" altLang="en-US" sz="3600" b="1"/>
                <a:t>先按要求画</a:t>
              </a:r>
              <a:r>
                <a:rPr lang="en-US" altLang="zh-CN" sz="3600" b="1"/>
                <a:t>       </a:t>
              </a:r>
              <a:r>
                <a:rPr lang="zh-CN" altLang="en-US" sz="3600" b="1"/>
                <a:t>，再写算式。</a:t>
              </a:r>
              <a:endParaRPr lang="zh-CN" altLang="en-US" sz="3600" b="1">
                <a:sym typeface="+mn-ea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838" y="1391"/>
              <a:ext cx="873" cy="873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67335" y="1197610"/>
            <a:ext cx="69145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（</a:t>
            </a:r>
            <a:r>
              <a:rPr lang="en-US" altLang="zh-CN" sz="3600" b="1"/>
              <a:t>1</a:t>
            </a:r>
            <a:r>
              <a:rPr lang="zh-CN" sz="3600" b="1"/>
              <a:t>）每组画</a:t>
            </a:r>
            <a:r>
              <a:rPr lang="en-US" altLang="zh-CN" sz="3600" b="1"/>
              <a:t>2</a:t>
            </a:r>
            <a:r>
              <a:rPr lang="zh-CN" altLang="en-US" sz="3600" b="1"/>
              <a:t>个，画</a:t>
            </a:r>
            <a:r>
              <a:rPr lang="en-US" altLang="zh-CN" sz="3600" b="1"/>
              <a:t>3</a:t>
            </a:r>
            <a:r>
              <a:rPr lang="zh-CN" altLang="en-US" sz="3600" b="1"/>
              <a:t>组。</a:t>
            </a:r>
            <a:endParaRPr lang="zh-CN" altLang="en-US" sz="3600" b="1">
              <a:sym typeface="+mn-ea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93470" y="2237740"/>
            <a:ext cx="4392295" cy="1978660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09575" y="4222115"/>
            <a:ext cx="576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加法算式：</a:t>
            </a:r>
            <a:r>
              <a:rPr lang="en-US" altLang="zh-CN" sz="3600" b="1"/>
              <a:t>___</a:t>
            </a:r>
            <a:r>
              <a:rPr lang="en-US" altLang="zh-CN" sz="3600" b="1">
                <a:sym typeface="+mn-ea"/>
              </a:rPr>
              <a:t>____</a:t>
            </a:r>
            <a:r>
              <a:rPr lang="en-US" altLang="zh-CN" sz="3600" b="1"/>
              <a:t>______</a:t>
            </a:r>
            <a:endParaRPr lang="en-US" altLang="zh-CN" sz="3600" b="1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09575" y="5013960"/>
            <a:ext cx="576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乘法算式：</a:t>
            </a:r>
            <a:r>
              <a:rPr lang="en-US" altLang="zh-CN" sz="3600" b="1"/>
              <a:t>_____</a:t>
            </a:r>
            <a:r>
              <a:rPr lang="en-US" altLang="zh-CN" sz="3600" b="1">
                <a:sym typeface="+mn-ea"/>
              </a:rPr>
              <a:t>_</a:t>
            </a:r>
            <a:r>
              <a:rPr lang="en-US" altLang="zh-CN" sz="3600" b="1"/>
              <a:t>_______</a:t>
            </a:r>
            <a:endParaRPr lang="en-US" altLang="zh-CN" sz="3600" b="1">
              <a:sym typeface="+mn-ea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096000" y="1525270"/>
            <a:ext cx="0" cy="50400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5883275" y="1197610"/>
            <a:ext cx="69145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（</a:t>
            </a:r>
            <a:r>
              <a:rPr lang="en-US" altLang="zh-CN" sz="3600" b="1"/>
              <a:t>2</a:t>
            </a:r>
            <a:r>
              <a:rPr lang="zh-CN" sz="3600" b="1"/>
              <a:t>）每组画</a:t>
            </a:r>
            <a:r>
              <a:rPr lang="en-US" altLang="zh-CN" sz="3600" b="1"/>
              <a:t>4</a:t>
            </a:r>
            <a:r>
              <a:rPr lang="zh-CN" altLang="en-US" sz="3600" b="1"/>
              <a:t>个，画</a:t>
            </a:r>
            <a:r>
              <a:rPr lang="en-US" altLang="zh-CN" sz="3600" b="1"/>
              <a:t>5</a:t>
            </a:r>
            <a:r>
              <a:rPr lang="zh-CN" altLang="en-US" sz="3600" b="1"/>
              <a:t>组。</a:t>
            </a:r>
            <a:endParaRPr lang="zh-CN" altLang="en-US" sz="3600" b="1">
              <a:sym typeface="+mn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7049770" y="2237740"/>
            <a:ext cx="4392295" cy="1978660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385560" y="4222115"/>
            <a:ext cx="576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加法算式：</a:t>
            </a:r>
            <a:r>
              <a:rPr lang="en-US" altLang="zh-CN" sz="3600" b="1"/>
              <a:t>___</a:t>
            </a:r>
            <a:r>
              <a:rPr lang="en-US" altLang="zh-CN" sz="3600" b="1">
                <a:sym typeface="+mn-ea"/>
              </a:rPr>
              <a:t>___</a:t>
            </a:r>
            <a:r>
              <a:rPr lang="en-US" altLang="zh-CN" sz="3600" b="1"/>
              <a:t>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385560" y="5013960"/>
            <a:ext cx="5760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sz="3600" b="1"/>
              <a:t>乘法算式：</a:t>
            </a:r>
            <a:r>
              <a:rPr lang="en-US" altLang="zh-CN" sz="3600" b="1"/>
              <a:t>____</a:t>
            </a:r>
            <a:r>
              <a:rPr lang="en-US" altLang="zh-CN" sz="3600" b="1">
                <a:sym typeface="+mn-ea"/>
              </a:rPr>
              <a:t>_</a:t>
            </a:r>
            <a:r>
              <a:rPr lang="en-US" altLang="zh-CN" sz="3600" b="1"/>
              <a:t>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588260" y="2345055"/>
            <a:ext cx="467995" cy="467995"/>
          </a:xfrm>
          <a:prstGeom prst="ellipse">
            <a:avLst/>
          </a:prstGeom>
          <a:solidFill>
            <a:srgbClr val="FFEB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524250" y="2345055"/>
            <a:ext cx="467995" cy="467995"/>
          </a:xfrm>
          <a:prstGeom prst="ellipse">
            <a:avLst/>
          </a:prstGeom>
          <a:solidFill>
            <a:srgbClr val="FFEB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588260" y="2993390"/>
            <a:ext cx="467995" cy="467995"/>
          </a:xfrm>
          <a:prstGeom prst="ellipse">
            <a:avLst/>
          </a:prstGeom>
          <a:solidFill>
            <a:srgbClr val="FFEB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3524250" y="2993390"/>
            <a:ext cx="467995" cy="467995"/>
          </a:xfrm>
          <a:prstGeom prst="ellipse">
            <a:avLst/>
          </a:prstGeom>
          <a:solidFill>
            <a:srgbClr val="FFEB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588260" y="3641725"/>
            <a:ext cx="467995" cy="467995"/>
          </a:xfrm>
          <a:prstGeom prst="ellipse">
            <a:avLst/>
          </a:prstGeom>
          <a:solidFill>
            <a:srgbClr val="FFEB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524250" y="3641725"/>
            <a:ext cx="467995" cy="467995"/>
          </a:xfrm>
          <a:prstGeom prst="ellipse">
            <a:avLst/>
          </a:prstGeom>
          <a:solidFill>
            <a:srgbClr val="FFEB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7950200" y="2387600"/>
            <a:ext cx="2592070" cy="1679575"/>
            <a:chOff x="12746" y="3760"/>
            <a:chExt cx="4082" cy="2645"/>
          </a:xfrm>
        </p:grpSpPr>
        <p:sp>
          <p:nvSpPr>
            <p:cNvPr id="38" name="椭圆 37"/>
            <p:cNvSpPr/>
            <p:nvPr/>
          </p:nvSpPr>
          <p:spPr>
            <a:xfrm>
              <a:off x="12746" y="3760"/>
              <a:ext cx="567" cy="567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2746" y="4442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2746" y="5804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2746" y="5123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13625" y="3795"/>
              <a:ext cx="567" cy="567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3625" y="4477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3625" y="5839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3625" y="5158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14504" y="3795"/>
              <a:ext cx="567" cy="567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4504" y="4477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14504" y="5839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14504" y="5158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15383" y="3795"/>
              <a:ext cx="567" cy="567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15383" y="4477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15383" y="5839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15383" y="5158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16262" y="3795"/>
              <a:ext cx="567" cy="567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6262" y="4477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6262" y="5839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6262" y="5158"/>
              <a:ext cx="567" cy="566"/>
            </a:xfrm>
            <a:prstGeom prst="ellipse">
              <a:avLst/>
            </a:prstGeom>
            <a:solidFill>
              <a:srgbClr val="FFEB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2639695" y="4365625"/>
            <a:ext cx="313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2+2+2 = 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639695" y="5158105"/>
            <a:ext cx="313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3</a:t>
            </a:r>
            <a:r>
              <a:rPr lang="en-US" sz="3600" b="1">
                <a:solidFill>
                  <a:srgbClr val="FF0000"/>
                </a:solidFill>
              </a:rPr>
              <a:t> = 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2372995" y="5877560"/>
            <a:ext cx="313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</a:rPr>
              <a:t>或</a:t>
            </a:r>
            <a:r>
              <a:rPr lang="en-US" altLang="zh-CN" sz="3600" b="1">
                <a:solidFill>
                  <a:srgbClr val="FF0000"/>
                </a:solidFill>
              </a:rPr>
              <a:t> 3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2</a:t>
            </a:r>
            <a:r>
              <a:rPr lang="en-US" sz="3600" b="1">
                <a:solidFill>
                  <a:srgbClr val="FF0000"/>
                </a:solidFill>
              </a:rPr>
              <a:t> = 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8545195" y="4365625"/>
            <a:ext cx="34861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4+4+4+4+4 = 20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8688705" y="5158105"/>
            <a:ext cx="313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en-US" sz="3600" b="1">
                <a:solidFill>
                  <a:srgbClr val="FF0000"/>
                </a:solidFill>
              </a:rPr>
              <a:t> = 20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8422005" y="5877560"/>
            <a:ext cx="313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</a:rPr>
              <a:t>或</a:t>
            </a:r>
            <a:r>
              <a:rPr lang="en-US" altLang="zh-CN" sz="3600" b="1">
                <a:solidFill>
                  <a:srgbClr val="FF0000"/>
                </a:solidFill>
              </a:rPr>
              <a:t> 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4</a:t>
            </a:r>
            <a:r>
              <a:rPr lang="en-US" sz="3600" b="1">
                <a:solidFill>
                  <a:srgbClr val="FF0000"/>
                </a:solidFill>
              </a:rPr>
              <a:t> = 20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253" y="1569720"/>
            <a:ext cx="84366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3. </a:t>
            </a:r>
            <a:r>
              <a:rPr lang="zh-CN" altLang="en-US" sz="3600" b="1"/>
              <a:t>看图移一移，写乘法算式。</a:t>
            </a:r>
            <a:endParaRPr lang="zh-CN" altLang="en-US" sz="3600" b="1">
              <a:sym typeface="+mn-ea"/>
            </a:endParaRPr>
          </a:p>
        </p:txBody>
      </p:sp>
      <p:sp>
        <p:nvSpPr>
          <p:cNvPr id="14" name="立方体 13"/>
          <p:cNvSpPr/>
          <p:nvPr/>
        </p:nvSpPr>
        <p:spPr>
          <a:xfrm>
            <a:off x="7182485" y="4335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/>
          <p:cNvSpPr/>
          <p:nvPr/>
        </p:nvSpPr>
        <p:spPr>
          <a:xfrm>
            <a:off x="7753985" y="4335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/>
          <p:cNvSpPr/>
          <p:nvPr/>
        </p:nvSpPr>
        <p:spPr>
          <a:xfrm>
            <a:off x="8312785" y="4335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/>
          <p:cNvSpPr/>
          <p:nvPr/>
        </p:nvSpPr>
        <p:spPr>
          <a:xfrm>
            <a:off x="8884285" y="4335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/>
          <p:cNvSpPr/>
          <p:nvPr/>
        </p:nvSpPr>
        <p:spPr>
          <a:xfrm>
            <a:off x="9443085" y="4335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立方体 19"/>
          <p:cNvSpPr/>
          <p:nvPr/>
        </p:nvSpPr>
        <p:spPr>
          <a:xfrm>
            <a:off x="7182485" y="37642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立方体 20"/>
          <p:cNvSpPr/>
          <p:nvPr/>
        </p:nvSpPr>
        <p:spPr>
          <a:xfrm>
            <a:off x="7753985" y="37642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/>
          <p:cNvSpPr/>
          <p:nvPr/>
        </p:nvSpPr>
        <p:spPr>
          <a:xfrm>
            <a:off x="8312785" y="37642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/>
          <p:cNvSpPr/>
          <p:nvPr/>
        </p:nvSpPr>
        <p:spPr>
          <a:xfrm>
            <a:off x="8884285" y="37642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/>
          <p:cNvSpPr/>
          <p:nvPr/>
        </p:nvSpPr>
        <p:spPr>
          <a:xfrm>
            <a:off x="9443085" y="37642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/>
          <p:cNvSpPr/>
          <p:nvPr/>
        </p:nvSpPr>
        <p:spPr>
          <a:xfrm>
            <a:off x="7182485" y="3192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/>
          <p:cNvSpPr/>
          <p:nvPr/>
        </p:nvSpPr>
        <p:spPr>
          <a:xfrm>
            <a:off x="7753985" y="3192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/>
          <p:cNvSpPr/>
          <p:nvPr/>
        </p:nvSpPr>
        <p:spPr>
          <a:xfrm>
            <a:off x="8312785" y="3192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/>
          <p:cNvSpPr/>
          <p:nvPr/>
        </p:nvSpPr>
        <p:spPr>
          <a:xfrm>
            <a:off x="8884285" y="3192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1560195" y="3481705"/>
            <a:ext cx="313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en-US" sz="3600" b="1">
                <a:solidFill>
                  <a:srgbClr val="FF0000"/>
                </a:solidFill>
              </a:rPr>
              <a:t> = 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293495" y="4213860"/>
            <a:ext cx="31311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</a:rPr>
              <a:t>或</a:t>
            </a:r>
            <a:r>
              <a:rPr lang="en-US" altLang="zh-CN" sz="3600" b="1">
                <a:solidFill>
                  <a:srgbClr val="FF0000"/>
                </a:solidFill>
              </a:rPr>
              <a:t> 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3</a:t>
            </a:r>
            <a:r>
              <a:rPr lang="en-US" sz="3600" b="1">
                <a:solidFill>
                  <a:srgbClr val="FF0000"/>
                </a:solidFill>
              </a:rPr>
              <a:t> = 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立方体 18"/>
          <p:cNvSpPr/>
          <p:nvPr/>
        </p:nvSpPr>
        <p:spPr>
          <a:xfrm>
            <a:off x="10014585" y="4335780"/>
            <a:ext cx="760095" cy="760095"/>
          </a:xfrm>
          <a:prstGeom prst="cub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/>
          <p:cNvSpPr/>
          <p:nvPr/>
        </p:nvSpPr>
        <p:spPr>
          <a:xfrm>
            <a:off x="9441815" y="3192780"/>
            <a:ext cx="760095" cy="760095"/>
          </a:xfrm>
          <a:prstGeom prst="cube">
            <a:avLst/>
          </a:prstGeom>
          <a:solidFill>
            <a:srgbClr val="EFFFE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19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2030" y="1506855"/>
            <a:ext cx="10010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通过这节课的学习活动，你有什么收获？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58" name="文本框 57"/>
          <p:cNvSpPr txBox="1"/>
          <p:nvPr/>
        </p:nvSpPr>
        <p:spPr>
          <a:xfrm flipH="1">
            <a:off x="5471160" y="348170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横着看：</a:t>
            </a:r>
          </a:p>
        </p:txBody>
      </p:sp>
      <p:sp>
        <p:nvSpPr>
          <p:cNvPr id="65" name="文本框 64"/>
          <p:cNvSpPr txBox="1"/>
          <p:nvPr/>
        </p:nvSpPr>
        <p:spPr>
          <a:xfrm flipH="1">
            <a:off x="5471160" y="4344670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竖着看：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01768" y="5634990"/>
            <a:ext cx="10372090" cy="7556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20000"/>
              </a:lnSpc>
            </a:pPr>
            <a:r>
              <a:rPr lang="zh-CN" altLang="en-US" sz="3600" b="1">
                <a:solidFill>
                  <a:srgbClr val="FF00FF"/>
                </a:solidFill>
              </a:rPr>
              <a:t>两个乘数</a:t>
            </a:r>
            <a:r>
              <a:rPr lang="zh-CN" altLang="en-US" sz="3600" b="1">
                <a:solidFill>
                  <a:srgbClr val="FF00FF"/>
                </a:solidFill>
                <a:sym typeface="+mn-ea"/>
              </a:rPr>
              <a:t>交换</a:t>
            </a:r>
            <a:r>
              <a:rPr lang="zh-CN" altLang="en-US" sz="3600" b="1">
                <a:solidFill>
                  <a:srgbClr val="FF00FF"/>
                </a:solidFill>
              </a:rPr>
              <a:t>位置，意义不同但积相同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99558" y="3151505"/>
            <a:ext cx="3402965" cy="2186305"/>
            <a:chOff x="1776" y="4986"/>
            <a:chExt cx="5359" cy="3443"/>
          </a:xfrm>
        </p:grpSpPr>
        <p:sp>
          <p:nvSpPr>
            <p:cNvPr id="139" name="椭圆 138"/>
            <p:cNvSpPr/>
            <p:nvPr/>
          </p:nvSpPr>
          <p:spPr>
            <a:xfrm>
              <a:off x="1776" y="4986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2723" y="4986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3670" y="4986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4617" y="4986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5564" y="4986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6511" y="4986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1776" y="5931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2723" y="5931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3670" y="5931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4617" y="5931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5564" y="5931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6511" y="5931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1776" y="7805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2723" y="7805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3670" y="7805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4617" y="7805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5564" y="7805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6511" y="7805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1776" y="6859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2723" y="6859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3670" y="6859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4617" y="6859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5564" y="6859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6511" y="6859"/>
              <a:ext cx="624" cy="624"/>
            </a:xfrm>
            <a:prstGeom prst="ellipse">
              <a:avLst/>
            </a:prstGeom>
            <a:solidFill>
              <a:srgbClr val="FBC6AB"/>
            </a:solidFill>
            <a:ln>
              <a:solidFill>
                <a:srgbClr val="BE63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001768" y="2384425"/>
            <a:ext cx="100012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</a:rPr>
              <a:t>从不同角度观察方阵图，可以写出两个乘法算式</a:t>
            </a:r>
          </a:p>
        </p:txBody>
      </p:sp>
      <p:sp>
        <p:nvSpPr>
          <p:cNvPr id="20" name="文本框 19"/>
          <p:cNvSpPr txBox="1"/>
          <p:nvPr/>
        </p:nvSpPr>
        <p:spPr>
          <a:xfrm flipH="1">
            <a:off x="7127240" y="3482975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6 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 4 = 24</a:t>
            </a:r>
          </a:p>
        </p:txBody>
      </p:sp>
      <p:sp>
        <p:nvSpPr>
          <p:cNvPr id="7" name="文本框 6"/>
          <p:cNvSpPr txBox="1"/>
          <p:nvPr/>
        </p:nvSpPr>
        <p:spPr>
          <a:xfrm flipH="1">
            <a:off x="7127240" y="4345940"/>
            <a:ext cx="273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4 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 6 = 24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5" grpId="0"/>
      <p:bldP spid="9" grpId="0" bldLvl="0" animBg="1"/>
      <p:bldP spid="19" grpId="0"/>
      <p:bldP spid="20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宽屏</PresentationFormat>
  <Paragraphs>85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/>
  <dc:creator/>
  <cp:keywords>状元成才路</cp:keywords>
  <dc:description/>
  <cp:lastModifiedBy/>
  <cp:revision>1</cp:revision>
  <dcterms:created xsi:type="dcterms:W3CDTF">2025-06-25T03:16:51Z</dcterms:created>
  <dcterms:modified xsi:type="dcterms:W3CDTF">2025-10-13T01:50:37Z</dcterms:modified>
  <cp:category>状元成才路</cp:category>
  <cp:contentStatus>状元成才路</cp:contentStatus>
</cp:coreProperties>
</file>