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4"/>
  </p:notesMasterIdLst>
  <p:sldIdLst>
    <p:sldId id="454" r:id="rId2"/>
    <p:sldId id="608" r:id="rId3"/>
    <p:sldId id="519" r:id="rId4"/>
    <p:sldId id="595" r:id="rId5"/>
    <p:sldId id="597" r:id="rId6"/>
    <p:sldId id="604" r:id="rId7"/>
    <p:sldId id="605" r:id="rId8"/>
    <p:sldId id="606" r:id="rId9"/>
    <p:sldId id="607" r:id="rId10"/>
    <p:sldId id="508" r:id="rId1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3">
          <p15:clr>
            <a:srgbClr val="A4A3A4"/>
          </p15:clr>
        </p15:guide>
        <p15:guide id="2" orient="horz" pos="940">
          <p15:clr>
            <a:srgbClr val="A4A3A4"/>
          </p15:clr>
        </p15:guide>
        <p15:guide id="3" orient="horz" pos="3976">
          <p15:clr>
            <a:srgbClr val="A4A3A4"/>
          </p15:clr>
        </p15:guide>
        <p15:guide id="4" pos="256">
          <p15:clr>
            <a:srgbClr val="A4A3A4"/>
          </p15:clr>
        </p15:guide>
        <p15:guide id="5" pos="670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000000"/>
    <a:srgbClr val="D4EFFD"/>
    <a:srgbClr val="F9F9F9"/>
    <a:srgbClr val="FFFFFF"/>
    <a:srgbClr val="FFF1F1"/>
    <a:srgbClr val="FAF7F6"/>
    <a:srgbClr val="F1F7E8"/>
    <a:srgbClr val="E9F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108" d="100"/>
          <a:sy n="108" d="100"/>
        </p:scale>
        <p:origin x="564" y="96"/>
      </p:cViewPr>
      <p:guideLst>
        <p:guide orient="horz" pos="2023"/>
        <p:guide orient="horz" pos="940"/>
        <p:guide orient="horz" pos="3976"/>
        <p:guide pos="256"/>
        <p:guide pos="67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C03810-1C47-44A0-9CF2-E094E5D088D6}" type="slidenum">
              <a:rPr lang="zh-CN" altLang="en-US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练一练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7452" y="868680"/>
            <a:ext cx="7378366" cy="56965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119380" y="230505"/>
            <a:ext cx="56362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照样子连一连。</a:t>
            </a:r>
            <a:endParaRPr lang="zh-CN" alt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914057" y="3797925"/>
            <a:ext cx="692150" cy="583565"/>
          </a:xfrm>
          <a:prstGeom prst="rect">
            <a:avLst/>
          </a:prstGeom>
          <a:solidFill>
            <a:srgbClr val="FFF1F1"/>
          </a:solidFill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6</a:t>
            </a:r>
            <a:endParaRPr 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311265" y="4208347"/>
            <a:ext cx="770255" cy="583565"/>
          </a:xfrm>
          <a:prstGeom prst="rect">
            <a:avLst/>
          </a:prstGeom>
          <a:solidFill>
            <a:srgbClr val="FFF1F1"/>
          </a:solidFill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24</a:t>
            </a:r>
            <a:endParaRPr 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467282" y="4200294"/>
            <a:ext cx="634532" cy="583565"/>
          </a:xfrm>
          <a:prstGeom prst="rect">
            <a:avLst/>
          </a:prstGeom>
          <a:solidFill>
            <a:srgbClr val="FFF1F1"/>
          </a:solidFill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15</a:t>
            </a:r>
            <a:endParaRPr 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631950" y="868680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6</a:t>
            </a:r>
            <a:endParaRPr 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239302" y="1144271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0000FF"/>
                </a:solidFill>
              </a:rPr>
              <a:t>6</a:t>
            </a:r>
            <a:endParaRPr lang="en-US" sz="3200" b="1" dirty="0">
              <a:solidFill>
                <a:srgbClr val="0000FF"/>
              </a:solidFill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400415" y="404495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24</a:t>
            </a:r>
            <a:endParaRPr 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823293" y="1778910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24</a:t>
            </a:r>
            <a:endParaRPr 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03181" y="2592705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11</a:t>
            </a:r>
            <a:endParaRPr 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584175" y="6044291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15</a:t>
            </a:r>
            <a:endParaRPr 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081520" y="6031865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10</a:t>
            </a:r>
            <a:endParaRPr lang="en-US" sz="3200" b="1">
              <a:solidFill>
                <a:srgbClr val="0000FF"/>
              </a:solidFill>
              <a:sym typeface="+mn-ea"/>
            </a:endParaRPr>
          </a:p>
        </p:txBody>
      </p:sp>
      <p:cxnSp>
        <p:nvCxnSpPr>
          <p:cNvPr id="53" name="直接连接符 52"/>
          <p:cNvCxnSpPr>
            <a:cxnSpLocks/>
          </p:cNvCxnSpPr>
          <p:nvPr/>
        </p:nvCxnSpPr>
        <p:spPr>
          <a:xfrm flipH="1">
            <a:off x="3488587" y="1151256"/>
            <a:ext cx="1994471" cy="236696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H="1">
            <a:off x="6311900" y="1412875"/>
            <a:ext cx="2016125" cy="266446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5304155" y="2780665"/>
            <a:ext cx="215900" cy="115189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>
            <a:off x="8616315" y="4869180"/>
            <a:ext cx="431800" cy="122428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3071495" y="4940935"/>
            <a:ext cx="5400675" cy="100838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5107876" y="6032774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5</a:t>
            </a:r>
            <a:endParaRPr 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367236" y="6006782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15</a:t>
            </a:r>
            <a:endParaRPr 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CC882735-21EC-6DBB-8F0F-2B20AC329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501" y="39920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8101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 bldLvl="0" animBg="1"/>
      <p:bldP spid="31" grpId="0" bldLvl="0" animBg="1"/>
      <p:bldP spid="32" grpId="0"/>
      <p:bldP spid="33" grpId="0"/>
      <p:bldP spid="35" grpId="0"/>
      <p:bldP spid="36" grpId="0"/>
      <p:bldP spid="37" grpId="0"/>
      <p:bldP spid="38" grpId="0"/>
      <p:bldP spid="40" grpId="0"/>
      <p:bldP spid="45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文本框 128"/>
          <p:cNvSpPr txBox="1"/>
          <p:nvPr/>
        </p:nvSpPr>
        <p:spPr>
          <a:xfrm>
            <a:off x="407670" y="2562225"/>
            <a:ext cx="1140841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3个8相加，和是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eaLnBrk="1" latinLnBrk="0" hangingPunct="1">
              <a:lnSpc>
                <a:spcPct val="150000"/>
              </a:lnSpc>
            </a:pP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一个乘数是8，另一个乘数是3，积是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sz="36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5304155" y="2780665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9408160" y="3644900"/>
            <a:ext cx="115316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767715" y="1628775"/>
            <a:ext cx="134747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sz="36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1D45BA18-4745-32F0-C7A2-99203EE4D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5947" y="195634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9153" y="1052830"/>
            <a:ext cx="84366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 dirty="0"/>
              <a:t>3. </a:t>
            </a:r>
            <a:r>
              <a:rPr lang="zh-CN" altLang="en-US" sz="3600" b="1" dirty="0"/>
              <a:t>谁说得对？说一说理由。</a:t>
            </a:r>
            <a:endParaRPr lang="zh-CN" altLang="en-US" sz="3600" b="1" dirty="0">
              <a:sym typeface="+mn-ea"/>
            </a:endParaRPr>
          </a:p>
        </p:txBody>
      </p:sp>
      <p:pic>
        <p:nvPicPr>
          <p:cNvPr id="112" name="图片 111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350" y="2709545"/>
            <a:ext cx="1825625" cy="1755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文本框 13"/>
          <p:cNvSpPr txBox="1"/>
          <p:nvPr/>
        </p:nvSpPr>
        <p:spPr>
          <a:xfrm>
            <a:off x="624205" y="4581525"/>
            <a:ext cx="2078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600" b="1"/>
              <a:t>小芳</a:t>
            </a:r>
            <a:endParaRPr lang="zh-CN" sz="3600" b="1">
              <a:sym typeface="+mn-ea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2784475" y="2997200"/>
            <a:ext cx="2852420" cy="1344930"/>
          </a:xfrm>
          <a:prstGeom prst="wedgeRoundRectCallout">
            <a:avLst>
              <a:gd name="adj1" fmla="val -59889"/>
              <a:gd name="adj2" fmla="val 4622"/>
              <a:gd name="adj3" fmla="val 16667"/>
            </a:avLst>
          </a:prstGeom>
          <a:solidFill>
            <a:srgbClr val="D4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0">
              <a:lnSpc>
                <a:spcPct val="13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的和可以写成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113" name="图片 112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55225" y="2781300"/>
            <a:ext cx="1751330" cy="17221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9891713" y="4581525"/>
            <a:ext cx="2078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/>
              <a:t>小亮</a:t>
            </a:r>
            <a:endParaRPr lang="zh-CN" altLang="en-US" sz="3600" b="1">
              <a:sym typeface="+mn-ea"/>
            </a:endParaRPr>
          </a:p>
        </p:txBody>
      </p:sp>
      <p:sp>
        <p:nvSpPr>
          <p:cNvPr id="17" name="圆角矩形标注 16"/>
          <p:cNvSpPr/>
          <p:nvPr/>
        </p:nvSpPr>
        <p:spPr>
          <a:xfrm>
            <a:off x="5982335" y="2682875"/>
            <a:ext cx="3756025" cy="1973580"/>
          </a:xfrm>
          <a:prstGeom prst="wedgeRoundRectCallout">
            <a:avLst>
              <a:gd name="adj1" fmla="val 62192"/>
              <a:gd name="adj2" fmla="val 7850"/>
              <a:gd name="adj3" fmla="val 16667"/>
            </a:avLst>
          </a:prstGeom>
          <a:solidFill>
            <a:srgbClr val="D4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0">
              <a:lnSpc>
                <a:spcPct val="130000"/>
              </a:lnSpc>
            </a:pPr>
            <a:r>
              <a:rPr 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相加与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相加的计算结果是一样的。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3" t="6694" r="31619" b="73013"/>
          <a:stretch>
            <a:fillRect/>
          </a:stretch>
        </p:blipFill>
        <p:spPr>
          <a:xfrm>
            <a:off x="4799965" y="4004945"/>
            <a:ext cx="862330" cy="62674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712085" y="5013325"/>
            <a:ext cx="29063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6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 2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8" t="32648" b="42989"/>
          <a:stretch>
            <a:fillRect/>
          </a:stretch>
        </p:blipFill>
        <p:spPr>
          <a:xfrm>
            <a:off x="8832215" y="4149090"/>
            <a:ext cx="1000760" cy="833120"/>
          </a:xfrm>
          <a:prstGeom prst="rect">
            <a:avLst/>
          </a:prstGeom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BA5E0EC9-86E4-192B-FE00-9E292F2E3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016" y="119249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1055370" y="1124585"/>
            <a:ext cx="49307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4.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填一填。</a:t>
            </a:r>
          </a:p>
        </p:txBody>
      </p:sp>
      <p:pic>
        <p:nvPicPr>
          <p:cNvPr id="114" name="图片 11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7805" y="2204720"/>
            <a:ext cx="4817110" cy="3016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7607935" y="2637155"/>
            <a:ext cx="667385" cy="6673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260080" y="2648268"/>
            <a:ext cx="8051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ctr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</a:p>
        </p:txBody>
      </p:sp>
      <p:sp>
        <p:nvSpPr>
          <p:cNvPr id="4" name="矩形 3"/>
          <p:cNvSpPr/>
          <p:nvPr/>
        </p:nvSpPr>
        <p:spPr>
          <a:xfrm>
            <a:off x="9050020" y="2637155"/>
            <a:ext cx="667385" cy="6673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606030" y="3860800"/>
            <a:ext cx="667385" cy="6673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8258175" y="3871913"/>
            <a:ext cx="8051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ctr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</a:p>
        </p:txBody>
      </p:sp>
      <p:sp>
        <p:nvSpPr>
          <p:cNvPr id="7" name="矩形 6"/>
          <p:cNvSpPr/>
          <p:nvPr/>
        </p:nvSpPr>
        <p:spPr>
          <a:xfrm>
            <a:off x="9048115" y="3860800"/>
            <a:ext cx="667385" cy="6673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607935" y="3877310"/>
            <a:ext cx="662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3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48115" y="3877310"/>
            <a:ext cx="662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6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07935" y="2649855"/>
            <a:ext cx="662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6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048115" y="2649855"/>
            <a:ext cx="662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3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CD246B6-421A-5AC9-5035-81D121BD9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688" y="12471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557655" y="2350135"/>
            <a:ext cx="92716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20 = 5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 = __________________</a:t>
            </a:r>
          </a:p>
        </p:txBody>
      </p:sp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1055370" y="1124585"/>
            <a:ext cx="84093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5.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填空并在横线上写出加法算式。</a:t>
            </a:r>
            <a:endParaRPr lang="en-US" altLang="zh-CN" sz="3600" b="1"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73780" y="2339023"/>
            <a:ext cx="667385" cy="6673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73780" y="2350135"/>
            <a:ext cx="662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4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87620" y="2277110"/>
            <a:ext cx="3111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5 + 5 + 5 + 5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133600" y="3573145"/>
            <a:ext cx="92716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 4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 = __________________</a:t>
            </a:r>
          </a:p>
        </p:txBody>
      </p:sp>
      <p:sp>
        <p:nvSpPr>
          <p:cNvPr id="13" name="矩形 12"/>
          <p:cNvSpPr/>
          <p:nvPr/>
        </p:nvSpPr>
        <p:spPr>
          <a:xfrm>
            <a:off x="3575685" y="3562033"/>
            <a:ext cx="667385" cy="6673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575685" y="3573145"/>
            <a:ext cx="662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5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89525" y="3500120"/>
            <a:ext cx="34785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4 + 4 + 4 + 4 + 4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055370" y="4653280"/>
            <a:ext cx="84093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你还能写出其他算式吗？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D6EC3127-0FE9-E09D-853E-FDB57E757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192" y="130069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标注 24"/>
          <p:cNvSpPr/>
          <p:nvPr/>
        </p:nvSpPr>
        <p:spPr>
          <a:xfrm>
            <a:off x="7536815" y="2383790"/>
            <a:ext cx="3335020" cy="805815"/>
          </a:xfrm>
          <a:prstGeom prst="wedgeRoundRectCallout">
            <a:avLst>
              <a:gd name="adj1" fmla="val 29607"/>
              <a:gd name="adj2" fmla="val 87509"/>
              <a:gd name="adj3" fmla="val 16667"/>
            </a:avLst>
          </a:prstGeom>
          <a:solidFill>
            <a:srgbClr val="D4E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想办法移一移。</a:t>
            </a:r>
          </a:p>
        </p:txBody>
      </p:sp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1055370" y="908720"/>
            <a:ext cx="104514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6.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一共有多少个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？你能用乘法算式表示吗？</a:t>
            </a:r>
          </a:p>
        </p:txBody>
      </p:sp>
      <p:sp>
        <p:nvSpPr>
          <p:cNvPr id="2" name="等腰三角形 1"/>
          <p:cNvSpPr/>
          <p:nvPr/>
        </p:nvSpPr>
        <p:spPr>
          <a:xfrm>
            <a:off x="4478020" y="93983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3429000" y="2349500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4293235" y="2349500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5157470" y="2349500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3429000" y="328485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4293235" y="328485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5157470" y="328485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1700530" y="328485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2564765" y="328485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3428365" y="414972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4292600" y="414972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5156835" y="414972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1699895" y="414972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>
            <a:off x="2564130" y="4149725"/>
            <a:ext cx="608330" cy="529590"/>
          </a:xfrm>
          <a:prstGeom prst="triangle">
            <a:avLst/>
          </a:prstGeom>
          <a:solidFill>
            <a:srgbClr val="F9F9F9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699895" y="5085715"/>
            <a:ext cx="1472565" cy="529590"/>
            <a:chOff x="1434" y="8348"/>
            <a:chExt cx="2319" cy="834"/>
          </a:xfrm>
        </p:grpSpPr>
        <p:sp>
          <p:nvSpPr>
            <p:cNvPr id="20" name="等腰三角形 19"/>
            <p:cNvSpPr/>
            <p:nvPr/>
          </p:nvSpPr>
          <p:spPr>
            <a:xfrm>
              <a:off x="1434" y="8348"/>
              <a:ext cx="958" cy="834"/>
            </a:xfrm>
            <a:prstGeom prst="triangle">
              <a:avLst/>
            </a:prstGeom>
            <a:solidFill>
              <a:srgbClr val="F9F9F9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2795" y="8348"/>
              <a:ext cx="958" cy="834"/>
            </a:xfrm>
            <a:prstGeom prst="triangle">
              <a:avLst/>
            </a:prstGeom>
            <a:solidFill>
              <a:srgbClr val="F9F9F9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3" name="图片 22" descr="19"/>
          <p:cNvPicPr>
            <a:picLocks noChangeAspect="1"/>
          </p:cNvPicPr>
          <p:nvPr/>
        </p:nvPicPr>
        <p:blipFill>
          <a:blip r:embed="rId2"/>
          <a:srcRect l="7176" t="1704" r="5442" b="47898"/>
          <a:stretch>
            <a:fillRect/>
          </a:stretch>
        </p:blipFill>
        <p:spPr>
          <a:xfrm flipH="1">
            <a:off x="9409430" y="3646170"/>
            <a:ext cx="1717675" cy="17176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43" h="5443">
                <a:moveTo>
                  <a:pt x="2722" y="0"/>
                </a:moveTo>
                <a:cubicBezTo>
                  <a:pt x="4225" y="0"/>
                  <a:pt x="5443" y="1218"/>
                  <a:pt x="5443" y="2722"/>
                </a:cubicBezTo>
                <a:cubicBezTo>
                  <a:pt x="5443" y="4225"/>
                  <a:pt x="4225" y="5443"/>
                  <a:pt x="2722" y="5443"/>
                </a:cubicBezTo>
                <a:cubicBezTo>
                  <a:pt x="1218" y="5443"/>
                  <a:pt x="0" y="4225"/>
                  <a:pt x="0" y="2722"/>
                </a:cubicBezTo>
                <a:cubicBezTo>
                  <a:pt x="0" y="1218"/>
                  <a:pt x="1218" y="0"/>
                  <a:pt x="2722" y="0"/>
                </a:cubicBezTo>
                <a:close/>
              </a:path>
            </a:pathLst>
          </a:custGeom>
          <a:solidFill>
            <a:srgbClr val="D4EFFD"/>
          </a:solidFill>
        </p:spPr>
      </p:pic>
      <p:sp>
        <p:nvSpPr>
          <p:cNvPr id="26" name="文本框 25"/>
          <p:cNvSpPr txBox="1"/>
          <p:nvPr/>
        </p:nvSpPr>
        <p:spPr>
          <a:xfrm>
            <a:off x="4512310" y="5085715"/>
            <a:ext cx="3111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5 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 3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3C03409F-1168-9949-2A01-3C613E53F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3983" y="167513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395556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1916430" y="1124585"/>
            <a:ext cx="79101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7. </a:t>
            </a:r>
            <a:r>
              <a:rPr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你能用加法算一算吗</a:t>
            </a:r>
            <a:r>
              <a:rPr 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？</a:t>
            </a: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526030" y="2006600"/>
            <a:ext cx="74415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8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5 =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526030" y="2888615"/>
            <a:ext cx="74415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9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4 =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526030" y="3770630"/>
            <a:ext cx="74415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15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3 =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493010" y="4652645"/>
            <a:ext cx="74415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18 =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293235" y="2007235"/>
            <a:ext cx="44519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8 + 8 + 8 + 8 + 8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93235" y="2889250"/>
            <a:ext cx="44519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9 + 9 + 9 + 9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436745" y="3771265"/>
            <a:ext cx="44519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15 + 15 + 15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436745" y="4653280"/>
            <a:ext cx="70866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 + 2 + 2 + 2 + 2 + 2 + 2 + 2 + 2 + 2 + 2 + 2 + 2 + 2 + 2 + 2 + 2 + 2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7711440" y="2007235"/>
            <a:ext cx="2380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 40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993890" y="2889250"/>
            <a:ext cx="17989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 36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993890" y="3771265"/>
            <a:ext cx="17989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 45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0271125" y="5229225"/>
            <a:ext cx="146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 36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764540" y="4653280"/>
            <a:ext cx="18707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18 </a:t>
            </a:r>
            <a:r>
              <a:rPr lang="zh-CN" altLang="en-US" sz="3600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2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4438015" y="4653280"/>
            <a:ext cx="36252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18 + 18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094095" y="4653280"/>
            <a:ext cx="14693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= 36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2EDDA9FF-A31A-07FB-A4C7-0D3794AE6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229" y="133563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9" grpId="1"/>
      <p:bldP spid="10" grpId="0"/>
      <p:bldP spid="11" grpId="0"/>
      <p:bldP spid="12" grpId="0"/>
      <p:bldP spid="13" grpId="0"/>
      <p:bldP spid="13" grpId="1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1055370" y="908685"/>
            <a:ext cx="79101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8.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填一填。</a:t>
            </a:r>
          </a:p>
        </p:txBody>
      </p:sp>
      <p:pic>
        <p:nvPicPr>
          <p:cNvPr id="119" name="图片 118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30379" r="68112"/>
          <a:stretch>
            <a:fillRect/>
          </a:stretch>
        </p:blipFill>
        <p:spPr>
          <a:xfrm>
            <a:off x="1487805" y="2278380"/>
            <a:ext cx="2952115" cy="19805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344295" y="4797425"/>
            <a:ext cx="40817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6 + 5 = 5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</a:p>
        </p:txBody>
      </p:sp>
      <p:sp>
        <p:nvSpPr>
          <p:cNvPr id="2" name="矩形 1"/>
          <p:cNvSpPr/>
          <p:nvPr/>
        </p:nvSpPr>
        <p:spPr>
          <a:xfrm>
            <a:off x="4728210" y="4786313"/>
            <a:ext cx="667385" cy="6673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30115" y="4797425"/>
            <a:ext cx="662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7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4" name="图片 3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1888" t="43036" r="49235"/>
          <a:stretch>
            <a:fillRect/>
          </a:stretch>
        </p:blipFill>
        <p:spPr>
          <a:xfrm>
            <a:off x="4439920" y="2638425"/>
            <a:ext cx="1747520" cy="16205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9669"/>
          <a:stretch>
            <a:fillRect/>
          </a:stretch>
        </p:blipFill>
        <p:spPr>
          <a:xfrm>
            <a:off x="7793990" y="1414145"/>
            <a:ext cx="2807970" cy="2844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68348" r="89890"/>
          <a:stretch>
            <a:fillRect/>
          </a:stretch>
        </p:blipFill>
        <p:spPr>
          <a:xfrm>
            <a:off x="4655820" y="2926080"/>
            <a:ext cx="935990" cy="900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319645" y="4797425"/>
            <a:ext cx="40817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4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－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 = 2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</a:p>
        </p:txBody>
      </p:sp>
      <p:sp>
        <p:nvSpPr>
          <p:cNvPr id="9" name="矩形 8"/>
          <p:cNvSpPr/>
          <p:nvPr/>
        </p:nvSpPr>
        <p:spPr>
          <a:xfrm>
            <a:off x="10631805" y="4786313"/>
            <a:ext cx="667385" cy="6673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0633710" y="4797425"/>
            <a:ext cx="662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3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967980" y="1125220"/>
            <a:ext cx="2592705" cy="2376170"/>
          </a:xfrm>
          <a:prstGeom prst="roundRect">
            <a:avLst>
              <a:gd name="adj" fmla="val 758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C97A99-BE85-81BD-A910-1B04B4DE9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357" y="110423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Office PowerPoint</Application>
  <PresentationFormat>宽屏</PresentationFormat>
  <Paragraphs>77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/>
  <dc:creator/>
  <cp:keywords>状元成才路</cp:keywords>
  <dc:description/>
  <cp:lastModifiedBy/>
  <cp:revision>1</cp:revision>
  <dcterms:created xsi:type="dcterms:W3CDTF">2025-06-25T05:38:04Z</dcterms:created>
  <dcterms:modified xsi:type="dcterms:W3CDTF">2025-10-13T01:48:51Z</dcterms:modified>
  <cp:category>状元成才路</cp:category>
  <cp:contentStatus>状元成才路</cp:contentStatus>
</cp:coreProperties>
</file>