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9"/>
  </p:notesMasterIdLst>
  <p:sldIdLst>
    <p:sldId id="454" r:id="rId2"/>
    <p:sldId id="648" r:id="rId3"/>
    <p:sldId id="650" r:id="rId4"/>
    <p:sldId id="606" r:id="rId5"/>
    <p:sldId id="649" r:id="rId6"/>
    <p:sldId id="652" r:id="rId7"/>
    <p:sldId id="653" r:id="rId8"/>
    <p:sldId id="654" r:id="rId9"/>
    <p:sldId id="622" r:id="rId10"/>
    <p:sldId id="576" r:id="rId11"/>
    <p:sldId id="632" r:id="rId12"/>
    <p:sldId id="519" r:id="rId13"/>
    <p:sldId id="647" r:id="rId14"/>
    <p:sldId id="596" r:id="rId15"/>
    <p:sldId id="50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orient="horz" pos="898">
          <p15:clr>
            <a:srgbClr val="A4A3A4"/>
          </p15:clr>
        </p15:guide>
        <p15:guide id="3" orient="horz" pos="4115">
          <p15:clr>
            <a:srgbClr val="A4A3A4"/>
          </p15:clr>
        </p15:guide>
        <p15:guide id="4" pos="249">
          <p15:clr>
            <a:srgbClr val="A4A3A4"/>
          </p15:clr>
        </p15:guide>
        <p15:guide id="5" pos="685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9AC51"/>
    <a:srgbClr val="333333"/>
    <a:srgbClr val="FFFFFF"/>
    <a:srgbClr val="FF00FF"/>
    <a:srgbClr val="45AC00"/>
    <a:srgbClr val="000000"/>
    <a:srgbClr val="F5F2E8"/>
    <a:srgbClr val="FEF2E3"/>
    <a:srgbClr val="EFF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564" y="96"/>
      </p:cViewPr>
      <p:guideLst>
        <p:guide orient="horz" pos="2117"/>
        <p:guide orient="horz" pos="898"/>
        <p:guide orient="horz" pos="4115"/>
        <p:guide pos="249"/>
        <p:guide pos="68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5的乘法口诀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A4E5C883-B52B-5D01-3717-68019EC554EB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D0EEB7B-4A61-0013-ABCE-4D63C536D662}"/>
              </a:ext>
            </a:extLst>
          </p:cNvPr>
          <p:cNvSpPr txBox="1"/>
          <p:nvPr/>
        </p:nvSpPr>
        <p:spPr>
          <a:xfrm>
            <a:off x="5775798" y="2200110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横着看：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(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个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(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相加 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14B881-0756-19AA-81F6-86244AE0E25B}"/>
              </a:ext>
            </a:extLst>
          </p:cNvPr>
          <p:cNvSpPr txBox="1"/>
          <p:nvPr/>
        </p:nvSpPr>
        <p:spPr>
          <a:xfrm>
            <a:off x="5775798" y="3068379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乘法算式：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____________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F9321E-C3D4-6D69-D4BD-2D30DDD61A7D}"/>
              </a:ext>
            </a:extLst>
          </p:cNvPr>
          <p:cNvSpPr txBox="1"/>
          <p:nvPr/>
        </p:nvSpPr>
        <p:spPr>
          <a:xfrm>
            <a:off x="5775798" y="3936648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竖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着看：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(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个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(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相加 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ACF507-8213-EFE0-17BE-D185B6C2EA73}"/>
              </a:ext>
            </a:extLst>
          </p:cNvPr>
          <p:cNvSpPr txBox="1"/>
          <p:nvPr/>
        </p:nvSpPr>
        <p:spPr>
          <a:xfrm>
            <a:off x="5775798" y="4804918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乘法算式：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____________</a:t>
            </a:r>
            <a:endParaRPr lang="zh-CN" altLang="en-US" sz="4400" b="1" dirty="0">
              <a:latin typeface="+mj-ea"/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F26EAF7-A939-B5CD-D126-8325AA5701B0}"/>
              </a:ext>
            </a:extLst>
          </p:cNvPr>
          <p:cNvGrpSpPr/>
          <p:nvPr/>
        </p:nvGrpSpPr>
        <p:grpSpPr>
          <a:xfrm>
            <a:off x="635732" y="1754585"/>
            <a:ext cx="4665663" cy="4419265"/>
            <a:chOff x="635732" y="1754585"/>
            <a:chExt cx="4665663" cy="4419265"/>
          </a:xfrm>
        </p:grpSpPr>
        <p:pic>
          <p:nvPicPr>
            <p:cNvPr id="9" name="图片 1">
              <a:extLst>
                <a:ext uri="{FF2B5EF4-FFF2-40B4-BE49-F238E27FC236}">
                  <a16:creationId xmlns:a16="http://schemas.microsoft.com/office/drawing/2014/main" id="{1EBA56A6-2BFC-352A-7551-B261EBEEB1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5732" y="1754585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">
              <a:extLst>
                <a:ext uri="{FF2B5EF4-FFF2-40B4-BE49-F238E27FC236}">
                  <a16:creationId xmlns:a16="http://schemas.microsoft.com/office/drawing/2014/main" id="{4A5E9502-FBC3-0ADE-5343-8627ABCF27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76543" y="1754585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">
              <a:extLst>
                <a:ext uri="{FF2B5EF4-FFF2-40B4-BE49-F238E27FC236}">
                  <a16:creationId xmlns:a16="http://schemas.microsoft.com/office/drawing/2014/main" id="{FFF43212-67B3-7F06-D914-ADE39F43D9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7354" y="1754585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1">
              <a:extLst>
                <a:ext uri="{FF2B5EF4-FFF2-40B4-BE49-F238E27FC236}">
                  <a16:creationId xmlns:a16="http://schemas.microsoft.com/office/drawing/2014/main" id="{3EB6183E-4711-E79B-527E-7830024366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58165" y="1754585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">
              <a:extLst>
                <a:ext uri="{FF2B5EF4-FFF2-40B4-BE49-F238E27FC236}">
                  <a16:creationId xmlns:a16="http://schemas.microsoft.com/office/drawing/2014/main" id="{ED6467A5-9309-19BD-B5E3-8396A19AF3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98976" y="1754585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1">
              <a:extLst>
                <a:ext uri="{FF2B5EF4-FFF2-40B4-BE49-F238E27FC236}">
                  <a16:creationId xmlns:a16="http://schemas.microsoft.com/office/drawing/2014/main" id="{3723A6C6-1011-C8C3-5AE8-FE36D4E13A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5732" y="3312264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1">
              <a:extLst>
                <a:ext uri="{FF2B5EF4-FFF2-40B4-BE49-F238E27FC236}">
                  <a16:creationId xmlns:a16="http://schemas.microsoft.com/office/drawing/2014/main" id="{BBAA017D-6E9D-0754-EE9A-262BBAB489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76543" y="3312264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">
              <a:extLst>
                <a:ext uri="{FF2B5EF4-FFF2-40B4-BE49-F238E27FC236}">
                  <a16:creationId xmlns:a16="http://schemas.microsoft.com/office/drawing/2014/main" id="{D8225958-E85E-4AD6-FDD0-ABE516CD1B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7354" y="3312264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">
              <a:extLst>
                <a:ext uri="{FF2B5EF4-FFF2-40B4-BE49-F238E27FC236}">
                  <a16:creationId xmlns:a16="http://schemas.microsoft.com/office/drawing/2014/main" id="{46A47C03-5E34-85F7-04D9-2F85C73C56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58165" y="3312264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">
              <a:extLst>
                <a:ext uri="{FF2B5EF4-FFF2-40B4-BE49-F238E27FC236}">
                  <a16:creationId xmlns:a16="http://schemas.microsoft.com/office/drawing/2014/main" id="{0A2790FC-30A3-FAFE-1A5E-73EC81051F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98976" y="3312264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">
              <a:extLst>
                <a:ext uri="{FF2B5EF4-FFF2-40B4-BE49-F238E27FC236}">
                  <a16:creationId xmlns:a16="http://schemas.microsoft.com/office/drawing/2014/main" id="{3269D198-95E7-A2A3-BBAA-978F66A7FA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5732" y="4869943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">
              <a:extLst>
                <a:ext uri="{FF2B5EF4-FFF2-40B4-BE49-F238E27FC236}">
                  <a16:creationId xmlns:a16="http://schemas.microsoft.com/office/drawing/2014/main" id="{D7F0459D-AF04-0635-9D55-F8D0564A6D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76543" y="4869943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1">
              <a:extLst>
                <a:ext uri="{FF2B5EF4-FFF2-40B4-BE49-F238E27FC236}">
                  <a16:creationId xmlns:a16="http://schemas.microsoft.com/office/drawing/2014/main" id="{6FCEAC74-6C79-9077-9FE0-9503585F93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7354" y="4869943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图片 1">
              <a:extLst>
                <a:ext uri="{FF2B5EF4-FFF2-40B4-BE49-F238E27FC236}">
                  <a16:creationId xmlns:a16="http://schemas.microsoft.com/office/drawing/2014/main" id="{031A79D5-5F91-4B94-9B53-7A6AFA153E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58165" y="4869943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1">
              <a:extLst>
                <a:ext uri="{FF2B5EF4-FFF2-40B4-BE49-F238E27FC236}">
                  <a16:creationId xmlns:a16="http://schemas.microsoft.com/office/drawing/2014/main" id="{6BA7319B-D7BD-DA57-2193-6E0749699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98976" y="4869943"/>
              <a:ext cx="902419" cy="13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192AF3D3-B732-0047-4F49-53D594D01A48}"/>
              </a:ext>
            </a:extLst>
          </p:cNvPr>
          <p:cNvSpPr txBox="1"/>
          <p:nvPr/>
        </p:nvSpPr>
        <p:spPr>
          <a:xfrm>
            <a:off x="8090980" y="2200110"/>
            <a:ext cx="556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2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732BE7D-1C1E-5802-E430-014EAF2C2663}"/>
              </a:ext>
            </a:extLst>
          </p:cNvPr>
          <p:cNvSpPr txBox="1"/>
          <p:nvPr/>
        </p:nvSpPr>
        <p:spPr>
          <a:xfrm>
            <a:off x="9694749" y="2200110"/>
            <a:ext cx="556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E0DAF2A-D3D7-213A-7968-B76A84462F38}"/>
              </a:ext>
            </a:extLst>
          </p:cNvPr>
          <p:cNvSpPr txBox="1"/>
          <p:nvPr/>
        </p:nvSpPr>
        <p:spPr>
          <a:xfrm>
            <a:off x="8369434" y="3008554"/>
            <a:ext cx="2019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noProof="0">
                <a:solidFill>
                  <a:srgbClr val="FF0000"/>
                </a:solidFill>
              </a:rPr>
              <a:t>5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3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=15</a:t>
            </a:r>
            <a:endParaRPr lang="zh-CN" altLang="en-US" sz="20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706541E-C52B-D324-A709-23C0DD9335A0}"/>
              </a:ext>
            </a:extLst>
          </p:cNvPr>
          <p:cNvSpPr txBox="1"/>
          <p:nvPr/>
        </p:nvSpPr>
        <p:spPr>
          <a:xfrm>
            <a:off x="8090980" y="3936648"/>
            <a:ext cx="556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20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49811E-DC23-D6E6-5C8A-EED0665EC2C9}"/>
              </a:ext>
            </a:extLst>
          </p:cNvPr>
          <p:cNvSpPr txBox="1"/>
          <p:nvPr/>
        </p:nvSpPr>
        <p:spPr>
          <a:xfrm>
            <a:off x="9694749" y="3936648"/>
            <a:ext cx="556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20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FE8E7BC-4BFE-66E9-AE0A-31EB4AB0295E}"/>
              </a:ext>
            </a:extLst>
          </p:cNvPr>
          <p:cNvSpPr txBox="1"/>
          <p:nvPr/>
        </p:nvSpPr>
        <p:spPr>
          <a:xfrm>
            <a:off x="8369434" y="4765457"/>
            <a:ext cx="2019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3×5=15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1173008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C4B67B6A-5F7C-0163-8E17-F0D4707A12DF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9BFC3CB-3108-C1C3-FDFB-DEF005B6E454}"/>
              </a:ext>
            </a:extLst>
          </p:cNvPr>
          <p:cNvSpPr/>
          <p:nvPr/>
        </p:nvSpPr>
        <p:spPr>
          <a:xfrm>
            <a:off x="767398" y="1689086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5" name="Picture 37" descr="52-2">
            <a:extLst>
              <a:ext uri="{FF2B5EF4-FFF2-40B4-BE49-F238E27FC236}">
                <a16:creationId xmlns:a16="http://schemas.microsoft.com/office/drawing/2014/main" id="{B4E0B167-D7E6-90A9-ED67-C37FC0093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304" y="1689086"/>
            <a:ext cx="2854887" cy="139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52-2">
            <a:extLst>
              <a:ext uri="{FF2B5EF4-FFF2-40B4-BE49-F238E27FC236}">
                <a16:creationId xmlns:a16="http://schemas.microsoft.com/office/drawing/2014/main" id="{514058AB-DC95-AD7C-F022-76B684225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59" y="1689086"/>
            <a:ext cx="2854887" cy="139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7" descr="52-2">
            <a:extLst>
              <a:ext uri="{FF2B5EF4-FFF2-40B4-BE49-F238E27FC236}">
                <a16:creationId xmlns:a16="http://schemas.microsoft.com/office/drawing/2014/main" id="{C1ED5967-227F-4009-F9C8-F2E7717C5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814" y="1689086"/>
            <a:ext cx="2854887" cy="139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7" descr="52-2">
            <a:extLst>
              <a:ext uri="{FF2B5EF4-FFF2-40B4-BE49-F238E27FC236}">
                <a16:creationId xmlns:a16="http://schemas.microsoft.com/office/drawing/2014/main" id="{625EDA73-6609-65C2-7782-28031A3DB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10" y="2637636"/>
            <a:ext cx="2854887" cy="139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7" descr="52-2">
            <a:extLst>
              <a:ext uri="{FF2B5EF4-FFF2-40B4-BE49-F238E27FC236}">
                <a16:creationId xmlns:a16="http://schemas.microsoft.com/office/drawing/2014/main" id="{0D9CB967-E09C-BD5A-2AAB-BDDB83A70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370" y="2638777"/>
            <a:ext cx="2854887" cy="139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圆角矩形标注 11">
            <a:extLst>
              <a:ext uri="{FF2B5EF4-FFF2-40B4-BE49-F238E27FC236}">
                <a16:creationId xmlns:a16="http://schemas.microsoft.com/office/drawing/2014/main" id="{147D1EA8-059B-65A8-2C49-A31BE9ADF1C4}"/>
              </a:ext>
            </a:extLst>
          </p:cNvPr>
          <p:cNvSpPr/>
          <p:nvPr/>
        </p:nvSpPr>
        <p:spPr bwMode="auto">
          <a:xfrm>
            <a:off x="4626650" y="4412629"/>
            <a:ext cx="4902835" cy="756285"/>
          </a:xfrm>
          <a:prstGeom prst="wedgeRoundRectCallout">
            <a:avLst>
              <a:gd name="adj1" fmla="val 58356"/>
              <a:gd name="adj2" fmla="val 34155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你知道了哪些数学信息？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 descr="37">
            <a:extLst>
              <a:ext uri="{FF2B5EF4-FFF2-40B4-BE49-F238E27FC236}">
                <a16:creationId xmlns:a16="http://schemas.microsoft.com/office/drawing/2014/main" id="{5A07744B-5EBB-76F6-C0C2-85552EFE76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1" t="556" r="-809" b="54074"/>
          <a:stretch>
            <a:fillRect/>
          </a:stretch>
        </p:blipFill>
        <p:spPr>
          <a:xfrm flipH="1">
            <a:off x="10097180" y="3939236"/>
            <a:ext cx="1703070" cy="17030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603C404-C091-CF99-B79F-76F98E42E7FA}"/>
              </a:ext>
            </a:extLst>
          </p:cNvPr>
          <p:cNvSpPr txBox="1"/>
          <p:nvPr/>
        </p:nvSpPr>
        <p:spPr>
          <a:xfrm>
            <a:off x="767398" y="5590639"/>
            <a:ext cx="10522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</a:rPr>
              <a:t>有</a:t>
            </a:r>
            <a:r>
              <a:rPr lang="en-US" altLang="zh-CN" sz="3600" b="1" dirty="0">
                <a:latin typeface="楷体" panose="02010609060101010101" pitchFamily="49" charset="-122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</a:rPr>
              <a:t>盒玩具熊礼盒，每盒里有</a:t>
            </a:r>
            <a:r>
              <a:rPr lang="en-US" altLang="zh-CN" sz="3600" b="1" dirty="0">
                <a:latin typeface="楷体" panose="02010609060101010101" pitchFamily="49" charset="-122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</a:rPr>
              <a:t>个玩具熊。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F0037DE-1771-A0D3-0CF2-3C9C2A9D39DC}"/>
              </a:ext>
            </a:extLst>
          </p:cNvPr>
          <p:cNvSpPr txBox="1"/>
          <p:nvPr/>
        </p:nvSpPr>
        <p:spPr>
          <a:xfrm>
            <a:off x="1703915" y="55906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9A058A3-1531-675E-C4CE-F7E5175C149B}"/>
              </a:ext>
            </a:extLst>
          </p:cNvPr>
          <p:cNvSpPr txBox="1"/>
          <p:nvPr/>
        </p:nvSpPr>
        <p:spPr>
          <a:xfrm>
            <a:off x="7894315" y="55906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圆角矩形标注 11">
            <a:extLst>
              <a:ext uri="{FF2B5EF4-FFF2-40B4-BE49-F238E27FC236}">
                <a16:creationId xmlns:a16="http://schemas.microsoft.com/office/drawing/2014/main" id="{CCF4B46F-6043-F05D-406B-661C728E5C86}"/>
              </a:ext>
            </a:extLst>
          </p:cNvPr>
          <p:cNvSpPr/>
          <p:nvPr/>
        </p:nvSpPr>
        <p:spPr bwMode="auto">
          <a:xfrm>
            <a:off x="5029898" y="4416437"/>
            <a:ext cx="4499587" cy="756285"/>
          </a:xfrm>
          <a:prstGeom prst="wedgeRoundRectCallout">
            <a:avLst>
              <a:gd name="adj1" fmla="val 59221"/>
              <a:gd name="adj2" fmla="val 35441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一共有多少个玩具熊？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655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/>
      <p:bldP spid="14" grpId="0"/>
      <p:bldP spid="15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09295" y="360045"/>
            <a:ext cx="439864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活动一：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41780" y="891797"/>
            <a:ext cx="681799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数一数，一共有多少只玩具熊？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41780" y="1514172"/>
            <a:ext cx="681799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说一说，你是怎样数的。</a:t>
            </a:r>
          </a:p>
        </p:txBody>
      </p:sp>
      <p:pic>
        <p:nvPicPr>
          <p:cNvPr id="3" name="Picture 37" descr="52-2">
            <a:extLst>
              <a:ext uri="{FF2B5EF4-FFF2-40B4-BE49-F238E27FC236}">
                <a16:creationId xmlns:a16="http://schemas.microsoft.com/office/drawing/2014/main" id="{912DA526-3997-C899-03D5-610D69785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08" y="2288919"/>
            <a:ext cx="3111954" cy="152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7" descr="52-2">
            <a:extLst>
              <a:ext uri="{FF2B5EF4-FFF2-40B4-BE49-F238E27FC236}">
                <a16:creationId xmlns:a16="http://schemas.microsoft.com/office/drawing/2014/main" id="{391458EE-B184-49EC-6E26-8C9C7687C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023" y="2288918"/>
            <a:ext cx="3111954" cy="152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7" descr="52-2">
            <a:extLst>
              <a:ext uri="{FF2B5EF4-FFF2-40B4-BE49-F238E27FC236}">
                <a16:creationId xmlns:a16="http://schemas.microsoft.com/office/drawing/2014/main" id="{AAB2622C-91C3-5927-8162-80A61DE24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838" y="2288919"/>
            <a:ext cx="3111954" cy="152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7" descr="52-2">
            <a:extLst>
              <a:ext uri="{FF2B5EF4-FFF2-40B4-BE49-F238E27FC236}">
                <a16:creationId xmlns:a16="http://schemas.microsoft.com/office/drawing/2014/main" id="{2B897DB6-6712-328A-9ABB-02A6B925C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56" y="4419278"/>
            <a:ext cx="3111954" cy="152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7" descr="52-2">
            <a:extLst>
              <a:ext uri="{FF2B5EF4-FFF2-40B4-BE49-F238E27FC236}">
                <a16:creationId xmlns:a16="http://schemas.microsoft.com/office/drawing/2014/main" id="{7BD7A0BF-D37B-C52A-603B-7748E62B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490" y="4419277"/>
            <a:ext cx="3111954" cy="152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D5D1736-31FC-68EF-8CE7-700F2598E7D0}"/>
              </a:ext>
            </a:extLst>
          </p:cNvPr>
          <p:cNvSpPr txBox="1"/>
          <p:nvPr/>
        </p:nvSpPr>
        <p:spPr>
          <a:xfrm>
            <a:off x="1632725" y="3796903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CD88736-A87A-5F24-D367-7845C701D848}"/>
              </a:ext>
            </a:extLst>
          </p:cNvPr>
          <p:cNvSpPr txBox="1"/>
          <p:nvPr/>
        </p:nvSpPr>
        <p:spPr>
          <a:xfrm>
            <a:off x="5209540" y="3796903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B9DFB0E-5F27-D467-93A1-11E07086A54C}"/>
              </a:ext>
            </a:extLst>
          </p:cNvPr>
          <p:cNvSpPr txBox="1"/>
          <p:nvPr/>
        </p:nvSpPr>
        <p:spPr>
          <a:xfrm>
            <a:off x="8786355" y="3796903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38DAA3D-CCDC-D7B4-7CC6-CC19CEFC3391}"/>
              </a:ext>
            </a:extLst>
          </p:cNvPr>
          <p:cNvSpPr txBox="1"/>
          <p:nvPr/>
        </p:nvSpPr>
        <p:spPr>
          <a:xfrm>
            <a:off x="3288073" y="5960031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B14A63B-04D5-2DB6-EA45-E85A7911C780}"/>
              </a:ext>
            </a:extLst>
          </p:cNvPr>
          <p:cNvSpPr txBox="1"/>
          <p:nvPr/>
        </p:nvSpPr>
        <p:spPr>
          <a:xfrm>
            <a:off x="7230378" y="5960031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" descr="52-2">
            <a:extLst>
              <a:ext uri="{FF2B5EF4-FFF2-40B4-BE49-F238E27FC236}">
                <a16:creationId xmlns:a16="http://schemas.microsoft.com/office/drawing/2014/main" id="{3A4C3DF9-61AB-E0C7-5D0C-6AB207A47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1" y="1517495"/>
            <a:ext cx="2125506" cy="10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7" descr="52-2">
            <a:extLst>
              <a:ext uri="{FF2B5EF4-FFF2-40B4-BE49-F238E27FC236}">
                <a16:creationId xmlns:a16="http://schemas.microsoft.com/office/drawing/2014/main" id="{0EF63FCE-3984-8483-5C0E-51AE5B619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83" y="1517495"/>
            <a:ext cx="2125506" cy="10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7" descr="52-2">
            <a:extLst>
              <a:ext uri="{FF2B5EF4-FFF2-40B4-BE49-F238E27FC236}">
                <a16:creationId xmlns:a16="http://schemas.microsoft.com/office/drawing/2014/main" id="{957365D8-E704-5E22-EA46-2A04961E6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879" y="1517495"/>
            <a:ext cx="2125506" cy="10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7" descr="52-2">
            <a:extLst>
              <a:ext uri="{FF2B5EF4-FFF2-40B4-BE49-F238E27FC236}">
                <a16:creationId xmlns:a16="http://schemas.microsoft.com/office/drawing/2014/main" id="{B659B6E5-CF74-C2A9-225F-C45A4F1EC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615" y="1517495"/>
            <a:ext cx="2125506" cy="10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 descr="52-2">
            <a:extLst>
              <a:ext uri="{FF2B5EF4-FFF2-40B4-BE49-F238E27FC236}">
                <a16:creationId xmlns:a16="http://schemas.microsoft.com/office/drawing/2014/main" id="{7CB31396-3553-2764-0615-812BF4523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247" y="1517495"/>
            <a:ext cx="2125506" cy="10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FEC9E9A-F05B-9A00-0EE7-E94EA6F6DA7C}"/>
              </a:ext>
            </a:extLst>
          </p:cNvPr>
          <p:cNvSpPr txBox="1"/>
          <p:nvPr/>
        </p:nvSpPr>
        <p:spPr>
          <a:xfrm>
            <a:off x="1305560" y="3250316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C5357C0-F1FC-59B0-E98C-91C0747C0662}"/>
              </a:ext>
            </a:extLst>
          </p:cNvPr>
          <p:cNvSpPr/>
          <p:nvPr/>
        </p:nvSpPr>
        <p:spPr>
          <a:xfrm>
            <a:off x="3143250" y="3243694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1883725E-E68B-020D-FF0F-249EEBF4B55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200910" y="3604056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15C54CF-0841-F8B9-2818-115689216F78}"/>
              </a:ext>
            </a:extLst>
          </p:cNvPr>
          <p:cNvSpPr txBox="1"/>
          <p:nvPr/>
        </p:nvSpPr>
        <p:spPr>
          <a:xfrm>
            <a:off x="2181860" y="3009016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+ 5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C67EE22-FE09-EE6D-6D02-B927BAF64F51}"/>
              </a:ext>
            </a:extLst>
          </p:cNvPr>
          <p:cNvSpPr/>
          <p:nvPr/>
        </p:nvSpPr>
        <p:spPr>
          <a:xfrm>
            <a:off x="5365750" y="3243694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4CCFE34-3C46-8435-9E72-5751957C71B5}"/>
              </a:ext>
            </a:extLst>
          </p:cNvPr>
          <p:cNvCxnSpPr/>
          <p:nvPr/>
        </p:nvCxnSpPr>
        <p:spPr>
          <a:xfrm>
            <a:off x="4436110" y="3604056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70FC9C95-F9AD-3064-9D67-B581E0CD8D68}"/>
              </a:ext>
            </a:extLst>
          </p:cNvPr>
          <p:cNvSpPr txBox="1"/>
          <p:nvPr/>
        </p:nvSpPr>
        <p:spPr>
          <a:xfrm>
            <a:off x="4404360" y="3009016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+ 5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A70D4AA-1984-CE8E-702C-5BAA50B97B96}"/>
              </a:ext>
            </a:extLst>
          </p:cNvPr>
          <p:cNvSpPr/>
          <p:nvPr/>
        </p:nvSpPr>
        <p:spPr>
          <a:xfrm>
            <a:off x="7575550" y="3243694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33B0D2D-9B78-F35B-6211-658444B19831}"/>
              </a:ext>
            </a:extLst>
          </p:cNvPr>
          <p:cNvCxnSpPr/>
          <p:nvPr/>
        </p:nvCxnSpPr>
        <p:spPr>
          <a:xfrm>
            <a:off x="6645910" y="3604056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163186C8-5B50-F8C3-B91D-78F1379753B4}"/>
              </a:ext>
            </a:extLst>
          </p:cNvPr>
          <p:cNvSpPr txBox="1"/>
          <p:nvPr/>
        </p:nvSpPr>
        <p:spPr>
          <a:xfrm>
            <a:off x="6614160" y="3009016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+ 5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C94B2C2-18BE-8617-812E-CC158E2295FC}"/>
              </a:ext>
            </a:extLst>
          </p:cNvPr>
          <p:cNvSpPr/>
          <p:nvPr/>
        </p:nvSpPr>
        <p:spPr>
          <a:xfrm>
            <a:off x="9785350" y="3243694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8E1A398-3953-32AD-15C5-979BFEC917BD}"/>
              </a:ext>
            </a:extLst>
          </p:cNvPr>
          <p:cNvCxnSpPr/>
          <p:nvPr/>
        </p:nvCxnSpPr>
        <p:spPr>
          <a:xfrm>
            <a:off x="8855710" y="3604056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74E4D35D-5257-CC88-6C51-EAF46156D1C3}"/>
              </a:ext>
            </a:extLst>
          </p:cNvPr>
          <p:cNvSpPr txBox="1"/>
          <p:nvPr/>
        </p:nvSpPr>
        <p:spPr>
          <a:xfrm>
            <a:off x="8823960" y="3009016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+ 5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74EEED-F671-04E0-6D05-C664483B7A7E}"/>
              </a:ext>
            </a:extLst>
          </p:cNvPr>
          <p:cNvSpPr txBox="1"/>
          <p:nvPr/>
        </p:nvSpPr>
        <p:spPr>
          <a:xfrm>
            <a:off x="3325575" y="3250316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BF9D2C8-BB57-6F21-4A11-FA0FC3FDDF5E}"/>
              </a:ext>
            </a:extLst>
          </p:cNvPr>
          <p:cNvSpPr txBox="1"/>
          <p:nvPr/>
        </p:nvSpPr>
        <p:spPr>
          <a:xfrm>
            <a:off x="5548075" y="3250316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B406AFD-CAA2-CE42-EDD2-C8D0DB2E7B6F}"/>
              </a:ext>
            </a:extLst>
          </p:cNvPr>
          <p:cNvSpPr txBox="1"/>
          <p:nvPr/>
        </p:nvSpPr>
        <p:spPr>
          <a:xfrm>
            <a:off x="7757875" y="3250316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6EE235E-8C27-2D60-3D3F-47E3DA83272B}"/>
              </a:ext>
            </a:extLst>
          </p:cNvPr>
          <p:cNvSpPr txBox="1"/>
          <p:nvPr/>
        </p:nvSpPr>
        <p:spPr>
          <a:xfrm>
            <a:off x="9967675" y="3250316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4967AF7-C6D0-45E1-E285-4D98CBFA9221}"/>
              </a:ext>
            </a:extLst>
          </p:cNvPr>
          <p:cNvSpPr txBox="1"/>
          <p:nvPr/>
        </p:nvSpPr>
        <p:spPr>
          <a:xfrm>
            <a:off x="709295" y="360045"/>
            <a:ext cx="570611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活动二：算一算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EE3F015-65B5-BB26-0F28-55D83D0E2C9D}"/>
              </a:ext>
            </a:extLst>
          </p:cNvPr>
          <p:cNvSpPr txBox="1"/>
          <p:nvPr/>
        </p:nvSpPr>
        <p:spPr>
          <a:xfrm>
            <a:off x="3389134" y="4453767"/>
            <a:ext cx="3225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5+5+5+5+5=</a:t>
            </a:r>
            <a:endParaRPr lang="zh-CN" altLang="en-US" sz="40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C97D0FC-ADF8-FCED-70CB-9EE2C2518ABE}"/>
              </a:ext>
            </a:extLst>
          </p:cNvPr>
          <p:cNvSpPr txBox="1"/>
          <p:nvPr/>
        </p:nvSpPr>
        <p:spPr>
          <a:xfrm>
            <a:off x="6231419" y="4453767"/>
            <a:ext cx="2556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25</a:t>
            </a:r>
            <a:r>
              <a:rPr lang="zh-CN" altLang="en-US" sz="4000" b="1" dirty="0"/>
              <a:t>（个）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FE11BBE-A55D-CE4D-C057-5760A5106414}"/>
              </a:ext>
            </a:extLst>
          </p:cNvPr>
          <p:cNvSpPr txBox="1"/>
          <p:nvPr/>
        </p:nvSpPr>
        <p:spPr>
          <a:xfrm>
            <a:off x="3913097" y="5306906"/>
            <a:ext cx="1910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5×5=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169AFB1-32A1-E9D9-7E12-E00B7601E30C}"/>
              </a:ext>
            </a:extLst>
          </p:cNvPr>
          <p:cNvSpPr txBox="1"/>
          <p:nvPr/>
        </p:nvSpPr>
        <p:spPr>
          <a:xfrm>
            <a:off x="5365750" y="5300826"/>
            <a:ext cx="2556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25</a:t>
            </a:r>
            <a:r>
              <a:rPr lang="zh-CN" altLang="en-US" sz="4000" b="1" dirty="0">
                <a:solidFill>
                  <a:srgbClr val="FF0000"/>
                </a:solidFill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26797397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3" grpId="0"/>
      <p:bldP spid="14" grpId="0" animBg="1"/>
      <p:bldP spid="16" grpId="0"/>
      <p:bldP spid="17" grpId="0" animBg="1"/>
      <p:bldP spid="19" grpId="0"/>
      <p:bldP spid="20" grpId="0"/>
      <p:bldP spid="21" grpId="0"/>
      <p:bldP spid="22" grpId="0"/>
      <p:bldP spid="23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9783BD7-214A-4A99-919E-68F8E5F024CB}"/>
              </a:ext>
            </a:extLst>
          </p:cNvPr>
          <p:cNvSpPr txBox="1"/>
          <p:nvPr/>
        </p:nvSpPr>
        <p:spPr>
          <a:xfrm>
            <a:off x="718577" y="1773417"/>
            <a:ext cx="7345653" cy="3311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/>
              <a:t>        早在两千多年前我们的古人为了方便计算乘法，编出了乘法口诀，一代一代传承下来，它读起来顺口，记住这些口诀很有用！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A88EAB-1696-401D-80B7-504B05636F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5580" y="1299859"/>
            <a:ext cx="3217843" cy="42582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724580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F018B4C-F217-F4C7-AF0B-1E0561888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34" y="485084"/>
            <a:ext cx="561604" cy="1071341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DFA19D41-35D8-4F6B-2F27-4D9AABA16746}"/>
              </a:ext>
            </a:extLst>
          </p:cNvPr>
          <p:cNvGrpSpPr/>
          <p:nvPr/>
        </p:nvGrpSpPr>
        <p:grpSpPr>
          <a:xfrm>
            <a:off x="1043434" y="2921862"/>
            <a:ext cx="1701050" cy="1071341"/>
            <a:chOff x="1795274" y="2921862"/>
            <a:chExt cx="1701050" cy="107134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89C8FA2-D7CC-9407-A3F6-5BA9DC87C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2921862"/>
              <a:ext cx="561604" cy="107134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17998D6-FFD4-56EA-89F7-72042F07B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2921862"/>
              <a:ext cx="561604" cy="1071341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206D5CD-69BC-5743-4068-01CF05447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2921862"/>
              <a:ext cx="561604" cy="1071341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005A688-F49A-0361-4C73-C38DC06A1853}"/>
              </a:ext>
            </a:extLst>
          </p:cNvPr>
          <p:cNvGrpSpPr/>
          <p:nvPr/>
        </p:nvGrpSpPr>
        <p:grpSpPr>
          <a:xfrm>
            <a:off x="1043434" y="4140251"/>
            <a:ext cx="2270773" cy="1071341"/>
            <a:chOff x="1795274" y="4140251"/>
            <a:chExt cx="2270773" cy="107134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5798D83-E329-C964-FCB7-89CAB83FF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4140251"/>
              <a:ext cx="561604" cy="107134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C54647A-DA55-8DCD-F827-1E1B3F943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4140251"/>
              <a:ext cx="561604" cy="107134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146E681-C3BC-7320-C18D-56783AA6B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4140251"/>
              <a:ext cx="561604" cy="107134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99F66EA-41EB-E25F-95F6-6426D7B84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4443" y="4140251"/>
              <a:ext cx="561604" cy="1071341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DBA155D-57A0-4C27-4F13-91AAD933A73F}"/>
              </a:ext>
            </a:extLst>
          </p:cNvPr>
          <p:cNvGrpSpPr/>
          <p:nvPr/>
        </p:nvGrpSpPr>
        <p:grpSpPr>
          <a:xfrm>
            <a:off x="1043434" y="5358641"/>
            <a:ext cx="2840496" cy="1071341"/>
            <a:chOff x="1795274" y="5358641"/>
            <a:chExt cx="2840496" cy="107134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3ADE137-E66D-DDD2-663F-B5CD6EB7D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5358641"/>
              <a:ext cx="561604" cy="10713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3EFEFB1-432C-5C81-AD70-535FBD827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5358641"/>
              <a:ext cx="561604" cy="107134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9EE6C88-8FBA-8637-5B07-40500312D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5358641"/>
              <a:ext cx="561604" cy="1071341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782D63D-2E5B-1231-36CC-9944F3938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4443" y="5358641"/>
              <a:ext cx="561604" cy="1071341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F1B9025-119E-3882-6580-47EB83D89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4166" y="5358641"/>
              <a:ext cx="561604" cy="1071341"/>
            </a:xfrm>
            <a:prstGeom prst="rect">
              <a:avLst/>
            </a:prstGeom>
          </p:spPr>
        </p:pic>
      </p:grpSp>
      <p:sp>
        <p:nvSpPr>
          <p:cNvPr id="25" name="TextBox 55">
            <a:extLst>
              <a:ext uri="{FF2B5EF4-FFF2-40B4-BE49-F238E27FC236}">
                <a16:creationId xmlns:a16="http://schemas.microsoft.com/office/drawing/2014/main" id="{BA4CCBA5-4F86-70AF-64D5-33A4E6C5C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697588"/>
            <a:ext cx="18415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5×1=5</a:t>
            </a:r>
          </a:p>
        </p:txBody>
      </p:sp>
      <p:sp>
        <p:nvSpPr>
          <p:cNvPr id="30" name="TextBox 55">
            <a:extLst>
              <a:ext uri="{FF2B5EF4-FFF2-40B4-BE49-F238E27FC236}">
                <a16:creationId xmlns:a16="http://schemas.microsoft.com/office/drawing/2014/main" id="{FABF7D4A-C5F1-41EC-A34E-8D08624EC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10" y="697588"/>
            <a:ext cx="18415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1×5=5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ECBC5BE-EB1C-8262-ADAB-7899109D1C76}"/>
              </a:ext>
            </a:extLst>
          </p:cNvPr>
          <p:cNvGrpSpPr/>
          <p:nvPr/>
        </p:nvGrpSpPr>
        <p:grpSpPr>
          <a:xfrm>
            <a:off x="1043434" y="1703473"/>
            <a:ext cx="1131327" cy="1071341"/>
            <a:chOff x="1795274" y="1703473"/>
            <a:chExt cx="1131327" cy="1071341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D63389F5-FE2F-0827-6DFB-08ABDDFCC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1703473"/>
              <a:ext cx="561604" cy="1071341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847E6E9F-D4A1-7FB1-F543-D13A95856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1703473"/>
              <a:ext cx="561604" cy="1071341"/>
            </a:xfrm>
            <a:prstGeom prst="rect">
              <a:avLst/>
            </a:prstGeom>
          </p:spPr>
        </p:pic>
      </p:grpSp>
      <p:sp>
        <p:nvSpPr>
          <p:cNvPr id="40" name="TextBox 55">
            <a:extLst>
              <a:ext uri="{FF2B5EF4-FFF2-40B4-BE49-F238E27FC236}">
                <a16:creationId xmlns:a16="http://schemas.microsoft.com/office/drawing/2014/main" id="{30CC3793-A229-441F-18F2-2FF13E258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1915977"/>
            <a:ext cx="208915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5×2=10</a:t>
            </a: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E7701F4D-7B16-B19E-2C34-7F9C27879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09" y="1915977"/>
            <a:ext cx="208914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2×5=10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EDD6EF8-203C-411E-BFA6-19C74904AD1F}"/>
              </a:ext>
            </a:extLst>
          </p:cNvPr>
          <p:cNvGrpSpPr/>
          <p:nvPr/>
        </p:nvGrpSpPr>
        <p:grpSpPr>
          <a:xfrm>
            <a:off x="4310372" y="2939057"/>
            <a:ext cx="6932668" cy="3221355"/>
            <a:chOff x="14324" y="3915"/>
            <a:chExt cx="4305" cy="5073"/>
          </a:xfrm>
        </p:grpSpPr>
        <p:sp>
          <p:nvSpPr>
            <p:cNvPr id="45" name="圆角矩形 134">
              <a:extLst>
                <a:ext uri="{FF2B5EF4-FFF2-40B4-BE49-F238E27FC236}">
                  <a16:creationId xmlns:a16="http://schemas.microsoft.com/office/drawing/2014/main" id="{E7100C09-EFFD-8257-8135-B730F62C6C99}"/>
                </a:ext>
              </a:extLst>
            </p:cNvPr>
            <p:cNvSpPr/>
            <p:nvPr/>
          </p:nvSpPr>
          <p:spPr>
            <a:xfrm>
              <a:off x="14372" y="4043"/>
              <a:ext cx="4257" cy="4945"/>
            </a:xfrm>
            <a:prstGeom prst="roundRect">
              <a:avLst>
                <a:gd name="adj" fmla="val 70"/>
              </a:avLst>
            </a:prstGeom>
            <a:solidFill>
              <a:srgbClr val="45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latinLnBrk="0" hangingPunct="1">
                <a:lnSpc>
                  <a:spcPct val="130000"/>
                </a:lnSpc>
              </a:pPr>
              <a:endParaRPr lang="zh-CN" altLang="en-US" sz="2800">
                <a:solidFill>
                  <a:srgbClr val="000000"/>
                </a:solidFill>
              </a:endParaRPr>
            </a:p>
          </p:txBody>
        </p:sp>
        <p:sp>
          <p:nvSpPr>
            <p:cNvPr id="46" name="圆角矩形 133">
              <a:extLst>
                <a:ext uri="{FF2B5EF4-FFF2-40B4-BE49-F238E27FC236}">
                  <a16:creationId xmlns:a16="http://schemas.microsoft.com/office/drawing/2014/main" id="{F1ADFE1E-A7BE-C730-D93E-32786F0F0984}"/>
                </a:ext>
              </a:extLst>
            </p:cNvPr>
            <p:cNvSpPr/>
            <p:nvPr/>
          </p:nvSpPr>
          <p:spPr>
            <a:xfrm>
              <a:off x="14324" y="3915"/>
              <a:ext cx="4257" cy="4945"/>
            </a:xfrm>
            <a:prstGeom prst="roundRect">
              <a:avLst>
                <a:gd name="adj" fmla="val 70"/>
              </a:avLst>
            </a:prstGeom>
            <a:solidFill>
              <a:srgbClr val="EFF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600" b="1" dirty="0">
                  <a:solidFill>
                    <a:srgbClr val="0000FF"/>
                  </a:solidFill>
                </a:rPr>
                <a:t>学习方法</a:t>
              </a:r>
              <a:endParaRPr lang="en-US" altLang="zh-CN" sz="3600" b="1" dirty="0">
                <a:solidFill>
                  <a:srgbClr val="0000FF"/>
                </a:solidFill>
              </a:endParaRPr>
            </a:p>
            <a:p>
              <a:pPr indent="457200" eaLnBrk="1" latinLnBrk="0" hangingPunct="1">
                <a:lnSpc>
                  <a:spcPct val="130000"/>
                </a:lnSpc>
              </a:pPr>
              <a:r>
                <a:rPr lang="en-US" altLang="zh-CN" sz="3600" b="1" dirty="0">
                  <a:solidFill>
                    <a:srgbClr val="000000"/>
                  </a:solidFill>
                </a:rPr>
                <a:t>1.</a:t>
              </a:r>
              <a:r>
                <a:rPr lang="zh-CN" altLang="en-US" sz="3600" b="1" dirty="0">
                  <a:solidFill>
                    <a:srgbClr val="000000"/>
                  </a:solidFill>
                </a:rPr>
                <a:t>看：观察图中有几个</a:t>
              </a:r>
              <a:r>
                <a:rPr lang="en-US" altLang="zh-CN" sz="3600" b="1" dirty="0">
                  <a:solidFill>
                    <a:srgbClr val="000000"/>
                  </a:solidFill>
                </a:rPr>
                <a:t>5</a:t>
              </a:r>
              <a:r>
                <a:rPr lang="zh-CN" altLang="en-US" sz="3600" b="1" dirty="0">
                  <a:solidFill>
                    <a:srgbClr val="000000"/>
                  </a:solidFill>
                </a:rPr>
                <a:t>相加。</a:t>
              </a:r>
              <a:endParaRPr lang="en-US" altLang="zh-CN" sz="3600" b="1" dirty="0">
                <a:solidFill>
                  <a:srgbClr val="000000"/>
                </a:solidFill>
              </a:endParaRPr>
            </a:p>
            <a:p>
              <a:pPr indent="457200" eaLnBrk="1" latinLnBrk="0" hangingPunct="1">
                <a:lnSpc>
                  <a:spcPct val="130000"/>
                </a:lnSpc>
              </a:pPr>
              <a:r>
                <a:rPr lang="en-US" altLang="zh-CN" sz="3600" b="1" dirty="0">
                  <a:solidFill>
                    <a:srgbClr val="000000"/>
                  </a:solidFill>
                </a:rPr>
                <a:t>2.</a:t>
              </a:r>
              <a:r>
                <a:rPr lang="zh-CN" altLang="en-US" sz="3600" b="1" dirty="0">
                  <a:solidFill>
                    <a:srgbClr val="000000"/>
                  </a:solidFill>
                </a:rPr>
                <a:t>写：写出乘法算式。</a:t>
              </a:r>
              <a:endParaRPr lang="en-US" altLang="zh-CN" sz="3600" b="1" dirty="0">
                <a:solidFill>
                  <a:srgbClr val="000000"/>
                </a:solidFill>
              </a:endParaRPr>
            </a:p>
            <a:p>
              <a:pPr indent="457200" eaLnBrk="1" latinLnBrk="0" hangingPunct="1">
                <a:lnSpc>
                  <a:spcPct val="130000"/>
                </a:lnSpc>
              </a:pPr>
              <a:r>
                <a:rPr lang="en-US" altLang="zh-CN" sz="3600" b="1" dirty="0">
                  <a:solidFill>
                    <a:srgbClr val="000000"/>
                  </a:solidFill>
                </a:rPr>
                <a:t>3.</a:t>
              </a:r>
              <a:r>
                <a:rPr lang="zh-CN" altLang="en-US" sz="3600" b="1" dirty="0">
                  <a:solidFill>
                    <a:srgbClr val="000000"/>
                  </a:solidFill>
                </a:rPr>
                <a:t>编：编出对应乘法口诀。</a:t>
              </a:r>
            </a:p>
          </p:txBody>
        </p:sp>
      </p:grpSp>
      <p:sp>
        <p:nvSpPr>
          <p:cNvPr id="47" name="TextBox 4">
            <a:extLst>
              <a:ext uri="{FF2B5EF4-FFF2-40B4-BE49-F238E27FC236}">
                <a16:creationId xmlns:a16="http://schemas.microsoft.com/office/drawing/2014/main" id="{E3F679DB-ABB1-2EC8-F81B-DC54DFC74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697587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得五</a:t>
            </a:r>
          </a:p>
        </p:txBody>
      </p:sp>
      <p:sp>
        <p:nvSpPr>
          <p:cNvPr id="48" name="TextBox 4">
            <a:extLst>
              <a:ext uri="{FF2B5EF4-FFF2-40B4-BE49-F238E27FC236}">
                <a16:creationId xmlns:a16="http://schemas.microsoft.com/office/drawing/2014/main" id="{A088069C-A0C1-AE89-DA59-5849CA3C4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1915977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一十</a:t>
            </a:r>
          </a:p>
        </p:txBody>
      </p:sp>
    </p:spTree>
    <p:extLst>
      <p:ext uri="{BB962C8B-B14F-4D97-AF65-F5344CB8AC3E}">
        <p14:creationId xmlns:p14="http://schemas.microsoft.com/office/powerpoint/2010/main" val="6086311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40" grpId="0"/>
      <p:bldP spid="41" grpId="0"/>
      <p:bldP spid="47" grpId="0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286660B-BD8D-68F0-E2E5-22B80DE73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34" y="485084"/>
            <a:ext cx="561604" cy="107134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D6707710-CDCE-3FAE-19E3-5F6C393CE3E1}"/>
              </a:ext>
            </a:extLst>
          </p:cNvPr>
          <p:cNvGrpSpPr/>
          <p:nvPr/>
        </p:nvGrpSpPr>
        <p:grpSpPr>
          <a:xfrm>
            <a:off x="1043434" y="2921862"/>
            <a:ext cx="1701050" cy="1071341"/>
            <a:chOff x="1795274" y="2921862"/>
            <a:chExt cx="1701050" cy="107134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26EEF99-5F22-1BA3-1C72-977607974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2921862"/>
              <a:ext cx="561604" cy="107134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E806434-6D0D-087C-7564-9CAA7B119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2921862"/>
              <a:ext cx="561604" cy="107134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447A6BF-86BA-134A-511B-2CF2C90DE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2921862"/>
              <a:ext cx="561604" cy="1071341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7E40B83-91F4-2AC4-A98E-EB41DA8D97C7}"/>
              </a:ext>
            </a:extLst>
          </p:cNvPr>
          <p:cNvGrpSpPr/>
          <p:nvPr/>
        </p:nvGrpSpPr>
        <p:grpSpPr>
          <a:xfrm>
            <a:off x="1043434" y="4140251"/>
            <a:ext cx="2270773" cy="1071341"/>
            <a:chOff x="1795274" y="4140251"/>
            <a:chExt cx="2270773" cy="107134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F140D03-33EF-1A60-3265-D73C1A465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4140251"/>
              <a:ext cx="561604" cy="10713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5439D7C-FE08-698D-F280-9A133DDA9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4140251"/>
              <a:ext cx="561604" cy="10713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ABA133A-D1A4-9E93-EFC8-64A966A67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4140251"/>
              <a:ext cx="561604" cy="107134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3231952-9EDC-D495-55CC-55C069C82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4443" y="4140251"/>
              <a:ext cx="561604" cy="1071341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077BB59-DC9E-5E13-0C7F-32C71B8AFC57}"/>
              </a:ext>
            </a:extLst>
          </p:cNvPr>
          <p:cNvGrpSpPr/>
          <p:nvPr/>
        </p:nvGrpSpPr>
        <p:grpSpPr>
          <a:xfrm>
            <a:off x="1043434" y="5358641"/>
            <a:ext cx="2840496" cy="1071341"/>
            <a:chOff x="1795274" y="5358641"/>
            <a:chExt cx="2840496" cy="107134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2E57CFE-F4D7-A8F0-D422-08E17F961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5358641"/>
              <a:ext cx="561604" cy="1071341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7ECDB79-FC58-766D-C3CB-C7080FA9C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5358641"/>
              <a:ext cx="561604" cy="1071341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76965C1-C3A0-CDAE-C27E-FE66E318F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720" y="5358641"/>
              <a:ext cx="561604" cy="1071341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A0EF3101-86CC-780D-39DE-4B9445DF8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4443" y="5358641"/>
              <a:ext cx="561604" cy="1071341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8581035-C9D1-14C3-D440-CC1294332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4166" y="5358641"/>
              <a:ext cx="561604" cy="1071341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EE3FD6D-D235-25FD-1DD7-D4C633C666D0}"/>
              </a:ext>
            </a:extLst>
          </p:cNvPr>
          <p:cNvGrpSpPr/>
          <p:nvPr/>
        </p:nvGrpSpPr>
        <p:grpSpPr>
          <a:xfrm>
            <a:off x="1043434" y="1703473"/>
            <a:ext cx="1131327" cy="1071341"/>
            <a:chOff x="1795274" y="1703473"/>
            <a:chExt cx="1131327" cy="1071341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C84F608-EF70-DDFD-44E9-CD1158179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274" y="1703473"/>
              <a:ext cx="561604" cy="1071341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EFE17A97-6C51-8838-CA11-3E8259018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97" y="1703473"/>
              <a:ext cx="561604" cy="1071341"/>
            </a:xfrm>
            <a:prstGeom prst="rect">
              <a:avLst/>
            </a:prstGeom>
          </p:spPr>
        </p:pic>
      </p:grpSp>
      <p:sp>
        <p:nvSpPr>
          <p:cNvPr id="26" name="TextBox 55">
            <a:extLst>
              <a:ext uri="{FF2B5EF4-FFF2-40B4-BE49-F238E27FC236}">
                <a16:creationId xmlns:a16="http://schemas.microsoft.com/office/drawing/2014/main" id="{F489794E-CA0E-2BFB-D7B2-650407FFC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697588"/>
            <a:ext cx="18415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5×1=5</a:t>
            </a:r>
          </a:p>
        </p:txBody>
      </p:sp>
      <p:sp>
        <p:nvSpPr>
          <p:cNvPr id="27" name="TextBox 55">
            <a:extLst>
              <a:ext uri="{FF2B5EF4-FFF2-40B4-BE49-F238E27FC236}">
                <a16:creationId xmlns:a16="http://schemas.microsoft.com/office/drawing/2014/main" id="{AEBC10F5-2FB0-8813-5906-6FC3DEC58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10" y="697588"/>
            <a:ext cx="18415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1×5=5</a:t>
            </a: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E23E1460-ABD2-3A67-F916-11E268936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697587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得五</a:t>
            </a:r>
          </a:p>
        </p:txBody>
      </p:sp>
      <p:sp>
        <p:nvSpPr>
          <p:cNvPr id="29" name="TextBox 55">
            <a:extLst>
              <a:ext uri="{FF2B5EF4-FFF2-40B4-BE49-F238E27FC236}">
                <a16:creationId xmlns:a16="http://schemas.microsoft.com/office/drawing/2014/main" id="{CD59D045-BCC2-BB0E-45D4-F5570A55E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1915977"/>
            <a:ext cx="208915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5×2=10</a:t>
            </a:r>
          </a:p>
        </p:txBody>
      </p:sp>
      <p:sp>
        <p:nvSpPr>
          <p:cNvPr id="30" name="TextBox 55">
            <a:extLst>
              <a:ext uri="{FF2B5EF4-FFF2-40B4-BE49-F238E27FC236}">
                <a16:creationId xmlns:a16="http://schemas.microsoft.com/office/drawing/2014/main" id="{B829730F-158D-95CE-559F-6DD2CF50A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09" y="1915977"/>
            <a:ext cx="208914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2×5=10</a:t>
            </a: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D229851F-18EA-EF4B-DCCE-D16186DA5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1915977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一十</a:t>
            </a:r>
          </a:p>
        </p:txBody>
      </p:sp>
      <p:sp>
        <p:nvSpPr>
          <p:cNvPr id="32" name="TextBox 55">
            <a:extLst>
              <a:ext uri="{FF2B5EF4-FFF2-40B4-BE49-F238E27FC236}">
                <a16:creationId xmlns:a16="http://schemas.microsoft.com/office/drawing/2014/main" id="{B2EE8E20-EA41-13C7-A9B3-A9163EECB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3134366"/>
            <a:ext cx="208915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5×3=15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9CE286E7-3D95-B641-FD86-440C7C86E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09" y="3134366"/>
            <a:ext cx="208914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3×5=15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33690C44-385F-D6FF-AEFB-EB73113E4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3134366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三五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十五</a:t>
            </a:r>
          </a:p>
        </p:txBody>
      </p:sp>
      <p:sp>
        <p:nvSpPr>
          <p:cNvPr id="35" name="TextBox 55">
            <a:extLst>
              <a:ext uri="{FF2B5EF4-FFF2-40B4-BE49-F238E27FC236}">
                <a16:creationId xmlns:a16="http://schemas.microsoft.com/office/drawing/2014/main" id="{36640ED1-A664-6198-6E29-ABCF5FA77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4352755"/>
            <a:ext cx="208915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5×4=20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6" name="TextBox 55">
            <a:extLst>
              <a:ext uri="{FF2B5EF4-FFF2-40B4-BE49-F238E27FC236}">
                <a16:creationId xmlns:a16="http://schemas.microsoft.com/office/drawing/2014/main" id="{1A5EDAB1-AAFE-82C3-9F07-D1688E8D3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09" y="4352755"/>
            <a:ext cx="208914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4×5=20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2248EBDF-D1B7-AC5E-A0EA-777B00F3B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4352755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四五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二十</a:t>
            </a:r>
          </a:p>
        </p:txBody>
      </p:sp>
      <p:sp>
        <p:nvSpPr>
          <p:cNvPr id="38" name="TextBox 55">
            <a:extLst>
              <a:ext uri="{FF2B5EF4-FFF2-40B4-BE49-F238E27FC236}">
                <a16:creationId xmlns:a16="http://schemas.microsoft.com/office/drawing/2014/main" id="{2415195E-E0A2-E8F3-3775-E8FC840A9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5571145"/>
            <a:ext cx="208915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5×5=25</a:t>
            </a: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50F86D2E-BD29-9A36-E2AA-A2DA4E20C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650" y="5571145"/>
            <a:ext cx="2732345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五五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二十五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7A24F433-5AF0-8DD8-5E9E-23E0FC89676D}"/>
              </a:ext>
            </a:extLst>
          </p:cNvPr>
          <p:cNvSpPr/>
          <p:nvPr/>
        </p:nvSpPr>
        <p:spPr>
          <a:xfrm>
            <a:off x="8333740" y="697587"/>
            <a:ext cx="457200" cy="5581293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91AD5AD-01FF-5EDC-1D89-82A287A8626F}"/>
              </a:ext>
            </a:extLst>
          </p:cNvPr>
          <p:cNvSpPr/>
          <p:nvPr/>
        </p:nvSpPr>
        <p:spPr>
          <a:xfrm>
            <a:off x="8818373" y="697587"/>
            <a:ext cx="457200" cy="5581293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DC12598B-22C5-E98B-6A4D-DFAB4A42E005}"/>
              </a:ext>
            </a:extLst>
          </p:cNvPr>
          <p:cNvGrpSpPr/>
          <p:nvPr/>
        </p:nvGrpSpPr>
        <p:grpSpPr>
          <a:xfrm>
            <a:off x="10687805" y="948446"/>
            <a:ext cx="1208014" cy="1215958"/>
            <a:chOff x="10311319" y="1079770"/>
            <a:chExt cx="1208014" cy="1215958"/>
          </a:xfrm>
        </p:grpSpPr>
        <p:sp>
          <p:nvSpPr>
            <p:cNvPr id="42" name="箭头: 右弧形 41">
              <a:extLst>
                <a:ext uri="{FF2B5EF4-FFF2-40B4-BE49-F238E27FC236}">
                  <a16:creationId xmlns:a16="http://schemas.microsoft.com/office/drawing/2014/main" id="{E6DF3574-D35C-9172-40D0-9EC63B5C85CC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81B573C-B1F9-EBB8-AB9A-555EA49AA7B6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+5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DDB10FA-ED50-9D26-C94D-0EEC6886A5C5}"/>
              </a:ext>
            </a:extLst>
          </p:cNvPr>
          <p:cNvGrpSpPr/>
          <p:nvPr/>
        </p:nvGrpSpPr>
        <p:grpSpPr>
          <a:xfrm>
            <a:off x="10687805" y="2217442"/>
            <a:ext cx="1208014" cy="1215958"/>
            <a:chOff x="10311319" y="1079770"/>
            <a:chExt cx="1208014" cy="1215958"/>
          </a:xfrm>
        </p:grpSpPr>
        <p:sp>
          <p:nvSpPr>
            <p:cNvPr id="46" name="箭头: 右弧形 45">
              <a:extLst>
                <a:ext uri="{FF2B5EF4-FFF2-40B4-BE49-F238E27FC236}">
                  <a16:creationId xmlns:a16="http://schemas.microsoft.com/office/drawing/2014/main" id="{3820D209-3AE4-192D-80CC-CFD4898DB862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12D529C-CA49-F2B0-7EDF-1E9E92D2BC41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+5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302762E-1A9E-8564-71D2-4D5215E85BF1}"/>
              </a:ext>
            </a:extLst>
          </p:cNvPr>
          <p:cNvGrpSpPr/>
          <p:nvPr/>
        </p:nvGrpSpPr>
        <p:grpSpPr>
          <a:xfrm>
            <a:off x="10687805" y="3486438"/>
            <a:ext cx="1208014" cy="1215958"/>
            <a:chOff x="10311319" y="1079770"/>
            <a:chExt cx="1208014" cy="1215958"/>
          </a:xfrm>
        </p:grpSpPr>
        <p:sp>
          <p:nvSpPr>
            <p:cNvPr id="49" name="箭头: 右弧形 48">
              <a:extLst>
                <a:ext uri="{FF2B5EF4-FFF2-40B4-BE49-F238E27FC236}">
                  <a16:creationId xmlns:a16="http://schemas.microsoft.com/office/drawing/2014/main" id="{A03B51FA-F7C6-B1C2-99ED-FA28F60943C0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3BF342C8-DF66-F55E-1C35-9FEB03B2E149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+5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3D8202C4-8D69-62CB-1291-FFBC2B763BB1}"/>
              </a:ext>
            </a:extLst>
          </p:cNvPr>
          <p:cNvGrpSpPr/>
          <p:nvPr/>
        </p:nvGrpSpPr>
        <p:grpSpPr>
          <a:xfrm>
            <a:off x="10687805" y="4755433"/>
            <a:ext cx="1208014" cy="1215958"/>
            <a:chOff x="10311319" y="1079770"/>
            <a:chExt cx="1208014" cy="1215958"/>
          </a:xfrm>
        </p:grpSpPr>
        <p:sp>
          <p:nvSpPr>
            <p:cNvPr id="52" name="箭头: 右弧形 51">
              <a:extLst>
                <a:ext uri="{FF2B5EF4-FFF2-40B4-BE49-F238E27FC236}">
                  <a16:creationId xmlns:a16="http://schemas.microsoft.com/office/drawing/2014/main" id="{75246A3B-C2C1-1430-8692-D8E79C42D5F4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5A8426A-AB04-0FDB-6B37-E279AA2B5861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+5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18702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429FB2BC-E31A-DE4A-107A-B1F9E6C20084}"/>
              </a:ext>
            </a:extLst>
          </p:cNvPr>
          <p:cNvSpPr txBox="1"/>
          <p:nvPr/>
        </p:nvSpPr>
        <p:spPr>
          <a:xfrm>
            <a:off x="622570" y="671209"/>
            <a:ext cx="43011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/>
              <a:t>课堂活动：</a:t>
            </a:r>
            <a:r>
              <a:rPr lang="zh-CN" altLang="en-US" sz="4000" b="1" dirty="0">
                <a:solidFill>
                  <a:srgbClr val="0000FF"/>
                </a:solidFill>
              </a:rPr>
              <a:t>对口诀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9B351BF-387F-B470-0AA1-8ED7C184AC85}"/>
              </a:ext>
            </a:extLst>
          </p:cNvPr>
          <p:cNvSpPr txBox="1"/>
          <p:nvPr/>
        </p:nvSpPr>
        <p:spPr>
          <a:xfrm>
            <a:off x="4875107" y="929640"/>
            <a:ext cx="354904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74C195B-F31F-5936-E9B5-EE446C9AA8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0864" y="2352538"/>
            <a:ext cx="7570273" cy="3670435"/>
          </a:xfrm>
          <a:prstGeom prst="rect">
            <a:avLst/>
          </a:prstGeom>
        </p:spPr>
      </p:pic>
      <p:sp>
        <p:nvSpPr>
          <p:cNvPr id="31" name="圆角矩形标注 3">
            <a:extLst>
              <a:ext uri="{FF2B5EF4-FFF2-40B4-BE49-F238E27FC236}">
                <a16:creationId xmlns:a16="http://schemas.microsoft.com/office/drawing/2014/main" id="{592F5ED5-5A14-8349-538F-96B88DA954CF}"/>
              </a:ext>
            </a:extLst>
          </p:cNvPr>
          <p:cNvSpPr/>
          <p:nvPr/>
        </p:nvSpPr>
        <p:spPr>
          <a:xfrm>
            <a:off x="790830" y="1871316"/>
            <a:ext cx="2166377" cy="728980"/>
          </a:xfrm>
          <a:prstGeom prst="wedgeRoundRectCallout">
            <a:avLst>
              <a:gd name="adj1" fmla="val 33861"/>
              <a:gd name="adj2" fmla="val 115901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00"/>
                </a:solidFill>
                <a:latin typeface="+mj-ea"/>
                <a:ea typeface="+mj-ea"/>
              </a:rPr>
              <a:t>三五</a:t>
            </a:r>
            <a:r>
              <a:rPr lang="en-US" altLang="zh-CN" sz="3200" b="1" dirty="0">
                <a:solidFill>
                  <a:srgbClr val="000000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32" name="圆角矩形标注 4">
            <a:extLst>
              <a:ext uri="{FF2B5EF4-FFF2-40B4-BE49-F238E27FC236}">
                <a16:creationId xmlns:a16="http://schemas.microsoft.com/office/drawing/2014/main" id="{B526A99D-FCDF-7024-A479-0610DD844496}"/>
              </a:ext>
            </a:extLst>
          </p:cNvPr>
          <p:cNvSpPr/>
          <p:nvPr/>
        </p:nvSpPr>
        <p:spPr>
          <a:xfrm>
            <a:off x="9457703" y="2143691"/>
            <a:ext cx="1750060" cy="728980"/>
          </a:xfrm>
          <a:prstGeom prst="wedgeRoundRectCallout">
            <a:avLst>
              <a:gd name="adj1" fmla="val -37663"/>
              <a:gd name="adj2" fmla="val 86633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00"/>
                </a:solidFill>
                <a:latin typeface="+mj-ea"/>
                <a:ea typeface="+mj-ea"/>
              </a:rPr>
              <a:t>十五。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EA539A36-4882-A939-00D2-806EDB99C9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7153" y="2179955"/>
            <a:ext cx="7570273" cy="141055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446655" y="146812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10665" y="1068705"/>
            <a:ext cx="701675" cy="8237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/>
              <a:t>1.</a:t>
            </a:r>
            <a:endParaRPr lang="zh-CN" altLang="en-US" sz="3600" b="1" dirty="0">
              <a:sym typeface="+mn-ea"/>
            </a:endParaRPr>
          </a:p>
        </p:txBody>
      </p:sp>
      <p:sp>
        <p:nvSpPr>
          <p:cNvPr id="3" name="左大括号 2"/>
          <p:cNvSpPr/>
          <p:nvPr/>
        </p:nvSpPr>
        <p:spPr>
          <a:xfrm rot="16200000">
            <a:off x="5379085" y="661035"/>
            <a:ext cx="558800" cy="6679565"/>
          </a:xfrm>
          <a:prstGeom prst="leftBrace">
            <a:avLst>
              <a:gd name="adj1" fmla="val 35625"/>
              <a:gd name="adj2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21530" y="4358005"/>
            <a:ext cx="20739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/>
              <a:t>?</a:t>
            </a:r>
            <a:r>
              <a:rPr lang="zh-CN" altLang="en-US" sz="3600" b="1"/>
              <a:t>个</a:t>
            </a:r>
            <a:endParaRPr lang="zh-CN" altLang="en-US" sz="3600" b="1">
              <a:sym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254885" y="5170805"/>
            <a:ext cx="3367405" cy="645160"/>
            <a:chOff x="2116" y="9029"/>
            <a:chExt cx="5303" cy="1016"/>
          </a:xfrm>
        </p:grpSpPr>
        <p:sp>
          <p:nvSpPr>
            <p:cNvPr id="5" name="文本框 4"/>
            <p:cNvSpPr txBox="1"/>
            <p:nvPr/>
          </p:nvSpPr>
          <p:spPr>
            <a:xfrm>
              <a:off x="2910" y="9029"/>
              <a:ext cx="4509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×</a:t>
              </a:r>
              <a:r>
                <a:rPr lang="en-US" sz="3600" b="1"/>
                <a:t>      =</a:t>
              </a:r>
              <a:endParaRPr lang="en-US" sz="3600" b="1">
                <a:sym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116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814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5412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2360295" y="519239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3439160" y="519239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4320540" y="5192395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15075" y="5192395"/>
            <a:ext cx="49841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3540" y="515429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四五二十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814056" y="1240457"/>
            <a:ext cx="483771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把口诀补充完整。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2">
            <a:extLst>
              <a:ext uri="{FF2B5EF4-FFF2-40B4-BE49-F238E27FC236}">
                <a16:creationId xmlns:a16="http://schemas.microsoft.com/office/drawing/2014/main" id="{32297743-5FE3-F388-C7A6-0005CE743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9329" y="2188917"/>
            <a:ext cx="9533342" cy="248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一五（      ）		四五（      ）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三五（      ）		二五（      ）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五五（       ）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2141612-3ADF-DE16-EAC9-2BB05C08B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5830" y="2323004"/>
            <a:ext cx="14910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得五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1315927-50E2-962C-F085-7D8BF0DB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4409" y="2306546"/>
            <a:ext cx="14910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二十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FD15CF63-A1E8-13A1-8E10-26BA62782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3715" y="3147457"/>
            <a:ext cx="14931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十五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E19C6E4C-25FD-38CD-88D2-5654EAA4E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4409" y="3164649"/>
            <a:ext cx="14931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一十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43DE0FE4-C9BB-7323-D2EE-B70CFC3FC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796" y="3971910"/>
            <a:ext cx="18442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二十五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>
            <a:extLst>
              <a:ext uri="{FF2B5EF4-FFF2-40B4-BE49-F238E27FC236}">
                <a16:creationId xmlns:a16="http://schemas.microsoft.com/office/drawing/2014/main" id="{25CFF45D-88B3-4348-B752-9BD54B233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99" y="5069765"/>
            <a:ext cx="3188484" cy="1304657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3FF601E-77C0-4D64-8966-3345530B7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99" y="3766916"/>
            <a:ext cx="3188484" cy="1304657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68400278-4C0C-47F1-ABBA-D8EAEF510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99" y="2489506"/>
            <a:ext cx="3188484" cy="1304657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47A7A990-1A2E-483A-9210-765BF72B9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99" y="1237428"/>
            <a:ext cx="3188484" cy="130465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22FDAD7-1B00-1F79-4BE0-EEBF290E7A7A}"/>
              </a:ext>
            </a:extLst>
          </p:cNvPr>
          <p:cNvSpPr txBox="1"/>
          <p:nvPr/>
        </p:nvSpPr>
        <p:spPr>
          <a:xfrm>
            <a:off x="751908" y="397494"/>
            <a:ext cx="3401803" cy="818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/>
              <a:t>3.</a:t>
            </a:r>
            <a:r>
              <a:rPr lang="zh-CN" altLang="en-US" sz="3600" b="1" dirty="0"/>
              <a:t>连一连。</a:t>
            </a:r>
            <a:endParaRPr lang="zh-CN" altLang="en-US" sz="3600" b="1" dirty="0">
              <a:sym typeface="+mn-ea"/>
            </a:endParaRPr>
          </a:p>
        </p:txBody>
      </p:sp>
      <p:grpSp>
        <p:nvGrpSpPr>
          <p:cNvPr id="32" name="组合 10">
            <a:extLst>
              <a:ext uri="{FF2B5EF4-FFF2-40B4-BE49-F238E27FC236}">
                <a16:creationId xmlns:a16="http://schemas.microsoft.com/office/drawing/2014/main" id="{B59852F7-6FF6-3B4C-EF2D-ABA659B9DB3D}"/>
              </a:ext>
            </a:extLst>
          </p:cNvPr>
          <p:cNvGrpSpPr/>
          <p:nvPr/>
        </p:nvGrpSpPr>
        <p:grpSpPr>
          <a:xfrm>
            <a:off x="2495643" y="1352320"/>
            <a:ext cx="6995869" cy="4918248"/>
            <a:chOff x="2495762" y="795366"/>
            <a:chExt cx="5246902" cy="3688686"/>
          </a:xfrm>
        </p:grpSpPr>
        <p:sp>
          <p:nvSpPr>
            <p:cNvPr id="56" name="矩形 10">
              <a:extLst>
                <a:ext uri="{FF2B5EF4-FFF2-40B4-BE49-F238E27FC236}">
                  <a16:creationId xmlns:a16="http://schemas.microsoft.com/office/drawing/2014/main" id="{D6D07F99-CB33-0542-62B2-454AD93A7A9F}"/>
                </a:ext>
              </a:extLst>
            </p:cNvPr>
            <p:cNvSpPr/>
            <p:nvPr/>
          </p:nvSpPr>
          <p:spPr>
            <a:xfrm>
              <a:off x="5744792" y="939333"/>
              <a:ext cx="1941878" cy="50008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rPr>
                <a:t>五五二十五</a:t>
              </a:r>
            </a:p>
          </p:txBody>
        </p:sp>
        <p:sp>
          <p:nvSpPr>
            <p:cNvPr id="54" name="矩形 7">
              <a:extLst>
                <a:ext uri="{FF2B5EF4-FFF2-40B4-BE49-F238E27FC236}">
                  <a16:creationId xmlns:a16="http://schemas.microsoft.com/office/drawing/2014/main" id="{6A4AC29B-FEBD-606E-5D43-882CCC2E0977}"/>
                </a:ext>
              </a:extLst>
            </p:cNvPr>
            <p:cNvSpPr/>
            <p:nvPr/>
          </p:nvSpPr>
          <p:spPr>
            <a:xfrm>
              <a:off x="5843770" y="1924026"/>
              <a:ext cx="1871394" cy="50009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rPr>
                <a:t>二五一十</a:t>
              </a:r>
            </a:p>
          </p:txBody>
        </p:sp>
        <p:sp>
          <p:nvSpPr>
            <p:cNvPr id="52" name="矩形 8">
              <a:extLst>
                <a:ext uri="{FF2B5EF4-FFF2-40B4-BE49-F238E27FC236}">
                  <a16:creationId xmlns:a16="http://schemas.microsoft.com/office/drawing/2014/main" id="{E5B39A80-5F9C-54E1-20AA-19A376231FFD}"/>
                </a:ext>
              </a:extLst>
            </p:cNvPr>
            <p:cNvSpPr/>
            <p:nvPr/>
          </p:nvSpPr>
          <p:spPr>
            <a:xfrm>
              <a:off x="5822756" y="3902688"/>
              <a:ext cx="1775531" cy="50009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rPr>
                <a:t>三五十五</a:t>
              </a:r>
            </a:p>
          </p:txBody>
        </p:sp>
        <p:sp>
          <p:nvSpPr>
            <p:cNvPr id="50" name="矩形 9">
              <a:extLst>
                <a:ext uri="{FF2B5EF4-FFF2-40B4-BE49-F238E27FC236}">
                  <a16:creationId xmlns:a16="http://schemas.microsoft.com/office/drawing/2014/main" id="{04EBC5B0-599E-83C3-23DE-DA940502451C}"/>
                </a:ext>
              </a:extLst>
            </p:cNvPr>
            <p:cNvSpPr/>
            <p:nvPr/>
          </p:nvSpPr>
          <p:spPr>
            <a:xfrm>
              <a:off x="5805048" y="2909265"/>
              <a:ext cx="1937616" cy="50008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rPr>
                <a:t>四五二十</a:t>
              </a:r>
            </a:p>
          </p:txBody>
        </p:sp>
        <p:grpSp>
          <p:nvGrpSpPr>
            <p:cNvPr id="37" name="组合 17">
              <a:extLst>
                <a:ext uri="{FF2B5EF4-FFF2-40B4-BE49-F238E27FC236}">
                  <a16:creationId xmlns:a16="http://schemas.microsoft.com/office/drawing/2014/main" id="{96D6C70F-14DD-BAC6-584F-09F07E9B82DB}"/>
                </a:ext>
              </a:extLst>
            </p:cNvPr>
            <p:cNvGrpSpPr/>
            <p:nvPr/>
          </p:nvGrpSpPr>
          <p:grpSpPr>
            <a:xfrm>
              <a:off x="2499194" y="795366"/>
              <a:ext cx="1352726" cy="767811"/>
              <a:chOff x="2499194" y="795366"/>
              <a:chExt cx="1352726" cy="767811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20B1D944-7D76-31F3-72E5-546F3478B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99194" y="795366"/>
                <a:ext cx="1352726" cy="767764"/>
              </a:xfrm>
              <a:prstGeom prst="rect">
                <a:avLst/>
              </a:prstGeom>
            </p:spPr>
          </p:pic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CD3DB338-A376-1455-D833-8ED59D6FDB70}"/>
                  </a:ext>
                </a:extLst>
              </p:cNvPr>
              <p:cNvSpPr/>
              <p:nvPr/>
            </p:nvSpPr>
            <p:spPr>
              <a:xfrm>
                <a:off x="2717606" y="1063087"/>
                <a:ext cx="857447" cy="50009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733" b="1" dirty="0">
                    <a:ln w="0"/>
                    <a:solidFill>
                      <a:srgbClr val="FF0000"/>
                    </a:solidFill>
                    <a:cs typeface="Times New Roman" pitchFamily="18" charset="0"/>
                  </a:rPr>
                  <a:t>5×2</a:t>
                </a:r>
                <a:endPara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8" name="组合 23">
              <a:extLst>
                <a:ext uri="{FF2B5EF4-FFF2-40B4-BE49-F238E27FC236}">
                  <a16:creationId xmlns:a16="http://schemas.microsoft.com/office/drawing/2014/main" id="{F9E6833A-67F0-F07A-A524-B076A47CEF8C}"/>
                </a:ext>
              </a:extLst>
            </p:cNvPr>
            <p:cNvGrpSpPr/>
            <p:nvPr/>
          </p:nvGrpSpPr>
          <p:grpSpPr>
            <a:xfrm>
              <a:off x="2495762" y="1756639"/>
              <a:ext cx="1352726" cy="767811"/>
              <a:chOff x="2499194" y="795366"/>
              <a:chExt cx="1352726" cy="767811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BBA3A21A-6A1F-83D9-994F-956DBA2B0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99194" y="795366"/>
                <a:ext cx="1352726" cy="767764"/>
              </a:xfrm>
              <a:prstGeom prst="rect">
                <a:avLst/>
              </a:prstGeom>
            </p:spPr>
          </p:pic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5507E4D7-A958-342C-5EC0-E3EB840DD4FD}"/>
                  </a:ext>
                </a:extLst>
              </p:cNvPr>
              <p:cNvSpPr/>
              <p:nvPr/>
            </p:nvSpPr>
            <p:spPr>
              <a:xfrm>
                <a:off x="2717606" y="1063087"/>
                <a:ext cx="857447" cy="50009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733" b="1" dirty="0">
                    <a:ln w="0"/>
                    <a:solidFill>
                      <a:srgbClr val="FF0000"/>
                    </a:solidFill>
                    <a:cs typeface="Times New Roman" pitchFamily="18" charset="0"/>
                  </a:rPr>
                  <a:t>5×5</a:t>
                </a:r>
                <a:endPara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9" name="组合 26">
              <a:extLst>
                <a:ext uri="{FF2B5EF4-FFF2-40B4-BE49-F238E27FC236}">
                  <a16:creationId xmlns:a16="http://schemas.microsoft.com/office/drawing/2014/main" id="{538F0CE2-88A7-08A6-2470-3BE2513962D1}"/>
                </a:ext>
              </a:extLst>
            </p:cNvPr>
            <p:cNvGrpSpPr/>
            <p:nvPr/>
          </p:nvGrpSpPr>
          <p:grpSpPr>
            <a:xfrm>
              <a:off x="2495762" y="2736440"/>
              <a:ext cx="1352726" cy="767811"/>
              <a:chOff x="2499194" y="795366"/>
              <a:chExt cx="1352726" cy="767811"/>
            </a:xfrm>
          </p:grpSpPr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CB143355-20EC-B511-C7DD-4F22800E56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99194" y="795366"/>
                <a:ext cx="1352726" cy="767764"/>
              </a:xfrm>
              <a:prstGeom prst="rect">
                <a:avLst/>
              </a:prstGeom>
            </p:spPr>
          </p:pic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1CFF1EF9-30E3-B6B7-2ABB-FD330981DDF7}"/>
                  </a:ext>
                </a:extLst>
              </p:cNvPr>
              <p:cNvSpPr/>
              <p:nvPr/>
            </p:nvSpPr>
            <p:spPr>
              <a:xfrm>
                <a:off x="2717606" y="1063087"/>
                <a:ext cx="857447" cy="50009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733" b="1" dirty="0">
                    <a:ln w="0"/>
                    <a:solidFill>
                      <a:srgbClr val="FF0000"/>
                    </a:solidFill>
                    <a:cs typeface="Times New Roman" pitchFamily="18" charset="0"/>
                  </a:rPr>
                  <a:t>3×5</a:t>
                </a:r>
                <a:endPara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40" name="组合 29">
              <a:extLst>
                <a:ext uri="{FF2B5EF4-FFF2-40B4-BE49-F238E27FC236}">
                  <a16:creationId xmlns:a16="http://schemas.microsoft.com/office/drawing/2014/main" id="{31CDAE47-BAD3-FFB9-CA50-EFF82F4478C9}"/>
                </a:ext>
              </a:extLst>
            </p:cNvPr>
            <p:cNvGrpSpPr/>
            <p:nvPr/>
          </p:nvGrpSpPr>
          <p:grpSpPr>
            <a:xfrm>
              <a:off x="2495762" y="3716241"/>
              <a:ext cx="1352726" cy="767811"/>
              <a:chOff x="2499194" y="795366"/>
              <a:chExt cx="1352726" cy="767811"/>
            </a:xfrm>
          </p:grpSpPr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CCAC6103-2CAB-5458-DAF2-115036EFB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499194" y="795366"/>
                <a:ext cx="1352726" cy="767764"/>
              </a:xfrm>
              <a:prstGeom prst="rect">
                <a:avLst/>
              </a:prstGeom>
            </p:spPr>
          </p:pic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4AE5370A-33C6-243F-C9EF-E64F7AE203E6}"/>
                  </a:ext>
                </a:extLst>
              </p:cNvPr>
              <p:cNvSpPr/>
              <p:nvPr/>
            </p:nvSpPr>
            <p:spPr>
              <a:xfrm>
                <a:off x="2717606" y="1063087"/>
                <a:ext cx="857447" cy="50009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3733" b="1" dirty="0">
                    <a:ln w="0"/>
                    <a:solidFill>
                      <a:srgbClr val="FF0000"/>
                    </a:solidFill>
                    <a:cs typeface="Times New Roman" pitchFamily="18" charset="0"/>
                  </a:rPr>
                  <a:t>5×4</a:t>
                </a:r>
                <a:endParaRPr lang="zh-CN" altLang="en-US" sz="3733" b="1" dirty="0">
                  <a:ln w="0"/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p:grpSp>
      </p:grp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4AF9C197-F6B6-E82D-B10F-C402D7C9AB2A}"/>
              </a:ext>
            </a:extLst>
          </p:cNvPr>
          <p:cNvCxnSpPr/>
          <p:nvPr/>
        </p:nvCxnSpPr>
        <p:spPr>
          <a:xfrm>
            <a:off x="4303853" y="2088650"/>
            <a:ext cx="2208248" cy="1056117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3A4F2741-D75B-2A8D-BCAE-916423A9D9DA}"/>
              </a:ext>
            </a:extLst>
          </p:cNvPr>
          <p:cNvCxnSpPr/>
          <p:nvPr/>
        </p:nvCxnSpPr>
        <p:spPr>
          <a:xfrm flipV="1">
            <a:off x="4237285" y="2017058"/>
            <a:ext cx="2562847" cy="1112367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8AB3D5C5-17BE-4AD5-1902-9B54218D355A}"/>
              </a:ext>
            </a:extLst>
          </p:cNvPr>
          <p:cNvCxnSpPr/>
          <p:nvPr/>
        </p:nvCxnSpPr>
        <p:spPr>
          <a:xfrm>
            <a:off x="4414583" y="4650525"/>
            <a:ext cx="2208248" cy="1056117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E04967D6-7BFC-CB41-EE52-BDACD3654CE6}"/>
              </a:ext>
            </a:extLst>
          </p:cNvPr>
          <p:cNvCxnSpPr/>
          <p:nvPr/>
        </p:nvCxnSpPr>
        <p:spPr>
          <a:xfrm flipV="1">
            <a:off x="4299278" y="4665977"/>
            <a:ext cx="2562847" cy="1112367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">
            <a:extLst>
              <a:ext uri="{FF2B5EF4-FFF2-40B4-BE49-F238E27FC236}">
                <a16:creationId xmlns:a16="http://schemas.microsoft.com/office/drawing/2014/main" id="{94C02148-43CC-F7A3-E47D-F25A08061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087" y="545117"/>
            <a:ext cx="104338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</a:rPr>
              <a:t>4.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</a:rPr>
              <a:t>算一算，《春晓》这首古诗一共有多少个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</a:rPr>
              <a:t>汉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</a:rPr>
              <a:t>字？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BECCE56-DC12-DED0-B24F-61FE71887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75" y="1408143"/>
            <a:ext cx="3553906" cy="253870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</a:rPr>
              <a:t>春眠不觉晓，</a:t>
            </a:r>
          </a:p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</a:rPr>
              <a:t>处处闻啼鸟。</a:t>
            </a:r>
          </a:p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</a:rPr>
              <a:t>夜来风雨声，</a:t>
            </a:r>
          </a:p>
          <a:p>
            <a:pPr marL="0" marR="0" lvl="0" indent="0" algn="ctr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</a:rPr>
              <a:t>花落知多少。</a:t>
            </a:r>
          </a:p>
        </p:txBody>
      </p:sp>
      <p:sp>
        <p:nvSpPr>
          <p:cNvPr id="33" name="矩形 3">
            <a:extLst>
              <a:ext uri="{FF2B5EF4-FFF2-40B4-BE49-F238E27FC236}">
                <a16:creationId xmlns:a16="http://schemas.microsoft.com/office/drawing/2014/main" id="{22C26C4B-736E-0C9C-66BD-01D44A106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733" y="4163546"/>
            <a:ext cx="99085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zh-CN" sz="3600" b="1" dirty="0">
                <a:solidFill>
                  <a:prstClr val="black"/>
                </a:solidFill>
                <a:latin typeface="楷体" pitchFamily="49" charset="-122"/>
              </a:rPr>
              <a:t>你能列出多少个算式？运用了哪句乘法口诀？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45AA0F7-59E6-6A15-A481-519446EF11E6}"/>
              </a:ext>
            </a:extLst>
          </p:cNvPr>
          <p:cNvSpPr txBox="1"/>
          <p:nvPr/>
        </p:nvSpPr>
        <p:spPr>
          <a:xfrm>
            <a:off x="2468394" y="4932137"/>
            <a:ext cx="3475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4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5=20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（个）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 </a:t>
            </a:r>
            <a:endParaRPr lang="zh-CN" altLang="en-US" sz="24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227A28A-01F7-A69E-2AEA-58ED046C6338}"/>
              </a:ext>
            </a:extLst>
          </p:cNvPr>
          <p:cNvSpPr txBox="1"/>
          <p:nvPr/>
        </p:nvSpPr>
        <p:spPr>
          <a:xfrm>
            <a:off x="5943600" y="4932137"/>
            <a:ext cx="3475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4=20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（个）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 </a:t>
            </a:r>
            <a:endParaRPr lang="zh-CN" altLang="en-US" sz="2400" dirty="0"/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3D331A5B-4210-C4E4-E7E1-3195BA167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7601" y="5700728"/>
            <a:ext cx="2289310" cy="646331"/>
          </a:xfrm>
          <a:prstGeom prst="rect">
            <a:avLst/>
          </a:prstGeom>
          <a:solidFill>
            <a:srgbClr val="F2DCDB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四五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二十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53467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77" name="TextBox 4"/>
          <p:cNvSpPr txBox="1">
            <a:spLocks noChangeArrowheads="1"/>
          </p:cNvSpPr>
          <p:nvPr/>
        </p:nvSpPr>
        <p:spPr bwMode="auto">
          <a:xfrm>
            <a:off x="8497570" y="3826193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三五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十五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     </a:t>
            </a:r>
          </a:p>
        </p:txBody>
      </p:sp>
      <p:sp>
        <p:nvSpPr>
          <p:cNvPr id="78" name="TextBox 4"/>
          <p:cNvSpPr txBox="1">
            <a:spLocks noChangeArrowheads="1"/>
          </p:cNvSpPr>
          <p:nvPr/>
        </p:nvSpPr>
        <p:spPr bwMode="auto">
          <a:xfrm>
            <a:off x="8497570" y="4653598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四五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二十</a:t>
            </a:r>
          </a:p>
        </p:txBody>
      </p:sp>
      <p:sp>
        <p:nvSpPr>
          <p:cNvPr id="79" name="TextBox 4"/>
          <p:cNvSpPr txBox="1">
            <a:spLocks noChangeArrowheads="1"/>
          </p:cNvSpPr>
          <p:nvPr/>
        </p:nvSpPr>
        <p:spPr bwMode="auto">
          <a:xfrm>
            <a:off x="8497570" y="5500053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五五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二十五</a:t>
            </a:r>
          </a:p>
        </p:txBody>
      </p:sp>
      <p:sp>
        <p:nvSpPr>
          <p:cNvPr id="73" name="TextBox 4"/>
          <p:cNvSpPr txBox="1">
            <a:spLocks noChangeArrowheads="1"/>
          </p:cNvSpPr>
          <p:nvPr/>
        </p:nvSpPr>
        <p:spPr bwMode="auto">
          <a:xfrm>
            <a:off x="8497570" y="2960688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80" name="TextBox 4"/>
          <p:cNvSpPr txBox="1">
            <a:spLocks noChangeArrowheads="1"/>
          </p:cNvSpPr>
          <p:nvPr/>
        </p:nvSpPr>
        <p:spPr bwMode="auto">
          <a:xfrm>
            <a:off x="8497570" y="2114233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5881370" y="296957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2×5 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5881370" y="466185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4×5 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6" name="矩形 5"/>
          <p:cNvSpPr>
            <a:spLocks noChangeArrowheads="1"/>
          </p:cNvSpPr>
          <p:nvPr/>
        </p:nvSpPr>
        <p:spPr bwMode="auto">
          <a:xfrm>
            <a:off x="5881370" y="382111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3×5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" name="TextBox 55"/>
          <p:cNvSpPr>
            <a:spLocks noChangeArrowheads="1"/>
          </p:cNvSpPr>
          <p:nvPr/>
        </p:nvSpPr>
        <p:spPr bwMode="auto">
          <a:xfrm>
            <a:off x="5881370" y="2117408"/>
            <a:ext cx="184150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1×5 =</a:t>
            </a: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7107033" y="2117408"/>
            <a:ext cx="3860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7107033" y="2969578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7107033" y="3821113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7107033" y="4661853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47" name="矩形 5"/>
          <p:cNvSpPr>
            <a:spLocks noChangeArrowheads="1"/>
          </p:cNvSpPr>
          <p:nvPr/>
        </p:nvSpPr>
        <p:spPr bwMode="auto">
          <a:xfrm>
            <a:off x="3535680" y="296957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5×2 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8" name="矩形 5"/>
          <p:cNvSpPr>
            <a:spLocks noChangeArrowheads="1"/>
          </p:cNvSpPr>
          <p:nvPr/>
        </p:nvSpPr>
        <p:spPr bwMode="auto">
          <a:xfrm>
            <a:off x="3535680" y="466185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5×4 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9" name="矩形 5"/>
          <p:cNvSpPr>
            <a:spLocks noChangeArrowheads="1"/>
          </p:cNvSpPr>
          <p:nvPr/>
        </p:nvSpPr>
        <p:spPr bwMode="auto">
          <a:xfrm>
            <a:off x="3535680" y="5502910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5×5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TextBox 8"/>
          <p:cNvSpPr txBox="1">
            <a:spLocks noChangeArrowheads="1"/>
          </p:cNvSpPr>
          <p:nvPr/>
        </p:nvSpPr>
        <p:spPr bwMode="auto">
          <a:xfrm>
            <a:off x="3535680" y="2117408"/>
            <a:ext cx="1841500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5×1 = 5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4782185" y="3821113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782185" y="4661853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4782185" y="5502910"/>
            <a:ext cx="5892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4C8"/>
              </a:clrFrom>
              <a:clrTo>
                <a:srgbClr val="FFF4C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2370" y="2110740"/>
            <a:ext cx="374651" cy="596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5" name="组合 54"/>
          <p:cNvGrpSpPr/>
          <p:nvPr/>
        </p:nvGrpSpPr>
        <p:grpSpPr>
          <a:xfrm>
            <a:off x="1182370" y="2962593"/>
            <a:ext cx="778510" cy="597535"/>
            <a:chOff x="3965" y="4818"/>
            <a:chExt cx="1226" cy="941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5" y="4818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0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8" name="组合 57"/>
          <p:cNvGrpSpPr/>
          <p:nvPr/>
        </p:nvGrpSpPr>
        <p:grpSpPr>
          <a:xfrm>
            <a:off x="1182370" y="3814128"/>
            <a:ext cx="1178560" cy="597535"/>
            <a:chOff x="3965" y="4818"/>
            <a:chExt cx="1856" cy="941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5" y="4818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0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3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2" name="组合 61"/>
          <p:cNvGrpSpPr/>
          <p:nvPr/>
        </p:nvGrpSpPr>
        <p:grpSpPr>
          <a:xfrm>
            <a:off x="1182370" y="4654868"/>
            <a:ext cx="1581785" cy="597535"/>
            <a:chOff x="3965" y="4818"/>
            <a:chExt cx="2491" cy="941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5" y="4818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0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3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66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7" name="组合 66"/>
          <p:cNvGrpSpPr/>
          <p:nvPr/>
        </p:nvGrpSpPr>
        <p:grpSpPr>
          <a:xfrm>
            <a:off x="1182370" y="5495925"/>
            <a:ext cx="1981835" cy="597535"/>
            <a:chOff x="3965" y="4818"/>
            <a:chExt cx="3121" cy="941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5" y="4818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0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31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66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4C8"/>
                </a:clrFrom>
                <a:clrTo>
                  <a:srgbClr val="FFF4C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96" y="4819"/>
              <a:ext cx="590" cy="94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4" name="矩形 5"/>
          <p:cNvSpPr>
            <a:spLocks noChangeArrowheads="1"/>
          </p:cNvSpPr>
          <p:nvPr/>
        </p:nvSpPr>
        <p:spPr bwMode="auto">
          <a:xfrm>
            <a:off x="3535680" y="382111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5×3 </a:t>
            </a:r>
            <a:r>
              <a:rPr lang="en-US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4434597" y="1240375"/>
            <a:ext cx="332280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</a:pP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的乘法口诀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Microsoft Office PowerPoint</Application>
  <PresentationFormat>宽屏</PresentationFormat>
  <Paragraphs>138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2025-06-25T05:53:46Z</dcterms:created>
  <dcterms:modified xsi:type="dcterms:W3CDTF">2025-10-13T03:47:38Z</dcterms:modified>
  <cp:category>状元成才路</cp:category>
  <cp:contentStatus>状元成才路</cp:contentStatus>
</cp:coreProperties>
</file>