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3"/>
  </p:notesMasterIdLst>
  <p:sldIdLst>
    <p:sldId id="454" r:id="rId2"/>
    <p:sldId id="633" r:id="rId3"/>
    <p:sldId id="668" r:id="rId4"/>
    <p:sldId id="669" r:id="rId5"/>
    <p:sldId id="670" r:id="rId6"/>
    <p:sldId id="671" r:id="rId7"/>
    <p:sldId id="672" r:id="rId8"/>
    <p:sldId id="647" r:id="rId9"/>
    <p:sldId id="673" r:id="rId10"/>
    <p:sldId id="650" r:id="rId11"/>
    <p:sldId id="674" r:id="rId12"/>
    <p:sldId id="653" r:id="rId13"/>
    <p:sldId id="519" r:id="rId14"/>
    <p:sldId id="576" r:id="rId15"/>
    <p:sldId id="595" r:id="rId16"/>
    <p:sldId id="632" r:id="rId17"/>
    <p:sldId id="662" r:id="rId18"/>
    <p:sldId id="596" r:id="rId19"/>
    <p:sldId id="508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20">
          <p15:clr>
            <a:srgbClr val="A4A3A4"/>
          </p15:clr>
        </p15:guide>
        <p15:guide id="3" orient="horz" pos="4064">
          <p15:clr>
            <a:srgbClr val="A4A3A4"/>
          </p15:clr>
        </p15:guide>
        <p15:guide id="4" pos="257">
          <p15:clr>
            <a:srgbClr val="A4A3A4"/>
          </p15:clr>
        </p15:guide>
        <p15:guide id="5" pos="684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E6FFCF"/>
    <a:srgbClr val="F2FFE7"/>
    <a:srgbClr val="343B42"/>
    <a:srgbClr val="FFFFFF"/>
    <a:srgbClr val="FFD700"/>
    <a:srgbClr val="F5F5F5"/>
    <a:srgbClr val="EEEEEE"/>
    <a:srgbClr val="343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5238" autoAdjust="0"/>
  </p:normalViewPr>
  <p:slideViewPr>
    <p:cSldViewPr snapToGrid="0">
      <p:cViewPr varScale="1">
        <p:scale>
          <a:sx n="108" d="100"/>
          <a:sy n="108" d="100"/>
        </p:scale>
        <p:origin x="618" y="96"/>
      </p:cViewPr>
      <p:guideLst>
        <p:guide orient="horz" pos="2160"/>
        <p:guide orient="horz" pos="920"/>
        <p:guide orient="horz" pos="4064"/>
        <p:guide pos="257"/>
        <p:guide pos="68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2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、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3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、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4</a:t>
            </a: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的乘法口诀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50224" y="1637178"/>
            <a:ext cx="4694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/>
              <a:t>说口诀，算得数。</a:t>
            </a:r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id="{456BFF28-BE74-7071-BE8B-978447457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405" y="2495207"/>
            <a:ext cx="94688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3×5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		5×2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		4×5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endParaRPr lang="zh-CN" altLang="en-US" sz="4000" b="1" dirty="0">
              <a:solidFill>
                <a:prstClr val="black"/>
              </a:solidFill>
              <a:ea typeface="黑体" pitchFamily="49" charset="-122"/>
            </a:endParaRPr>
          </a:p>
          <a:p>
            <a:pPr eaLnBrk="1" hangingPunct="1">
              <a:buFont typeface="Arial" charset="0"/>
              <a:buNone/>
            </a:pPr>
            <a:endParaRPr lang="en-US" altLang="zh-CN" sz="4000" b="1" dirty="0">
              <a:solidFill>
                <a:prstClr val="black"/>
              </a:solidFill>
              <a:ea typeface="黑体" pitchFamily="49" charset="-122"/>
            </a:endParaRPr>
          </a:p>
          <a:p>
            <a:pPr eaLnBrk="1" hangingPunct="1">
              <a:buFont typeface="Arial" charset="0"/>
              <a:buNone/>
            </a:pP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5×1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           5×5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r>
              <a:rPr lang="en-US" altLang="zh-CN" sz="4000" b="1" dirty="0">
                <a:solidFill>
                  <a:prstClr val="black"/>
                </a:solidFill>
                <a:ea typeface="黑体" pitchFamily="49" charset="-122"/>
              </a:rPr>
              <a:t>		5×3</a:t>
            </a:r>
            <a:r>
              <a:rPr lang="en-US" altLang="en-US" sz="4000" b="1" dirty="0">
                <a:solidFill>
                  <a:prstClr val="black"/>
                </a:solidFill>
                <a:ea typeface="黑体" pitchFamily="49" charset="-122"/>
              </a:rPr>
              <a:t>=</a:t>
            </a:r>
            <a:endParaRPr lang="zh-CN" altLang="en-US" sz="4000" b="1" dirty="0">
              <a:solidFill>
                <a:prstClr val="black"/>
              </a:solidFill>
              <a:ea typeface="黑体" pitchFamily="49" charset="-122"/>
            </a:endParaRPr>
          </a:p>
        </p:txBody>
      </p:sp>
      <p:sp>
        <p:nvSpPr>
          <p:cNvPr id="11" name="圆角矩形标注 11">
            <a:extLst>
              <a:ext uri="{FF2B5EF4-FFF2-40B4-BE49-F238E27FC236}">
                <a16:creationId xmlns:a16="http://schemas.microsoft.com/office/drawing/2014/main" id="{3B249D78-4CA7-6DAA-6799-C0A35D4943BC}"/>
              </a:ext>
            </a:extLst>
          </p:cNvPr>
          <p:cNvSpPr/>
          <p:nvPr/>
        </p:nvSpPr>
        <p:spPr bwMode="auto">
          <a:xfrm>
            <a:off x="3865762" y="5220822"/>
            <a:ext cx="5698537" cy="699038"/>
          </a:xfrm>
          <a:prstGeom prst="wedgeRoundRectCallout">
            <a:avLst>
              <a:gd name="adj1" fmla="val 55958"/>
              <a:gd name="adj2" fmla="val 13448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想一想可以用哪句乘法口诀？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CC72C0D-BD00-6D17-64C4-D885372B0854}"/>
              </a:ext>
            </a:extLst>
          </p:cNvPr>
          <p:cNvSpPr txBox="1"/>
          <p:nvPr/>
        </p:nvSpPr>
        <p:spPr>
          <a:xfrm>
            <a:off x="2889114" y="2485479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15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C91C8D9-0295-ADE8-1004-5B813A643811}"/>
              </a:ext>
            </a:extLst>
          </p:cNvPr>
          <p:cNvSpPr txBox="1"/>
          <p:nvPr/>
        </p:nvSpPr>
        <p:spPr>
          <a:xfrm>
            <a:off x="5609616" y="2485479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10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924BE0-3DAB-B48A-6773-CAB5F442FC4D}"/>
              </a:ext>
            </a:extLst>
          </p:cNvPr>
          <p:cNvSpPr txBox="1"/>
          <p:nvPr/>
        </p:nvSpPr>
        <p:spPr>
          <a:xfrm>
            <a:off x="8381703" y="2485479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20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75CDAD-36D5-DF46-430F-10D78A6AC1D4}"/>
              </a:ext>
            </a:extLst>
          </p:cNvPr>
          <p:cNvSpPr txBox="1"/>
          <p:nvPr/>
        </p:nvSpPr>
        <p:spPr>
          <a:xfrm>
            <a:off x="2889114" y="3711784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CF8981-A2AC-52E5-3BD2-E07F90AD1204}"/>
              </a:ext>
            </a:extLst>
          </p:cNvPr>
          <p:cNvSpPr txBox="1"/>
          <p:nvPr/>
        </p:nvSpPr>
        <p:spPr>
          <a:xfrm>
            <a:off x="5609616" y="3711784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25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5284E4A-6F93-0F53-B124-A18EB5EE699D}"/>
              </a:ext>
            </a:extLst>
          </p:cNvPr>
          <p:cNvSpPr txBox="1"/>
          <p:nvPr/>
        </p:nvSpPr>
        <p:spPr>
          <a:xfrm>
            <a:off x="8381703" y="3711784"/>
            <a:ext cx="8365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</a:rPr>
              <a:t>15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3" name="图片 12" descr="37">
            <a:extLst>
              <a:ext uri="{FF2B5EF4-FFF2-40B4-BE49-F238E27FC236}">
                <a16:creationId xmlns:a16="http://schemas.microsoft.com/office/drawing/2014/main" id="{41D5576D-DB01-B514-DB14-7E45AF14A8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81" t="556" r="-809" b="54074"/>
          <a:stretch>
            <a:fillRect/>
          </a:stretch>
        </p:blipFill>
        <p:spPr>
          <a:xfrm flipH="1">
            <a:off x="10113764" y="4566341"/>
            <a:ext cx="1553440" cy="155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79818458-B005-98D9-D488-972CEFC7BD89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04E6C51-0D27-A00D-5BB4-62D54A48FA78}"/>
              </a:ext>
            </a:extLst>
          </p:cNvPr>
          <p:cNvSpPr/>
          <p:nvPr/>
        </p:nvSpPr>
        <p:spPr>
          <a:xfrm>
            <a:off x="1093153" y="1701165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5258BB4-4A25-0171-5C37-6FB8B23A23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5728" y="1573268"/>
            <a:ext cx="4700544" cy="2233786"/>
          </a:xfrm>
          <a:prstGeom prst="rect">
            <a:avLst/>
          </a:prstGeom>
        </p:spPr>
      </p:pic>
      <p:pic>
        <p:nvPicPr>
          <p:cNvPr id="6" name="图片 5" descr="37">
            <a:extLst>
              <a:ext uri="{FF2B5EF4-FFF2-40B4-BE49-F238E27FC236}">
                <a16:creationId xmlns:a16="http://schemas.microsoft.com/office/drawing/2014/main" id="{CF10B59D-92B6-BF3E-4980-773157C95A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1" t="556" r="-809" b="54074"/>
          <a:stretch>
            <a:fillRect/>
          </a:stretch>
        </p:blipFill>
        <p:spPr>
          <a:xfrm flipH="1">
            <a:off x="10052804" y="1589461"/>
            <a:ext cx="1553440" cy="155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7" name="圆角矩形标注 11">
            <a:extLst>
              <a:ext uri="{FF2B5EF4-FFF2-40B4-BE49-F238E27FC236}">
                <a16:creationId xmlns:a16="http://schemas.microsoft.com/office/drawing/2014/main" id="{8C191616-71EB-70F6-CABD-4E9C8FEA3E70}"/>
              </a:ext>
            </a:extLst>
          </p:cNvPr>
          <p:cNvSpPr/>
          <p:nvPr/>
        </p:nvSpPr>
        <p:spPr bwMode="auto">
          <a:xfrm>
            <a:off x="6994326" y="527181"/>
            <a:ext cx="3549848" cy="725602"/>
          </a:xfrm>
          <a:prstGeom prst="wedgeRoundRectCallout">
            <a:avLst>
              <a:gd name="adj1" fmla="val 37642"/>
              <a:gd name="adj2" fmla="val 9868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列有几个汤圆？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03F046BD-E8A2-4EF2-76B0-12D13D3103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67" y="5084096"/>
            <a:ext cx="529816" cy="842477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026927F8-9284-5426-3D11-9AA0D79E3B2B}"/>
              </a:ext>
            </a:extLst>
          </p:cNvPr>
          <p:cNvSpPr txBox="1"/>
          <p:nvPr/>
        </p:nvSpPr>
        <p:spPr>
          <a:xfrm>
            <a:off x="4137023" y="5182754"/>
            <a:ext cx="195897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F775A7B-C44E-7B61-D5C2-FEBDE1039E1B}"/>
              </a:ext>
            </a:extLst>
          </p:cNvPr>
          <p:cNvGrpSpPr/>
          <p:nvPr/>
        </p:nvGrpSpPr>
        <p:grpSpPr>
          <a:xfrm>
            <a:off x="6887998" y="5182753"/>
            <a:ext cx="2009460" cy="645161"/>
            <a:chOff x="4954386" y="5010033"/>
            <a:chExt cx="2009460" cy="645161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F2E8395-0256-17DA-B86B-9F9AA4CE8A46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DA5EA48-E035-39AE-E1BF-8D2254BD6FB1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A0DBA84A-0262-2684-CF9E-098C018E9581}"/>
              </a:ext>
            </a:extLst>
          </p:cNvPr>
          <p:cNvSpPr txBox="1"/>
          <p:nvPr/>
        </p:nvSpPr>
        <p:spPr>
          <a:xfrm>
            <a:off x="8370382" y="5181582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639D8861-5B19-0A68-8E95-7C893AE6A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780" y="5181582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得四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5D0C0CB-ABF7-734B-9DFB-D2C3AF5BC9AD}"/>
              </a:ext>
            </a:extLst>
          </p:cNvPr>
          <p:cNvSpPr txBox="1"/>
          <p:nvPr/>
        </p:nvSpPr>
        <p:spPr>
          <a:xfrm>
            <a:off x="2398492" y="4126691"/>
            <a:ext cx="71248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你会编下面乘法算式的口诀吗</a:t>
            </a:r>
            <a:r>
              <a:rPr lang="en-US" altLang="zh-CN" sz="3600" b="1" dirty="0"/>
              <a:t>?</a:t>
            </a:r>
            <a:endParaRPr lang="zh-CN" altLang="en-US" sz="3600" b="1" dirty="0"/>
          </a:p>
        </p:txBody>
      </p:sp>
      <p:sp>
        <p:nvSpPr>
          <p:cNvPr id="36" name="圆角矩形标注 11">
            <a:extLst>
              <a:ext uri="{FF2B5EF4-FFF2-40B4-BE49-F238E27FC236}">
                <a16:creationId xmlns:a16="http://schemas.microsoft.com/office/drawing/2014/main" id="{19190AD9-A040-717F-B6FA-AE25EB0BE498}"/>
              </a:ext>
            </a:extLst>
          </p:cNvPr>
          <p:cNvSpPr/>
          <p:nvPr/>
        </p:nvSpPr>
        <p:spPr bwMode="auto">
          <a:xfrm>
            <a:off x="6203577" y="528029"/>
            <a:ext cx="4485389" cy="725602"/>
          </a:xfrm>
          <a:prstGeom prst="wedgeRoundRectCallout">
            <a:avLst>
              <a:gd name="adj1" fmla="val 37557"/>
              <a:gd name="adj2" fmla="val 10236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怎样用乘法算式表示？</a:t>
            </a:r>
          </a:p>
        </p:txBody>
      </p:sp>
    </p:spTree>
    <p:extLst>
      <p:ext uri="{BB962C8B-B14F-4D97-AF65-F5344CB8AC3E}">
        <p14:creationId xmlns:p14="http://schemas.microsoft.com/office/powerpoint/2010/main" val="5812265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25" grpId="0"/>
      <p:bldP spid="31" grpId="0"/>
      <p:bldP spid="32" grpId="0" animBg="1"/>
      <p:bldP spid="34" grpId="0"/>
      <p:bldP spid="36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9651EA6-4556-A1BB-27DC-CB7D6BD79F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5728" y="1573268"/>
            <a:ext cx="4700543" cy="2233786"/>
          </a:xfrm>
          <a:prstGeom prst="rect">
            <a:avLst/>
          </a:prstGeom>
        </p:spPr>
      </p:pic>
      <p:pic>
        <p:nvPicPr>
          <p:cNvPr id="3" name="图片 2" descr="37">
            <a:extLst>
              <a:ext uri="{FF2B5EF4-FFF2-40B4-BE49-F238E27FC236}">
                <a16:creationId xmlns:a16="http://schemas.microsoft.com/office/drawing/2014/main" id="{01A05987-AB3F-3FBA-2DEC-0DDAAFA936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1" t="556" r="-809" b="54074"/>
          <a:stretch>
            <a:fillRect/>
          </a:stretch>
        </p:blipFill>
        <p:spPr>
          <a:xfrm flipH="1">
            <a:off x="10052804" y="1589461"/>
            <a:ext cx="1553440" cy="155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4" name="圆角矩形标注 11">
            <a:extLst>
              <a:ext uri="{FF2B5EF4-FFF2-40B4-BE49-F238E27FC236}">
                <a16:creationId xmlns:a16="http://schemas.microsoft.com/office/drawing/2014/main" id="{4B864429-B425-35BA-D365-CB093A2E306C}"/>
              </a:ext>
            </a:extLst>
          </p:cNvPr>
          <p:cNvSpPr/>
          <p:nvPr/>
        </p:nvSpPr>
        <p:spPr bwMode="auto">
          <a:xfrm>
            <a:off x="4673600" y="527181"/>
            <a:ext cx="5870574" cy="725602"/>
          </a:xfrm>
          <a:prstGeom prst="wedgeRoundRectCallout">
            <a:avLst>
              <a:gd name="adj1" fmla="val 37642"/>
              <a:gd name="adj2" fmla="val 9868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再放一列，现在有几个汤圆？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A39FE8C-3BCA-0250-CFC4-E2877C2792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67" y="5084096"/>
            <a:ext cx="529816" cy="842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C1E4FEE-0918-C3DB-6150-0263C38DBB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08" y="5084096"/>
            <a:ext cx="529816" cy="842477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3DDEAE09-1A25-E682-C424-9A607D5E89F6}"/>
              </a:ext>
            </a:extLst>
          </p:cNvPr>
          <p:cNvGrpSpPr/>
          <p:nvPr/>
        </p:nvGrpSpPr>
        <p:grpSpPr>
          <a:xfrm>
            <a:off x="6887998" y="5182753"/>
            <a:ext cx="2009460" cy="645161"/>
            <a:chOff x="4954386" y="5010033"/>
            <a:chExt cx="2009460" cy="64516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3F6C8C6-C27D-39D5-B1F6-D1D9CD1F4B6B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4C38846-56B7-38F0-9CF3-96CD8B6FF757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58632C0-4EE3-44FD-7DBC-99AC9962DB79}"/>
              </a:ext>
            </a:extLst>
          </p:cNvPr>
          <p:cNvGrpSpPr/>
          <p:nvPr/>
        </p:nvGrpSpPr>
        <p:grpSpPr>
          <a:xfrm>
            <a:off x="4137024" y="5182752"/>
            <a:ext cx="1984217" cy="645162"/>
            <a:chOff x="4137024" y="5182752"/>
            <a:chExt cx="1984217" cy="64516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BD44509-CD3E-04C7-5961-67813B7BA093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BADB2BF-7074-9FB1-41CE-5C64C488C193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BF433B27-F032-94B3-562D-AD6A47DED884}"/>
              </a:ext>
            </a:extLst>
          </p:cNvPr>
          <p:cNvSpPr txBox="1"/>
          <p:nvPr/>
        </p:nvSpPr>
        <p:spPr>
          <a:xfrm>
            <a:off x="2219962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EE2AF4E-6FD6-FFFD-5CB6-5A0C20EA6448}"/>
              </a:ext>
            </a:extLst>
          </p:cNvPr>
          <p:cNvSpPr/>
          <p:nvPr/>
        </p:nvSpPr>
        <p:spPr>
          <a:xfrm>
            <a:off x="40576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F0ABEEB8-5C0D-1738-6ACB-14D925C030AD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1153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86F2E980-F897-795C-6AEA-6C7100EC7897}"/>
              </a:ext>
            </a:extLst>
          </p:cNvPr>
          <p:cNvSpPr txBox="1"/>
          <p:nvPr/>
        </p:nvSpPr>
        <p:spPr>
          <a:xfrm>
            <a:off x="30962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B6F64FF-F5B2-79E9-FF33-999CD67E0529}"/>
              </a:ext>
            </a:extLst>
          </p:cNvPr>
          <p:cNvSpPr txBox="1"/>
          <p:nvPr/>
        </p:nvSpPr>
        <p:spPr>
          <a:xfrm>
            <a:off x="42399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59F4DD3-95BC-E5FF-41C0-4B352F0CC125}"/>
              </a:ext>
            </a:extLst>
          </p:cNvPr>
          <p:cNvSpPr txBox="1"/>
          <p:nvPr/>
        </p:nvSpPr>
        <p:spPr>
          <a:xfrm>
            <a:off x="5609680" y="5181582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9803245-905D-3561-EF6D-D113A75820F4}"/>
              </a:ext>
            </a:extLst>
          </p:cNvPr>
          <p:cNvSpPr txBox="1"/>
          <p:nvPr/>
        </p:nvSpPr>
        <p:spPr>
          <a:xfrm>
            <a:off x="8370991" y="5181582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792D77AF-AB59-A54F-8E93-4396639DD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780" y="5181582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得八</a:t>
            </a:r>
          </a:p>
        </p:txBody>
      </p:sp>
    </p:spTree>
    <p:extLst>
      <p:ext uri="{BB962C8B-B14F-4D97-AF65-F5344CB8AC3E}">
        <p14:creationId xmlns:p14="http://schemas.microsoft.com/office/powerpoint/2010/main" val="171982206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2" grpId="0"/>
      <p:bldP spid="23" grpId="0" animBg="1"/>
      <p:bldP spid="25" grpId="0"/>
      <p:bldP spid="32" grpId="0"/>
      <p:bldP spid="35" grpId="0"/>
      <p:bldP spid="36" grpId="0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C2800-F458-F1C9-FEB5-6B1E94533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AE48C83-7418-FA15-B271-6EE0C8215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5728" y="1573268"/>
            <a:ext cx="4700543" cy="2233785"/>
          </a:xfrm>
          <a:prstGeom prst="rect">
            <a:avLst/>
          </a:prstGeom>
        </p:spPr>
      </p:pic>
      <p:pic>
        <p:nvPicPr>
          <p:cNvPr id="3" name="图片 2" descr="37">
            <a:extLst>
              <a:ext uri="{FF2B5EF4-FFF2-40B4-BE49-F238E27FC236}">
                <a16:creationId xmlns:a16="http://schemas.microsoft.com/office/drawing/2014/main" id="{EA064F6D-47C5-CC52-75F2-A300795EF0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1" t="556" r="-809" b="54074"/>
          <a:stretch>
            <a:fillRect/>
          </a:stretch>
        </p:blipFill>
        <p:spPr>
          <a:xfrm flipH="1">
            <a:off x="10052804" y="1589461"/>
            <a:ext cx="1553440" cy="155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4" name="圆角矩形标注 11">
            <a:extLst>
              <a:ext uri="{FF2B5EF4-FFF2-40B4-BE49-F238E27FC236}">
                <a16:creationId xmlns:a16="http://schemas.microsoft.com/office/drawing/2014/main" id="{4EBCFB1E-D7A1-6A40-BE29-59A380277E0B}"/>
              </a:ext>
            </a:extLst>
          </p:cNvPr>
          <p:cNvSpPr/>
          <p:nvPr/>
        </p:nvSpPr>
        <p:spPr bwMode="auto">
          <a:xfrm>
            <a:off x="4673600" y="527181"/>
            <a:ext cx="5870574" cy="725602"/>
          </a:xfrm>
          <a:prstGeom prst="wedgeRoundRectCallout">
            <a:avLst>
              <a:gd name="adj1" fmla="val 37642"/>
              <a:gd name="adj2" fmla="val 9868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再放一列，现在有几个汤圆？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974045D-91DA-DA7D-3B1B-44373C39FA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67" y="5084096"/>
            <a:ext cx="529816" cy="842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B18AD94-D327-4F3D-D5A6-CCD6F7F38E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08" y="5084096"/>
            <a:ext cx="529816" cy="8424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8CC5E06-3358-341C-7830-A202A4D734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49" y="5084096"/>
            <a:ext cx="529816" cy="842477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19064353-7920-81A9-963E-7BF1B076E1D6}"/>
              </a:ext>
            </a:extLst>
          </p:cNvPr>
          <p:cNvGrpSpPr/>
          <p:nvPr/>
        </p:nvGrpSpPr>
        <p:grpSpPr>
          <a:xfrm>
            <a:off x="6887998" y="5182753"/>
            <a:ext cx="2009460" cy="645161"/>
            <a:chOff x="4954386" y="5010033"/>
            <a:chExt cx="2009460" cy="64516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3B64CEF-BA56-7743-6AC7-A978059288D1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9E1D6AD-1686-9493-1B7C-6E39FA73F66E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2B29C2D-74A3-1068-B555-D95B5764582D}"/>
              </a:ext>
            </a:extLst>
          </p:cNvPr>
          <p:cNvGrpSpPr/>
          <p:nvPr/>
        </p:nvGrpSpPr>
        <p:grpSpPr>
          <a:xfrm>
            <a:off x="4137024" y="5182752"/>
            <a:ext cx="1984217" cy="645162"/>
            <a:chOff x="4137024" y="5182752"/>
            <a:chExt cx="1984217" cy="64516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CCBA1A6-A97E-5F8E-12FF-D5A46CF26842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69518C3A-108A-1104-A49A-D65A8D36D45A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F5D32D1-1EBE-88FA-A0B3-04BACC5BBC1A}"/>
              </a:ext>
            </a:extLst>
          </p:cNvPr>
          <p:cNvSpPr txBox="1"/>
          <p:nvPr/>
        </p:nvSpPr>
        <p:spPr>
          <a:xfrm>
            <a:off x="2219962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F41973-E3F5-8F51-FE78-FA9A5EFAB067}"/>
              </a:ext>
            </a:extLst>
          </p:cNvPr>
          <p:cNvSpPr/>
          <p:nvPr/>
        </p:nvSpPr>
        <p:spPr>
          <a:xfrm>
            <a:off x="40576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E9361D7-DF80-C192-18B9-E83D7B28639A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31153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F0CE9827-81A6-F20B-CF55-5034265B9C59}"/>
              </a:ext>
            </a:extLst>
          </p:cNvPr>
          <p:cNvSpPr txBox="1"/>
          <p:nvPr/>
        </p:nvSpPr>
        <p:spPr>
          <a:xfrm>
            <a:off x="30962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83F4554-AC51-4A35-E6A2-5D58648DF262}"/>
              </a:ext>
            </a:extLst>
          </p:cNvPr>
          <p:cNvSpPr/>
          <p:nvPr/>
        </p:nvSpPr>
        <p:spPr>
          <a:xfrm>
            <a:off x="62801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5A0F164A-FC2F-61E5-9E0B-9D31D9F49E7A}"/>
              </a:ext>
            </a:extLst>
          </p:cNvPr>
          <p:cNvCxnSpPr/>
          <p:nvPr/>
        </p:nvCxnSpPr>
        <p:spPr>
          <a:xfrm>
            <a:off x="53505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F30F6355-0642-F183-906E-C25BA76572FA}"/>
              </a:ext>
            </a:extLst>
          </p:cNvPr>
          <p:cNvSpPr txBox="1"/>
          <p:nvPr/>
        </p:nvSpPr>
        <p:spPr>
          <a:xfrm>
            <a:off x="53187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96A6CEA-7A2C-0A09-8C46-78C8AF40CF22}"/>
              </a:ext>
            </a:extLst>
          </p:cNvPr>
          <p:cNvSpPr txBox="1"/>
          <p:nvPr/>
        </p:nvSpPr>
        <p:spPr>
          <a:xfrm>
            <a:off x="42399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D2E5BE0-C5E5-D892-4B08-635CD0DF9F3C}"/>
              </a:ext>
            </a:extLst>
          </p:cNvPr>
          <p:cNvSpPr txBox="1"/>
          <p:nvPr/>
        </p:nvSpPr>
        <p:spPr>
          <a:xfrm>
            <a:off x="64624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785982F-B9B4-9279-6084-803D3D63F175}"/>
              </a:ext>
            </a:extLst>
          </p:cNvPr>
          <p:cNvSpPr txBox="1"/>
          <p:nvPr/>
        </p:nvSpPr>
        <p:spPr>
          <a:xfrm>
            <a:off x="5483215" y="5181582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361DF41-7A47-B6EA-D16C-4E40D112918A}"/>
              </a:ext>
            </a:extLst>
          </p:cNvPr>
          <p:cNvSpPr txBox="1"/>
          <p:nvPr/>
        </p:nvSpPr>
        <p:spPr>
          <a:xfrm>
            <a:off x="8254255" y="5181582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02984A40-F12A-6C67-3902-CE8D291F3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780" y="5181582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三四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十二</a:t>
            </a:r>
          </a:p>
        </p:txBody>
      </p:sp>
    </p:spTree>
    <p:extLst>
      <p:ext uri="{BB962C8B-B14F-4D97-AF65-F5344CB8AC3E}">
        <p14:creationId xmlns:p14="http://schemas.microsoft.com/office/powerpoint/2010/main" val="189676904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6" grpId="0" animBg="1"/>
      <p:bldP spid="28" grpId="0"/>
      <p:bldP spid="33" grpId="0"/>
      <p:bldP spid="37" grpId="0"/>
      <p:bldP spid="38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8BD96-3E18-AD3C-0168-35F669869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2B7084E-68DD-37AB-D753-C5B1967F2F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5728" y="1573268"/>
            <a:ext cx="4700543" cy="2233785"/>
          </a:xfrm>
          <a:prstGeom prst="rect">
            <a:avLst/>
          </a:prstGeom>
        </p:spPr>
      </p:pic>
      <p:pic>
        <p:nvPicPr>
          <p:cNvPr id="3" name="图片 2" descr="37">
            <a:extLst>
              <a:ext uri="{FF2B5EF4-FFF2-40B4-BE49-F238E27FC236}">
                <a16:creationId xmlns:a16="http://schemas.microsoft.com/office/drawing/2014/main" id="{DC18E140-3942-F111-A450-11CC29D43A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1" t="556" r="-809" b="54074"/>
          <a:stretch>
            <a:fillRect/>
          </a:stretch>
        </p:blipFill>
        <p:spPr>
          <a:xfrm flipH="1">
            <a:off x="10052804" y="1589461"/>
            <a:ext cx="1553440" cy="155344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0" h="4900">
                <a:moveTo>
                  <a:pt x="2450" y="0"/>
                </a:moveTo>
                <a:cubicBezTo>
                  <a:pt x="3803" y="0"/>
                  <a:pt x="4900" y="1097"/>
                  <a:pt x="4900" y="2450"/>
                </a:cubicBezTo>
                <a:cubicBezTo>
                  <a:pt x="4900" y="3803"/>
                  <a:pt x="3803" y="4900"/>
                  <a:pt x="2450" y="4900"/>
                </a:cubicBezTo>
                <a:cubicBezTo>
                  <a:pt x="1097" y="4900"/>
                  <a:pt x="0" y="3803"/>
                  <a:pt x="0" y="2450"/>
                </a:cubicBezTo>
                <a:cubicBezTo>
                  <a:pt x="0" y="1097"/>
                  <a:pt x="1097" y="0"/>
                  <a:pt x="2450" y="0"/>
                </a:cubicBezTo>
                <a:close/>
              </a:path>
            </a:pathLst>
          </a:custGeom>
          <a:solidFill>
            <a:srgbClr val="EFFFE5"/>
          </a:solidFill>
        </p:spPr>
      </p:pic>
      <p:sp>
        <p:nvSpPr>
          <p:cNvPr id="4" name="圆角矩形标注 11">
            <a:extLst>
              <a:ext uri="{FF2B5EF4-FFF2-40B4-BE49-F238E27FC236}">
                <a16:creationId xmlns:a16="http://schemas.microsoft.com/office/drawing/2014/main" id="{46B86746-B191-0BD2-6E16-658D300C04CA}"/>
              </a:ext>
            </a:extLst>
          </p:cNvPr>
          <p:cNvSpPr/>
          <p:nvPr/>
        </p:nvSpPr>
        <p:spPr bwMode="auto">
          <a:xfrm>
            <a:off x="4673600" y="527181"/>
            <a:ext cx="5870574" cy="725602"/>
          </a:xfrm>
          <a:prstGeom prst="wedgeRoundRectCallout">
            <a:avLst>
              <a:gd name="adj1" fmla="val 37642"/>
              <a:gd name="adj2" fmla="val 98687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再放一列，现在有几个汤圆？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96AFAAE-8980-B47D-9948-5A6D6EF486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67" y="5084096"/>
            <a:ext cx="529816" cy="84247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F63413C-E77D-B36F-CCDC-E6C7DF14D4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908" y="5084096"/>
            <a:ext cx="529816" cy="842477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4453544D-641A-9100-94F5-826CDC820B09}"/>
              </a:ext>
            </a:extLst>
          </p:cNvPr>
          <p:cNvGrpSpPr/>
          <p:nvPr/>
        </p:nvGrpSpPr>
        <p:grpSpPr>
          <a:xfrm>
            <a:off x="4137024" y="5182752"/>
            <a:ext cx="1984217" cy="645162"/>
            <a:chOff x="4137024" y="5182752"/>
            <a:chExt cx="1984217" cy="64516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BB49133C-54F9-5AD8-9EAB-EE85C8D214F4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3BDAA0F-0D37-9E12-48E7-8FF9824EF271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7203DB6D-B0B7-1436-70BB-F3F4869543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49" y="5084096"/>
            <a:ext cx="529816" cy="842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779B648-74EB-D10C-80B9-557E165489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389" y="5084096"/>
            <a:ext cx="529816" cy="84247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4FA0ADC-39D9-0738-4F76-A01CC6E58172}"/>
              </a:ext>
            </a:extLst>
          </p:cNvPr>
          <p:cNvSpPr txBox="1"/>
          <p:nvPr/>
        </p:nvSpPr>
        <p:spPr>
          <a:xfrm>
            <a:off x="2219962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169E8E5-AF6C-942A-40A0-F18E270354BF}"/>
              </a:ext>
            </a:extLst>
          </p:cNvPr>
          <p:cNvSpPr/>
          <p:nvPr/>
        </p:nvSpPr>
        <p:spPr>
          <a:xfrm>
            <a:off x="40576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691886C7-170E-4FFF-578E-B8232137524C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31153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19E6F99A-FF13-8A7D-11FB-DCB4FEB14877}"/>
              </a:ext>
            </a:extLst>
          </p:cNvPr>
          <p:cNvSpPr txBox="1"/>
          <p:nvPr/>
        </p:nvSpPr>
        <p:spPr>
          <a:xfrm>
            <a:off x="30962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7D2D21F-236B-5CF5-D932-F14233D2ECEF}"/>
              </a:ext>
            </a:extLst>
          </p:cNvPr>
          <p:cNvSpPr/>
          <p:nvPr/>
        </p:nvSpPr>
        <p:spPr>
          <a:xfrm>
            <a:off x="62801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961CA845-BA92-5550-697C-E49B3A8B3249}"/>
              </a:ext>
            </a:extLst>
          </p:cNvPr>
          <p:cNvCxnSpPr/>
          <p:nvPr/>
        </p:nvCxnSpPr>
        <p:spPr>
          <a:xfrm>
            <a:off x="53505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B9E0CA5-C61D-8312-56E1-AD1B58A265DC}"/>
              </a:ext>
            </a:extLst>
          </p:cNvPr>
          <p:cNvSpPr txBox="1"/>
          <p:nvPr/>
        </p:nvSpPr>
        <p:spPr>
          <a:xfrm>
            <a:off x="53187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046B8E9-6186-ABF5-4255-595E9F2866B9}"/>
              </a:ext>
            </a:extLst>
          </p:cNvPr>
          <p:cNvSpPr/>
          <p:nvPr/>
        </p:nvSpPr>
        <p:spPr>
          <a:xfrm>
            <a:off x="8489952" y="4120916"/>
            <a:ext cx="1260000" cy="72000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9CCEEA01-91D9-9A23-CA34-8B19F0D8BE77}"/>
              </a:ext>
            </a:extLst>
          </p:cNvPr>
          <p:cNvCxnSpPr/>
          <p:nvPr/>
        </p:nvCxnSpPr>
        <p:spPr>
          <a:xfrm>
            <a:off x="7560312" y="4481278"/>
            <a:ext cx="942340" cy="0"/>
          </a:xfrm>
          <a:prstGeom prst="straightConnector1">
            <a:avLst/>
          </a:prstGeom>
          <a:ln w="254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DE0DFD9F-A085-363A-F31A-1C6C89F3EB16}"/>
              </a:ext>
            </a:extLst>
          </p:cNvPr>
          <p:cNvSpPr txBox="1"/>
          <p:nvPr/>
        </p:nvSpPr>
        <p:spPr>
          <a:xfrm>
            <a:off x="7528562" y="3886238"/>
            <a:ext cx="895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+ 4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7B87C80-181F-005C-8E8A-C5B6DC1142C0}"/>
              </a:ext>
            </a:extLst>
          </p:cNvPr>
          <p:cNvSpPr txBox="1"/>
          <p:nvPr/>
        </p:nvSpPr>
        <p:spPr>
          <a:xfrm>
            <a:off x="42399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9B8DA19-BF2F-B55A-0874-5162AADE4C15}"/>
              </a:ext>
            </a:extLst>
          </p:cNvPr>
          <p:cNvSpPr txBox="1"/>
          <p:nvPr/>
        </p:nvSpPr>
        <p:spPr>
          <a:xfrm>
            <a:off x="64624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725BA51-0EB2-074A-11A6-BAD697FCB873}"/>
              </a:ext>
            </a:extLst>
          </p:cNvPr>
          <p:cNvSpPr txBox="1"/>
          <p:nvPr/>
        </p:nvSpPr>
        <p:spPr>
          <a:xfrm>
            <a:off x="8672277" y="4127538"/>
            <a:ext cx="89535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E42B7FA-9063-DDC1-9BF3-1BF4295DE210}"/>
              </a:ext>
            </a:extLst>
          </p:cNvPr>
          <p:cNvSpPr txBox="1"/>
          <p:nvPr/>
        </p:nvSpPr>
        <p:spPr>
          <a:xfrm>
            <a:off x="5483215" y="5181582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F9EB0680-7CEA-C693-AE53-B2DD25820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780" y="5181582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四四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十六</a:t>
            </a:r>
          </a:p>
        </p:txBody>
      </p:sp>
    </p:spTree>
    <p:extLst>
      <p:ext uri="{BB962C8B-B14F-4D97-AF65-F5344CB8AC3E}">
        <p14:creationId xmlns:p14="http://schemas.microsoft.com/office/powerpoint/2010/main" val="211818594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22" grpId="0" animBg="1"/>
      <p:bldP spid="24" grpId="0"/>
      <p:bldP spid="30" grpId="0"/>
      <p:bldP spid="32" grpId="0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47E1562-95C6-AD89-8D64-247E770C63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4" y="1484862"/>
            <a:ext cx="529816" cy="84247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D58D0E3-603E-B050-6CEA-669D3F406216}"/>
              </a:ext>
            </a:extLst>
          </p:cNvPr>
          <p:cNvSpPr txBox="1"/>
          <p:nvPr/>
        </p:nvSpPr>
        <p:spPr>
          <a:xfrm>
            <a:off x="3261533" y="1583520"/>
            <a:ext cx="195897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077FD66-D25B-AF50-E26B-3CCC360E7C66}"/>
              </a:ext>
            </a:extLst>
          </p:cNvPr>
          <p:cNvGrpSpPr/>
          <p:nvPr/>
        </p:nvGrpSpPr>
        <p:grpSpPr>
          <a:xfrm>
            <a:off x="6012508" y="1583519"/>
            <a:ext cx="2009460" cy="645161"/>
            <a:chOff x="4954386" y="5010033"/>
            <a:chExt cx="2009460" cy="64516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B927280-E88A-9925-3377-4D9FC1346A50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91CE6DA-6063-D555-4513-27C6CFAD7533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DAB37BED-26F0-0E09-5355-D810AAD64BBD}"/>
              </a:ext>
            </a:extLst>
          </p:cNvPr>
          <p:cNvSpPr txBox="1"/>
          <p:nvPr/>
        </p:nvSpPr>
        <p:spPr>
          <a:xfrm>
            <a:off x="7494892" y="1582348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43A9F623-6F8D-11BD-FA12-F7AEFF6B0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1582348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得四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C2236BD-A9FC-477D-B037-C0A6B9875C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4" y="2523809"/>
            <a:ext cx="529816" cy="8424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FF68C0E-7785-0083-99C1-ED77287105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85" y="2523809"/>
            <a:ext cx="529816" cy="842477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A7CC1155-812C-69DB-83AF-AB284450915D}"/>
              </a:ext>
            </a:extLst>
          </p:cNvPr>
          <p:cNvGrpSpPr/>
          <p:nvPr/>
        </p:nvGrpSpPr>
        <p:grpSpPr>
          <a:xfrm>
            <a:off x="6012508" y="2622466"/>
            <a:ext cx="2009460" cy="645161"/>
            <a:chOff x="4954386" y="5010033"/>
            <a:chExt cx="2009460" cy="64516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BAB648D-3FDF-DD65-77B6-351F84CFE6AB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4314BA1-A533-4DE6-E807-38885BB9E19B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8183FC3-AF79-DE24-4FAE-13CAEEDCFF01}"/>
              </a:ext>
            </a:extLst>
          </p:cNvPr>
          <p:cNvGrpSpPr/>
          <p:nvPr/>
        </p:nvGrpSpPr>
        <p:grpSpPr>
          <a:xfrm>
            <a:off x="3261534" y="2622465"/>
            <a:ext cx="1984217" cy="645162"/>
            <a:chOff x="4137024" y="5182752"/>
            <a:chExt cx="1984217" cy="64516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F4CDDDA-5BC6-450A-7600-436D2F3D764F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9FE90E68-6F3A-84EF-3B7E-7565C85CC7A8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B14EA169-D5C2-D590-5123-323536B8B756}"/>
              </a:ext>
            </a:extLst>
          </p:cNvPr>
          <p:cNvSpPr txBox="1"/>
          <p:nvPr/>
        </p:nvSpPr>
        <p:spPr>
          <a:xfrm>
            <a:off x="4734190" y="2621295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BC88473-F24A-EF7C-934C-9C6C1831E9AB}"/>
              </a:ext>
            </a:extLst>
          </p:cNvPr>
          <p:cNvSpPr txBox="1"/>
          <p:nvPr/>
        </p:nvSpPr>
        <p:spPr>
          <a:xfrm>
            <a:off x="7495501" y="2621295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5158BC93-E5EF-FF33-44F4-DCCC3A43B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2621295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得八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5D24DBA-536B-D35A-C37F-E913FF6BE5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4" y="3562756"/>
            <a:ext cx="529816" cy="84247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B2CCB5B-B201-373C-A4FF-58BD8B74CD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85" y="3562756"/>
            <a:ext cx="529816" cy="84247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0F2BD8A-9A6F-E537-A345-66A61E5D5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26" y="3562756"/>
            <a:ext cx="529816" cy="842477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6A696CA2-9749-203C-D4B3-F03EB6947CC8}"/>
              </a:ext>
            </a:extLst>
          </p:cNvPr>
          <p:cNvGrpSpPr/>
          <p:nvPr/>
        </p:nvGrpSpPr>
        <p:grpSpPr>
          <a:xfrm>
            <a:off x="6012508" y="3661413"/>
            <a:ext cx="2009460" cy="645161"/>
            <a:chOff x="4954386" y="5010033"/>
            <a:chExt cx="2009460" cy="64516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A152633-5C6E-A8D1-F46F-8E24C0CEE7AB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E3D7DFF-AB77-D3A0-DCEE-80FB6C17364E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2C0B4B0-7476-8A20-D7B3-CA1CAB57BB2D}"/>
              </a:ext>
            </a:extLst>
          </p:cNvPr>
          <p:cNvGrpSpPr/>
          <p:nvPr/>
        </p:nvGrpSpPr>
        <p:grpSpPr>
          <a:xfrm>
            <a:off x="3261534" y="3661412"/>
            <a:ext cx="1984217" cy="645162"/>
            <a:chOff x="4137024" y="5182752"/>
            <a:chExt cx="1984217" cy="64516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BA071EC-3F2E-C06D-D1A8-6C78807D4203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73A84B7A-0A4D-2EA3-CF76-D68FBE4861D1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F9F0E663-27DC-F822-B537-29B6D90F3174}"/>
              </a:ext>
            </a:extLst>
          </p:cNvPr>
          <p:cNvSpPr txBox="1"/>
          <p:nvPr/>
        </p:nvSpPr>
        <p:spPr>
          <a:xfrm>
            <a:off x="4607725" y="3660242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2F77912-F740-DB41-8BF9-4717DC6EAF50}"/>
              </a:ext>
            </a:extLst>
          </p:cNvPr>
          <p:cNvSpPr txBox="1"/>
          <p:nvPr/>
        </p:nvSpPr>
        <p:spPr>
          <a:xfrm>
            <a:off x="7378765" y="3660242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3" name="TextBox 4">
            <a:extLst>
              <a:ext uri="{FF2B5EF4-FFF2-40B4-BE49-F238E27FC236}">
                <a16:creationId xmlns:a16="http://schemas.microsoft.com/office/drawing/2014/main" id="{325C0C16-E4AF-6FCC-20CC-55FF6E0EB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3660242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三四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十二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251F37F3-C384-31E4-1712-8D7361BC57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4" y="4601703"/>
            <a:ext cx="529816" cy="842477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525E56E8-FDC9-A0C2-3A91-89A884D46F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85" y="4601703"/>
            <a:ext cx="529816" cy="842477"/>
          </a:xfrm>
          <a:prstGeom prst="rect">
            <a:avLst/>
          </a:prstGeom>
        </p:spPr>
      </p:pic>
      <p:grpSp>
        <p:nvGrpSpPr>
          <p:cNvPr id="37" name="组合 36">
            <a:extLst>
              <a:ext uri="{FF2B5EF4-FFF2-40B4-BE49-F238E27FC236}">
                <a16:creationId xmlns:a16="http://schemas.microsoft.com/office/drawing/2014/main" id="{B2A15B75-DC3B-5B33-4636-0156F2256906}"/>
              </a:ext>
            </a:extLst>
          </p:cNvPr>
          <p:cNvGrpSpPr/>
          <p:nvPr/>
        </p:nvGrpSpPr>
        <p:grpSpPr>
          <a:xfrm>
            <a:off x="3261534" y="4700359"/>
            <a:ext cx="1984217" cy="645162"/>
            <a:chOff x="4137024" y="5182752"/>
            <a:chExt cx="1984217" cy="64516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F5DD851A-E65F-C1B7-40E6-989F435FD61D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D5227F6-F86B-A5A8-F9AB-00A4D50AAF4A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35C61A9E-9B07-C300-ED90-8F2577529F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26" y="4601703"/>
            <a:ext cx="529816" cy="84247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244A9057-632B-F1D7-E51F-7C51516EC7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366" y="4601703"/>
            <a:ext cx="529816" cy="842477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0B54D3B6-439A-69AE-4361-41DCEDBC08EC}"/>
              </a:ext>
            </a:extLst>
          </p:cNvPr>
          <p:cNvSpPr txBox="1"/>
          <p:nvPr/>
        </p:nvSpPr>
        <p:spPr>
          <a:xfrm>
            <a:off x="4607725" y="4699189"/>
            <a:ext cx="852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TextBox 4">
            <a:extLst>
              <a:ext uri="{FF2B5EF4-FFF2-40B4-BE49-F238E27FC236}">
                <a16:creationId xmlns:a16="http://schemas.microsoft.com/office/drawing/2014/main" id="{CFD5116D-E2B2-1248-744A-484757750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4699189"/>
            <a:ext cx="2236470" cy="646331"/>
          </a:xfrm>
          <a:prstGeom prst="rect">
            <a:avLst/>
          </a:prstGeom>
          <a:solidFill>
            <a:srgbClr val="E5F8F9"/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四四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十六</a:t>
            </a: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7A467E67-9184-2082-E894-5DBDE378C71E}"/>
              </a:ext>
            </a:extLst>
          </p:cNvPr>
          <p:cNvSpPr/>
          <p:nvPr/>
        </p:nvSpPr>
        <p:spPr>
          <a:xfrm>
            <a:off x="8571259" y="1512480"/>
            <a:ext cx="457200" cy="3883152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3DD3F12F-5141-20D4-4C6B-89431B0C17A2}"/>
              </a:ext>
            </a:extLst>
          </p:cNvPr>
          <p:cNvSpPr/>
          <p:nvPr/>
        </p:nvSpPr>
        <p:spPr>
          <a:xfrm>
            <a:off x="9058594" y="1515927"/>
            <a:ext cx="457200" cy="3879705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C8A652F-B43E-DEF5-298C-3E4DD78C449E}"/>
              </a:ext>
            </a:extLst>
          </p:cNvPr>
          <p:cNvGrpSpPr/>
          <p:nvPr/>
        </p:nvGrpSpPr>
        <p:grpSpPr>
          <a:xfrm>
            <a:off x="10658013" y="1817008"/>
            <a:ext cx="1208014" cy="1215958"/>
            <a:chOff x="10311319" y="1079770"/>
            <a:chExt cx="1208014" cy="1215958"/>
          </a:xfrm>
        </p:grpSpPr>
        <p:sp>
          <p:nvSpPr>
            <p:cNvPr id="48" name="箭头: 右弧形 47">
              <a:extLst>
                <a:ext uri="{FF2B5EF4-FFF2-40B4-BE49-F238E27FC236}">
                  <a16:creationId xmlns:a16="http://schemas.microsoft.com/office/drawing/2014/main" id="{085FD370-71A1-500D-C5CE-D3F903EC3ACC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D8EF98B-56D7-6990-6229-B9DD3E625E06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+4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F4C7067-6191-ED7A-772F-18DB16F49D46}"/>
              </a:ext>
            </a:extLst>
          </p:cNvPr>
          <p:cNvGrpSpPr/>
          <p:nvPr/>
        </p:nvGrpSpPr>
        <p:grpSpPr>
          <a:xfrm>
            <a:off x="10658013" y="2929053"/>
            <a:ext cx="1208014" cy="1215958"/>
            <a:chOff x="10311319" y="1079770"/>
            <a:chExt cx="1208014" cy="1215958"/>
          </a:xfrm>
        </p:grpSpPr>
        <p:sp>
          <p:nvSpPr>
            <p:cNvPr id="51" name="箭头: 右弧形 50">
              <a:extLst>
                <a:ext uri="{FF2B5EF4-FFF2-40B4-BE49-F238E27FC236}">
                  <a16:creationId xmlns:a16="http://schemas.microsoft.com/office/drawing/2014/main" id="{2EEC5CC1-CB9C-1EC5-E726-7AF615D3FBA8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6F6B97AD-A001-7358-A7A5-3580C716427C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+4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41A99015-5912-0A0B-81AE-05CF62110D84}"/>
              </a:ext>
            </a:extLst>
          </p:cNvPr>
          <p:cNvGrpSpPr/>
          <p:nvPr/>
        </p:nvGrpSpPr>
        <p:grpSpPr>
          <a:xfrm>
            <a:off x="10658013" y="4041098"/>
            <a:ext cx="1208014" cy="1215958"/>
            <a:chOff x="10311319" y="1079770"/>
            <a:chExt cx="1208014" cy="1215958"/>
          </a:xfrm>
        </p:grpSpPr>
        <p:sp>
          <p:nvSpPr>
            <p:cNvPr id="54" name="箭头: 右弧形 53">
              <a:extLst>
                <a:ext uri="{FF2B5EF4-FFF2-40B4-BE49-F238E27FC236}">
                  <a16:creationId xmlns:a16="http://schemas.microsoft.com/office/drawing/2014/main" id="{F417E9AD-D4C9-775E-82F5-220E9F2CCAD1}"/>
                </a:ext>
              </a:extLst>
            </p:cNvPr>
            <p:cNvSpPr/>
            <p:nvPr/>
          </p:nvSpPr>
          <p:spPr>
            <a:xfrm>
              <a:off x="10311319" y="1079770"/>
              <a:ext cx="457200" cy="1215958"/>
            </a:xfrm>
            <a:prstGeom prst="curved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B6C831E9-DFCE-5C13-E947-14508CB7EB00}"/>
                </a:ext>
              </a:extLst>
            </p:cNvPr>
            <p:cNvSpPr txBox="1"/>
            <p:nvPr/>
          </p:nvSpPr>
          <p:spPr>
            <a:xfrm>
              <a:off x="10840942" y="1364584"/>
              <a:ext cx="6783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00FF"/>
                  </a:solidFill>
                </a:rPr>
                <a:t>+4</a:t>
              </a:r>
              <a:endParaRPr lang="zh-CN" altLang="en-US" sz="36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552638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t="10213" b="10489"/>
          <a:stretch>
            <a:fillRect/>
          </a:stretch>
        </p:blipFill>
        <p:spPr>
          <a:xfrm>
            <a:off x="-664845" y="-1104900"/>
            <a:ext cx="12140565" cy="73653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90" h="13790">
                <a:moveTo>
                  <a:pt x="0" y="0"/>
                </a:moveTo>
                <a:lnTo>
                  <a:pt x="17390" y="0"/>
                </a:lnTo>
                <a:lnTo>
                  <a:pt x="17390" y="13790"/>
                </a:lnTo>
                <a:lnTo>
                  <a:pt x="16200" y="13790"/>
                </a:lnTo>
                <a:lnTo>
                  <a:pt x="16523" y="13204"/>
                </a:lnTo>
                <a:lnTo>
                  <a:pt x="7478" y="13545"/>
                </a:lnTo>
                <a:lnTo>
                  <a:pt x="7406" y="13790"/>
                </a:lnTo>
                <a:lnTo>
                  <a:pt x="0" y="1379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 rot="21480000">
            <a:off x="1000760" y="1292225"/>
            <a:ext cx="50666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5" name="文本框 4"/>
          <p:cNvSpPr txBox="1"/>
          <p:nvPr/>
        </p:nvSpPr>
        <p:spPr>
          <a:xfrm rot="21480000">
            <a:off x="1064260" y="1936750"/>
            <a:ext cx="8446770" cy="3290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 eaLnBrk="1" latinLnBrk="0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你能仿照前面的方法探究</a:t>
            </a: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的乘法口诀吗？</a:t>
            </a:r>
            <a:endParaRPr lang="en-US" altLang="zh-CN" sz="3200" b="1">
              <a:solidFill>
                <a:srgbClr val="FFFF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indent="0" algn="just" eaLnBrk="1" latinLnBrk="0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选择一个进行探究（我们组研究的是</a:t>
            </a: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的口诀，编制的口诀是：</a:t>
            </a:r>
            <a:r>
              <a:rPr 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），说一说，你能发现什么规律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  <a:p>
            <a:pPr indent="0" algn="just" eaLnBrk="1" latinLnBrk="0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小组挑选代表进行交流汇报。</a:t>
            </a:r>
          </a:p>
        </p:txBody>
      </p:sp>
      <p:pic>
        <p:nvPicPr>
          <p:cNvPr id="6" name="图片 5" descr="女老师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7375" y="2245360"/>
            <a:ext cx="2741295" cy="542353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F9B42AE-628B-4E84-C827-6F97DA8431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79" y="4355336"/>
            <a:ext cx="488720" cy="92672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242069D-867C-296B-B922-58BB1C5FA3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79" y="5359748"/>
            <a:ext cx="488720" cy="92672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E398272-F0E1-B5A7-B261-6C2AA40384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683" y="5359748"/>
            <a:ext cx="488720" cy="9267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3700CC0-33B7-F338-9D01-5B4B9B824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479" y="700198"/>
            <a:ext cx="488720" cy="9267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C8CDFBA-579B-8520-D129-EE5EABE135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479" y="1704609"/>
            <a:ext cx="488720" cy="9267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A26A1AF-0E57-E272-5E09-E7BBBC1E47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479" y="2709021"/>
            <a:ext cx="488720" cy="9267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DED4AA4-81CA-6EDD-EA1B-17F1B97292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683" y="2709021"/>
            <a:ext cx="488720" cy="92672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3A3DE4-E182-E009-987A-B655E7459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30887" y="2709021"/>
            <a:ext cx="488720" cy="92672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F10183B-3B2A-21E6-708F-9464A53664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6683" y="1704609"/>
            <a:ext cx="488720" cy="926723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A42B8CE3-073A-A3D0-9B95-88DD511AA92A}"/>
              </a:ext>
            </a:extLst>
          </p:cNvPr>
          <p:cNvGrpSpPr/>
          <p:nvPr/>
        </p:nvGrpSpPr>
        <p:grpSpPr>
          <a:xfrm>
            <a:off x="5817956" y="1824797"/>
            <a:ext cx="2009460" cy="645161"/>
            <a:chOff x="4954386" y="5010033"/>
            <a:chExt cx="2009460" cy="64516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C94DE22-126A-06D9-7E33-B425E28B3E33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34BCE13-704B-8539-A535-D626F4DA4F29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349A69E-71AC-0CB2-E504-4CE648DC959F}"/>
              </a:ext>
            </a:extLst>
          </p:cNvPr>
          <p:cNvGrpSpPr/>
          <p:nvPr/>
        </p:nvGrpSpPr>
        <p:grpSpPr>
          <a:xfrm>
            <a:off x="3066982" y="1824796"/>
            <a:ext cx="1984217" cy="645162"/>
            <a:chOff x="4137024" y="5182752"/>
            <a:chExt cx="1984217" cy="64516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1AE6229-BF6B-2EA3-A416-11C13F7B701C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D9FB318-B68D-133A-7072-0FDC922D93D1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4AE4801-40B1-37D3-9050-E040013366D8}"/>
              </a:ext>
            </a:extLst>
          </p:cNvPr>
          <p:cNvGrpSpPr/>
          <p:nvPr/>
        </p:nvGrpSpPr>
        <p:grpSpPr>
          <a:xfrm>
            <a:off x="3066982" y="2849801"/>
            <a:ext cx="1984217" cy="645162"/>
            <a:chOff x="4137024" y="5182752"/>
            <a:chExt cx="1984217" cy="64516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D1031A76-054B-3143-369D-27B21C49F560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6C87229-97ED-CAC5-40D2-C2BCD7F569B6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A803D4D-4D26-3667-1EE9-C6B3AC8292B4}"/>
              </a:ext>
            </a:extLst>
          </p:cNvPr>
          <p:cNvGrpSpPr/>
          <p:nvPr/>
        </p:nvGrpSpPr>
        <p:grpSpPr>
          <a:xfrm>
            <a:off x="3066982" y="840978"/>
            <a:ext cx="1984217" cy="645162"/>
            <a:chOff x="4137024" y="5182752"/>
            <a:chExt cx="1984217" cy="64516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E301A85-44EA-F496-D3D7-BFD3D075D430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A95532D-F098-61BE-7BC5-5E2768669084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40C609F-1362-54EE-611B-0793AFEB75EE}"/>
              </a:ext>
            </a:extLst>
          </p:cNvPr>
          <p:cNvGrpSpPr/>
          <p:nvPr/>
        </p:nvGrpSpPr>
        <p:grpSpPr>
          <a:xfrm>
            <a:off x="5817956" y="840977"/>
            <a:ext cx="2009460" cy="645161"/>
            <a:chOff x="4954386" y="5010033"/>
            <a:chExt cx="2009460" cy="64516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E0600EC-415C-931D-CE7F-44F6F7E248AA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1CC287A-AE77-E151-2D49-FE46E9F1231B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B455E78-009E-DB54-A940-18397A2FD403}"/>
              </a:ext>
            </a:extLst>
          </p:cNvPr>
          <p:cNvGrpSpPr/>
          <p:nvPr/>
        </p:nvGrpSpPr>
        <p:grpSpPr>
          <a:xfrm>
            <a:off x="5817956" y="4496118"/>
            <a:ext cx="2009460" cy="645161"/>
            <a:chOff x="4954386" y="5010033"/>
            <a:chExt cx="2009460" cy="645161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DAB02DC-5B88-D370-DAED-705E14B6E30E}"/>
                </a:ext>
              </a:extLst>
            </p:cNvPr>
            <p:cNvSpPr txBox="1"/>
            <p:nvPr/>
          </p:nvSpPr>
          <p:spPr>
            <a:xfrm>
              <a:off x="4954386" y="5010033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F45AE73-1B79-9F25-7781-41B178BEA2EB}"/>
                </a:ext>
              </a:extLst>
            </p:cNvPr>
            <p:cNvSpPr/>
            <p:nvPr/>
          </p:nvSpPr>
          <p:spPr>
            <a:xfrm>
              <a:off x="6318685" y="5010033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7ED90EA-1ED7-6E43-61AC-EDF1B0DC9F04}"/>
              </a:ext>
            </a:extLst>
          </p:cNvPr>
          <p:cNvGrpSpPr/>
          <p:nvPr/>
        </p:nvGrpSpPr>
        <p:grpSpPr>
          <a:xfrm>
            <a:off x="3066982" y="4496117"/>
            <a:ext cx="1984217" cy="645162"/>
            <a:chOff x="4137024" y="5182752"/>
            <a:chExt cx="1984217" cy="64516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184854A-AB1F-74BF-3103-EF4842156851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D2EE6B9-3938-0DF0-C57D-6E61A570C0CC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2E8C9572-4675-33A2-23B9-CA7D994EBB60}"/>
              </a:ext>
            </a:extLst>
          </p:cNvPr>
          <p:cNvGrpSpPr/>
          <p:nvPr/>
        </p:nvGrpSpPr>
        <p:grpSpPr>
          <a:xfrm>
            <a:off x="3066982" y="5497270"/>
            <a:ext cx="1984217" cy="645162"/>
            <a:chOff x="4137024" y="5182752"/>
            <a:chExt cx="1984217" cy="645162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8CBA156-B066-825A-0F38-9BC9F2AE7DB9}"/>
                </a:ext>
              </a:extLst>
            </p:cNvPr>
            <p:cNvSpPr txBox="1"/>
            <p:nvPr/>
          </p:nvSpPr>
          <p:spPr>
            <a:xfrm>
              <a:off x="4137024" y="5182754"/>
              <a:ext cx="1958975" cy="64516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=</a:t>
              </a:r>
              <a:endPara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56D6E3F6-A5DD-F834-2359-A63279483F81}"/>
                </a:ext>
              </a:extLst>
            </p:cNvPr>
            <p:cNvSpPr/>
            <p:nvPr/>
          </p:nvSpPr>
          <p:spPr>
            <a:xfrm>
              <a:off x="5476080" y="5182752"/>
              <a:ext cx="645161" cy="6451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4">
            <a:extLst>
              <a:ext uri="{FF2B5EF4-FFF2-40B4-BE49-F238E27FC236}">
                <a16:creationId xmlns:a16="http://schemas.microsoft.com/office/drawing/2014/main" id="{CCE15F89-4703-FC39-99BF-9F53CE990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839806"/>
            <a:ext cx="22364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一三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得三</a:t>
            </a:r>
          </a:p>
        </p:txBody>
      </p:sp>
      <p:sp>
        <p:nvSpPr>
          <p:cNvPr id="36" name="TextBox 4">
            <a:extLst>
              <a:ext uri="{FF2B5EF4-FFF2-40B4-BE49-F238E27FC236}">
                <a16:creationId xmlns:a16="http://schemas.microsoft.com/office/drawing/2014/main" id="{C1B3C26C-734A-DDA4-0FD4-863493DC8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1823626"/>
            <a:ext cx="22364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二三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得六</a:t>
            </a: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9E77428B-0214-B914-509C-2E6CD0826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2849801"/>
            <a:ext cx="22364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三三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得九</a:t>
            </a: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B6FCFB6A-0B82-829D-0EBB-040732F56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4496117"/>
            <a:ext cx="22364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一二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得二</a:t>
            </a:r>
          </a:p>
        </p:txBody>
      </p:sp>
      <p:sp>
        <p:nvSpPr>
          <p:cNvPr id="39" name="TextBox 4">
            <a:extLst>
              <a:ext uri="{FF2B5EF4-FFF2-40B4-BE49-F238E27FC236}">
                <a16:creationId xmlns:a16="http://schemas.microsoft.com/office/drawing/2014/main" id="{FFC8A8D5-C761-6243-3D64-7C4198A43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83290" y="5497270"/>
            <a:ext cx="223647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E5F8F9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defRPr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二二</a:t>
            </a:r>
            <a:r>
              <a:rPr lang="zh-CN" altLang="en-US" sz="36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得四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8AA2C1D-94F1-A337-FA05-BBAB331BACA8}"/>
              </a:ext>
            </a:extLst>
          </p:cNvPr>
          <p:cNvSpPr txBox="1"/>
          <p:nvPr/>
        </p:nvSpPr>
        <p:spPr>
          <a:xfrm>
            <a:off x="4519504" y="839806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869DDCB-052D-E129-A96F-48C8C0F0C135}"/>
              </a:ext>
            </a:extLst>
          </p:cNvPr>
          <p:cNvSpPr txBox="1"/>
          <p:nvPr/>
        </p:nvSpPr>
        <p:spPr>
          <a:xfrm>
            <a:off x="7311235" y="839806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FBA7200-C219-74B8-EFCC-B668B134845E}"/>
              </a:ext>
            </a:extLst>
          </p:cNvPr>
          <p:cNvSpPr txBox="1"/>
          <p:nvPr/>
        </p:nvSpPr>
        <p:spPr>
          <a:xfrm>
            <a:off x="4519504" y="1823626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C1EFC34-BFAD-9A92-E540-3F7E315CFD1C}"/>
              </a:ext>
            </a:extLst>
          </p:cNvPr>
          <p:cNvSpPr txBox="1"/>
          <p:nvPr/>
        </p:nvSpPr>
        <p:spPr>
          <a:xfrm>
            <a:off x="7311235" y="1823626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E2D6C19-1663-2CFA-8E42-058C656B3B9E}"/>
              </a:ext>
            </a:extLst>
          </p:cNvPr>
          <p:cNvSpPr txBox="1"/>
          <p:nvPr/>
        </p:nvSpPr>
        <p:spPr>
          <a:xfrm>
            <a:off x="4519504" y="2849800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0DE3F59-6B71-76BE-DD1B-004C6C2B1FC5}"/>
              </a:ext>
            </a:extLst>
          </p:cNvPr>
          <p:cNvSpPr txBox="1"/>
          <p:nvPr/>
        </p:nvSpPr>
        <p:spPr>
          <a:xfrm>
            <a:off x="4519504" y="4496117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3A6BB38-6AC6-BC45-D6E4-75E5A3B52B60}"/>
              </a:ext>
            </a:extLst>
          </p:cNvPr>
          <p:cNvSpPr txBox="1"/>
          <p:nvPr/>
        </p:nvSpPr>
        <p:spPr>
          <a:xfrm>
            <a:off x="7295721" y="4496117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D215D47-8C32-E2F3-D1C8-6B7A1D87E6D9}"/>
              </a:ext>
            </a:extLst>
          </p:cNvPr>
          <p:cNvSpPr txBox="1"/>
          <p:nvPr/>
        </p:nvSpPr>
        <p:spPr>
          <a:xfrm>
            <a:off x="4519504" y="5494933"/>
            <a:ext cx="556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237055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568960" y="705485"/>
            <a:ext cx="2420620" cy="917536"/>
            <a:chOff x="2099" y="398"/>
            <a:chExt cx="2930" cy="10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6634" name="椭圆 4"/>
            <p:cNvSpPr/>
            <p:nvPr/>
          </p:nvSpPr>
          <p:spPr>
            <a:xfrm>
              <a:off x="3830" y="398"/>
              <a:ext cx="1113" cy="1012"/>
            </a:xfrm>
            <a:prstGeom prst="ellipse">
              <a:avLst/>
            </a:prstGeom>
            <a:solidFill>
              <a:srgbClr val="C9ECFA"/>
            </a:solidFill>
            <a:ln w="9525"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5400" b="1" dirty="0">
                <a:solidFill>
                  <a:srgbClr val="FF7C6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635" name="椭圆 3"/>
            <p:cNvSpPr/>
            <p:nvPr/>
          </p:nvSpPr>
          <p:spPr>
            <a:xfrm>
              <a:off x="2266" y="427"/>
              <a:ext cx="1113" cy="1012"/>
            </a:xfrm>
            <a:prstGeom prst="ellipse">
              <a:avLst/>
            </a:prstGeom>
            <a:solidFill>
              <a:srgbClr val="C9ECFA"/>
            </a:solidFill>
            <a:ln w="9525"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5400" b="1" dirty="0">
                <a:solidFill>
                  <a:srgbClr val="FF7C6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636" name="椭圆 4"/>
            <p:cNvSpPr/>
            <p:nvPr/>
          </p:nvSpPr>
          <p:spPr>
            <a:xfrm>
              <a:off x="3007" y="439"/>
              <a:ext cx="1113" cy="1012"/>
            </a:xfrm>
            <a:prstGeom prst="ellipse">
              <a:avLst/>
            </a:prstGeom>
            <a:solidFill>
              <a:srgbClr val="C9ECFA"/>
            </a:solidFill>
            <a:ln w="9525">
              <a:noFill/>
            </a:ln>
          </p:spPr>
          <p:txBody>
            <a:bodyPr lIns="68580" tIns="34290" rIns="68580" bIns="34290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5400" b="1" dirty="0">
                <a:solidFill>
                  <a:srgbClr val="FF7C6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637" name="文本框 5"/>
            <p:cNvSpPr txBox="1"/>
            <p:nvPr/>
          </p:nvSpPr>
          <p:spPr>
            <a:xfrm>
              <a:off x="2099" y="500"/>
              <a:ext cx="2930" cy="9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lvl="0" indent="0"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4800" b="1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想一想</a:t>
              </a:r>
            </a:p>
          </p:txBody>
        </p:sp>
      </p:grpSp>
      <p:grpSp>
        <p:nvGrpSpPr>
          <p:cNvPr id="24585" name="组合 51"/>
          <p:cNvGrpSpPr/>
          <p:nvPr/>
        </p:nvGrpSpPr>
        <p:grpSpPr>
          <a:xfrm>
            <a:off x="2900570" y="1891324"/>
            <a:ext cx="3092164" cy="707014"/>
            <a:chOff x="3563" y="6735"/>
            <a:chExt cx="3652" cy="833"/>
          </a:xfrm>
        </p:grpSpPr>
        <p:sp>
          <p:nvSpPr>
            <p:cNvPr id="2" name="矩形 48"/>
            <p:cNvSpPr/>
            <p:nvPr/>
          </p:nvSpPr>
          <p:spPr>
            <a:xfrm>
              <a:off x="3563" y="6735"/>
              <a:ext cx="3652" cy="8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r>
                <a:rPr lang="en-US" altLang="zh-CN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4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5768" y="6867"/>
              <a:ext cx="600" cy="6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4000" b="1" strike="noStrike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803987" y="1904153"/>
            <a:ext cx="584200" cy="7067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826250" y="1750801"/>
            <a:ext cx="3449320" cy="1013460"/>
            <a:chOff x="10750" y="1675"/>
            <a:chExt cx="5432" cy="1596"/>
          </a:xfrm>
        </p:grpSpPr>
        <p:sp>
          <p:nvSpPr>
            <p:cNvPr id="14" name="矩形 13"/>
            <p:cNvSpPr/>
            <p:nvPr/>
          </p:nvSpPr>
          <p:spPr>
            <a:xfrm>
              <a:off x="10773" y="1675"/>
              <a:ext cx="5385" cy="15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48"/>
            <p:cNvSpPr/>
            <p:nvPr/>
          </p:nvSpPr>
          <p:spPr>
            <a:xfrm>
              <a:off x="10750" y="1966"/>
              <a:ext cx="5432" cy="1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lstStyle/>
            <a:p>
              <a:pPr algn="ctr"/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一一得（  </a:t>
              </a: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）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8879206" y="1904153"/>
            <a:ext cx="941916" cy="70675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40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</a:p>
        </p:txBody>
      </p:sp>
      <p:sp>
        <p:nvSpPr>
          <p:cNvPr id="177" name="Text Box 15"/>
          <p:cNvSpPr txBox="1">
            <a:spLocks noChangeArrowheads="1"/>
          </p:cNvSpPr>
          <p:nvPr/>
        </p:nvSpPr>
        <p:spPr bwMode="auto">
          <a:xfrm>
            <a:off x="2671445" y="3094273"/>
            <a:ext cx="3511550" cy="646699"/>
          </a:xfrm>
          <a:prstGeom prst="wedgeRoundRectCallout">
            <a:avLst>
              <a:gd name="adj1" fmla="val -32760"/>
              <a:gd name="adj2" fmla="val -50456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1×1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，表示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3281680" y="4241718"/>
            <a:ext cx="2291080" cy="646739"/>
          </a:xfrm>
          <a:prstGeom prst="wedgeRoundRectCallout">
            <a:avLst>
              <a:gd name="adj1" fmla="val -32760"/>
              <a:gd name="adj2" fmla="val -50456"/>
              <a:gd name="adj3" fmla="val 16667"/>
            </a:avLst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还是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054850" y="3250565"/>
            <a:ext cx="3382010" cy="2590165"/>
            <a:chOff x="10910" y="5519"/>
            <a:chExt cx="5326" cy="4079"/>
          </a:xfrm>
        </p:grpSpPr>
        <p:sp>
          <p:nvSpPr>
            <p:cNvPr id="27" name="圆角矩形标注 26"/>
            <p:cNvSpPr/>
            <p:nvPr/>
          </p:nvSpPr>
          <p:spPr>
            <a:xfrm>
              <a:off x="10910" y="5519"/>
              <a:ext cx="4500" cy="2360"/>
            </a:xfrm>
            <a:prstGeom prst="wedgeRoundRectCallout">
              <a:avLst>
                <a:gd name="adj1" fmla="val 49751"/>
                <a:gd name="adj2" fmla="val 40466"/>
                <a:gd name="adj3" fmla="val 16667"/>
              </a:avLst>
            </a:prstGeom>
            <a:solidFill>
              <a:srgbClr val="E6FFC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fontAlgn="auto" latinLnBrk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kern="0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能</a:t>
              </a:r>
              <a:r>
                <a:rPr lang="zh-CN" altLang="en-US" sz="3200" b="1" kern="0" noProof="0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编出它的口诀吗？</a:t>
              </a:r>
            </a:p>
          </p:txBody>
        </p:sp>
        <p:pic>
          <p:nvPicPr>
            <p:cNvPr id="24" name="图片 23" descr="44"/>
            <p:cNvPicPr>
              <a:picLocks noChangeAspect="1"/>
            </p:cNvPicPr>
            <p:nvPr/>
          </p:nvPicPr>
          <p:blipFill>
            <a:blip r:embed="rId2"/>
            <a:srcRect l="11410" b="48528"/>
            <a:stretch>
              <a:fillRect/>
            </a:stretch>
          </p:blipFill>
          <p:spPr>
            <a:xfrm>
              <a:off x="13538" y="6900"/>
              <a:ext cx="2699" cy="2699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559" h="5559">
                  <a:moveTo>
                    <a:pt x="2780" y="0"/>
                  </a:moveTo>
                  <a:cubicBezTo>
                    <a:pt x="4315" y="0"/>
                    <a:pt x="5559" y="1244"/>
                    <a:pt x="5559" y="2780"/>
                  </a:cubicBezTo>
                  <a:cubicBezTo>
                    <a:pt x="5559" y="4315"/>
                    <a:pt x="4315" y="5559"/>
                    <a:pt x="2780" y="5559"/>
                  </a:cubicBezTo>
                  <a:cubicBezTo>
                    <a:pt x="1244" y="5559"/>
                    <a:pt x="0" y="4315"/>
                    <a:pt x="0" y="2780"/>
                  </a:cubicBezTo>
                  <a:cubicBezTo>
                    <a:pt x="0" y="1244"/>
                    <a:pt x="1244" y="0"/>
                    <a:pt x="2780" y="0"/>
                  </a:cubicBezTo>
                  <a:close/>
                </a:path>
              </a:pathLst>
            </a:custGeom>
            <a:solidFill>
              <a:srgbClr val="E6FFC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177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837CA9-3A6F-B99D-0613-94DBEB6B5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41" y="920276"/>
            <a:ext cx="631551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zh-CN" sz="3600" b="1">
                <a:latin typeface="楷体" pitchFamily="49" charset="-122"/>
                <a:ea typeface="楷体" pitchFamily="49" charset="-122"/>
              </a:rPr>
              <a:t>同学们读一读这些乘法口诀</a:t>
            </a:r>
            <a:r>
              <a:rPr lang="zh-CN" altLang="en-US" sz="3600" b="1">
                <a:latin typeface="楷体" pitchFamily="49" charset="-122"/>
                <a:ea typeface="楷体" pitchFamily="49" charset="-122"/>
              </a:rPr>
              <a:t>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CEFEBD0-D73F-F554-215E-27D2E4E162B0}"/>
              </a:ext>
            </a:extLst>
          </p:cNvPr>
          <p:cNvSpPr/>
          <p:nvPr/>
        </p:nvSpPr>
        <p:spPr>
          <a:xfrm>
            <a:off x="685902" y="184602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一一得一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E05EDA-C103-C8D3-42BD-BA3ED0B4A249}"/>
              </a:ext>
            </a:extLst>
          </p:cNvPr>
          <p:cNvSpPr/>
          <p:nvPr/>
        </p:nvSpPr>
        <p:spPr>
          <a:xfrm>
            <a:off x="685902" y="249235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>
                <a:latin typeface="楷体" panose="02010609060101010101" pitchFamily="49" charset="-122"/>
              </a:rPr>
              <a:t>一二得二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B3B9E6E-A143-E809-EE4B-CA2C61949354}"/>
              </a:ext>
            </a:extLst>
          </p:cNvPr>
          <p:cNvSpPr/>
          <p:nvPr/>
        </p:nvSpPr>
        <p:spPr>
          <a:xfrm>
            <a:off x="2786475" y="249235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二二得四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D8A8469-9C68-DC4B-20CB-05A44748FC0D}"/>
              </a:ext>
            </a:extLst>
          </p:cNvPr>
          <p:cNvSpPr/>
          <p:nvPr/>
        </p:nvSpPr>
        <p:spPr>
          <a:xfrm>
            <a:off x="685901" y="313868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一三得三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6BE378-56B1-CE8D-35FD-6FAE948B92A9}"/>
              </a:ext>
            </a:extLst>
          </p:cNvPr>
          <p:cNvSpPr/>
          <p:nvPr/>
        </p:nvSpPr>
        <p:spPr>
          <a:xfrm>
            <a:off x="685901" y="378501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一四得四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2717C37-FD7A-E157-0D23-E1AF227BA9B3}"/>
              </a:ext>
            </a:extLst>
          </p:cNvPr>
          <p:cNvSpPr/>
          <p:nvPr/>
        </p:nvSpPr>
        <p:spPr>
          <a:xfrm>
            <a:off x="685900" y="4440380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一五得五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C4BE836-E874-1180-2ADC-C0343F93A2B4}"/>
              </a:ext>
            </a:extLst>
          </p:cNvPr>
          <p:cNvSpPr/>
          <p:nvPr/>
        </p:nvSpPr>
        <p:spPr>
          <a:xfrm>
            <a:off x="2786474" y="313868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二三得六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F7A701-31C0-2AA5-7BF0-ED24BE3EE96E}"/>
              </a:ext>
            </a:extLst>
          </p:cNvPr>
          <p:cNvSpPr/>
          <p:nvPr/>
        </p:nvSpPr>
        <p:spPr>
          <a:xfrm>
            <a:off x="4887047" y="313868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三三得九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3B7A841-6687-5E98-25D0-F3713D480E1B}"/>
              </a:ext>
            </a:extLst>
          </p:cNvPr>
          <p:cNvSpPr/>
          <p:nvPr/>
        </p:nvSpPr>
        <p:spPr>
          <a:xfrm>
            <a:off x="2786474" y="378501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二四得八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17CC07D-EE9E-958C-A2AB-E0F099D8E31D}"/>
              </a:ext>
            </a:extLst>
          </p:cNvPr>
          <p:cNvSpPr/>
          <p:nvPr/>
        </p:nvSpPr>
        <p:spPr>
          <a:xfrm>
            <a:off x="4887046" y="378501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三四十二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0BEC43F-8FAF-9D30-DAFC-D98EF1B6C9C1}"/>
              </a:ext>
            </a:extLst>
          </p:cNvPr>
          <p:cNvSpPr/>
          <p:nvPr/>
        </p:nvSpPr>
        <p:spPr>
          <a:xfrm>
            <a:off x="6987618" y="3785016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四四十六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4B20AD8-B1E1-8941-3A9A-FEE578D2CB04}"/>
              </a:ext>
            </a:extLst>
          </p:cNvPr>
          <p:cNvSpPr/>
          <p:nvPr/>
        </p:nvSpPr>
        <p:spPr>
          <a:xfrm>
            <a:off x="2786473" y="4440380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二五一十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8BD42B7-70FB-D65C-BE24-E874A9610AD8}"/>
              </a:ext>
            </a:extLst>
          </p:cNvPr>
          <p:cNvSpPr/>
          <p:nvPr/>
        </p:nvSpPr>
        <p:spPr>
          <a:xfrm>
            <a:off x="4887046" y="4440380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三五十五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A106433-ED1B-11FF-3E09-94933B3BC5AA}"/>
              </a:ext>
            </a:extLst>
          </p:cNvPr>
          <p:cNvSpPr/>
          <p:nvPr/>
        </p:nvSpPr>
        <p:spPr>
          <a:xfrm>
            <a:off x="6987618" y="4440380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四五二十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32071F5-949D-2D0C-F1B7-072C6C33CBC8}"/>
              </a:ext>
            </a:extLst>
          </p:cNvPr>
          <p:cNvSpPr/>
          <p:nvPr/>
        </p:nvSpPr>
        <p:spPr>
          <a:xfrm>
            <a:off x="9088191" y="4440380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-250" normalizeH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五五二十五</a:t>
            </a:r>
          </a:p>
        </p:txBody>
      </p:sp>
      <p:sp>
        <p:nvSpPr>
          <p:cNvPr id="21" name="文本框 2">
            <a:extLst>
              <a:ext uri="{FF2B5EF4-FFF2-40B4-BE49-F238E27FC236}">
                <a16:creationId xmlns:a16="http://schemas.microsoft.com/office/drawing/2014/main" id="{4C862396-7063-3400-F0F4-61F74001B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6473" y="5409874"/>
            <a:ext cx="6717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zh-CN" sz="3600" b="1">
                <a:latin typeface="楷体" pitchFamily="49" charset="-122"/>
                <a:ea typeface="楷体" pitchFamily="49" charset="-122"/>
              </a:rPr>
              <a:t>仔细观察，你有什么发现？</a:t>
            </a:r>
            <a:endParaRPr lang="zh-CN" altLang="en-US" sz="3600" b="1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80676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未命名项目-图层 1 (4)"/>
          <p:cNvPicPr>
            <a:picLocks noChangeAspect="1"/>
          </p:cNvPicPr>
          <p:nvPr/>
        </p:nvPicPr>
        <p:blipFill>
          <a:blip r:embed="rId3"/>
          <a:srcRect l="5042" b="4193"/>
          <a:stretch>
            <a:fillRect/>
          </a:stretch>
        </p:blipFill>
        <p:spPr>
          <a:xfrm>
            <a:off x="-5715" y="1270"/>
            <a:ext cx="12197715" cy="692023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286385" y="285750"/>
            <a:ext cx="6134100" cy="1244600"/>
          </a:xfrm>
          <a:prstGeom prst="round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969635" y="1981835"/>
            <a:ext cx="5676900" cy="418973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53035" y="553720"/>
            <a:ext cx="64008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800" b="1" dirty="0">
                <a:solidFill>
                  <a:srgbClr val="343B42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  <a:sym typeface="Arial" panose="020B0604020202020204" pitchFamily="34" charset="0"/>
              </a:rPr>
              <a:t>趣味游戏</a:t>
            </a:r>
            <a:r>
              <a:rPr lang="en-US" altLang="zh-CN" sz="4800" b="1" dirty="0">
                <a:solidFill>
                  <a:srgbClr val="343B42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  <a:sym typeface="Arial" panose="020B0604020202020204" pitchFamily="34" charset="0"/>
              </a:rPr>
              <a:t>——</a:t>
            </a:r>
            <a:r>
              <a:rPr lang="zh-CN" altLang="en-US" sz="4800" b="1" dirty="0">
                <a:solidFill>
                  <a:srgbClr val="343B42"/>
                </a:solidFill>
                <a:latin typeface="方正卡通简体" panose="03000509000000000000" charset="-122"/>
                <a:ea typeface="方正卡通简体" panose="03000509000000000000" charset="-122"/>
                <a:cs typeface="方正卡通简体" panose="03000509000000000000" charset="-122"/>
                <a:sym typeface="Arial" panose="020B0604020202020204" pitchFamily="34" charset="0"/>
              </a:rPr>
              <a:t>数青蛙</a:t>
            </a:r>
          </a:p>
        </p:txBody>
      </p:sp>
      <p:sp>
        <p:nvSpPr>
          <p:cNvPr id="4" name="矩形 3"/>
          <p:cNvSpPr/>
          <p:nvPr/>
        </p:nvSpPr>
        <p:spPr>
          <a:xfrm>
            <a:off x="6019165" y="2001520"/>
            <a:ext cx="5577840" cy="127254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一只青蛙一张嘴，两只眼睛四条腿，扑通一声跳下水。</a:t>
            </a:r>
          </a:p>
        </p:txBody>
      </p:sp>
      <p:sp>
        <p:nvSpPr>
          <p:cNvPr id="5" name="矩形 4"/>
          <p:cNvSpPr/>
          <p:nvPr/>
        </p:nvSpPr>
        <p:spPr>
          <a:xfrm>
            <a:off x="6019165" y="3157220"/>
            <a:ext cx="5577840" cy="18630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两只青蛙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(  )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张嘴，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(  )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只眼睛</a:t>
            </a:r>
            <a:r>
              <a:rPr lang="en-US" altLang="zh-CN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(  )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条腿，扑通扑通两声跳下水。</a:t>
            </a:r>
          </a:p>
        </p:txBody>
      </p:sp>
      <p:sp>
        <p:nvSpPr>
          <p:cNvPr id="6" name="矩形 5"/>
          <p:cNvSpPr/>
          <p:nvPr/>
        </p:nvSpPr>
        <p:spPr>
          <a:xfrm>
            <a:off x="6019165" y="5468620"/>
            <a:ext cx="5577840" cy="6267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照这样，一只说到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Arial" panose="020B0604020202020204" pitchFamily="34" charset="0"/>
              </a:rPr>
              <a:t>只青蛙。</a:t>
            </a:r>
          </a:p>
        </p:txBody>
      </p:sp>
      <p:sp>
        <p:nvSpPr>
          <p:cNvPr id="7" name="矩形 6"/>
          <p:cNvSpPr/>
          <p:nvPr/>
        </p:nvSpPr>
        <p:spPr>
          <a:xfrm>
            <a:off x="6019165" y="4903470"/>
            <a:ext cx="5577840" cy="681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Arial" panose="020B0604020202020204" pitchFamily="34" charset="0"/>
              </a:rPr>
              <a:t>……</a:t>
            </a:r>
          </a:p>
        </p:txBody>
      </p:sp>
      <p:pic>
        <p:nvPicPr>
          <p:cNvPr id="111" name="图片 110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9935" y="1701165"/>
            <a:ext cx="5930265" cy="1254125"/>
          </a:xfrm>
          <a:prstGeom prst="rect">
            <a:avLst/>
          </a:prstGeom>
          <a:noFill/>
          <a:ln w="952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ldLvl="0" animBg="1"/>
      <p:bldP spid="15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070" y="1434465"/>
            <a:ext cx="648716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/>
              <a:t>1. </a:t>
            </a:r>
            <a:r>
              <a:rPr lang="zh-CN" altLang="en-US" sz="3600" b="1"/>
              <a:t>计算并写出口诀。</a:t>
            </a:r>
            <a:endParaRPr lang="zh-CN" altLang="en-US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880100" y="184404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18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5575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2423795" y="3242310"/>
            <a:ext cx="2707005" cy="645160"/>
            <a:chOff x="3020" y="9029"/>
            <a:chExt cx="4263" cy="1016"/>
          </a:xfrm>
        </p:grpSpPr>
        <p:sp>
          <p:nvSpPr>
            <p:cNvPr id="42" name="文本框 41"/>
            <p:cNvSpPr txBox="1"/>
            <p:nvPr/>
          </p:nvSpPr>
          <p:spPr>
            <a:xfrm>
              <a:off x="3020" y="9029"/>
              <a:ext cx="4263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altLang="zh-CN" sz="3600" b="1"/>
                <a:t>3</a:t>
              </a:r>
              <a:r>
                <a:rPr lang="zh-CN" altLang="en-US" sz="3600" b="1"/>
                <a:t>×</a:t>
              </a:r>
              <a:r>
                <a:rPr lang="en-US" altLang="zh-CN" sz="3600" b="1"/>
                <a:t>4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412" y="9066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4023360" y="3242310"/>
            <a:ext cx="640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8120" y="465328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6120" y="454088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三四十二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475220" y="3242310"/>
            <a:ext cx="2707005" cy="645160"/>
            <a:chOff x="3020" y="9029"/>
            <a:chExt cx="4263" cy="1016"/>
          </a:xfrm>
        </p:grpSpPr>
        <p:sp>
          <p:nvSpPr>
            <p:cNvPr id="8" name="文本框 7"/>
            <p:cNvSpPr txBox="1"/>
            <p:nvPr/>
          </p:nvSpPr>
          <p:spPr>
            <a:xfrm>
              <a:off x="3020" y="9029"/>
              <a:ext cx="4263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en-US" altLang="zh-CN" sz="3600" b="1"/>
                <a:t>4</a:t>
              </a:r>
              <a:r>
                <a:rPr lang="zh-CN" altLang="en-US" sz="3600" b="1"/>
                <a:t>×</a:t>
              </a:r>
              <a:r>
                <a:rPr lang="en-US" altLang="zh-CN" sz="3600" b="1"/>
                <a:t>2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412" y="9066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9074785" y="3242310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519545" y="465328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270875" y="454088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</a:rPr>
              <a:t>二四得八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6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>
            <a:extLst>
              <a:ext uri="{FF2B5EF4-FFF2-40B4-BE49-F238E27FC236}">
                <a16:creationId xmlns:a16="http://schemas.microsoft.com/office/drawing/2014/main" id="{D252E810-4ECE-50DC-6BF9-7985190CE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99" y="4317904"/>
            <a:ext cx="6236982" cy="155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1" descr="未标题-38">
            <a:extLst>
              <a:ext uri="{FF2B5EF4-FFF2-40B4-BE49-F238E27FC236}">
                <a16:creationId xmlns:a16="http://schemas.microsoft.com/office/drawing/2014/main" id="{ABF80F21-0A14-ED38-60A1-F1DC06154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508" y="1795337"/>
            <a:ext cx="4656211" cy="1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本框 27"/>
          <p:cNvSpPr txBox="1"/>
          <p:nvPr/>
        </p:nvSpPr>
        <p:spPr>
          <a:xfrm>
            <a:off x="1915160" y="96393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18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79170" y="564515"/>
            <a:ext cx="70167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/>
              <a:t>2.</a:t>
            </a:r>
            <a:endParaRPr lang="zh-CN" altLang="en-US" sz="3600" b="1">
              <a:sym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233410" y="2325370"/>
            <a:ext cx="3367405" cy="645160"/>
            <a:chOff x="2116" y="9029"/>
            <a:chExt cx="5303" cy="1016"/>
          </a:xfrm>
        </p:grpSpPr>
        <p:sp>
          <p:nvSpPr>
            <p:cNvPr id="5" name="文本框 4"/>
            <p:cNvSpPr txBox="1"/>
            <p:nvPr/>
          </p:nvSpPr>
          <p:spPr>
            <a:xfrm>
              <a:off x="2910" y="9029"/>
              <a:ext cx="4509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×</a:t>
              </a:r>
              <a:r>
                <a:rPr lang="en-US" sz="3600" b="1"/>
                <a:t>      =</a:t>
              </a:r>
              <a:endParaRPr lang="en-US" sz="3600" b="1">
                <a:sym typeface="+mn-ea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116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814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5412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13" name="文本框 112"/>
          <p:cNvSpPr txBox="1"/>
          <p:nvPr/>
        </p:nvSpPr>
        <p:spPr>
          <a:xfrm>
            <a:off x="8338820" y="232537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9417685" y="232537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5" name="文本框 114"/>
          <p:cNvSpPr txBox="1"/>
          <p:nvPr/>
        </p:nvSpPr>
        <p:spPr>
          <a:xfrm>
            <a:off x="10405948" y="232537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6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8233410" y="4792345"/>
            <a:ext cx="3367405" cy="645160"/>
            <a:chOff x="2116" y="9029"/>
            <a:chExt cx="5303" cy="1016"/>
          </a:xfrm>
        </p:grpSpPr>
        <p:sp>
          <p:nvSpPr>
            <p:cNvPr id="18" name="文本框 17"/>
            <p:cNvSpPr txBox="1"/>
            <p:nvPr/>
          </p:nvSpPr>
          <p:spPr>
            <a:xfrm>
              <a:off x="2910" y="9029"/>
              <a:ext cx="4509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×</a:t>
              </a:r>
              <a:r>
                <a:rPr lang="en-US" sz="3600" b="1"/>
                <a:t>      =</a:t>
              </a:r>
              <a:endParaRPr lang="en-US" sz="3600" b="1">
                <a:sym typeface="+mn-ea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116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814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5412" y="9083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8338820" y="479234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417685" y="479234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0396220" y="479234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9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/>
      <p:bldP spid="114" grpId="0"/>
      <p:bldP spid="115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58570" y="1390650"/>
            <a:ext cx="2021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/>
              <a:t>3. </a:t>
            </a:r>
            <a:r>
              <a:rPr lang="zh-CN" altLang="en-US" sz="3600" b="1"/>
              <a:t>（</a:t>
            </a:r>
            <a:r>
              <a:rPr lang="en-US" altLang="zh-CN" sz="3600" b="1"/>
              <a:t>1</a:t>
            </a:r>
            <a:r>
              <a:rPr lang="zh-CN" altLang="en-US" sz="3600" b="1"/>
              <a:t>）</a:t>
            </a:r>
            <a:endParaRPr lang="zh-CN" altLang="en-US" sz="3600" b="1">
              <a:sym typeface="+mn-ea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5620" y="1684020"/>
            <a:ext cx="811530" cy="825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3" name="组合 42"/>
          <p:cNvGrpSpPr/>
          <p:nvPr/>
        </p:nvGrpSpPr>
        <p:grpSpPr>
          <a:xfrm>
            <a:off x="1468120" y="3942715"/>
            <a:ext cx="3719830" cy="645160"/>
            <a:chOff x="813" y="9029"/>
            <a:chExt cx="5858" cy="1016"/>
          </a:xfrm>
        </p:grpSpPr>
        <p:sp>
          <p:nvSpPr>
            <p:cNvPr id="42" name="文本框 41"/>
            <p:cNvSpPr txBox="1"/>
            <p:nvPr/>
          </p:nvSpPr>
          <p:spPr>
            <a:xfrm>
              <a:off x="813" y="9029"/>
              <a:ext cx="5604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算式：</a:t>
              </a:r>
              <a:r>
                <a:rPr lang="en-US" altLang="zh-CN" sz="3600" b="1"/>
                <a:t>1</a:t>
              </a:r>
              <a:r>
                <a:rPr lang="zh-CN" altLang="en-US" sz="3600" b="1"/>
                <a:t>×</a:t>
              </a:r>
              <a:r>
                <a:rPr lang="en-US" altLang="zh-CN" sz="3600" b="1"/>
                <a:t>1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412" y="9066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15" name="文本框 114"/>
          <p:cNvSpPr txBox="1"/>
          <p:nvPr/>
        </p:nvSpPr>
        <p:spPr>
          <a:xfrm>
            <a:off x="4645660" y="3942715"/>
            <a:ext cx="411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68120" y="514858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46120" y="503618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一一得一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506845" y="1390650"/>
            <a:ext cx="139446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（</a:t>
            </a:r>
            <a:r>
              <a:rPr lang="en-US" altLang="zh-CN" sz="3600" b="1"/>
              <a:t>2</a:t>
            </a:r>
            <a:r>
              <a:rPr lang="zh-CN" altLang="en-US" sz="3600" b="1"/>
              <a:t>）</a:t>
            </a:r>
            <a:endParaRPr lang="zh-CN" altLang="en-US" sz="3600" b="1"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42405" y="3942080"/>
            <a:ext cx="4709160" cy="645795"/>
            <a:chOff x="813" y="9028"/>
            <a:chExt cx="7416" cy="1017"/>
          </a:xfrm>
        </p:grpSpPr>
        <p:sp>
          <p:nvSpPr>
            <p:cNvPr id="7" name="文本框 6"/>
            <p:cNvSpPr txBox="1"/>
            <p:nvPr/>
          </p:nvSpPr>
          <p:spPr>
            <a:xfrm>
              <a:off x="813" y="9029"/>
              <a:ext cx="71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算式：</a:t>
              </a:r>
              <a:r>
                <a:rPr lang="en-US" altLang="zh-CN" sz="3600" b="1"/>
                <a:t>                 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70" y="9028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125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13" y="9066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301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542405" y="514858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15160" y="90043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18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pic>
        <p:nvPicPr>
          <p:cNvPr id="18" name="图片 1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000" y="1647825"/>
            <a:ext cx="2031365" cy="1813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8320405" y="503618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二二得四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107045" y="3930015"/>
            <a:ext cx="2977515" cy="645160"/>
            <a:chOff x="12767" y="6189"/>
            <a:chExt cx="4689" cy="1016"/>
          </a:xfrm>
        </p:grpSpPr>
        <p:sp>
          <p:nvSpPr>
            <p:cNvPr id="20" name="文本框 19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80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4</a:t>
              </a: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7855585" y="1682115"/>
            <a:ext cx="2019300" cy="857885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>
            <a:stCxn id="25" idx="0"/>
          </p:cNvCxnSpPr>
          <p:nvPr/>
        </p:nvCxnSpPr>
        <p:spPr>
          <a:xfrm flipV="1">
            <a:off x="8865235" y="1155700"/>
            <a:ext cx="230505" cy="526415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9070340" y="713740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2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29" name="右大括号 28"/>
          <p:cNvSpPr/>
          <p:nvPr/>
        </p:nvSpPr>
        <p:spPr>
          <a:xfrm>
            <a:off x="10066020" y="1689735"/>
            <a:ext cx="257810" cy="1637665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0441940" y="2313940"/>
            <a:ext cx="641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FF00FF"/>
                </a:solidFill>
              </a:rPr>
              <a:t>2</a:t>
            </a:r>
            <a:r>
              <a:rPr lang="zh-CN" altLang="en-US" sz="2400" b="1">
                <a:solidFill>
                  <a:srgbClr val="FF00FF"/>
                </a:solidFill>
              </a:rPr>
              <a:t>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6" grpId="0"/>
      <p:bldP spid="19" grpId="0"/>
      <p:bldP spid="25" grpId="0" bldLvl="0" animBg="1"/>
      <p:bldP spid="27" grpId="0"/>
      <p:bldP spid="29" grpId="0" bldLvl="0" animBg="1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83120" y="1108075"/>
            <a:ext cx="3307715" cy="30524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80870" y="1145540"/>
            <a:ext cx="2748280" cy="2618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85470" y="1145540"/>
            <a:ext cx="2021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（</a:t>
            </a:r>
            <a:r>
              <a:rPr lang="en-US" altLang="zh-CN" sz="3600" b="1"/>
              <a:t>3</a:t>
            </a:r>
            <a:r>
              <a:rPr lang="zh-CN" altLang="en-US" sz="3600" b="1"/>
              <a:t>）</a:t>
            </a:r>
            <a:endParaRPr lang="zh-CN" altLang="en-US" sz="3600" b="1"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271905" y="4445635"/>
            <a:ext cx="4709160" cy="645795"/>
            <a:chOff x="813" y="9028"/>
            <a:chExt cx="7416" cy="1017"/>
          </a:xfrm>
        </p:grpSpPr>
        <p:sp>
          <p:nvSpPr>
            <p:cNvPr id="7" name="文本框 6"/>
            <p:cNvSpPr txBox="1"/>
            <p:nvPr/>
          </p:nvSpPr>
          <p:spPr>
            <a:xfrm>
              <a:off x="813" y="9029"/>
              <a:ext cx="71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算式：</a:t>
              </a:r>
              <a:r>
                <a:rPr lang="en-US" altLang="zh-CN" sz="3600" b="1"/>
                <a:t>                 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970" y="9028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125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213" y="9066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301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271905" y="551180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49905" y="539940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三三得九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2836545" y="4433570"/>
            <a:ext cx="2977515" cy="645160"/>
            <a:chOff x="12767" y="6189"/>
            <a:chExt cx="4689" cy="1016"/>
          </a:xfrm>
        </p:grpSpPr>
        <p:sp>
          <p:nvSpPr>
            <p:cNvPr id="9" name="文本框 8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3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0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9</a:t>
              </a: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1937385" y="1182370"/>
            <a:ext cx="2596515" cy="807085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>
            <a:endCxn id="20" idx="1"/>
          </p:cNvCxnSpPr>
          <p:nvPr/>
        </p:nvCxnSpPr>
        <p:spPr>
          <a:xfrm flipV="1">
            <a:off x="3212465" y="745490"/>
            <a:ext cx="332105" cy="437515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44570" y="514985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3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22" name="右大括号 21"/>
          <p:cNvSpPr/>
          <p:nvPr/>
        </p:nvSpPr>
        <p:spPr>
          <a:xfrm>
            <a:off x="4655820" y="1336040"/>
            <a:ext cx="257810" cy="2307590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031740" y="2228850"/>
            <a:ext cx="718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FF00FF"/>
                </a:solidFill>
              </a:rPr>
              <a:t>3</a:t>
            </a:r>
            <a:r>
              <a:rPr lang="zh-CN" altLang="en-US" sz="2800" b="1">
                <a:solidFill>
                  <a:srgbClr val="FF00FF"/>
                </a:solidFill>
              </a:rPr>
              <a:t>行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939155" y="1145540"/>
            <a:ext cx="2021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（</a:t>
            </a:r>
            <a:r>
              <a:rPr lang="en-US" altLang="zh-CN" sz="3600" b="1"/>
              <a:t>4</a:t>
            </a:r>
            <a:r>
              <a:rPr lang="zh-CN" altLang="en-US" sz="3600" b="1"/>
              <a:t>）</a:t>
            </a:r>
            <a:endParaRPr lang="zh-CN" altLang="en-US" sz="3600" b="1"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625590" y="4445635"/>
            <a:ext cx="4709160" cy="645795"/>
            <a:chOff x="813" y="9028"/>
            <a:chExt cx="7416" cy="1017"/>
          </a:xfrm>
        </p:grpSpPr>
        <p:sp>
          <p:nvSpPr>
            <p:cNvPr id="27" name="文本框 26"/>
            <p:cNvSpPr txBox="1"/>
            <p:nvPr/>
          </p:nvSpPr>
          <p:spPr>
            <a:xfrm>
              <a:off x="813" y="9029"/>
              <a:ext cx="71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 latinLnBrk="0">
                <a:lnSpc>
                  <a:spcPct val="100000"/>
                </a:lnSpc>
              </a:pPr>
              <a:r>
                <a:rPr lang="zh-CN" altLang="en-US" sz="3600" b="1"/>
                <a:t>算式：</a:t>
              </a:r>
              <a:r>
                <a:rPr lang="en-US" altLang="zh-CN" sz="3600" b="1"/>
                <a:t>                  </a:t>
              </a:r>
              <a:r>
                <a:rPr lang="en-US" sz="3600" b="1"/>
                <a:t>=</a:t>
              </a:r>
              <a:endParaRPr lang="en-US" sz="3600" b="1">
                <a:sym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970" y="9028"/>
              <a:ext cx="1259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3125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213" y="9066"/>
              <a:ext cx="907" cy="907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301" y="9066"/>
              <a:ext cx="907" cy="90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25590" y="5511800"/>
            <a:ext cx="443801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/>
              <a:t>口诀：</a:t>
            </a:r>
            <a:r>
              <a:rPr lang="en-US" altLang="zh-CN" sz="3600" b="1"/>
              <a:t>____________</a:t>
            </a:r>
            <a:endParaRPr lang="en-US" altLang="zh-CN" sz="3600" b="1"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403590" y="5399405"/>
            <a:ext cx="201930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四四十六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8190230" y="4433570"/>
            <a:ext cx="3065780" cy="645160"/>
            <a:chOff x="12767" y="6189"/>
            <a:chExt cx="4828" cy="1016"/>
          </a:xfrm>
        </p:grpSpPr>
        <p:sp>
          <p:nvSpPr>
            <p:cNvPr id="36" name="文本框 35"/>
            <p:cNvSpPr txBox="1"/>
            <p:nvPr/>
          </p:nvSpPr>
          <p:spPr>
            <a:xfrm>
              <a:off x="12767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4928" y="6189"/>
              <a:ext cx="64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4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666" y="6189"/>
              <a:ext cx="101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>
                  <a:solidFill>
                    <a:srgbClr val="FF0000"/>
                  </a:solidFill>
                </a:rPr>
                <a:t>×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587" y="6189"/>
              <a:ext cx="1008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>
                  <a:solidFill>
                    <a:srgbClr val="FF0000"/>
                  </a:solidFill>
                </a:rPr>
                <a:t>16</a:t>
              </a:r>
            </a:p>
          </p:txBody>
        </p:sp>
      </p:grpSp>
      <p:sp>
        <p:nvSpPr>
          <p:cNvPr id="40" name="圆角矩形 39"/>
          <p:cNvSpPr/>
          <p:nvPr/>
        </p:nvSpPr>
        <p:spPr>
          <a:xfrm>
            <a:off x="7193915" y="1170305"/>
            <a:ext cx="3267075" cy="718820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箭头连接符 43"/>
          <p:cNvCxnSpPr>
            <a:endCxn id="45" idx="1"/>
          </p:cNvCxnSpPr>
          <p:nvPr/>
        </p:nvCxnSpPr>
        <p:spPr>
          <a:xfrm flipV="1">
            <a:off x="9048750" y="732790"/>
            <a:ext cx="332105" cy="437515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9380855" y="502285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4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46" name="右大括号 45"/>
          <p:cNvSpPr/>
          <p:nvPr/>
        </p:nvSpPr>
        <p:spPr>
          <a:xfrm>
            <a:off x="10516870" y="1285240"/>
            <a:ext cx="257810" cy="2733040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10892790" y="2390775"/>
            <a:ext cx="718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>
                <a:solidFill>
                  <a:srgbClr val="FF00FF"/>
                </a:solidFill>
              </a:rPr>
              <a:t>4</a:t>
            </a:r>
            <a:r>
              <a:rPr lang="zh-CN" altLang="en-US" sz="2800" b="1">
                <a:solidFill>
                  <a:srgbClr val="FF00FF"/>
                </a:solidFill>
              </a:rPr>
              <a:t>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bldLvl="0" animBg="1"/>
      <p:bldP spid="20" grpId="0"/>
      <p:bldP spid="22" grpId="0" bldLvl="0" animBg="1"/>
      <p:bldP spid="23" grpId="0"/>
      <p:bldP spid="34" grpId="0"/>
      <p:bldP spid="40" grpId="0" bldLvl="0" animBg="1"/>
      <p:bldP spid="45" grpId="0"/>
      <p:bldP spid="46" grpId="0" bldLvl="0" animBg="1"/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85470" y="3832225"/>
            <a:ext cx="111074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/>
              <a:t>第(5)组</a:t>
            </a:r>
            <a:r>
              <a:rPr lang="zh-CN" sz="3600" b="1"/>
              <a:t>苹果</a:t>
            </a:r>
            <a:r>
              <a:rPr sz="3600" b="1"/>
              <a:t>会是多少个</a:t>
            </a:r>
            <a:r>
              <a:rPr lang="zh-CN" sz="3600" b="1"/>
              <a:t>？</a:t>
            </a:r>
            <a:r>
              <a:rPr sz="3600" b="1"/>
              <a:t>你是怎样想的</a:t>
            </a:r>
            <a:r>
              <a:rPr lang="zh-CN" sz="3600" b="1"/>
              <a:t>？</a:t>
            </a:r>
          </a:p>
        </p:txBody>
      </p:sp>
      <p:pic>
        <p:nvPicPr>
          <p:cNvPr id="103" name="图片 10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4390" y="1247140"/>
            <a:ext cx="645795" cy="657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17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5470" y="1247140"/>
            <a:ext cx="1617345" cy="14439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5595" y="1247140"/>
            <a:ext cx="2633980" cy="2430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69180" y="1247140"/>
            <a:ext cx="2188210" cy="20853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585470" y="4631690"/>
            <a:ext cx="1110742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</a:rPr>
              <a:t>第(5)组</a:t>
            </a:r>
            <a:r>
              <a:rPr lang="zh-CN" sz="3600" b="1">
                <a:solidFill>
                  <a:srgbClr val="FF0000"/>
                </a:solidFill>
              </a:rPr>
              <a:t>苹果应该有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行，每行有</a:t>
            </a:r>
            <a:r>
              <a:rPr lang="en-US" altLang="zh-CN" sz="3600" b="1">
                <a:solidFill>
                  <a:srgbClr val="FF0000"/>
                </a:solidFill>
              </a:rPr>
              <a:t>5</a:t>
            </a:r>
            <a:r>
              <a:rPr lang="zh-CN" altLang="en-US" sz="3600" b="1">
                <a:solidFill>
                  <a:srgbClr val="FF0000"/>
                </a:solidFill>
              </a:rPr>
              <a:t>个</a:t>
            </a:r>
          </a:p>
        </p:txBody>
      </p:sp>
      <p:sp>
        <p:nvSpPr>
          <p:cNvPr id="25" name="圆角矩形 24"/>
          <p:cNvSpPr/>
          <p:nvPr/>
        </p:nvSpPr>
        <p:spPr>
          <a:xfrm>
            <a:off x="1858645" y="1221740"/>
            <a:ext cx="1638300" cy="756920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>
            <a:stCxn id="25" idx="0"/>
            <a:endCxn id="27" idx="2"/>
          </p:cNvCxnSpPr>
          <p:nvPr/>
        </p:nvCxnSpPr>
        <p:spPr>
          <a:xfrm flipV="1">
            <a:off x="2677795" y="812800"/>
            <a:ext cx="382905" cy="408940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2433955" y="352425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2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29" name="右大括号 28"/>
          <p:cNvSpPr/>
          <p:nvPr/>
        </p:nvSpPr>
        <p:spPr>
          <a:xfrm>
            <a:off x="3564255" y="1229360"/>
            <a:ext cx="257810" cy="1637665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3872865" y="1853565"/>
            <a:ext cx="641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FF00FF"/>
                </a:solidFill>
              </a:rPr>
              <a:t>2</a:t>
            </a:r>
            <a:r>
              <a:rPr lang="zh-CN" altLang="en-US" sz="2400" b="1">
                <a:solidFill>
                  <a:srgbClr val="FF00FF"/>
                </a:solidFill>
              </a:rPr>
              <a:t>行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4888230" y="1316990"/>
            <a:ext cx="2104390" cy="661035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>
            <a:stCxn id="3" idx="0"/>
            <a:endCxn id="6" idx="2"/>
          </p:cNvCxnSpPr>
          <p:nvPr/>
        </p:nvCxnSpPr>
        <p:spPr>
          <a:xfrm flipV="1">
            <a:off x="5940425" y="812800"/>
            <a:ext cx="378460" cy="504190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692140" y="352425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3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7" name="右大括号 6"/>
          <p:cNvSpPr/>
          <p:nvPr/>
        </p:nvSpPr>
        <p:spPr>
          <a:xfrm>
            <a:off x="6985635" y="1229360"/>
            <a:ext cx="257810" cy="2047240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208520" y="2022793"/>
            <a:ext cx="641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FF00FF"/>
                </a:solidFill>
              </a:rPr>
              <a:t>3</a:t>
            </a:r>
            <a:r>
              <a:rPr lang="zh-CN" altLang="en-US" sz="2400" b="1">
                <a:solidFill>
                  <a:srgbClr val="FF00FF"/>
                </a:solidFill>
              </a:rPr>
              <a:t>行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7966075" y="1259840"/>
            <a:ext cx="2606675" cy="633095"/>
          </a:xfrm>
          <a:prstGeom prst="roundRect">
            <a:avLst>
              <a:gd name="adj" fmla="val 9252"/>
            </a:avLst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stCxn id="9" idx="0"/>
            <a:endCxn id="11" idx="2"/>
          </p:cNvCxnSpPr>
          <p:nvPr/>
        </p:nvCxnSpPr>
        <p:spPr>
          <a:xfrm flipV="1">
            <a:off x="9269730" y="812800"/>
            <a:ext cx="268605" cy="447040"/>
          </a:xfrm>
          <a:prstGeom prst="straightConnector1">
            <a:avLst/>
          </a:prstGeom>
          <a:ln w="1905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911590" y="352425"/>
            <a:ext cx="1253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FF"/>
                </a:solidFill>
              </a:rPr>
              <a:t>每行</a:t>
            </a:r>
            <a:r>
              <a:rPr lang="en-US" altLang="zh-CN" sz="2400" b="1">
                <a:solidFill>
                  <a:srgbClr val="FF00FF"/>
                </a:solidFill>
              </a:rPr>
              <a:t>4</a:t>
            </a:r>
            <a:r>
              <a:rPr lang="zh-CN" altLang="en-US" sz="2400" b="1">
                <a:solidFill>
                  <a:srgbClr val="FF00FF"/>
                </a:solidFill>
              </a:rPr>
              <a:t>个</a:t>
            </a:r>
          </a:p>
        </p:txBody>
      </p:sp>
      <p:sp>
        <p:nvSpPr>
          <p:cNvPr id="12" name="右大括号 11"/>
          <p:cNvSpPr/>
          <p:nvPr/>
        </p:nvSpPr>
        <p:spPr>
          <a:xfrm>
            <a:off x="10625455" y="1229360"/>
            <a:ext cx="257810" cy="2366645"/>
          </a:xfrm>
          <a:prstGeom prst="rightBrace">
            <a:avLst>
              <a:gd name="adj1" fmla="val 43103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0867390" y="2182495"/>
            <a:ext cx="6413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solidFill>
                  <a:srgbClr val="FF00FF"/>
                </a:solidFill>
              </a:rPr>
              <a:t>4</a:t>
            </a:r>
            <a:r>
              <a:rPr lang="zh-CN" altLang="en-US" sz="2400" b="1">
                <a:solidFill>
                  <a:srgbClr val="FF00FF"/>
                </a:solidFill>
              </a:rPr>
              <a:t>行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26995" y="5431155"/>
            <a:ext cx="70243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</a:rPr>
              <a:t>一共有</a:t>
            </a:r>
            <a:r>
              <a:rPr lang="en-US" altLang="zh-CN" sz="3600" b="1">
                <a:solidFill>
                  <a:srgbClr val="FF0000"/>
                </a:solidFill>
              </a:rPr>
              <a:t> 5</a:t>
            </a:r>
            <a:r>
              <a:rPr lang="zh-CN" altLang="en-US" sz="3600" b="1">
                <a:solidFill>
                  <a:srgbClr val="FF0000"/>
                </a:solidFill>
              </a:rPr>
              <a:t>×</a:t>
            </a:r>
            <a:r>
              <a:rPr lang="en-US" altLang="zh-CN" sz="3600" b="1">
                <a:solidFill>
                  <a:srgbClr val="FF0000"/>
                </a:solidFill>
              </a:rPr>
              <a:t>5 = 25</a:t>
            </a:r>
            <a:r>
              <a:rPr lang="zh-CN" altLang="en-US" sz="3600" b="1">
                <a:solidFill>
                  <a:srgbClr val="FF0000"/>
                </a:solidFill>
              </a:rPr>
              <a:t>（个）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bldLvl="0" animBg="1"/>
      <p:bldP spid="27" grpId="0"/>
      <p:bldP spid="29" grpId="0" bldLvl="0" animBg="1"/>
      <p:bldP spid="30" grpId="0"/>
      <p:bldP spid="3" grpId="0" bldLvl="0" animBg="1"/>
      <p:bldP spid="6" grpId="0"/>
      <p:bldP spid="7" grpId="0" bldLvl="0" animBg="1"/>
      <p:bldP spid="8" grpId="0"/>
      <p:bldP spid="9" grpId="0" bldLvl="0" animBg="1"/>
      <p:bldP spid="11" grpId="0"/>
      <p:bldP spid="12" grpId="0" bldLvl="0" animBg="1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48930" y="1622777"/>
            <a:ext cx="10010775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793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121793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121793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通过这节课的学习活动，你有什么收获？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7E29D99-4E56-A0A1-5E08-9BACE0DD90BF}"/>
              </a:ext>
            </a:extLst>
          </p:cNvPr>
          <p:cNvSpPr/>
          <p:nvPr/>
        </p:nvSpPr>
        <p:spPr>
          <a:xfrm>
            <a:off x="685902" y="265342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一一得一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A425546-0505-03E2-D65B-BD7C357AC4E1}"/>
              </a:ext>
            </a:extLst>
          </p:cNvPr>
          <p:cNvSpPr/>
          <p:nvPr/>
        </p:nvSpPr>
        <p:spPr>
          <a:xfrm>
            <a:off x="685902" y="329975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>
                <a:latin typeface="楷体" panose="02010609060101010101" pitchFamily="49" charset="-122"/>
              </a:rPr>
              <a:t>一二得二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91D4F62-3838-09AC-83C1-BDBC41E2CF4F}"/>
              </a:ext>
            </a:extLst>
          </p:cNvPr>
          <p:cNvSpPr/>
          <p:nvPr/>
        </p:nvSpPr>
        <p:spPr>
          <a:xfrm>
            <a:off x="2786475" y="329975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二二得四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73F09D4-E5DF-5DF8-153A-A44AA0EB1CB3}"/>
              </a:ext>
            </a:extLst>
          </p:cNvPr>
          <p:cNvSpPr/>
          <p:nvPr/>
        </p:nvSpPr>
        <p:spPr>
          <a:xfrm>
            <a:off x="685901" y="394608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一三得三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A3B097A-C59C-2A75-65F4-1B9850065C21}"/>
              </a:ext>
            </a:extLst>
          </p:cNvPr>
          <p:cNvSpPr/>
          <p:nvPr/>
        </p:nvSpPr>
        <p:spPr>
          <a:xfrm>
            <a:off x="685901" y="459241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一四得四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716EB5E-E44D-5C73-4CEC-3EF8C2233E7B}"/>
              </a:ext>
            </a:extLst>
          </p:cNvPr>
          <p:cNvSpPr/>
          <p:nvPr/>
        </p:nvSpPr>
        <p:spPr>
          <a:xfrm>
            <a:off x="685900" y="5247777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一五得五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97C8123-A851-AF66-043F-C552191E9F73}"/>
              </a:ext>
            </a:extLst>
          </p:cNvPr>
          <p:cNvSpPr/>
          <p:nvPr/>
        </p:nvSpPr>
        <p:spPr>
          <a:xfrm>
            <a:off x="2786474" y="394608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二三得六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B4BE0F28-EFF9-50CC-DB5F-D7512558F968}"/>
              </a:ext>
            </a:extLst>
          </p:cNvPr>
          <p:cNvSpPr/>
          <p:nvPr/>
        </p:nvSpPr>
        <p:spPr>
          <a:xfrm>
            <a:off x="4887047" y="394608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三三得九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35AB17C-EAFC-DB13-3336-2FFFFE75B31B}"/>
              </a:ext>
            </a:extLst>
          </p:cNvPr>
          <p:cNvSpPr/>
          <p:nvPr/>
        </p:nvSpPr>
        <p:spPr>
          <a:xfrm>
            <a:off x="2786474" y="459241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二四得八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4DE6A8C-E868-4812-F169-A56086D83AFA}"/>
              </a:ext>
            </a:extLst>
          </p:cNvPr>
          <p:cNvSpPr/>
          <p:nvPr/>
        </p:nvSpPr>
        <p:spPr>
          <a:xfrm>
            <a:off x="4887046" y="459241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三四十二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C4CA00D-3281-B51F-C0A2-6AA44F22B7C4}"/>
              </a:ext>
            </a:extLst>
          </p:cNvPr>
          <p:cNvSpPr/>
          <p:nvPr/>
        </p:nvSpPr>
        <p:spPr>
          <a:xfrm>
            <a:off x="6987618" y="4592413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四四十六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7A1349C-37E5-F085-10A6-BC39A3E593E9}"/>
              </a:ext>
            </a:extLst>
          </p:cNvPr>
          <p:cNvSpPr/>
          <p:nvPr/>
        </p:nvSpPr>
        <p:spPr>
          <a:xfrm>
            <a:off x="2786473" y="5247777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二五一十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6CD5448-EBE9-D041-8D80-5F335D471983}"/>
              </a:ext>
            </a:extLst>
          </p:cNvPr>
          <p:cNvSpPr/>
          <p:nvPr/>
        </p:nvSpPr>
        <p:spPr>
          <a:xfrm>
            <a:off x="4887046" y="5247777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kern="0" dirty="0">
                <a:latin typeface="楷体" panose="02010609060101010101" pitchFamily="49" charset="-122"/>
              </a:rPr>
              <a:t>三五十五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15C7CE3-9B00-78F6-8BB3-27779993C287}"/>
              </a:ext>
            </a:extLst>
          </p:cNvPr>
          <p:cNvSpPr/>
          <p:nvPr/>
        </p:nvSpPr>
        <p:spPr>
          <a:xfrm>
            <a:off x="6987618" y="5247777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四五二十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4EF8CDB-0BAC-46C6-94E8-3F31321DF499}"/>
              </a:ext>
            </a:extLst>
          </p:cNvPr>
          <p:cNvSpPr/>
          <p:nvPr/>
        </p:nvSpPr>
        <p:spPr>
          <a:xfrm>
            <a:off x="9088191" y="5247777"/>
            <a:ext cx="2100573" cy="646330"/>
          </a:xfrm>
          <a:prstGeom prst="rect">
            <a:avLst/>
          </a:prstGeom>
          <a:solidFill>
            <a:srgbClr val="C0504D">
              <a:lumMod val="20000"/>
              <a:lumOff val="80000"/>
            </a:srgbClr>
          </a:solidFill>
          <a:ln w="25400" cap="flat" cmpd="sng" algn="ctr">
            <a:solidFill>
              <a:srgbClr val="C0504D">
                <a:lumMod val="40000"/>
                <a:lumOff val="6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-250" normalizeH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</a:rPr>
              <a:t>五五二十五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737</Words>
  <Application>Microsoft Office PowerPoint</Application>
  <PresentationFormat>宽屏</PresentationFormat>
  <Paragraphs>215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2025-06-25T06:32:07Z</dcterms:created>
  <dcterms:modified xsi:type="dcterms:W3CDTF">2025-10-13T05:28:17Z</dcterms:modified>
  <cp:category>状元成才路</cp:category>
  <cp:contentStatus>状元成才路</cp:contentStatus>
</cp:coreProperties>
</file>