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4"/>
  </p:notesMasterIdLst>
  <p:sldIdLst>
    <p:sldId id="454" r:id="rId2"/>
    <p:sldId id="576" r:id="rId3"/>
    <p:sldId id="611" r:id="rId4"/>
    <p:sldId id="519" r:id="rId5"/>
    <p:sldId id="595" r:id="rId6"/>
    <p:sldId id="597" r:id="rId7"/>
    <p:sldId id="612" r:id="rId8"/>
    <p:sldId id="605" r:id="rId9"/>
    <p:sldId id="606" r:id="rId10"/>
    <p:sldId id="508" r:id="rId1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9">
          <p15:clr>
            <a:srgbClr val="A4A3A4"/>
          </p15:clr>
        </p15:guide>
        <p15:guide id="2" orient="horz" pos="936">
          <p15:clr>
            <a:srgbClr val="A4A3A4"/>
          </p15:clr>
        </p15:guide>
        <p15:guide id="3" orient="horz" pos="3996">
          <p15:clr>
            <a:srgbClr val="A4A3A4"/>
          </p15:clr>
        </p15:guide>
        <p15:guide id="4" pos="256">
          <p15:clr>
            <a:srgbClr val="A4A3A4"/>
          </p15:clr>
        </p15:guide>
        <p15:guide id="5" pos="67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FFFFFF"/>
    <a:srgbClr val="FB7E03"/>
    <a:srgbClr val="FF00FF"/>
    <a:srgbClr val="D4EFFD"/>
    <a:srgbClr val="F9F9F9"/>
    <a:srgbClr val="FFF1F1"/>
    <a:srgbClr val="FAF7F6"/>
    <a:srgbClr val="F1F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108" d="100"/>
          <a:sy n="108" d="100"/>
        </p:scale>
        <p:origin x="564" y="96"/>
      </p:cViewPr>
      <p:guideLst>
        <p:guide orient="horz" pos="1979"/>
        <p:guide orient="horz" pos="936"/>
        <p:guide orient="horz" pos="3996"/>
        <p:guide pos="256"/>
        <p:guide pos="6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练一练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623570" y="407576"/>
            <a:ext cx="56362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边画边说口诀。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06" name="图片 105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63975" y="1916430"/>
            <a:ext cx="7341870" cy="18789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7805" y="4436745"/>
            <a:ext cx="9217660" cy="1854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任意多边形 1"/>
          <p:cNvSpPr/>
          <p:nvPr/>
        </p:nvSpPr>
        <p:spPr>
          <a:xfrm>
            <a:off x="4569460" y="2710815"/>
            <a:ext cx="841375" cy="23558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5437505" y="2708910"/>
            <a:ext cx="841375" cy="23558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6305550" y="2708910"/>
            <a:ext cx="841375" cy="23558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7173595" y="2708910"/>
            <a:ext cx="841375" cy="23558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8041640" y="2708910"/>
            <a:ext cx="841375" cy="23558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52900" y="162814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一二得二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51450" y="104523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二二得四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50000" y="162814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二三得六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448550" y="104523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二四得八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547100" y="162814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二五一十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2495550" y="5307330"/>
            <a:ext cx="1176020" cy="22923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3737610" y="5300980"/>
            <a:ext cx="1176020" cy="22923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979670" y="5300980"/>
            <a:ext cx="1176020" cy="22923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6221730" y="5300980"/>
            <a:ext cx="1176020" cy="22923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7463790" y="5300980"/>
            <a:ext cx="1176020" cy="22923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281555" y="450913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</a:rPr>
              <a:t>一三得三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96005" y="393319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</a:rPr>
              <a:t>二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三</a:t>
            </a:r>
            <a:r>
              <a:rPr lang="zh-CN" altLang="en-US" sz="3200" b="1">
                <a:solidFill>
                  <a:srgbClr val="FF0000"/>
                </a:solidFill>
              </a:rPr>
              <a:t>得六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910455" y="450913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sym typeface="+mn-ea"/>
              </a:rPr>
              <a:t>三</a:t>
            </a:r>
            <a:r>
              <a:rPr lang="zh-CN" altLang="en-US" sz="3200" b="1">
                <a:solidFill>
                  <a:srgbClr val="FF0000"/>
                </a:solidFill>
              </a:rPr>
              <a:t>三得九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224905" y="393319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sym typeface="+mn-ea"/>
              </a:rPr>
              <a:t>三</a:t>
            </a:r>
            <a:r>
              <a:rPr lang="zh-CN" altLang="en-US" sz="3200" b="1">
                <a:solidFill>
                  <a:srgbClr val="FF0000"/>
                </a:solidFill>
              </a:rPr>
              <a:t>四十二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539355" y="450913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sym typeface="+mn-ea"/>
              </a:rPr>
              <a:t>三</a:t>
            </a:r>
            <a:r>
              <a:rPr lang="zh-CN" altLang="en-US" sz="3200" b="1">
                <a:solidFill>
                  <a:srgbClr val="FF0000"/>
                </a:solidFill>
              </a:rPr>
              <a:t>五十五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47E98E4-47B1-2BF0-0E2C-0EB8BF100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728" y="62068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7325" y="2378710"/>
            <a:ext cx="11818620" cy="21005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任意多边形 13"/>
          <p:cNvSpPr/>
          <p:nvPr/>
        </p:nvSpPr>
        <p:spPr>
          <a:xfrm>
            <a:off x="1703705" y="3445510"/>
            <a:ext cx="1933575" cy="21272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3665855" y="3439160"/>
            <a:ext cx="1933575" cy="21272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5628005" y="3439160"/>
            <a:ext cx="1933575" cy="21272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7590155" y="3439160"/>
            <a:ext cx="1933575" cy="21272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9552305" y="3429000"/>
            <a:ext cx="1933575" cy="212725"/>
          </a:xfrm>
          <a:custGeom>
            <a:avLst/>
            <a:gdLst>
              <a:gd name="connisteX0" fmla="*/ 0 w 841375"/>
              <a:gd name="connsiteY0" fmla="*/ 202146 h 235801"/>
              <a:gd name="connisteX1" fmla="*/ 426085 w 841375"/>
              <a:gd name="connsiteY1" fmla="*/ 216 h 235801"/>
              <a:gd name="connisteX2" fmla="*/ 841375 w 841375"/>
              <a:gd name="connsiteY2" fmla="*/ 235801 h 2358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841375" h="235802">
                <a:moveTo>
                  <a:pt x="0" y="202147"/>
                </a:moveTo>
                <a:cubicBezTo>
                  <a:pt x="76835" y="157062"/>
                  <a:pt x="257810" y="-6768"/>
                  <a:pt x="426085" y="217"/>
                </a:cubicBezTo>
                <a:cubicBezTo>
                  <a:pt x="594360" y="7202"/>
                  <a:pt x="767080" y="184367"/>
                  <a:pt x="841375" y="235802"/>
                </a:cubicBezTo>
              </a:path>
            </a:pathLst>
          </a:custGeom>
          <a:noFill/>
          <a:ln w="25400"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18335" y="263715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</a:rPr>
              <a:t>一五得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五</a:t>
            </a:r>
            <a:endParaRPr lang="en-US" altLang="zh-CN" sz="3200" b="1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08730" y="2061210"/>
            <a:ext cx="18846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</a:rPr>
              <a:t>二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五</a:t>
            </a:r>
            <a:r>
              <a:rPr lang="zh-CN" altLang="en-US" sz="3200" b="1">
                <a:solidFill>
                  <a:srgbClr val="FF0000"/>
                </a:solidFill>
              </a:rPr>
              <a:t>一十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699125" y="263715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sym typeface="+mn-ea"/>
              </a:rPr>
              <a:t>三五</a:t>
            </a:r>
            <a:r>
              <a:rPr lang="zh-CN" altLang="en-US" sz="3200" b="1">
                <a:solidFill>
                  <a:srgbClr val="FF0000"/>
                </a:solidFill>
              </a:rPr>
              <a:t>十五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589520" y="206121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</a:rPr>
              <a:t>四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五</a:t>
            </a:r>
            <a:r>
              <a:rPr lang="zh-CN" altLang="en-US" sz="3200" b="1">
                <a:solidFill>
                  <a:srgbClr val="FF0000"/>
                </a:solidFill>
              </a:rPr>
              <a:t>二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十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408160" y="2637155"/>
            <a:ext cx="22244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sym typeface="+mn-ea"/>
              </a:rPr>
              <a:t>五</a:t>
            </a:r>
            <a:r>
              <a:rPr lang="zh-CN" altLang="en-US" sz="3200" b="1">
                <a:solidFill>
                  <a:srgbClr val="FF0000"/>
                </a:solidFill>
              </a:rPr>
              <a:t>五二十五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6" grpId="0" bldLvl="0" animBg="1"/>
      <p:bldP spid="18" grpId="0" bldLvl="0" animBg="1"/>
      <p:bldP spid="19" grpId="0" bldLvl="0" animBg="1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文本框 128"/>
          <p:cNvSpPr txBox="1"/>
          <p:nvPr/>
        </p:nvSpPr>
        <p:spPr>
          <a:xfrm>
            <a:off x="407670" y="1409700"/>
            <a:ext cx="114084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根据下面的口诀各写出两个乘法算式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1" name="文本框 130"/>
          <p:cNvSpPr txBox="1"/>
          <p:nvPr/>
        </p:nvSpPr>
        <p:spPr>
          <a:xfrm>
            <a:off x="1310005" y="3357245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3 = 6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652145" y="2348865"/>
            <a:ext cx="1088771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eaLnBrk="1" latinLnBrk="0" hangingPunct="1">
              <a:lnSpc>
                <a:spcPct val="150000"/>
              </a:lnSpc>
            </a:pP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二三得六</a:t>
            </a: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		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四五二十</a:t>
            </a: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		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一二得二</a:t>
            </a:r>
            <a:endParaRPr sz="36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1175385" y="4039235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1199515" y="5013960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703445" y="4038600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727575" y="5013325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376285" y="4038600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400415" y="5013325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343660" y="4364990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2 = 6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38065" y="3357245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5 = 20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71720" y="4364990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4 = 20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10905" y="3357245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2 = 2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44560" y="4364990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1 = 2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307E1A97-A83B-E4C0-2803-F1D975A8A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0905" y="178556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39470" y="1052830"/>
            <a:ext cx="6254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3.</a:t>
            </a:r>
            <a:endParaRPr lang="zh-CN" altLang="en-US" sz="3600" b="1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5370" y="2108835"/>
            <a:ext cx="10841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2</a:t>
            </a:r>
            <a:r>
              <a:rPr lang="zh-CN" altLang="en-US" sz="3600" b="1"/>
              <a:t>×</a:t>
            </a:r>
            <a:r>
              <a:rPr lang="en-US" altLang="zh-CN" sz="3600" b="1"/>
              <a:t>2 =		3</a:t>
            </a:r>
            <a:r>
              <a:rPr lang="zh-CN" altLang="en-US" sz="3600" b="1"/>
              <a:t>×</a:t>
            </a:r>
            <a:r>
              <a:rPr lang="en-US" altLang="zh-CN" sz="3600" b="1"/>
              <a:t>1 = 		5</a:t>
            </a:r>
            <a:r>
              <a:rPr lang="zh-CN" altLang="en-US" sz="3600" b="1"/>
              <a:t>×</a:t>
            </a:r>
            <a:r>
              <a:rPr lang="en-US" altLang="zh-CN" sz="3600" b="1"/>
              <a:t>3 = 		4</a:t>
            </a:r>
            <a:r>
              <a:rPr lang="zh-CN" altLang="en-US" sz="3600" b="1"/>
              <a:t>×</a:t>
            </a:r>
            <a:r>
              <a:rPr lang="en-US" altLang="zh-CN" sz="3600" b="1"/>
              <a:t>3 =</a:t>
            </a:r>
            <a:endParaRPr lang="en-US" altLang="zh-CN" sz="3600" b="1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55370" y="3164840"/>
            <a:ext cx="10841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2</a:t>
            </a:r>
            <a:r>
              <a:rPr lang="en-US" altLang="zh-CN" sz="3600" b="1"/>
              <a:t>+2 =		3+1 = 		5+3 = 		4+3 =</a:t>
            </a:r>
            <a:endParaRPr lang="en-US" altLang="zh-CN" sz="3600" b="1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5370" y="4220845"/>
            <a:ext cx="108413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2</a:t>
            </a:r>
            <a:r>
              <a:rPr lang="zh-CN" altLang="en-US" sz="3600" b="1"/>
              <a:t>－</a:t>
            </a:r>
            <a:r>
              <a:rPr lang="en-US" altLang="zh-CN" sz="3600" b="1"/>
              <a:t>2 =		3</a:t>
            </a:r>
            <a:r>
              <a:rPr lang="zh-CN" altLang="en-US" sz="3600" b="1">
                <a:sym typeface="+mn-ea"/>
              </a:rPr>
              <a:t>－</a:t>
            </a:r>
            <a:r>
              <a:rPr lang="en-US" altLang="zh-CN" sz="3600" b="1"/>
              <a:t>1 = 		5</a:t>
            </a:r>
            <a:r>
              <a:rPr lang="zh-CN" altLang="en-US" sz="3600" b="1">
                <a:sym typeface="+mn-ea"/>
              </a:rPr>
              <a:t>－</a:t>
            </a:r>
            <a:r>
              <a:rPr lang="en-US" altLang="zh-CN" sz="3600" b="1"/>
              <a:t>3 = 		4</a:t>
            </a:r>
            <a:r>
              <a:rPr lang="zh-CN" altLang="en-US" sz="3600" b="1">
                <a:sym typeface="+mn-ea"/>
              </a:rPr>
              <a:t>－</a:t>
            </a:r>
            <a:r>
              <a:rPr lang="en-US" altLang="zh-CN" sz="3600" b="1"/>
              <a:t>3 =</a:t>
            </a:r>
            <a:endParaRPr lang="en-US" altLang="zh-CN" sz="3600" b="1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23795" y="206057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07895" y="3140710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23795" y="422084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0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0010" y="206057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44110" y="3140710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4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0010" y="422084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96225" y="2060575"/>
            <a:ext cx="873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15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80325" y="3140710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96225" y="422084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632440" y="2060575"/>
            <a:ext cx="8445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416540" y="3140710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7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32440" y="422084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1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B290EDC-0A47-9E4E-DED9-5119EEB25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409" y="124962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1055370" y="548640"/>
            <a:ext cx="49307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4.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列式计算。</a:t>
            </a:r>
          </a:p>
        </p:txBody>
      </p:sp>
      <p:pic>
        <p:nvPicPr>
          <p:cNvPr id="110" name="图片 10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0540" y="1327785"/>
            <a:ext cx="8691880" cy="399732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1" name="直接连接符 10"/>
          <p:cNvCxnSpPr/>
          <p:nvPr/>
        </p:nvCxnSpPr>
        <p:spPr>
          <a:xfrm>
            <a:off x="2207260" y="6166485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320280" y="6165850"/>
            <a:ext cx="2590800" cy="0"/>
          </a:xfrm>
          <a:prstGeom prst="line">
            <a:avLst/>
          </a:prstGeom>
          <a:ln w="254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351405" y="5517515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5 = 10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4425" y="5517515"/>
            <a:ext cx="23126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3 = 15</a:t>
            </a:r>
            <a:endParaRPr lang="en-US" altLang="zh-CN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3C0C4E58-D0CD-321F-4E31-59472B706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7378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3872F8D-D5D8-9B4A-EB1A-5EB9047E14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829512"/>
            <a:ext cx="11089232" cy="5623824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B44FAF4-A449-52D7-7346-6FD2814D2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8265" y="335568"/>
            <a:ext cx="73145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5.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小动物过河。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0357F7D0-A7C7-F7B4-8512-77ED15B6C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5086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76ED919-3F76-A531-A69C-A9A19FA8E221}"/>
              </a:ext>
            </a:extLst>
          </p:cNvPr>
          <p:cNvCxnSpPr>
            <a:cxnSpLocks/>
          </p:cNvCxnSpPr>
          <p:nvPr/>
        </p:nvCxnSpPr>
        <p:spPr>
          <a:xfrm flipH="1">
            <a:off x="5447844" y="2321292"/>
            <a:ext cx="1715770" cy="45974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E0718ACC-B112-884B-698C-9EAE74158A29}"/>
              </a:ext>
            </a:extLst>
          </p:cNvPr>
          <p:cNvCxnSpPr>
            <a:cxnSpLocks/>
          </p:cNvCxnSpPr>
          <p:nvPr/>
        </p:nvCxnSpPr>
        <p:spPr>
          <a:xfrm flipH="1">
            <a:off x="3791744" y="2781032"/>
            <a:ext cx="1656100" cy="647968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A254F6C-D337-5F67-10A4-D1E311477D99}"/>
              </a:ext>
            </a:extLst>
          </p:cNvPr>
          <p:cNvCxnSpPr/>
          <p:nvPr/>
        </p:nvCxnSpPr>
        <p:spPr>
          <a:xfrm flipH="1">
            <a:off x="3575844" y="3429000"/>
            <a:ext cx="215900" cy="791845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5CD44AF-F3BE-78FF-69D5-AAEBBABC3E88}"/>
              </a:ext>
            </a:extLst>
          </p:cNvPr>
          <p:cNvCxnSpPr/>
          <p:nvPr/>
        </p:nvCxnSpPr>
        <p:spPr>
          <a:xfrm flipH="1">
            <a:off x="1919764" y="4220845"/>
            <a:ext cx="1656080" cy="50419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EC615130-6B59-9DFD-FABA-CA847569F47F}"/>
              </a:ext>
            </a:extLst>
          </p:cNvPr>
          <p:cNvCxnSpPr>
            <a:cxnSpLocks/>
          </p:cNvCxnSpPr>
          <p:nvPr/>
        </p:nvCxnSpPr>
        <p:spPr>
          <a:xfrm flipH="1">
            <a:off x="6785588" y="2781032"/>
            <a:ext cx="1758684" cy="653013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5AD1F94-2DBA-E443-9939-6AA8BC80821C}"/>
              </a:ext>
            </a:extLst>
          </p:cNvPr>
          <p:cNvCxnSpPr/>
          <p:nvPr/>
        </p:nvCxnSpPr>
        <p:spPr>
          <a:xfrm flipH="1">
            <a:off x="5633698" y="3434045"/>
            <a:ext cx="1152525" cy="504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8A359306-3141-5A69-68B5-0E6034CEF0EC}"/>
              </a:ext>
            </a:extLst>
          </p:cNvPr>
          <p:cNvCxnSpPr/>
          <p:nvPr/>
        </p:nvCxnSpPr>
        <p:spPr>
          <a:xfrm flipH="1">
            <a:off x="5561943" y="3938235"/>
            <a:ext cx="71755" cy="9359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4135BA5-AE74-F9F6-0C17-688A16BDD2AD}"/>
              </a:ext>
            </a:extLst>
          </p:cNvPr>
          <p:cNvCxnSpPr/>
          <p:nvPr/>
        </p:nvCxnSpPr>
        <p:spPr>
          <a:xfrm flipH="1">
            <a:off x="3905228" y="4874225"/>
            <a:ext cx="1656080" cy="50419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E839AF86-C748-5CF9-669A-AA879F0B8AE4}"/>
              </a:ext>
            </a:extLst>
          </p:cNvPr>
          <p:cNvCxnSpPr>
            <a:cxnSpLocks/>
          </p:cNvCxnSpPr>
          <p:nvPr/>
        </p:nvCxnSpPr>
        <p:spPr>
          <a:xfrm flipH="1">
            <a:off x="8904448" y="2853055"/>
            <a:ext cx="708025" cy="791845"/>
          </a:xfrm>
          <a:prstGeom prst="line">
            <a:avLst/>
          </a:prstGeom>
          <a:ln w="28575">
            <a:solidFill>
              <a:srgbClr val="FB7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387E427-F74B-8EFA-645C-23A6A90A47B0}"/>
              </a:ext>
            </a:extLst>
          </p:cNvPr>
          <p:cNvCxnSpPr>
            <a:cxnSpLocks/>
          </p:cNvCxnSpPr>
          <p:nvPr/>
        </p:nvCxnSpPr>
        <p:spPr>
          <a:xfrm flipH="1">
            <a:off x="8040216" y="3644900"/>
            <a:ext cx="864232" cy="1080135"/>
          </a:xfrm>
          <a:prstGeom prst="line">
            <a:avLst/>
          </a:prstGeom>
          <a:ln w="28575">
            <a:solidFill>
              <a:srgbClr val="FB7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9493E013-678C-AE9C-F96A-4EF30DE07E8D}"/>
              </a:ext>
            </a:extLst>
          </p:cNvPr>
          <p:cNvCxnSpPr>
            <a:cxnSpLocks/>
          </p:cNvCxnSpPr>
          <p:nvPr/>
        </p:nvCxnSpPr>
        <p:spPr>
          <a:xfrm flipH="1">
            <a:off x="7163614" y="4689644"/>
            <a:ext cx="897238" cy="688771"/>
          </a:xfrm>
          <a:prstGeom prst="line">
            <a:avLst/>
          </a:prstGeom>
          <a:ln w="28575">
            <a:solidFill>
              <a:srgbClr val="FB7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E9953CBD-ED9F-0755-CA6E-9896C9BB5669}"/>
              </a:ext>
            </a:extLst>
          </p:cNvPr>
          <p:cNvCxnSpPr/>
          <p:nvPr/>
        </p:nvCxnSpPr>
        <p:spPr>
          <a:xfrm flipH="1">
            <a:off x="5507534" y="5378415"/>
            <a:ext cx="1656080" cy="504190"/>
          </a:xfrm>
          <a:prstGeom prst="line">
            <a:avLst/>
          </a:prstGeom>
          <a:ln w="28575">
            <a:solidFill>
              <a:srgbClr val="FB7E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F67EF13-149F-53B6-2E55-6AFBD2328443}"/>
              </a:ext>
            </a:extLst>
          </p:cNvPr>
          <p:cNvCxnSpPr/>
          <p:nvPr/>
        </p:nvCxnSpPr>
        <p:spPr>
          <a:xfrm flipH="1">
            <a:off x="10707454" y="3239720"/>
            <a:ext cx="203835" cy="64833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265F933-392A-A5FF-5AF2-B3EED85608D5}"/>
              </a:ext>
            </a:extLst>
          </p:cNvPr>
          <p:cNvCxnSpPr/>
          <p:nvPr/>
        </p:nvCxnSpPr>
        <p:spPr>
          <a:xfrm flipH="1">
            <a:off x="10134714" y="3888055"/>
            <a:ext cx="575945" cy="57594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03B79E59-CF1F-7AD1-1E80-A7DEFE43C625}"/>
              </a:ext>
            </a:extLst>
          </p:cNvPr>
          <p:cNvCxnSpPr>
            <a:cxnSpLocks/>
          </p:cNvCxnSpPr>
          <p:nvPr/>
        </p:nvCxnSpPr>
        <p:spPr>
          <a:xfrm flipH="1">
            <a:off x="9006192" y="4464000"/>
            <a:ext cx="1128522" cy="914415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AFB242E1-7734-EFB5-8183-9AEEFBBBB921}"/>
              </a:ext>
            </a:extLst>
          </p:cNvPr>
          <p:cNvCxnSpPr>
            <a:cxnSpLocks/>
          </p:cNvCxnSpPr>
          <p:nvPr/>
        </p:nvCxnSpPr>
        <p:spPr>
          <a:xfrm flipH="1">
            <a:off x="7320136" y="5360670"/>
            <a:ext cx="1709564" cy="88876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92197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479425" y="501690"/>
            <a:ext cx="108800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6. </a:t>
            </a:r>
            <a:r>
              <a:rPr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在下图中先圈出3</a:t>
            </a:r>
            <a:r>
              <a:rPr lang="zh-CN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再圈出3</a:t>
            </a:r>
            <a:r>
              <a:rPr lang="zh-CN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sz="3600" b="1" dirty="0">
                <a:latin typeface="+mj-ea"/>
                <a:ea typeface="+mj-ea"/>
                <a:sym typeface="+mn-ea"/>
              </a:rPr>
              <a:t>……</a:t>
            </a:r>
            <a:r>
              <a:rPr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圈到3</a:t>
            </a:r>
            <a:r>
              <a:rPr lang="zh-CN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5</a:t>
            </a:r>
            <a:r>
              <a:rPr lang="zh-CN" sz="3600" b="1" dirty="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112" name="图片 111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2835" y="1651635"/>
            <a:ext cx="10011410" cy="4680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圆角矩形 10"/>
          <p:cNvSpPr/>
          <p:nvPr/>
        </p:nvSpPr>
        <p:spPr>
          <a:xfrm>
            <a:off x="1631315" y="1628775"/>
            <a:ext cx="648335" cy="2303780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3449955" y="1628775"/>
            <a:ext cx="1202055" cy="2303780"/>
          </a:xfrm>
          <a:prstGeom prst="roundRect">
            <a:avLst>
              <a:gd name="adj" fmla="val 11093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231765" y="1628775"/>
            <a:ext cx="1731645" cy="2303780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8112125" y="1628775"/>
            <a:ext cx="2375535" cy="2303780"/>
          </a:xfrm>
          <a:prstGeom prst="roundRect">
            <a:avLst>
              <a:gd name="adj" fmla="val 9867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431540" y="4076700"/>
            <a:ext cx="2983230" cy="2268000"/>
          </a:xfrm>
          <a:prstGeom prst="roundRect">
            <a:avLst>
              <a:gd name="adj" fmla="val 7779"/>
            </a:avLst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8F5FA8D4-A526-57A4-743C-7BC9DCDDB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857" y="108452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7" grpId="0" bldLvl="0" animBg="1"/>
      <p:bldP spid="18" grpId="0" bldLvl="0" animBg="1"/>
      <p:bldP spid="19" grpId="0" bldLvl="0" animBg="1"/>
      <p:bldP spid="24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7" name="Rectangle 2"/>
          <p:cNvSpPr txBox="1">
            <a:spLocks noChangeArrowheads="1"/>
          </p:cNvSpPr>
          <p:nvPr/>
        </p:nvSpPr>
        <p:spPr bwMode="auto">
          <a:xfrm>
            <a:off x="855840" y="549275"/>
            <a:ext cx="47028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7.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填一填。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487805" y="1450685"/>
            <a:ext cx="94691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）如果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+       +       = 6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×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= 6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2654935" y="2493010"/>
            <a:ext cx="8445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那么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=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），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=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</a:t>
            </a:r>
            <a:endParaRPr lang="en-US" altLang="zh-CN" sz="3600" b="1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3763010" y="1503265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>
            <a:off x="4879340" y="1503265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>
            <a:off x="5995670" y="1503265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7669530" y="1503265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832850" y="1485265"/>
            <a:ext cx="576000" cy="57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>
            <a:off x="3791585" y="2545590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176135" y="2527590"/>
            <a:ext cx="576000" cy="57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1487805" y="3717635"/>
            <a:ext cx="94691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2</a:t>
            </a: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）如果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=       +       +       +  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2654935" y="4688205"/>
            <a:ext cx="8445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        =        +    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endParaRPr lang="en-US" altLang="zh-CN" sz="3600" b="1"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98885" y="3752215"/>
            <a:ext cx="575945" cy="57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>
            <a:off x="5015865" y="4725545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827585" y="4725960"/>
            <a:ext cx="576000" cy="57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2639695" y="5605780"/>
            <a:ext cx="84455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那么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=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</a:t>
            </a:r>
            <a:r>
              <a:rPr 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个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36" name="等腰三角形 35"/>
          <p:cNvSpPr/>
          <p:nvPr/>
        </p:nvSpPr>
        <p:spPr>
          <a:xfrm>
            <a:off x="7248525" y="5658360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827585" y="3752215"/>
            <a:ext cx="576000" cy="576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970130" y="3752215"/>
            <a:ext cx="575945" cy="57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7041375" y="3752215"/>
            <a:ext cx="575945" cy="57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8112620" y="3752215"/>
            <a:ext cx="575945" cy="57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>
            <a:off x="6167755" y="4725545"/>
            <a:ext cx="648000" cy="540000"/>
          </a:xfrm>
          <a:prstGeom prst="triangl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792025" y="5640360"/>
            <a:ext cx="576000" cy="5760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448300" y="249364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2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832215" y="2493645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3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3649980" y="2234565"/>
            <a:ext cx="3041015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949224" y="836712"/>
            <a:ext cx="1447165" cy="582930"/>
            <a:chOff x="7219" y="977"/>
            <a:chExt cx="2279" cy="918"/>
          </a:xfrm>
        </p:grpSpPr>
        <p:sp>
          <p:nvSpPr>
            <p:cNvPr id="47" name="文本框 46"/>
            <p:cNvSpPr txBox="1"/>
            <p:nvPr/>
          </p:nvSpPr>
          <p:spPr>
            <a:xfrm>
              <a:off x="7219" y="977"/>
              <a:ext cx="1725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latinLnBrk="0">
                <a:lnSpc>
                  <a:spcPct val="100000"/>
                </a:lnSpc>
              </a:pPr>
              <a:r>
                <a:rPr lang="en-US" sz="3200" b="1">
                  <a:solidFill>
                    <a:srgbClr val="FF0000"/>
                  </a:solidFill>
                </a:rPr>
                <a:t>3</a:t>
              </a:r>
              <a:r>
                <a:rPr lang="zh-CN" altLang="en-US" sz="3200" b="1">
                  <a:solidFill>
                    <a:srgbClr val="FF0000"/>
                  </a:solidFill>
                </a:rPr>
                <a:t>个</a:t>
              </a:r>
              <a:endParaRPr lang="zh-CN" altLang="en-US" sz="3200" b="1">
                <a:solidFill>
                  <a:srgbClr val="FF0000"/>
                </a:solidFill>
                <a:sym typeface="+mn-ea"/>
              </a:endParaRPr>
            </a:p>
          </p:txBody>
        </p:sp>
        <p:sp>
          <p:nvSpPr>
            <p:cNvPr id="48" name="等腰三角形 47"/>
            <p:cNvSpPr/>
            <p:nvPr/>
          </p:nvSpPr>
          <p:spPr>
            <a:xfrm>
              <a:off x="8692" y="1101"/>
              <a:ext cx="806" cy="672"/>
            </a:xfrm>
            <a:prstGeom prst="triangle">
              <a:avLst/>
            </a:prstGeom>
            <a:solidFill>
              <a:srgbClr val="FFFFFF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5447665" y="5589270"/>
            <a:ext cx="55308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</a:rPr>
              <a:t>8</a:t>
            </a:r>
            <a:endParaRPr lang="en-US" sz="3600" b="1">
              <a:solidFill>
                <a:srgbClr val="FF0000"/>
              </a:solidFill>
              <a:sym typeface="+mn-ea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4463275" y="3141345"/>
            <a:ext cx="1447165" cy="583565"/>
            <a:chOff x="7219" y="977"/>
            <a:chExt cx="2279" cy="919"/>
          </a:xfrm>
        </p:grpSpPr>
        <p:sp>
          <p:nvSpPr>
            <p:cNvPr id="52" name="文本框 51"/>
            <p:cNvSpPr txBox="1"/>
            <p:nvPr/>
          </p:nvSpPr>
          <p:spPr>
            <a:xfrm>
              <a:off x="7219" y="977"/>
              <a:ext cx="1725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latinLnBrk="0">
                <a:lnSpc>
                  <a:spcPct val="100000"/>
                </a:lnSpc>
              </a:pPr>
              <a:r>
                <a:rPr lang="en-US" sz="3200" b="1">
                  <a:solidFill>
                    <a:srgbClr val="FF0000"/>
                  </a:solidFill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</a:rPr>
                <a:t>个</a:t>
              </a:r>
              <a:endParaRPr lang="zh-CN" altLang="en-US" sz="3200" b="1">
                <a:solidFill>
                  <a:srgbClr val="FF0000"/>
                </a:solidFill>
                <a:sym typeface="+mn-ea"/>
              </a:endParaRPr>
            </a:p>
          </p:txBody>
        </p:sp>
        <p:sp>
          <p:nvSpPr>
            <p:cNvPr id="53" name="等腰三角形 52"/>
            <p:cNvSpPr/>
            <p:nvPr/>
          </p:nvSpPr>
          <p:spPr>
            <a:xfrm>
              <a:off x="8692" y="1101"/>
              <a:ext cx="806" cy="672"/>
            </a:xfrm>
            <a:prstGeom prst="triangle">
              <a:avLst/>
            </a:prstGeom>
            <a:solidFill>
              <a:srgbClr val="FFFFFF"/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11">
            <a:extLst>
              <a:ext uri="{FF2B5EF4-FFF2-40B4-BE49-F238E27FC236}">
                <a16:creationId xmlns:a16="http://schemas.microsoft.com/office/drawing/2014/main" id="{14FC3EB9-88EE-00F6-CF49-8BFB7CE22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0870" y="68438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44" grpId="0"/>
      <p:bldP spid="45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323</Words>
  <Application>Microsoft Office PowerPoint</Application>
  <PresentationFormat>宽屏</PresentationFormat>
  <Paragraphs>69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/>
  <dc:creator/>
  <cp:keywords>状元成才路</cp:keywords>
  <dc:description/>
  <cp:lastModifiedBy/>
  <cp:revision>1</cp:revision>
  <dcterms:created xsi:type="dcterms:W3CDTF">2025-06-25T07:20:42Z</dcterms:created>
  <dcterms:modified xsi:type="dcterms:W3CDTF">2025-10-13T05:29:56Z</dcterms:modified>
  <cp:category>状元成才路</cp:category>
  <cp:contentStatus>状元成才路</cp:contentStatus>
</cp:coreProperties>
</file>