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0"/>
  </p:notesMasterIdLst>
  <p:sldIdLst>
    <p:sldId id="454" r:id="rId2"/>
    <p:sldId id="633" r:id="rId3"/>
    <p:sldId id="665" r:id="rId4"/>
    <p:sldId id="667" r:id="rId5"/>
    <p:sldId id="669" r:id="rId6"/>
    <p:sldId id="606" r:id="rId7"/>
    <p:sldId id="646" r:id="rId8"/>
    <p:sldId id="662" r:id="rId9"/>
    <p:sldId id="664" r:id="rId10"/>
    <p:sldId id="519" r:id="rId11"/>
    <p:sldId id="576" r:id="rId12"/>
    <p:sldId id="663" r:id="rId13"/>
    <p:sldId id="670" r:id="rId14"/>
    <p:sldId id="671" r:id="rId15"/>
    <p:sldId id="596" r:id="rId16"/>
    <p:sldId id="508" r:id="rId17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1">
          <p15:clr>
            <a:srgbClr val="A4A3A4"/>
          </p15:clr>
        </p15:guide>
        <p15:guide id="2" orient="horz" pos="973">
          <p15:clr>
            <a:srgbClr val="A4A3A4"/>
          </p15:clr>
        </p15:guide>
        <p15:guide id="3" orient="horz" pos="4031">
          <p15:clr>
            <a:srgbClr val="A4A3A4"/>
          </p15:clr>
        </p15:guide>
        <p15:guide id="4" pos="256">
          <p15:clr>
            <a:srgbClr val="A4A3A4"/>
          </p15:clr>
        </p15:guide>
        <p15:guide id="5" pos="687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者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000000"/>
    <a:srgbClr val="F5F7F9"/>
    <a:srgbClr val="EBFFF3"/>
    <a:srgbClr val="E5FFF0"/>
    <a:srgbClr val="006E31"/>
    <a:srgbClr val="333333"/>
    <a:srgbClr val="E6F2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59" autoAdjust="0"/>
    <p:restoredTop sz="95238" autoAdjust="0"/>
  </p:normalViewPr>
  <p:slideViewPr>
    <p:cSldViewPr snapToGrid="0">
      <p:cViewPr varScale="1">
        <p:scale>
          <a:sx n="69" d="100"/>
          <a:sy n="69" d="100"/>
        </p:scale>
        <p:origin x="84" y="798"/>
      </p:cViewPr>
      <p:guideLst>
        <p:guide orient="horz" pos="2211"/>
        <p:guide orient="horz" pos="973"/>
        <p:guide orient="horz" pos="4031"/>
        <p:guide pos="256"/>
        <p:guide pos="687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0" cy="720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977988-09FF-461A-AC4E-85AA392BF007}" type="datetimeFigureOut">
              <a:rPr lang="zh-CN" altLang="en-US"/>
              <a:t>2025/9/11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EDA4AF8-3999-4B50-96A3-B8C83660045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1544955" y="-459740"/>
            <a:ext cx="5646420" cy="7777480"/>
          </a:xfrm>
          <a:prstGeom prst="rect">
            <a:avLst/>
          </a:prstGeom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 userDrawn="1"/>
        </p:nvSpPr>
        <p:spPr>
          <a:xfrm>
            <a:off x="-14605" y="221615"/>
            <a:ext cx="12222480" cy="641477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4240" y="332740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 userDrawn="1"/>
        </p:nvSpPr>
        <p:spPr>
          <a:xfrm>
            <a:off x="211455" y="292100"/>
            <a:ext cx="11770360" cy="6273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文本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-1015365" y="-27305"/>
            <a:ext cx="13245465" cy="7480300"/>
            <a:chOff x="0" y="-43"/>
            <a:chExt cx="19260" cy="10877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0" y="0"/>
              <a:ext cx="19261" cy="10834"/>
            </a:xfrm>
            <a:prstGeom prst="rect">
              <a:avLst/>
            </a:prstGeom>
          </p:spPr>
        </p:pic>
        <p:sp>
          <p:nvSpPr>
            <p:cNvPr id="10" name="矩形 9"/>
            <p:cNvSpPr/>
            <p:nvPr userDrawn="1"/>
          </p:nvSpPr>
          <p:spPr>
            <a:xfrm>
              <a:off x="9147" y="-43"/>
              <a:ext cx="7598" cy="6690"/>
            </a:xfrm>
            <a:prstGeom prst="rect">
              <a:avLst/>
            </a:prstGeom>
            <a:solidFill>
              <a:srgbClr val="EAF7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42619" y="0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 spd="slow"/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911648" y="2853056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sz="5400" b="1">
                <a:solidFill>
                  <a:srgbClr val="000000"/>
                </a:solidFill>
                <a:latin typeface="楷体" panose="02010609060101010101" pitchFamily="49" charset="-122"/>
              </a:rPr>
              <a:t>乘加、乘减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67715" y="1557020"/>
            <a:ext cx="20351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/>
              <a:t>R·</a:t>
            </a:r>
            <a:r>
              <a:rPr lang="zh-CN" altLang="en-US" sz="2400" b="1"/>
              <a:t>二年级上册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407670" y="6210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复习导入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AB301BE-BBF5-57F8-1825-EAD15A533C89}"/>
              </a:ext>
            </a:extLst>
          </p:cNvPr>
          <p:cNvSpPr/>
          <p:nvPr/>
        </p:nvSpPr>
        <p:spPr>
          <a:xfrm>
            <a:off x="835752" y="2045343"/>
            <a:ext cx="10520497" cy="2480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+mn-lt"/>
                <a:ea typeface="黑体"/>
              </a:rPr>
              <a:t>1.</a:t>
            </a:r>
            <a:r>
              <a:rPr lang="zh-CN" altLang="zh-CN" sz="3600" b="1" dirty="0">
                <a:solidFill>
                  <a:prstClr val="black"/>
                </a:solidFill>
                <a:latin typeface="+mn-lt"/>
                <a:ea typeface="黑体"/>
              </a:rPr>
              <a:t>计算。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+mn-lt"/>
                <a:ea typeface="黑体"/>
              </a:rPr>
              <a:t>9+4=		15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ea typeface="+mn-ea"/>
              </a:rPr>
              <a:t>-</a:t>
            </a:r>
            <a:r>
              <a:rPr lang="en-US" altLang="zh-CN" sz="3600" b="1" dirty="0">
                <a:solidFill>
                  <a:prstClr val="black"/>
                </a:solidFill>
                <a:latin typeface="+mn-lt"/>
                <a:ea typeface="黑体"/>
              </a:rPr>
              <a:t>6=		3</a:t>
            </a:r>
            <a:r>
              <a:rPr lang="zh-CN" altLang="zh-CN" sz="3600" b="1" dirty="0">
                <a:solidFill>
                  <a:prstClr val="black"/>
                </a:solidFill>
                <a:latin typeface="+mn-lt"/>
                <a:ea typeface="黑体"/>
              </a:rPr>
              <a:t>×</a:t>
            </a:r>
            <a:r>
              <a:rPr lang="en-US" altLang="zh-CN" sz="3600" b="1" dirty="0">
                <a:solidFill>
                  <a:prstClr val="black"/>
                </a:solidFill>
                <a:latin typeface="+mn-lt"/>
                <a:ea typeface="黑体"/>
              </a:rPr>
              <a:t>3=		5</a:t>
            </a:r>
            <a:r>
              <a:rPr lang="zh-CN" altLang="zh-CN" sz="3600" b="1" dirty="0">
                <a:solidFill>
                  <a:prstClr val="black"/>
                </a:solidFill>
                <a:latin typeface="+mn-lt"/>
                <a:ea typeface="黑体"/>
              </a:rPr>
              <a:t>×</a:t>
            </a:r>
            <a:r>
              <a:rPr lang="en-US" altLang="zh-CN" sz="3600" b="1" dirty="0">
                <a:solidFill>
                  <a:prstClr val="black"/>
                </a:solidFill>
                <a:latin typeface="+mn-lt"/>
                <a:ea typeface="黑体"/>
              </a:rPr>
              <a:t>3=</a:t>
            </a:r>
            <a:endParaRPr lang="zh-CN" altLang="zh-CN" sz="3600" b="1" dirty="0">
              <a:solidFill>
                <a:prstClr val="black"/>
              </a:solidFill>
              <a:latin typeface="+mn-lt"/>
              <a:ea typeface="黑体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+mn-lt"/>
                <a:ea typeface="黑体"/>
              </a:rPr>
              <a:t>8+7=		16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ea typeface="+mn-ea"/>
              </a:rPr>
              <a:t>-</a:t>
            </a:r>
            <a:r>
              <a:rPr lang="en-US" altLang="zh-CN" sz="3600" b="1" dirty="0">
                <a:solidFill>
                  <a:prstClr val="black"/>
                </a:solidFill>
                <a:latin typeface="+mn-lt"/>
                <a:ea typeface="黑体"/>
              </a:rPr>
              <a:t>7=		4</a:t>
            </a:r>
            <a:r>
              <a:rPr lang="zh-CN" altLang="zh-CN" sz="3600" b="1" dirty="0">
                <a:solidFill>
                  <a:prstClr val="black"/>
                </a:solidFill>
                <a:latin typeface="+mn-lt"/>
                <a:ea typeface="黑体"/>
              </a:rPr>
              <a:t>×</a:t>
            </a:r>
            <a:r>
              <a:rPr lang="en-US" altLang="zh-CN" sz="3600" b="1" dirty="0">
                <a:solidFill>
                  <a:prstClr val="black"/>
                </a:solidFill>
                <a:latin typeface="+mn-lt"/>
                <a:ea typeface="黑体"/>
              </a:rPr>
              <a:t>2=		4</a:t>
            </a:r>
            <a:r>
              <a:rPr lang="zh-CN" altLang="zh-CN" sz="3600" b="1" dirty="0">
                <a:solidFill>
                  <a:prstClr val="black"/>
                </a:solidFill>
                <a:latin typeface="+mn-lt"/>
                <a:ea typeface="黑体"/>
              </a:rPr>
              <a:t>×</a:t>
            </a:r>
            <a:r>
              <a:rPr lang="en-US" altLang="zh-CN" sz="3600" b="1" dirty="0">
                <a:solidFill>
                  <a:prstClr val="black"/>
                </a:solidFill>
                <a:latin typeface="+mn-lt"/>
                <a:ea typeface="黑体"/>
              </a:rPr>
              <a:t>4=</a:t>
            </a:r>
            <a:endParaRPr lang="zh-CN" altLang="zh-CN" sz="3600" b="1" dirty="0">
              <a:solidFill>
                <a:prstClr val="black"/>
              </a:solidFill>
              <a:latin typeface="+mn-lt"/>
              <a:ea typeface="黑体"/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756A5797-D589-9D8D-CA30-A9488A066396}"/>
              </a:ext>
            </a:extLst>
          </p:cNvPr>
          <p:cNvSpPr txBox="1"/>
          <p:nvPr/>
        </p:nvSpPr>
        <p:spPr>
          <a:xfrm>
            <a:off x="1875041" y="3037740"/>
            <a:ext cx="712517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13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5D53725F-8F84-7770-FEF8-45BBF79EFC7F}"/>
              </a:ext>
            </a:extLst>
          </p:cNvPr>
          <p:cNvSpPr txBox="1"/>
          <p:nvPr/>
        </p:nvSpPr>
        <p:spPr>
          <a:xfrm>
            <a:off x="4841977" y="3037740"/>
            <a:ext cx="712517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131F6300-4912-2469-7BD6-198DBAF809C0}"/>
              </a:ext>
            </a:extLst>
          </p:cNvPr>
          <p:cNvSpPr txBox="1"/>
          <p:nvPr/>
        </p:nvSpPr>
        <p:spPr>
          <a:xfrm>
            <a:off x="7575450" y="3037740"/>
            <a:ext cx="712517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TextBox 2">
            <a:extLst>
              <a:ext uri="{FF2B5EF4-FFF2-40B4-BE49-F238E27FC236}">
                <a16:creationId xmlns:a16="http://schemas.microsoft.com/office/drawing/2014/main" id="{E2BE0068-5A8A-0D99-9AA0-061C0DC19382}"/>
              </a:ext>
            </a:extLst>
          </p:cNvPr>
          <p:cNvSpPr txBox="1"/>
          <p:nvPr/>
        </p:nvSpPr>
        <p:spPr>
          <a:xfrm>
            <a:off x="10316959" y="3037740"/>
            <a:ext cx="712517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15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6" name="TextBox 2">
            <a:extLst>
              <a:ext uri="{FF2B5EF4-FFF2-40B4-BE49-F238E27FC236}">
                <a16:creationId xmlns:a16="http://schemas.microsoft.com/office/drawing/2014/main" id="{97852C0B-D9DB-EAE8-86D2-A8983B550941}"/>
              </a:ext>
            </a:extLst>
          </p:cNvPr>
          <p:cNvSpPr txBox="1"/>
          <p:nvPr/>
        </p:nvSpPr>
        <p:spPr>
          <a:xfrm>
            <a:off x="1875041" y="3849994"/>
            <a:ext cx="712517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15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7" name="TextBox 2">
            <a:extLst>
              <a:ext uri="{FF2B5EF4-FFF2-40B4-BE49-F238E27FC236}">
                <a16:creationId xmlns:a16="http://schemas.microsoft.com/office/drawing/2014/main" id="{E51AA096-7C59-924A-340B-0F3C8D770548}"/>
              </a:ext>
            </a:extLst>
          </p:cNvPr>
          <p:cNvSpPr txBox="1"/>
          <p:nvPr/>
        </p:nvSpPr>
        <p:spPr>
          <a:xfrm>
            <a:off x="4841977" y="3849994"/>
            <a:ext cx="712517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8" name="TextBox 2">
            <a:extLst>
              <a:ext uri="{FF2B5EF4-FFF2-40B4-BE49-F238E27FC236}">
                <a16:creationId xmlns:a16="http://schemas.microsoft.com/office/drawing/2014/main" id="{D2DFA7E5-3B2E-78A8-B839-EC991123C599}"/>
              </a:ext>
            </a:extLst>
          </p:cNvPr>
          <p:cNvSpPr txBox="1"/>
          <p:nvPr/>
        </p:nvSpPr>
        <p:spPr>
          <a:xfrm>
            <a:off x="7575450" y="3849994"/>
            <a:ext cx="712517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9" name="TextBox 2">
            <a:extLst>
              <a:ext uri="{FF2B5EF4-FFF2-40B4-BE49-F238E27FC236}">
                <a16:creationId xmlns:a16="http://schemas.microsoft.com/office/drawing/2014/main" id="{66C9756C-425C-0146-68E6-9C3F1A0431C0}"/>
              </a:ext>
            </a:extLst>
          </p:cNvPr>
          <p:cNvSpPr txBox="1"/>
          <p:nvPr/>
        </p:nvSpPr>
        <p:spPr>
          <a:xfrm>
            <a:off x="10316959" y="3849994"/>
            <a:ext cx="712517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16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6" grpId="0"/>
      <p:bldP spid="26" grpId="0"/>
      <p:bldP spid="27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BAB51B8-5EAE-BF3B-6DD4-BE4B6F8A1014}"/>
              </a:ext>
            </a:extLst>
          </p:cNvPr>
          <p:cNvSpPr/>
          <p:nvPr/>
        </p:nvSpPr>
        <p:spPr>
          <a:xfrm>
            <a:off x="835752" y="479190"/>
            <a:ext cx="105204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+mn-lt"/>
                <a:ea typeface="黑体"/>
              </a:rPr>
              <a:t>2.</a:t>
            </a:r>
            <a:r>
              <a:rPr lang="zh-CN" altLang="en-US" sz="3600" b="1" dirty="0">
                <a:solidFill>
                  <a:prstClr val="black"/>
                </a:solidFill>
                <a:latin typeface="+mn-lt"/>
                <a:ea typeface="黑体"/>
              </a:rPr>
              <a:t>看图列式</a:t>
            </a:r>
            <a:r>
              <a:rPr lang="zh-CN" altLang="zh-CN" sz="3600" b="1" dirty="0">
                <a:solidFill>
                  <a:prstClr val="black"/>
                </a:solidFill>
                <a:latin typeface="+mn-lt"/>
                <a:ea typeface="黑体"/>
              </a:rPr>
              <a:t>。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3BB0007-9C19-EDC7-C6FE-97443B464056}"/>
              </a:ext>
            </a:extLst>
          </p:cNvPr>
          <p:cNvGrpSpPr/>
          <p:nvPr/>
        </p:nvGrpSpPr>
        <p:grpSpPr>
          <a:xfrm>
            <a:off x="840417" y="1357395"/>
            <a:ext cx="2502044" cy="782690"/>
            <a:chOff x="1414351" y="1620043"/>
            <a:chExt cx="2719719" cy="850783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8C117538-CFF2-6551-EC3D-21547F8520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14351" y="1620043"/>
              <a:ext cx="906573" cy="850783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FCCB1717-803D-6783-25F1-ADEAE181F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20924" y="1620043"/>
              <a:ext cx="906573" cy="850783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9A8B08B3-8BA3-A7C3-5652-F721945CE8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227497" y="1620043"/>
              <a:ext cx="906573" cy="850783"/>
            </a:xfrm>
            <a:prstGeom prst="rect">
              <a:avLst/>
            </a:prstGeom>
          </p:spPr>
        </p:pic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60E0CB66-CDAE-1A83-1A41-B2D5788580C9}"/>
              </a:ext>
            </a:extLst>
          </p:cNvPr>
          <p:cNvGrpSpPr/>
          <p:nvPr/>
        </p:nvGrpSpPr>
        <p:grpSpPr>
          <a:xfrm>
            <a:off x="3667319" y="1356338"/>
            <a:ext cx="2502044" cy="782690"/>
            <a:chOff x="1414351" y="1620043"/>
            <a:chExt cx="2719719" cy="850783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FEFC95EA-2FCF-4FB3-A7EE-CE6106E06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14351" y="1620043"/>
              <a:ext cx="906573" cy="85078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474C0AFD-7AD5-4536-4202-76EE83F63E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20924" y="1620043"/>
              <a:ext cx="906573" cy="850783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22794444-0579-AE3B-090B-59D3C0DCD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227497" y="1620043"/>
              <a:ext cx="906573" cy="850783"/>
            </a:xfrm>
            <a:prstGeom prst="rect">
              <a:avLst/>
            </a:prstGeom>
          </p:spPr>
        </p:pic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7901F9E-D4DC-0BF3-97A5-74E8E1011D33}"/>
              </a:ext>
            </a:extLst>
          </p:cNvPr>
          <p:cNvGrpSpPr/>
          <p:nvPr/>
        </p:nvGrpSpPr>
        <p:grpSpPr>
          <a:xfrm>
            <a:off x="2149804" y="2381687"/>
            <a:ext cx="2502044" cy="782690"/>
            <a:chOff x="1414351" y="1620043"/>
            <a:chExt cx="2719719" cy="850783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2ADA2E8E-DC94-E181-8DC5-2C603FD51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414351" y="1620043"/>
              <a:ext cx="906573" cy="850783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8A441218-3B75-C1B0-89BE-196B28369C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20924" y="1620043"/>
              <a:ext cx="906573" cy="850783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1BD3CE69-4111-2756-EACE-CBB527129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227497" y="1620043"/>
              <a:ext cx="906573" cy="850783"/>
            </a:xfrm>
            <a:prstGeom prst="rect">
              <a:avLst/>
            </a:prstGeom>
          </p:spPr>
        </p:pic>
      </p:grp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63ECF70A-AB03-7127-8ED9-09D18B86C031}"/>
              </a:ext>
            </a:extLst>
          </p:cNvPr>
          <p:cNvCxnSpPr>
            <a:cxnSpLocks/>
          </p:cNvCxnSpPr>
          <p:nvPr/>
        </p:nvCxnSpPr>
        <p:spPr>
          <a:xfrm>
            <a:off x="1546697" y="3725692"/>
            <a:ext cx="356032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0D2543F4-509A-B84B-FF1F-9AF4F7CD7061}"/>
              </a:ext>
            </a:extLst>
          </p:cNvPr>
          <p:cNvCxnSpPr>
            <a:cxnSpLocks/>
          </p:cNvCxnSpPr>
          <p:nvPr/>
        </p:nvCxnSpPr>
        <p:spPr>
          <a:xfrm>
            <a:off x="3812323" y="6322977"/>
            <a:ext cx="356032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D2CC71DE-3B1A-21BB-B410-843D0A523554}"/>
              </a:ext>
            </a:extLst>
          </p:cNvPr>
          <p:cNvCxnSpPr>
            <a:cxnSpLocks/>
          </p:cNvCxnSpPr>
          <p:nvPr/>
        </p:nvCxnSpPr>
        <p:spPr>
          <a:xfrm>
            <a:off x="7091463" y="3725692"/>
            <a:ext cx="356032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10" descr="22">
            <a:extLst>
              <a:ext uri="{FF2B5EF4-FFF2-40B4-BE49-F238E27FC236}">
                <a16:creationId xmlns:a16="http://schemas.microsoft.com/office/drawing/2014/main" id="{93C00AB0-7592-41FD-E68A-AB3259AB1A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05142" y="4106241"/>
            <a:ext cx="4974685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0" descr="C:\Users\Administrator\Desktop\樱桃(2).png">
            <a:extLst>
              <a:ext uri="{FF2B5EF4-FFF2-40B4-BE49-F238E27FC236}">
                <a16:creationId xmlns:a16="http://schemas.microsoft.com/office/drawing/2014/main" id="{024B64B6-140E-2E11-5783-008DC07C7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405" y="1803969"/>
            <a:ext cx="642938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0" descr="C:\Users\Administrator\Desktop\樱桃(2).png">
            <a:extLst>
              <a:ext uri="{FF2B5EF4-FFF2-40B4-BE49-F238E27FC236}">
                <a16:creationId xmlns:a16="http://schemas.microsoft.com/office/drawing/2014/main" id="{D9C1668C-6F55-CA1D-0FE9-897C4A02E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886" y="1803969"/>
            <a:ext cx="642938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0" descr="C:\Users\Administrator\Desktop\樱桃(2).png">
            <a:extLst>
              <a:ext uri="{FF2B5EF4-FFF2-40B4-BE49-F238E27FC236}">
                <a16:creationId xmlns:a16="http://schemas.microsoft.com/office/drawing/2014/main" id="{335930BC-DF9C-649F-F162-31EA8D6A1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7367" y="1803969"/>
            <a:ext cx="642938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20" descr="C:\Users\Administrator\Desktop\樱桃(2).png">
            <a:extLst>
              <a:ext uri="{FF2B5EF4-FFF2-40B4-BE49-F238E27FC236}">
                <a16:creationId xmlns:a16="http://schemas.microsoft.com/office/drawing/2014/main" id="{78368EF1-1209-B952-74A1-838F68D5F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8847" y="1803969"/>
            <a:ext cx="642938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01E5B5AD-760B-5BF0-D21E-4CEF76E6B463}"/>
              </a:ext>
            </a:extLst>
          </p:cNvPr>
          <p:cNvSpPr txBox="1"/>
          <p:nvPr/>
        </p:nvSpPr>
        <p:spPr>
          <a:xfrm>
            <a:off x="2216154" y="3125062"/>
            <a:ext cx="1840280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itchFamily="49" charset="-122"/>
              </a:rPr>
              <a:t>3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楷体" pitchFamily="49" charset="-122"/>
              </a:rPr>
              <a:t>×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itchFamily="49" charset="-122"/>
              </a:rPr>
              <a:t>3=9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50B43B09-1903-D352-B0AE-51D15AECE429}"/>
              </a:ext>
            </a:extLst>
          </p:cNvPr>
          <p:cNvSpPr txBox="1"/>
          <p:nvPr/>
        </p:nvSpPr>
        <p:spPr>
          <a:xfrm>
            <a:off x="7951484" y="3125062"/>
            <a:ext cx="1840280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itchFamily="49" charset="-122"/>
              </a:rPr>
              <a:t>4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楷体" pitchFamily="49" charset="-122"/>
              </a:rPr>
              <a:t>×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itchFamily="49" charset="-122"/>
              </a:rPr>
              <a:t>2=8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2BF94458-04A3-26CF-B76B-7579C03E6B7B}"/>
              </a:ext>
            </a:extLst>
          </p:cNvPr>
          <p:cNvSpPr txBox="1"/>
          <p:nvPr/>
        </p:nvSpPr>
        <p:spPr>
          <a:xfrm>
            <a:off x="4651848" y="5711966"/>
            <a:ext cx="2019367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latin typeface="+mn-lt"/>
                <a:ea typeface="楷体" pitchFamily="49" charset="-122"/>
              </a:rPr>
              <a:t>5</a:t>
            </a:r>
            <a:r>
              <a:rPr lang="zh-CN" altLang="en-US" sz="3600" b="1">
                <a:solidFill>
                  <a:srgbClr val="FF0000"/>
                </a:solidFill>
                <a:latin typeface="+mn-lt"/>
                <a:ea typeface="楷体" pitchFamily="49" charset="-122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latin typeface="+mn-lt"/>
                <a:ea typeface="楷体" pitchFamily="49" charset="-122"/>
              </a:rPr>
              <a:t>3=15</a:t>
            </a:r>
            <a:endParaRPr lang="en-US" altLang="zh-CN" sz="3600" b="1" dirty="0">
              <a:solidFill>
                <a:srgbClr val="FF0000"/>
              </a:solidFill>
              <a:latin typeface="+mn-lt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362845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33" grpId="0"/>
      <p:bldP spid="33" grpId="1"/>
      <p:bldP spid="34" grpId="0"/>
      <p:bldP spid="3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4">
            <a:extLst>
              <a:ext uri="{FF2B5EF4-FFF2-40B4-BE49-F238E27FC236}">
                <a16:creationId xmlns:a16="http://schemas.microsoft.com/office/drawing/2014/main" id="{DCACE8DB-F206-4DCA-8A8A-223FE5E5442E}"/>
              </a:ext>
            </a:extLst>
          </p:cNvPr>
          <p:cNvSpPr/>
          <p:nvPr/>
        </p:nvSpPr>
        <p:spPr>
          <a:xfrm>
            <a:off x="407670" y="6210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探究新知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02D3FDBE-018B-6028-B9E5-63CE01C1AE04}"/>
              </a:ext>
            </a:extLst>
          </p:cNvPr>
          <p:cNvSpPr/>
          <p:nvPr/>
        </p:nvSpPr>
        <p:spPr>
          <a:xfrm>
            <a:off x="1093153" y="1544577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4" name="Picture 24" descr="12">
            <a:extLst>
              <a:ext uri="{FF2B5EF4-FFF2-40B4-BE49-F238E27FC236}">
                <a16:creationId xmlns:a16="http://schemas.microsoft.com/office/drawing/2014/main" id="{54D87897-266F-64EF-77F2-2DF7FFFA6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3654" y="2697245"/>
            <a:ext cx="5908268" cy="3551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35E943B-EE6D-4759-0DE0-F0DFC7218F3D}"/>
              </a:ext>
            </a:extLst>
          </p:cNvPr>
          <p:cNvSpPr txBox="1"/>
          <p:nvPr/>
        </p:nvSpPr>
        <p:spPr>
          <a:xfrm>
            <a:off x="2004601" y="1617919"/>
            <a:ext cx="455184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3600" b="1"/>
              <a:t>一共坐了多少人？</a:t>
            </a:r>
            <a:endParaRPr lang="en-US" altLang="zh-CN" sz="3600" b="1"/>
          </a:p>
        </p:txBody>
      </p:sp>
      <p:sp>
        <p:nvSpPr>
          <p:cNvPr id="6" name="圆角矩形标注 11">
            <a:extLst>
              <a:ext uri="{FF2B5EF4-FFF2-40B4-BE49-F238E27FC236}">
                <a16:creationId xmlns:a16="http://schemas.microsoft.com/office/drawing/2014/main" id="{19FC491F-07CF-5A70-14C1-2E5BBA069F1C}"/>
              </a:ext>
            </a:extLst>
          </p:cNvPr>
          <p:cNvSpPr/>
          <p:nvPr/>
        </p:nvSpPr>
        <p:spPr bwMode="auto">
          <a:xfrm>
            <a:off x="6263313" y="1225419"/>
            <a:ext cx="5001317" cy="1587528"/>
          </a:xfrm>
          <a:prstGeom prst="wedgeRoundRectCallout">
            <a:avLst>
              <a:gd name="adj1" fmla="val 33690"/>
              <a:gd name="adj2" fmla="val 80110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hangingPunct="0">
              <a:lnSpc>
                <a:spcPct val="130000"/>
              </a:lnSpc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仔细观察主题图，说一说你知道了哪些数学信息？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 descr="37">
            <a:extLst>
              <a:ext uri="{FF2B5EF4-FFF2-40B4-BE49-F238E27FC236}">
                <a16:creationId xmlns:a16="http://schemas.microsoft.com/office/drawing/2014/main" id="{886E08F2-87CE-DDD5-BE99-1FB1F16150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844"/>
          <a:stretch>
            <a:fillRect/>
          </a:stretch>
        </p:blipFill>
        <p:spPr>
          <a:xfrm flipH="1">
            <a:off x="9984223" y="3349615"/>
            <a:ext cx="1548245" cy="154824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00" h="4900">
                <a:moveTo>
                  <a:pt x="2450" y="0"/>
                </a:moveTo>
                <a:cubicBezTo>
                  <a:pt x="3803" y="0"/>
                  <a:pt x="4900" y="1097"/>
                  <a:pt x="4900" y="2450"/>
                </a:cubicBezTo>
                <a:cubicBezTo>
                  <a:pt x="4900" y="3803"/>
                  <a:pt x="3803" y="4900"/>
                  <a:pt x="2450" y="4900"/>
                </a:cubicBezTo>
                <a:cubicBezTo>
                  <a:pt x="1097" y="4900"/>
                  <a:pt x="0" y="3803"/>
                  <a:pt x="0" y="2450"/>
                </a:cubicBezTo>
                <a:cubicBezTo>
                  <a:pt x="0" y="1097"/>
                  <a:pt x="1097" y="0"/>
                  <a:pt x="2450" y="0"/>
                </a:cubicBezTo>
                <a:close/>
              </a:path>
            </a:pathLst>
          </a:custGeom>
          <a:solidFill>
            <a:srgbClr val="EFFFE5"/>
          </a:solidFill>
        </p:spPr>
      </p:pic>
      <p:sp>
        <p:nvSpPr>
          <p:cNvPr id="8" name="椭圆 7">
            <a:extLst>
              <a:ext uri="{FF2B5EF4-FFF2-40B4-BE49-F238E27FC236}">
                <a16:creationId xmlns:a16="http://schemas.microsoft.com/office/drawing/2014/main" id="{792D0F54-379A-087D-8824-9E68A9F8CC44}"/>
              </a:ext>
            </a:extLst>
          </p:cNvPr>
          <p:cNvSpPr/>
          <p:nvPr/>
        </p:nvSpPr>
        <p:spPr>
          <a:xfrm>
            <a:off x="3102529" y="4216939"/>
            <a:ext cx="2209800" cy="1798320"/>
          </a:xfrm>
          <a:prstGeom prst="ellipse">
            <a:avLst/>
          </a:prstGeom>
          <a:noFill/>
          <a:ln w="254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4ECBC3B-6AEA-058F-5C4E-8C36CA3B503B}"/>
              </a:ext>
            </a:extLst>
          </p:cNvPr>
          <p:cNvSpPr txBox="1"/>
          <p:nvPr/>
        </p:nvSpPr>
        <p:spPr>
          <a:xfrm>
            <a:off x="5188772" y="4960737"/>
            <a:ext cx="120650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 dirty="0">
                <a:solidFill>
                  <a:srgbClr val="FF00FF"/>
                </a:solidFill>
              </a:rPr>
              <a:t>3</a:t>
            </a:r>
            <a:r>
              <a:rPr lang="zh-CN" altLang="en-US" sz="3600" b="1" dirty="0">
                <a:solidFill>
                  <a:srgbClr val="FF00FF"/>
                </a:solidFill>
              </a:rPr>
              <a:t>人</a:t>
            </a:r>
            <a:endParaRPr lang="zh-CN" altLang="en-US" sz="3600" b="1" dirty="0">
              <a:solidFill>
                <a:srgbClr val="FF00FF"/>
              </a:solidFill>
              <a:sym typeface="+mn-ea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C5CE4D78-76F4-7FD9-AA47-082B5FD511E0}"/>
              </a:ext>
            </a:extLst>
          </p:cNvPr>
          <p:cNvSpPr/>
          <p:nvPr/>
        </p:nvSpPr>
        <p:spPr>
          <a:xfrm>
            <a:off x="1582828" y="3005848"/>
            <a:ext cx="2035861" cy="1546698"/>
          </a:xfrm>
          <a:prstGeom prst="ellipse">
            <a:avLst/>
          </a:prstGeom>
          <a:noFill/>
          <a:ln w="254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1CFA7ED-413F-343B-0FEC-7DBDED3134CA}"/>
              </a:ext>
            </a:extLst>
          </p:cNvPr>
          <p:cNvSpPr txBox="1"/>
          <p:nvPr/>
        </p:nvSpPr>
        <p:spPr>
          <a:xfrm>
            <a:off x="532929" y="3485082"/>
            <a:ext cx="120650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 dirty="0">
                <a:solidFill>
                  <a:srgbClr val="FF00FF"/>
                </a:solidFill>
              </a:rPr>
              <a:t>3</a:t>
            </a:r>
            <a:r>
              <a:rPr lang="zh-CN" altLang="en-US" sz="3600" b="1" dirty="0">
                <a:solidFill>
                  <a:srgbClr val="FF00FF"/>
                </a:solidFill>
              </a:rPr>
              <a:t>人</a:t>
            </a:r>
            <a:endParaRPr lang="zh-CN" altLang="en-US" sz="3600" b="1" dirty="0">
              <a:solidFill>
                <a:srgbClr val="FF00FF"/>
              </a:solidFill>
              <a:sym typeface="+mn-ea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E22BE031-4E8B-EA84-CD7C-B8865027EDC2}"/>
              </a:ext>
            </a:extLst>
          </p:cNvPr>
          <p:cNvSpPr/>
          <p:nvPr/>
        </p:nvSpPr>
        <p:spPr>
          <a:xfrm>
            <a:off x="5287564" y="3005848"/>
            <a:ext cx="1949815" cy="1546698"/>
          </a:xfrm>
          <a:prstGeom prst="ellipse">
            <a:avLst/>
          </a:prstGeom>
          <a:noFill/>
          <a:ln w="254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72FFDB4-0C0D-D47B-F784-4C940BAAFF13}"/>
              </a:ext>
            </a:extLst>
          </p:cNvPr>
          <p:cNvSpPr txBox="1"/>
          <p:nvPr/>
        </p:nvSpPr>
        <p:spPr>
          <a:xfrm>
            <a:off x="7097622" y="3822515"/>
            <a:ext cx="120650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 dirty="0">
                <a:solidFill>
                  <a:srgbClr val="FF00FF"/>
                </a:solidFill>
              </a:rPr>
              <a:t>3</a:t>
            </a:r>
            <a:r>
              <a:rPr lang="zh-CN" altLang="en-US" sz="3600" b="1" dirty="0">
                <a:solidFill>
                  <a:srgbClr val="FF00FF"/>
                </a:solidFill>
              </a:rPr>
              <a:t>人</a:t>
            </a:r>
            <a:endParaRPr lang="zh-CN" altLang="en-US" sz="3600" b="1" dirty="0">
              <a:solidFill>
                <a:srgbClr val="FF00FF"/>
              </a:solidFill>
              <a:sym typeface="+mn-ea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98F89F22-9984-04BF-7C4B-88603813CFBA}"/>
              </a:ext>
            </a:extLst>
          </p:cNvPr>
          <p:cNvSpPr/>
          <p:nvPr/>
        </p:nvSpPr>
        <p:spPr>
          <a:xfrm>
            <a:off x="3618689" y="2451370"/>
            <a:ext cx="1693640" cy="1124001"/>
          </a:xfrm>
          <a:prstGeom prst="round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FADA08B-59F8-B56B-5148-FCD44B0076F1}"/>
              </a:ext>
            </a:extLst>
          </p:cNvPr>
          <p:cNvSpPr txBox="1"/>
          <p:nvPr/>
        </p:nvSpPr>
        <p:spPr>
          <a:xfrm>
            <a:off x="5184571" y="2258244"/>
            <a:ext cx="120650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 dirty="0">
                <a:solidFill>
                  <a:srgbClr val="0000FF"/>
                </a:solidFill>
              </a:rPr>
              <a:t>2</a:t>
            </a:r>
            <a:r>
              <a:rPr lang="zh-CN" altLang="en-US" sz="3600" b="1" dirty="0">
                <a:solidFill>
                  <a:srgbClr val="0000FF"/>
                </a:solidFill>
              </a:rPr>
              <a:t>人</a:t>
            </a:r>
            <a:endParaRPr lang="zh-CN" altLang="en-US" sz="3600" b="1" dirty="0">
              <a:solidFill>
                <a:srgbClr val="0000FF"/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0353696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 bldLvl="0" animBg="1"/>
      <p:bldP spid="9" grpId="0"/>
      <p:bldP spid="10" grpId="0" bldLvl="0" animBg="1"/>
      <p:bldP spid="11" grpId="0"/>
      <p:bldP spid="12" grpId="0" bldLvl="0" animBg="1"/>
      <p:bldP spid="13" grpId="0"/>
      <p:bldP spid="14" grpId="0" animBg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FC25577-047A-738A-E46A-565C55FE547D}"/>
              </a:ext>
            </a:extLst>
          </p:cNvPr>
          <p:cNvSpPr txBox="1"/>
          <p:nvPr/>
        </p:nvSpPr>
        <p:spPr>
          <a:xfrm>
            <a:off x="589068" y="657518"/>
            <a:ext cx="9269944" cy="691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你想怎样解决这个问题？试一试吧！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9C5E3F5D-FA4F-1C31-297F-BAA5E904DD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0521" y="1079162"/>
            <a:ext cx="1276982" cy="2075471"/>
          </a:xfrm>
          <a:prstGeom prst="rect">
            <a:avLst/>
          </a:prstGeom>
        </p:spPr>
      </p:pic>
      <p:sp>
        <p:nvSpPr>
          <p:cNvPr id="20" name="圆角矩形标注 11">
            <a:extLst>
              <a:ext uri="{FF2B5EF4-FFF2-40B4-BE49-F238E27FC236}">
                <a16:creationId xmlns:a16="http://schemas.microsoft.com/office/drawing/2014/main" id="{E32550F4-7608-A533-307C-3CB3D6AB15B6}"/>
              </a:ext>
            </a:extLst>
          </p:cNvPr>
          <p:cNvSpPr/>
          <p:nvPr/>
        </p:nvSpPr>
        <p:spPr bwMode="auto">
          <a:xfrm>
            <a:off x="4423215" y="1730819"/>
            <a:ext cx="4089727" cy="772159"/>
          </a:xfrm>
          <a:prstGeom prst="wedgeRoundRectCallout">
            <a:avLst>
              <a:gd name="adj1" fmla="val 61763"/>
              <a:gd name="adj2" fmla="val 10373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400" eaLnBrk="0" hangingPunct="0">
              <a:defRPr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3+3+3+2=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en-US" altLang="zh-CN" sz="3600" b="1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</a:rPr>
              <a:t>人</a:t>
            </a:r>
            <a:r>
              <a:rPr lang="en-US" altLang="zh-CN" sz="3600" b="1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</a:rPr>
              <a:t>)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2A05095C-BE20-5A1D-023C-DD9EB14A3694}"/>
              </a:ext>
            </a:extLst>
          </p:cNvPr>
          <p:cNvCxnSpPr/>
          <p:nvPr/>
        </p:nvCxnSpPr>
        <p:spPr>
          <a:xfrm>
            <a:off x="4722854" y="2387015"/>
            <a:ext cx="1394490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>
            <a:extLst>
              <a:ext uri="{FF2B5EF4-FFF2-40B4-BE49-F238E27FC236}">
                <a16:creationId xmlns:a16="http://schemas.microsoft.com/office/drawing/2014/main" id="{7F5C06E5-3471-E7EB-7F9D-B4999A854B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588" y="3028362"/>
            <a:ext cx="1537661" cy="2203380"/>
          </a:xfrm>
          <a:prstGeom prst="rect">
            <a:avLst/>
          </a:prstGeom>
        </p:spPr>
      </p:pic>
      <p:sp>
        <p:nvSpPr>
          <p:cNvPr id="24" name="圆角矩形标注 11">
            <a:extLst>
              <a:ext uri="{FF2B5EF4-FFF2-40B4-BE49-F238E27FC236}">
                <a16:creationId xmlns:a16="http://schemas.microsoft.com/office/drawing/2014/main" id="{E8B06A9D-DF2C-A94B-45CA-035D02C808B0}"/>
              </a:ext>
            </a:extLst>
          </p:cNvPr>
          <p:cNvSpPr/>
          <p:nvPr/>
        </p:nvSpPr>
        <p:spPr bwMode="auto">
          <a:xfrm>
            <a:off x="2393957" y="3284101"/>
            <a:ext cx="3033087" cy="772159"/>
          </a:xfrm>
          <a:prstGeom prst="wedgeRoundRectCallout">
            <a:avLst>
              <a:gd name="adj1" fmla="val -62599"/>
              <a:gd name="adj2" fmla="val 39321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400" eaLnBrk="0" hangingPunct="0">
              <a:defRPr/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我这样算。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8" name="TextBox 6">
            <a:extLst>
              <a:ext uri="{FF2B5EF4-FFF2-40B4-BE49-F238E27FC236}">
                <a16:creationId xmlns:a16="http://schemas.microsoft.com/office/drawing/2014/main" id="{C8D91C75-E629-3CF5-3AA6-741CB82500C4}"/>
              </a:ext>
            </a:extLst>
          </p:cNvPr>
          <p:cNvSpPr txBox="1"/>
          <p:nvPr/>
        </p:nvSpPr>
        <p:spPr>
          <a:xfrm>
            <a:off x="2393957" y="4281196"/>
            <a:ext cx="1961206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Times New Roman" panose="02020503050405090304" pitchFamily="18" charset="0"/>
                <a:ea typeface="宋体" pitchFamily="2" charset="-122"/>
              </a:rPr>
              <a:t>3</a:t>
            </a:r>
            <a:r>
              <a:rPr lang="en-US" altLang="zh-CN" sz="3600" b="1" dirty="0">
                <a:solidFill>
                  <a:prstClr val="black"/>
                </a:solidFill>
                <a:latin typeface="Arial" panose="020B0604020202090204" pitchFamily="34" charset="0"/>
                <a:ea typeface="宋体" pitchFamily="2" charset="-122"/>
              </a:rPr>
              <a:t>×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503050405090304" pitchFamily="18" charset="0"/>
                <a:ea typeface="宋体" pitchFamily="2" charset="-122"/>
              </a:rPr>
              <a:t>3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503050405090304" pitchFamily="18" charset="0"/>
                <a:ea typeface="宋体" pitchFamily="2" charset="-122"/>
              </a:rPr>
              <a:t>+2</a:t>
            </a:r>
            <a:endParaRPr lang="zh-CN" altLang="en-US" sz="3600" b="1" dirty="0">
              <a:solidFill>
                <a:srgbClr val="FF0000"/>
              </a:solidFill>
              <a:latin typeface="Times New Roman" panose="02020503050405090304" pitchFamily="18" charset="0"/>
              <a:ea typeface="宋体" pitchFamily="2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3D0E54F-C439-920E-845E-F8367E84C525}"/>
              </a:ext>
            </a:extLst>
          </p:cNvPr>
          <p:cNvSpPr txBox="1"/>
          <p:nvPr/>
        </p:nvSpPr>
        <p:spPr>
          <a:xfrm>
            <a:off x="3854551" y="4281195"/>
            <a:ext cx="2161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503050405090304" pitchFamily="18" charset="0"/>
                <a:ea typeface="宋体" pitchFamily="2" charset="-122"/>
                <a:cs typeface="+mn-cs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503050405090304" pitchFamily="18" charset="0"/>
                <a:ea typeface="宋体" pitchFamily="2" charset="-122"/>
                <a:cs typeface="+mn-cs"/>
              </a:rPr>
              <a:t>11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/>
                <a:ea typeface="楷体"/>
                <a:cs typeface="Times New Roman" panose="02020603050405020304" pitchFamily="18" charset="0"/>
              </a:rPr>
              <a:t>(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/>
                <a:ea typeface="楷体"/>
                <a:cs typeface="Times New Roman" panose="02020603050405020304" pitchFamily="18" charset="0"/>
              </a:rPr>
              <a:t>人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/>
                <a:ea typeface="楷体"/>
                <a:cs typeface="Times New Roman" panose="02020603050405020304" pitchFamily="18" charset="0"/>
              </a:rPr>
              <a:t>)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D3AFEFA4-0CAA-40E7-EB63-58A5808DC6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248328" y="3245789"/>
            <a:ext cx="1491508" cy="2005942"/>
          </a:xfrm>
          <a:prstGeom prst="rect">
            <a:avLst/>
          </a:prstGeom>
        </p:spPr>
      </p:pic>
      <p:sp>
        <p:nvSpPr>
          <p:cNvPr id="40" name="圆角矩形标注 11">
            <a:extLst>
              <a:ext uri="{FF2B5EF4-FFF2-40B4-BE49-F238E27FC236}">
                <a16:creationId xmlns:a16="http://schemas.microsoft.com/office/drawing/2014/main" id="{1142B528-1892-86B1-DE92-9DA2A4DC09B4}"/>
              </a:ext>
            </a:extLst>
          </p:cNvPr>
          <p:cNvSpPr/>
          <p:nvPr/>
        </p:nvSpPr>
        <p:spPr bwMode="auto">
          <a:xfrm>
            <a:off x="6615764" y="3388372"/>
            <a:ext cx="3033087" cy="772159"/>
          </a:xfrm>
          <a:prstGeom prst="wedgeRoundRectCallout">
            <a:avLst>
              <a:gd name="adj1" fmla="val 64021"/>
              <a:gd name="adj2" fmla="val 40637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400" eaLnBrk="0" hangingPunct="0">
              <a:defRPr/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我这样算。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1" name="TextBox 6">
            <a:extLst>
              <a:ext uri="{FF2B5EF4-FFF2-40B4-BE49-F238E27FC236}">
                <a16:creationId xmlns:a16="http://schemas.microsoft.com/office/drawing/2014/main" id="{9CAC7794-D3A2-8749-62F4-99E68E0001EE}"/>
              </a:ext>
            </a:extLst>
          </p:cNvPr>
          <p:cNvSpPr txBox="1"/>
          <p:nvPr/>
        </p:nvSpPr>
        <p:spPr>
          <a:xfrm>
            <a:off x="6637257" y="4369056"/>
            <a:ext cx="1961206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Times New Roman" panose="02020503050405090304" pitchFamily="18" charset="0"/>
                <a:ea typeface="宋体" pitchFamily="2" charset="-122"/>
              </a:rPr>
              <a:t>3</a:t>
            </a:r>
            <a:r>
              <a:rPr lang="en-US" altLang="zh-CN" sz="3600" b="1" dirty="0">
                <a:solidFill>
                  <a:prstClr val="black"/>
                </a:solidFill>
                <a:latin typeface="Arial" panose="020B0604020202090204" pitchFamily="34" charset="0"/>
                <a:ea typeface="宋体" pitchFamily="2" charset="-122"/>
              </a:rPr>
              <a:t>×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503050405090304" pitchFamily="18" charset="0"/>
                <a:ea typeface="宋体" pitchFamily="2" charset="-122"/>
              </a:rPr>
              <a:t>4</a:t>
            </a:r>
            <a:r>
              <a:rPr lang="en-US" altLang="zh-CN" sz="3600" b="1" dirty="0">
                <a:latin typeface="+mn-ea"/>
                <a:ea typeface="+mn-ea"/>
              </a:rPr>
              <a:t>-</a:t>
            </a:r>
            <a:r>
              <a:rPr lang="en-US" altLang="zh-CN" sz="3600" b="1" dirty="0">
                <a:latin typeface="Times New Roman" panose="02020503050405090304" pitchFamily="18" charset="0"/>
                <a:ea typeface="宋体" pitchFamily="2" charset="-122"/>
              </a:rPr>
              <a:t>1</a:t>
            </a:r>
            <a:endParaRPr lang="zh-CN" altLang="en-US" sz="3600" b="1" dirty="0">
              <a:latin typeface="Times New Roman" panose="02020503050405090304" pitchFamily="18" charset="0"/>
              <a:ea typeface="宋体" pitchFamily="2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662C2A0A-DF69-D081-2B51-37376AEFBBF0}"/>
              </a:ext>
            </a:extLst>
          </p:cNvPr>
          <p:cNvSpPr txBox="1"/>
          <p:nvPr/>
        </p:nvSpPr>
        <p:spPr>
          <a:xfrm>
            <a:off x="8041128" y="4369055"/>
            <a:ext cx="2161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503050405090304" pitchFamily="18" charset="0"/>
                <a:ea typeface="宋体" pitchFamily="2" charset="-122"/>
                <a:cs typeface="+mn-cs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503050405090304" pitchFamily="18" charset="0"/>
                <a:ea typeface="宋体" pitchFamily="2" charset="-122"/>
                <a:cs typeface="+mn-cs"/>
              </a:rPr>
              <a:t>11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/>
                <a:ea typeface="楷体"/>
                <a:cs typeface="Times New Roman" panose="02020603050405020304" pitchFamily="18" charset="0"/>
              </a:rPr>
              <a:t>(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/>
                <a:ea typeface="楷体"/>
                <a:cs typeface="Times New Roman" panose="02020603050405020304" pitchFamily="18" charset="0"/>
              </a:rPr>
              <a:t>人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/>
                <a:ea typeface="楷体"/>
                <a:cs typeface="Times New Roman" panose="02020603050405020304" pitchFamily="18" charset="0"/>
              </a:rPr>
              <a:t>)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B8192480-51EE-A3FF-169B-CED5247EF6A2}"/>
              </a:ext>
            </a:extLst>
          </p:cNvPr>
          <p:cNvSpPr txBox="1"/>
          <p:nvPr/>
        </p:nvSpPr>
        <p:spPr>
          <a:xfrm>
            <a:off x="589068" y="5671546"/>
            <a:ext cx="110748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/>
              <a:t>一个问题可以列出这么多算式，你知道这些算式的意思吗</a:t>
            </a:r>
            <a:r>
              <a:rPr lang="en-US" altLang="zh-CN" sz="3200" b="1" dirty="0"/>
              <a:t>?</a:t>
            </a:r>
            <a:endParaRPr lang="zh-CN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57255932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4" grpId="0" bldLvl="0" animBg="1"/>
      <p:bldP spid="28" grpId="0"/>
      <p:bldP spid="30" grpId="0"/>
      <p:bldP spid="40" grpId="0" bldLvl="0" animBg="1"/>
      <p:bldP spid="41" grpId="0"/>
      <p:bldP spid="42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4" descr="12">
            <a:extLst>
              <a:ext uri="{FF2B5EF4-FFF2-40B4-BE49-F238E27FC236}">
                <a16:creationId xmlns:a16="http://schemas.microsoft.com/office/drawing/2014/main" id="{C0C39605-A94F-5A75-231A-F0B71A299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1622" y="2566865"/>
            <a:ext cx="6293485" cy="3782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3"/>
          <p:cNvSpPr txBox="1"/>
          <p:nvPr/>
        </p:nvSpPr>
        <p:spPr>
          <a:xfrm>
            <a:off x="9505315" y="5313680"/>
            <a:ext cx="12065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FF"/>
                </a:solidFill>
              </a:rPr>
              <a:t>3</a:t>
            </a:r>
            <a:r>
              <a:rPr lang="zh-CN" altLang="en-US" sz="3200" b="1">
                <a:solidFill>
                  <a:srgbClr val="FF00FF"/>
                </a:solidFill>
              </a:rPr>
              <a:t>人</a:t>
            </a:r>
            <a:endParaRPr lang="zh-CN" altLang="en-US" sz="3200" b="1">
              <a:solidFill>
                <a:srgbClr val="FF00FF"/>
              </a:solidFill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711825" y="2781300"/>
            <a:ext cx="12065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 dirty="0">
                <a:solidFill>
                  <a:srgbClr val="FF00FF"/>
                </a:solidFill>
              </a:rPr>
              <a:t>3</a:t>
            </a:r>
            <a:r>
              <a:rPr lang="zh-CN" altLang="en-US" sz="3200" b="1" dirty="0">
                <a:solidFill>
                  <a:srgbClr val="FF00FF"/>
                </a:solidFill>
              </a:rPr>
              <a:t>人</a:t>
            </a:r>
            <a:endParaRPr lang="zh-CN" altLang="en-US" sz="3200" b="1" dirty="0">
              <a:solidFill>
                <a:srgbClr val="FF00FF"/>
              </a:solidFill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108565" y="2625090"/>
            <a:ext cx="12065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 dirty="0">
                <a:solidFill>
                  <a:srgbClr val="FF00FF"/>
                </a:solidFill>
              </a:rPr>
              <a:t>3</a:t>
            </a:r>
            <a:r>
              <a:rPr lang="zh-CN" altLang="en-US" sz="3200" b="1" dirty="0">
                <a:solidFill>
                  <a:srgbClr val="FF00FF"/>
                </a:solidFill>
              </a:rPr>
              <a:t>人</a:t>
            </a:r>
            <a:endParaRPr lang="zh-CN" altLang="en-US" sz="3200" b="1" dirty="0">
              <a:solidFill>
                <a:srgbClr val="FF00FF"/>
              </a:solidFill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327900" y="2077085"/>
            <a:ext cx="12065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0000FF"/>
                </a:solidFill>
              </a:rPr>
              <a:t>2</a:t>
            </a:r>
            <a:r>
              <a:rPr lang="zh-CN" altLang="en-US" sz="3200" b="1">
                <a:solidFill>
                  <a:srgbClr val="0000FF"/>
                </a:solidFill>
              </a:rPr>
              <a:t>人</a:t>
            </a:r>
            <a:endParaRPr lang="zh-CN" altLang="en-US" sz="3200" b="1">
              <a:solidFill>
                <a:srgbClr val="0000FF"/>
              </a:solidFill>
              <a:sym typeface="+mn-ea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1455420" y="669290"/>
            <a:ext cx="7165340" cy="1440180"/>
          </a:xfrm>
          <a:prstGeom prst="roundRect">
            <a:avLst/>
          </a:prstGeom>
          <a:solidFill>
            <a:srgbClr val="E6F2FF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60"/>
          <p:cNvPicPr>
            <a:picLocks noChangeAspect="1"/>
          </p:cNvPicPr>
          <p:nvPr/>
        </p:nvPicPr>
        <p:blipFill>
          <a:blip r:embed="rId3"/>
          <a:srcRect l="15203" r="11785" b="51324"/>
          <a:stretch>
            <a:fillRect/>
          </a:stretch>
        </p:blipFill>
        <p:spPr>
          <a:xfrm flipH="1">
            <a:off x="834390" y="669290"/>
            <a:ext cx="1440000" cy="144000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297" h="5257">
                <a:moveTo>
                  <a:pt x="2188" y="0"/>
                </a:moveTo>
                <a:lnTo>
                  <a:pt x="3109" y="0"/>
                </a:lnTo>
                <a:lnTo>
                  <a:pt x="3117" y="1"/>
                </a:lnTo>
                <a:cubicBezTo>
                  <a:pt x="4356" y="223"/>
                  <a:pt x="5297" y="1306"/>
                  <a:pt x="5297" y="2609"/>
                </a:cubicBezTo>
                <a:cubicBezTo>
                  <a:pt x="5297" y="4071"/>
                  <a:pt x="4111" y="5257"/>
                  <a:pt x="2649" y="5257"/>
                </a:cubicBezTo>
                <a:cubicBezTo>
                  <a:pt x="1186" y="5257"/>
                  <a:pt x="0" y="4071"/>
                  <a:pt x="0" y="2609"/>
                </a:cubicBezTo>
                <a:cubicBezTo>
                  <a:pt x="0" y="1306"/>
                  <a:pt x="941" y="223"/>
                  <a:pt x="2180" y="1"/>
                </a:cubicBezTo>
                <a:lnTo>
                  <a:pt x="2188" y="0"/>
                </a:lnTo>
                <a:close/>
              </a:path>
            </a:pathLst>
          </a:custGeom>
          <a:solidFill>
            <a:srgbClr val="E6F2FF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3" name="文本框 32"/>
          <p:cNvSpPr txBox="1"/>
          <p:nvPr/>
        </p:nvSpPr>
        <p:spPr>
          <a:xfrm>
            <a:off x="2284095" y="697865"/>
            <a:ext cx="602996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FF"/>
                </a:solidFill>
              </a:rPr>
              <a:t>人数相同的有3 组。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2284095" y="1168400"/>
            <a:ext cx="602996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/>
              <a:t>先算这3 组共有多少人，再加上人数不相同的一组的2人。</a:t>
            </a:r>
          </a:p>
        </p:txBody>
      </p:sp>
      <p:sp>
        <p:nvSpPr>
          <p:cNvPr id="35" name="椭圆 34"/>
          <p:cNvSpPr/>
          <p:nvPr/>
        </p:nvSpPr>
        <p:spPr>
          <a:xfrm>
            <a:off x="1671955" y="2992755"/>
            <a:ext cx="216000" cy="21600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671955" y="3284515"/>
            <a:ext cx="216000" cy="21600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1671955" y="3575980"/>
            <a:ext cx="216000" cy="21600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2031025" y="2992755"/>
            <a:ext cx="216000" cy="21600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2031025" y="3284515"/>
            <a:ext cx="216000" cy="21600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2030877" y="3575980"/>
            <a:ext cx="216000" cy="21600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2389800" y="2992755"/>
            <a:ext cx="216000" cy="21600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2389800" y="3284515"/>
            <a:ext cx="216000" cy="21600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2389652" y="3575980"/>
            <a:ext cx="216000" cy="21600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2855255" y="2992755"/>
            <a:ext cx="216000" cy="216000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2855255" y="3284515"/>
            <a:ext cx="216000" cy="216000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1562100" y="4458335"/>
            <a:ext cx="12065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 dirty="0">
                <a:solidFill>
                  <a:srgbClr val="FF0000"/>
                </a:solidFill>
              </a:rPr>
              <a:t>3</a:t>
            </a:r>
            <a:r>
              <a:rPr lang="zh-CN" altLang="en-US" sz="3600" b="1" dirty="0"/>
              <a:t>×</a:t>
            </a:r>
            <a:r>
              <a:rPr lang="en-US" altLang="zh-CN" sz="3600" b="1" dirty="0"/>
              <a:t>3</a:t>
            </a:r>
            <a:endParaRPr lang="en-US" altLang="zh-CN" sz="3600" b="1" dirty="0">
              <a:sym typeface="+mn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633345" y="4458335"/>
            <a:ext cx="85153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+ 2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1568450" y="2802255"/>
            <a:ext cx="1141730" cy="1181100"/>
          </a:xfrm>
          <a:prstGeom prst="roundRect">
            <a:avLst>
              <a:gd name="adj" fmla="val 11679"/>
            </a:avLst>
          </a:prstGeom>
          <a:noFill/>
          <a:ln w="2222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1658303" y="2275840"/>
            <a:ext cx="9620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FF"/>
                </a:solidFill>
              </a:rPr>
              <a:t>9</a:t>
            </a:r>
            <a:r>
              <a:rPr lang="zh-CN" altLang="en-US" sz="2800" b="1">
                <a:solidFill>
                  <a:srgbClr val="FF00FF"/>
                </a:solidFill>
              </a:rPr>
              <a:t>人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3302000" y="4458335"/>
            <a:ext cx="25482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 dirty="0"/>
              <a:t>=</a:t>
            </a:r>
            <a:r>
              <a:rPr lang="en-US" sz="3600" b="1" dirty="0">
                <a:solidFill>
                  <a:srgbClr val="FF0000"/>
                </a:solidFill>
              </a:rPr>
              <a:t> 11 </a:t>
            </a:r>
            <a:r>
              <a:rPr lang="en-US" altLang="zh-CN" sz="3600" b="1" dirty="0">
                <a:solidFill>
                  <a:srgbClr val="FF0000"/>
                </a:solidFill>
              </a:rPr>
              <a:t>(</a:t>
            </a:r>
            <a:r>
              <a:rPr lang="zh-CN" altLang="en-US" sz="3600" b="1" dirty="0">
                <a:solidFill>
                  <a:srgbClr val="FF0000"/>
                </a:solidFill>
              </a:rPr>
              <a:t>人</a:t>
            </a:r>
            <a:r>
              <a:rPr lang="en-US" altLang="zh-CN" sz="3600" b="1" dirty="0">
                <a:solidFill>
                  <a:srgbClr val="FF0000"/>
                </a:solidFill>
              </a:rPr>
              <a:t>)</a:t>
            </a:r>
            <a:endParaRPr lang="en-US" altLang="zh-CN" sz="3600" b="1" dirty="0">
              <a:solidFill>
                <a:srgbClr val="FF0000"/>
              </a:solidFill>
              <a:sym typeface="+mn-ea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586230" y="5313680"/>
            <a:ext cx="3142615" cy="872490"/>
            <a:chOff x="2396" y="8776"/>
            <a:chExt cx="4949" cy="137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4" name="矩形 53"/>
            <p:cNvSpPr/>
            <p:nvPr/>
          </p:nvSpPr>
          <p:spPr>
            <a:xfrm>
              <a:off x="2505" y="8914"/>
              <a:ext cx="4840" cy="1237"/>
            </a:xfrm>
            <a:prstGeom prst="rect">
              <a:avLst/>
            </a:prstGeom>
            <a:solidFill>
              <a:srgbClr val="006E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2396" y="8776"/>
              <a:ext cx="4840" cy="1237"/>
            </a:xfrm>
            <a:prstGeom prst="rect">
              <a:avLst/>
            </a:prstGeom>
            <a:solidFill>
              <a:srgbClr val="EBFF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b="1">
                  <a:solidFill>
                    <a:srgbClr val="FF00FF"/>
                  </a:solidFill>
                  <a:latin typeface="华文楷体" panose="02010600040101010101" charset="-122"/>
                  <a:ea typeface="华文楷体" panose="02010600040101010101" charset="-122"/>
                </a:rPr>
                <a:t>乘加运算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3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4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6" grpId="0"/>
      <p:bldP spid="16" grpId="1"/>
      <p:bldP spid="17" grpId="0"/>
      <p:bldP spid="17" grpId="1"/>
      <p:bldP spid="21" grpId="0"/>
      <p:bldP spid="27" grpId="0" bldLvl="0" animBg="1"/>
      <p:bldP spid="33" grpId="0"/>
      <p:bldP spid="34" grpId="0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6" grpId="0" bldLvl="0" animBg="1"/>
      <p:bldP spid="47" grpId="0" bldLvl="0" animBg="1"/>
      <p:bldP spid="49" grpId="0"/>
      <p:bldP spid="50" grpId="0"/>
      <p:bldP spid="51" grpId="0" animBg="1"/>
      <p:bldP spid="52" grpId="0"/>
      <p:bldP spid="5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4" descr="12">
            <a:extLst>
              <a:ext uri="{FF2B5EF4-FFF2-40B4-BE49-F238E27FC236}">
                <a16:creationId xmlns:a16="http://schemas.microsoft.com/office/drawing/2014/main" id="{E1FB2DAA-6DCF-A774-B071-2B959C505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1622" y="2566865"/>
            <a:ext cx="6293485" cy="3782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9505315" y="5313680"/>
            <a:ext cx="12065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FF"/>
                </a:solidFill>
              </a:rPr>
              <a:t>3</a:t>
            </a:r>
            <a:r>
              <a:rPr lang="zh-CN" altLang="en-US" sz="3200" b="1">
                <a:solidFill>
                  <a:srgbClr val="FF00FF"/>
                </a:solidFill>
              </a:rPr>
              <a:t>人</a:t>
            </a:r>
            <a:endParaRPr lang="zh-CN" altLang="en-US" sz="3200" b="1">
              <a:solidFill>
                <a:srgbClr val="FF00FF"/>
              </a:solidFill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711825" y="2781300"/>
            <a:ext cx="12065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FF"/>
                </a:solidFill>
              </a:rPr>
              <a:t>3</a:t>
            </a:r>
            <a:r>
              <a:rPr lang="zh-CN" altLang="en-US" sz="3200" b="1">
                <a:solidFill>
                  <a:srgbClr val="FF00FF"/>
                </a:solidFill>
              </a:rPr>
              <a:t>人</a:t>
            </a:r>
            <a:endParaRPr lang="zh-CN" altLang="en-US" sz="3200" b="1">
              <a:solidFill>
                <a:srgbClr val="FF00FF"/>
              </a:solidFill>
              <a:sym typeface="+mn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0108565" y="2625090"/>
            <a:ext cx="12065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FF"/>
                </a:solidFill>
              </a:rPr>
              <a:t>3</a:t>
            </a:r>
            <a:r>
              <a:rPr lang="zh-CN" altLang="en-US" sz="3200" b="1">
                <a:solidFill>
                  <a:srgbClr val="FF00FF"/>
                </a:solidFill>
              </a:rPr>
              <a:t>人</a:t>
            </a:r>
            <a:endParaRPr lang="zh-CN" altLang="en-US" sz="3200" b="1">
              <a:solidFill>
                <a:srgbClr val="FF00FF"/>
              </a:solidFill>
              <a:sym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327900" y="2077085"/>
            <a:ext cx="12065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0000FF"/>
                </a:solidFill>
              </a:rPr>
              <a:t>2</a:t>
            </a:r>
            <a:r>
              <a:rPr lang="zh-CN" altLang="en-US" sz="3200" b="1">
                <a:solidFill>
                  <a:srgbClr val="0000FF"/>
                </a:solidFill>
              </a:rPr>
              <a:t>人</a:t>
            </a:r>
            <a:endParaRPr lang="zh-CN" altLang="en-US" sz="3200" b="1">
              <a:solidFill>
                <a:srgbClr val="0000FF"/>
              </a:solidFill>
              <a:sym typeface="+mn-ea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1971040" y="532130"/>
            <a:ext cx="8018145" cy="1440180"/>
          </a:xfrm>
          <a:prstGeom prst="roundRect">
            <a:avLst/>
          </a:prstGeom>
          <a:solidFill>
            <a:srgbClr val="E6F2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2115820" y="560705"/>
            <a:ext cx="67475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FF"/>
                </a:solidFill>
              </a:rPr>
              <a:t>最后一组还差</a:t>
            </a:r>
            <a:r>
              <a:rPr lang="en-US" altLang="zh-CN" sz="2800" b="1">
                <a:solidFill>
                  <a:srgbClr val="FF00FF"/>
                </a:solidFill>
              </a:rPr>
              <a:t>1</a:t>
            </a:r>
            <a:r>
              <a:rPr lang="zh-CN" altLang="en-US" sz="2800" b="1">
                <a:solidFill>
                  <a:srgbClr val="FF00FF"/>
                </a:solidFill>
              </a:rPr>
              <a:t>人坐满。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2115820" y="1031240"/>
            <a:ext cx="693864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/>
              <a:t>如果4 组全坐满，就多算了1 人，可以先算4 组共有多少人，再减去多算的1 人。</a:t>
            </a:r>
          </a:p>
        </p:txBody>
      </p:sp>
      <p:sp>
        <p:nvSpPr>
          <p:cNvPr id="51" name="椭圆 50"/>
          <p:cNvSpPr/>
          <p:nvPr/>
        </p:nvSpPr>
        <p:spPr>
          <a:xfrm>
            <a:off x="1923415" y="3171825"/>
            <a:ext cx="216000" cy="21600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1923415" y="3463585"/>
            <a:ext cx="216000" cy="21600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1923415" y="3755050"/>
            <a:ext cx="216000" cy="21600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2282485" y="3171825"/>
            <a:ext cx="216000" cy="21600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2282485" y="3463585"/>
            <a:ext cx="216000" cy="21600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2282337" y="3755050"/>
            <a:ext cx="216000" cy="21600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2646340" y="3176270"/>
            <a:ext cx="216000" cy="21600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2641260" y="3463585"/>
            <a:ext cx="216000" cy="21600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2641112" y="3755050"/>
            <a:ext cx="216000" cy="21600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3010830" y="3171825"/>
            <a:ext cx="216000" cy="21600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3010830" y="3463585"/>
            <a:ext cx="216000" cy="21600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/>
        </p:nvSpPr>
        <p:spPr>
          <a:xfrm>
            <a:off x="1316403" y="4475480"/>
            <a:ext cx="12065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 dirty="0">
                <a:solidFill>
                  <a:srgbClr val="FF0000"/>
                </a:solidFill>
              </a:rPr>
              <a:t>3</a:t>
            </a:r>
            <a:r>
              <a:rPr lang="zh-CN" altLang="en-US" sz="3600" b="1" dirty="0"/>
              <a:t>×</a:t>
            </a:r>
            <a:r>
              <a:rPr lang="en-US" altLang="zh-CN" sz="3600" b="1" dirty="0"/>
              <a:t>4</a:t>
            </a:r>
            <a:endParaRPr lang="en-US" altLang="zh-CN" sz="3600" b="1" dirty="0">
              <a:sym typeface="+mn-ea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2433932" y="4475480"/>
            <a:ext cx="115379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altLang="zh-CN" sz="3600" b="1" dirty="0">
                <a:latin typeface="+mn-ea"/>
                <a:ea typeface="+mn-ea"/>
              </a:rPr>
              <a:t>-</a:t>
            </a:r>
            <a:r>
              <a:rPr lang="en-US" sz="3600" b="1" dirty="0"/>
              <a:t>1</a:t>
            </a:r>
            <a:endParaRPr lang="en-US" sz="3600" b="1" dirty="0">
              <a:sym typeface="+mn-ea"/>
            </a:endParaRPr>
          </a:p>
        </p:txBody>
      </p:sp>
      <p:sp>
        <p:nvSpPr>
          <p:cNvPr id="64" name="圆角矩形 63"/>
          <p:cNvSpPr/>
          <p:nvPr/>
        </p:nvSpPr>
        <p:spPr>
          <a:xfrm>
            <a:off x="1762125" y="2981325"/>
            <a:ext cx="1634490" cy="1181100"/>
          </a:xfrm>
          <a:prstGeom prst="roundRect">
            <a:avLst>
              <a:gd name="adj" fmla="val 11679"/>
            </a:avLst>
          </a:prstGeom>
          <a:noFill/>
          <a:ln w="2222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/>
          <p:cNvSpPr txBox="1"/>
          <p:nvPr/>
        </p:nvSpPr>
        <p:spPr>
          <a:xfrm>
            <a:off x="2098358" y="2454910"/>
            <a:ext cx="9620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rgbClr val="FF00FF"/>
                </a:solidFill>
              </a:rPr>
              <a:t>12</a:t>
            </a:r>
            <a:r>
              <a:rPr lang="zh-CN" altLang="en-US" sz="2800" b="1">
                <a:solidFill>
                  <a:srgbClr val="FF00FF"/>
                </a:solidFill>
              </a:rPr>
              <a:t>人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2981325" y="4475480"/>
            <a:ext cx="25482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= 11 </a:t>
            </a:r>
            <a:r>
              <a:rPr lang="en-US" altLang="zh-CN" sz="3600" b="1">
                <a:solidFill>
                  <a:srgbClr val="FF0000"/>
                </a:solidFill>
              </a:rPr>
              <a:t>(</a:t>
            </a:r>
            <a:r>
              <a:rPr lang="zh-CN" altLang="en-US" sz="3600" b="1">
                <a:solidFill>
                  <a:srgbClr val="FF0000"/>
                </a:solidFill>
              </a:rPr>
              <a:t>人</a:t>
            </a:r>
            <a:r>
              <a:rPr lang="en-US" altLang="zh-CN" sz="3600" b="1">
                <a:solidFill>
                  <a:srgbClr val="FF0000"/>
                </a:solidFill>
              </a:rPr>
              <a:t>)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pic>
        <p:nvPicPr>
          <p:cNvPr id="67" name="图片 66" descr="26"/>
          <p:cNvPicPr>
            <a:picLocks noChangeAspect="1"/>
          </p:cNvPicPr>
          <p:nvPr/>
        </p:nvPicPr>
        <p:blipFill>
          <a:blip r:embed="rId3"/>
          <a:srcRect l="2350" t="-2417" r="5191" b="44861"/>
          <a:stretch>
            <a:fillRect/>
          </a:stretch>
        </p:blipFill>
        <p:spPr>
          <a:xfrm flipH="1">
            <a:off x="9094470" y="532130"/>
            <a:ext cx="1440000" cy="144000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216" h="6216">
                <a:moveTo>
                  <a:pt x="3108" y="0"/>
                </a:moveTo>
                <a:cubicBezTo>
                  <a:pt x="4825" y="0"/>
                  <a:pt x="6216" y="1391"/>
                  <a:pt x="6216" y="3108"/>
                </a:cubicBezTo>
                <a:cubicBezTo>
                  <a:pt x="6216" y="4825"/>
                  <a:pt x="4825" y="6216"/>
                  <a:pt x="3108" y="6216"/>
                </a:cubicBezTo>
                <a:cubicBezTo>
                  <a:pt x="1391" y="6216"/>
                  <a:pt x="0" y="4825"/>
                  <a:pt x="0" y="3108"/>
                </a:cubicBezTo>
                <a:cubicBezTo>
                  <a:pt x="0" y="1391"/>
                  <a:pt x="1391" y="0"/>
                  <a:pt x="3108" y="0"/>
                </a:cubicBezTo>
                <a:close/>
              </a:path>
            </a:pathLst>
          </a:custGeom>
          <a:solidFill>
            <a:srgbClr val="E6F2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1" name="椭圆 70"/>
          <p:cNvSpPr/>
          <p:nvPr/>
        </p:nvSpPr>
        <p:spPr>
          <a:xfrm>
            <a:off x="3011465" y="3755050"/>
            <a:ext cx="216000" cy="216000"/>
          </a:xfrm>
          <a:prstGeom prst="ellipse">
            <a:avLst/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1586230" y="5313680"/>
            <a:ext cx="3142615" cy="872490"/>
            <a:chOff x="2396" y="8776"/>
            <a:chExt cx="4949" cy="137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3" name="矩形 72"/>
            <p:cNvSpPr/>
            <p:nvPr/>
          </p:nvSpPr>
          <p:spPr>
            <a:xfrm>
              <a:off x="2505" y="8914"/>
              <a:ext cx="4840" cy="1237"/>
            </a:xfrm>
            <a:prstGeom prst="rect">
              <a:avLst/>
            </a:prstGeom>
            <a:solidFill>
              <a:srgbClr val="006E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矩形 73"/>
            <p:cNvSpPr/>
            <p:nvPr/>
          </p:nvSpPr>
          <p:spPr>
            <a:xfrm>
              <a:off x="2396" y="8776"/>
              <a:ext cx="4840" cy="1237"/>
            </a:xfrm>
            <a:prstGeom prst="rect">
              <a:avLst/>
            </a:prstGeom>
            <a:solidFill>
              <a:srgbClr val="EBFF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b="1">
                  <a:solidFill>
                    <a:srgbClr val="FF00FF"/>
                  </a:solidFill>
                  <a:latin typeface="华文楷体" panose="02010600040101010101" charset="-122"/>
                  <a:ea typeface="华文楷体" panose="02010600040101010101" charset="-122"/>
                </a:rPr>
                <a:t>乘减运算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9" dur="indefinite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0" dur="indefinite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  <p:bldP spid="49" grpId="0"/>
      <p:bldP spid="50" grpId="0"/>
      <p:bldP spid="51" grpId="0" bldLvl="0" animBg="1"/>
      <p:bldP spid="52" grpId="0" bldLvl="0" animBg="1"/>
      <p:bldP spid="53" grpId="0" bldLvl="0" animBg="1"/>
      <p:bldP spid="54" grpId="0" bldLvl="0" animBg="1"/>
      <p:bldP spid="55" grpId="0" bldLvl="0" animBg="1"/>
      <p:bldP spid="56" grpId="0" bldLvl="0" animBg="1"/>
      <p:bldP spid="57" grpId="0" bldLvl="0" animBg="1"/>
      <p:bldP spid="58" grpId="0" bldLvl="0" animBg="1"/>
      <p:bldP spid="59" grpId="0" bldLvl="0" animBg="1"/>
      <p:bldP spid="60" grpId="0" bldLvl="0" animBg="1"/>
      <p:bldP spid="61" grpId="0" bldLvl="0" animBg="1"/>
      <p:bldP spid="62" grpId="0"/>
      <p:bldP spid="63" grpId="0"/>
      <p:bldP spid="64" grpId="0" bldLvl="0" animBg="1"/>
      <p:bldP spid="65" grpId="0"/>
      <p:bldP spid="66" grpId="0"/>
      <p:bldP spid="71" grpId="0" bldLvl="0" animBg="1"/>
      <p:bldP spid="71" grpId="1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4" descr="12">
            <a:extLst>
              <a:ext uri="{FF2B5EF4-FFF2-40B4-BE49-F238E27FC236}">
                <a16:creationId xmlns:a16="http://schemas.microsoft.com/office/drawing/2014/main" id="{26DD67F8-CE74-1A26-F5A3-7FFDD7FBF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2800" y="537627"/>
            <a:ext cx="5344159" cy="321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6743700" y="2801620"/>
            <a:ext cx="12065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FF"/>
                </a:solidFill>
              </a:rPr>
              <a:t>3</a:t>
            </a:r>
            <a:r>
              <a:rPr lang="zh-CN" altLang="en-US" sz="3200" b="1">
                <a:solidFill>
                  <a:srgbClr val="FF00FF"/>
                </a:solidFill>
              </a:rPr>
              <a:t>人</a:t>
            </a:r>
            <a:endParaRPr lang="zh-CN" altLang="en-US" sz="3200" b="1">
              <a:solidFill>
                <a:srgbClr val="FF00FF"/>
              </a:solidFill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670300" y="681355"/>
            <a:ext cx="12065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 dirty="0">
                <a:solidFill>
                  <a:srgbClr val="FF00FF"/>
                </a:solidFill>
              </a:rPr>
              <a:t>3</a:t>
            </a:r>
            <a:r>
              <a:rPr lang="zh-CN" altLang="en-US" sz="3200" b="1" dirty="0">
                <a:solidFill>
                  <a:srgbClr val="FF00FF"/>
                </a:solidFill>
              </a:rPr>
              <a:t>人</a:t>
            </a:r>
            <a:endParaRPr lang="zh-CN" altLang="en-US" sz="3200" b="1" dirty="0">
              <a:solidFill>
                <a:srgbClr val="FF00FF"/>
              </a:solidFill>
              <a:sym typeface="+mn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304405" y="671830"/>
            <a:ext cx="12065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FF"/>
                </a:solidFill>
              </a:rPr>
              <a:t>3</a:t>
            </a:r>
            <a:r>
              <a:rPr lang="zh-CN" altLang="en-US" sz="3200" b="1">
                <a:solidFill>
                  <a:srgbClr val="FF00FF"/>
                </a:solidFill>
              </a:rPr>
              <a:t>人</a:t>
            </a:r>
            <a:endParaRPr lang="zh-CN" altLang="en-US" sz="3200" b="1">
              <a:solidFill>
                <a:srgbClr val="FF00FF"/>
              </a:solidFill>
              <a:sym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017135" y="256540"/>
            <a:ext cx="12065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0000FF"/>
                </a:solidFill>
              </a:rPr>
              <a:t>2</a:t>
            </a:r>
            <a:r>
              <a:rPr lang="zh-CN" altLang="en-US" sz="3200" b="1">
                <a:solidFill>
                  <a:srgbClr val="0000FF"/>
                </a:solidFill>
              </a:rPr>
              <a:t>人</a:t>
            </a:r>
            <a:endParaRPr lang="zh-CN" altLang="en-US" sz="3200" b="1">
              <a:solidFill>
                <a:srgbClr val="0000FF"/>
              </a:solidFill>
              <a:sym typeface="+mn-ea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494790" y="3837305"/>
            <a:ext cx="12065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 dirty="0">
                <a:solidFill>
                  <a:srgbClr val="FF0000"/>
                </a:solidFill>
              </a:rPr>
              <a:t>3</a:t>
            </a:r>
            <a:r>
              <a:rPr lang="zh-CN" altLang="en-US" sz="3600" b="1" dirty="0"/>
              <a:t>×</a:t>
            </a:r>
            <a:r>
              <a:rPr lang="en-US" altLang="zh-CN" sz="3600" b="1" dirty="0"/>
              <a:t>3</a:t>
            </a:r>
            <a:endParaRPr lang="en-US" altLang="zh-CN" sz="3600" b="1" dirty="0">
              <a:sym typeface="+mn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566035" y="3837305"/>
            <a:ext cx="85153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+ 2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234690" y="3837305"/>
            <a:ext cx="25482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 dirty="0"/>
              <a:t>=</a:t>
            </a:r>
            <a:r>
              <a:rPr lang="en-US" sz="3600" b="1" dirty="0">
                <a:solidFill>
                  <a:srgbClr val="FF0000"/>
                </a:solidFill>
              </a:rPr>
              <a:t> 11 </a:t>
            </a:r>
            <a:r>
              <a:rPr lang="en-US" altLang="zh-CN" sz="3600" b="1" dirty="0">
                <a:solidFill>
                  <a:srgbClr val="FF0000"/>
                </a:solidFill>
              </a:rPr>
              <a:t>(</a:t>
            </a:r>
            <a:r>
              <a:rPr lang="zh-CN" altLang="en-US" sz="3600" b="1" dirty="0">
                <a:solidFill>
                  <a:srgbClr val="FF0000"/>
                </a:solidFill>
              </a:rPr>
              <a:t>人</a:t>
            </a:r>
            <a:r>
              <a:rPr lang="en-US" altLang="zh-CN" sz="3600" b="1" dirty="0">
                <a:solidFill>
                  <a:srgbClr val="FF0000"/>
                </a:solidFill>
              </a:rPr>
              <a:t>)</a:t>
            </a:r>
            <a:endParaRPr lang="en-US" altLang="zh-CN" sz="36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6602730" y="3837305"/>
            <a:ext cx="12065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 dirty="0">
                <a:solidFill>
                  <a:srgbClr val="FF0000"/>
                </a:solidFill>
              </a:rPr>
              <a:t>3</a:t>
            </a:r>
            <a:r>
              <a:rPr lang="zh-CN" altLang="en-US" sz="3600" b="1" dirty="0"/>
              <a:t>×</a:t>
            </a:r>
            <a:r>
              <a:rPr lang="en-US" altLang="zh-CN" sz="3600" b="1" dirty="0"/>
              <a:t>4</a:t>
            </a:r>
            <a:endParaRPr lang="en-US" altLang="zh-CN" sz="3600" b="1" dirty="0">
              <a:sym typeface="+mn-ea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7673975" y="3837305"/>
            <a:ext cx="115379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zh-CN" altLang="en-US" sz="3600" b="1" dirty="0"/>
              <a:t>－</a:t>
            </a:r>
            <a:r>
              <a:rPr lang="en-US" sz="3600" b="1" dirty="0"/>
              <a:t> 1</a:t>
            </a:r>
            <a:endParaRPr lang="en-US" sz="3600" b="1" dirty="0">
              <a:sym typeface="+mn-ea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8780145" y="3837305"/>
            <a:ext cx="25482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en-US" sz="3600" b="1" dirty="0"/>
              <a:t>=</a:t>
            </a:r>
            <a:r>
              <a:rPr lang="en-US" sz="3600" b="1" dirty="0">
                <a:solidFill>
                  <a:srgbClr val="FF0000"/>
                </a:solidFill>
              </a:rPr>
              <a:t> 11 </a:t>
            </a:r>
            <a:r>
              <a:rPr lang="en-US" altLang="zh-CN" sz="3600" b="1" dirty="0">
                <a:solidFill>
                  <a:srgbClr val="FF0000"/>
                </a:solidFill>
              </a:rPr>
              <a:t>(</a:t>
            </a:r>
            <a:r>
              <a:rPr lang="zh-CN" altLang="en-US" sz="3600" b="1" dirty="0">
                <a:solidFill>
                  <a:srgbClr val="FF0000"/>
                </a:solidFill>
              </a:rPr>
              <a:t>人</a:t>
            </a:r>
            <a:r>
              <a:rPr lang="en-US" altLang="zh-CN" sz="3600" b="1" dirty="0">
                <a:solidFill>
                  <a:srgbClr val="FF0000"/>
                </a:solidFill>
              </a:rPr>
              <a:t>)</a:t>
            </a:r>
            <a:endParaRPr lang="en-US" altLang="zh-CN" sz="3600" b="1" dirty="0">
              <a:solidFill>
                <a:srgbClr val="FF0000"/>
              </a:solidFill>
              <a:sym typeface="+mn-ea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523365" y="4487545"/>
            <a:ext cx="1088390" cy="0"/>
          </a:xfrm>
          <a:prstGeom prst="line">
            <a:avLst/>
          </a:prstGeom>
          <a:ln w="317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6649085" y="4487545"/>
            <a:ext cx="1088390" cy="0"/>
          </a:xfrm>
          <a:prstGeom prst="line">
            <a:avLst/>
          </a:prstGeom>
          <a:ln w="317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1494790" y="4483735"/>
            <a:ext cx="12065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FF"/>
                </a:solidFill>
              </a:rPr>
              <a:t>9</a:t>
            </a:r>
            <a:endParaRPr lang="en-US" sz="3200" b="1">
              <a:solidFill>
                <a:srgbClr val="FF00FF"/>
              </a:solidFill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602730" y="4483735"/>
            <a:ext cx="12065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FF"/>
                </a:solidFill>
              </a:rPr>
              <a:t>12</a:t>
            </a:r>
            <a:endParaRPr lang="en-US" sz="3200" b="1">
              <a:solidFill>
                <a:srgbClr val="FF00FF"/>
              </a:solidFill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81075" y="5116830"/>
            <a:ext cx="4667250" cy="97155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求比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多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的数，所以计算时应先算乘法，再算加法。</a:t>
            </a:r>
          </a:p>
        </p:txBody>
      </p:sp>
      <p:sp>
        <p:nvSpPr>
          <p:cNvPr id="9" name="矩形 8"/>
          <p:cNvSpPr/>
          <p:nvPr/>
        </p:nvSpPr>
        <p:spPr>
          <a:xfrm>
            <a:off x="6410325" y="5116830"/>
            <a:ext cx="4667250" cy="97155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求比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少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的数，所以计算时应先算乘法，再算减法。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1307465" y="5116830"/>
            <a:ext cx="9443720" cy="971550"/>
          </a:xfrm>
          <a:prstGeom prst="roundRect">
            <a:avLst/>
          </a:prstGeom>
          <a:solidFill>
            <a:srgbClr val="F5F7F9"/>
          </a:solidFill>
          <a:ln w="2540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有乘法和加法或有乘法和减法的算式中,要</a:t>
            </a:r>
            <a:r>
              <a:rPr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先算乘法</a:t>
            </a:r>
            <a:r>
              <a:rPr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3" grpId="0"/>
      <p:bldP spid="62" grpId="0"/>
      <p:bldP spid="63" grpId="0"/>
      <p:bldP spid="66" grpId="0"/>
      <p:bldP spid="5" grpId="0"/>
      <p:bldP spid="6" grpId="0"/>
      <p:bldP spid="8" grpId="0" animBg="1"/>
      <p:bldP spid="8" grpId="1" animBg="1"/>
      <p:bldP spid="9" grpId="0" bldLvl="0" animBg="1"/>
      <p:bldP spid="9" grpId="1" bldLvl="0" animBg="1"/>
      <p:bldP spid="1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45"/>
          <p:cNvSpPr/>
          <p:nvPr/>
        </p:nvSpPr>
        <p:spPr>
          <a:xfrm>
            <a:off x="4708525" y="1361440"/>
            <a:ext cx="6057900" cy="28613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016000" latinLnBrk="1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xmlns="" val="200" checksum="1463267244"/>
                </a:ext>
              </a:extLst>
            </a:pPr>
            <a:r>
              <a:rPr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用乘加乘减</a:t>
            </a:r>
            <a:r>
              <a:rPr lang="zh-CN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编写一个</a:t>
            </a:r>
            <a:r>
              <a:rPr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游乐园数学故事</a:t>
            </a:r>
            <a:r>
              <a:rPr lang="zh-CN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，同时列出你的算式。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22070" y="1434465"/>
            <a:ext cx="648716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计算并写出口诀。</a:t>
            </a:r>
            <a:endParaRPr lang="zh-CN" altLang="en-US" sz="3600" b="1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880100" y="1844040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21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407670" y="5575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达标检测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3948748" y="4384675"/>
            <a:ext cx="4294505" cy="645160"/>
            <a:chOff x="5626" y="7305"/>
            <a:chExt cx="6763" cy="1016"/>
          </a:xfrm>
        </p:grpSpPr>
        <p:sp>
          <p:nvSpPr>
            <p:cNvPr id="27" name="文本框 26"/>
            <p:cNvSpPr txBox="1"/>
            <p:nvPr/>
          </p:nvSpPr>
          <p:spPr>
            <a:xfrm>
              <a:off x="6394" y="7305"/>
              <a:ext cx="5981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 latinLnBrk="0">
                <a:lnSpc>
                  <a:spcPct val="100000"/>
                </a:lnSpc>
              </a:pPr>
              <a:r>
                <a:rPr lang="zh-CN" altLang="en-US" sz="3600" b="1"/>
                <a:t>×</a:t>
              </a:r>
              <a:r>
                <a:rPr lang="en-US" altLang="zh-CN" sz="3600" b="1"/>
                <a:t>                  </a:t>
              </a:r>
              <a:r>
                <a:rPr lang="en-US" sz="3600" b="1"/>
                <a:t>=</a:t>
              </a:r>
              <a:endParaRPr lang="en-US" sz="3600" b="1">
                <a:sym typeface="+mn-ea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1131" y="7359"/>
              <a:ext cx="1259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7286" y="7359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8374" y="7359"/>
              <a:ext cx="907" cy="907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9462" y="7359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5626" y="7359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999230" y="4382770"/>
            <a:ext cx="4183380" cy="645160"/>
            <a:chOff x="12767" y="6189"/>
            <a:chExt cx="6588" cy="1016"/>
          </a:xfrm>
        </p:grpSpPr>
        <p:sp>
          <p:nvSpPr>
            <p:cNvPr id="36" name="文本框 35"/>
            <p:cNvSpPr txBox="1"/>
            <p:nvPr/>
          </p:nvSpPr>
          <p:spPr>
            <a:xfrm>
              <a:off x="12767" y="6189"/>
              <a:ext cx="64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4448" y="6189"/>
              <a:ext cx="64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6687" y="6189"/>
              <a:ext cx="64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5528" y="6189"/>
              <a:ext cx="69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+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8347" y="6189"/>
              <a:ext cx="100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13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995930" y="5513070"/>
            <a:ext cx="5247640" cy="647065"/>
            <a:chOff x="4718" y="8802"/>
            <a:chExt cx="8264" cy="1019"/>
          </a:xfrm>
        </p:grpSpPr>
        <p:grpSp>
          <p:nvGrpSpPr>
            <p:cNvPr id="16" name="组合 15"/>
            <p:cNvGrpSpPr/>
            <p:nvPr/>
          </p:nvGrpSpPr>
          <p:grpSpPr>
            <a:xfrm>
              <a:off x="6219" y="8805"/>
              <a:ext cx="6763" cy="1016"/>
              <a:chOff x="5626" y="7305"/>
              <a:chExt cx="6763" cy="1016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6394" y="7305"/>
                <a:ext cx="5981" cy="1016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 latinLnBrk="0">
                  <a:lnSpc>
                    <a:spcPct val="100000"/>
                  </a:lnSpc>
                </a:pPr>
                <a:r>
                  <a:rPr lang="zh-CN" altLang="en-US" sz="3600" b="1"/>
                  <a:t>×</a:t>
                </a:r>
                <a:r>
                  <a:rPr lang="en-US" altLang="zh-CN" sz="3600" b="1"/>
                  <a:t>                  </a:t>
                </a:r>
                <a:r>
                  <a:rPr lang="en-US" sz="3600" b="1"/>
                  <a:t>=</a:t>
                </a:r>
                <a:endParaRPr lang="en-US" sz="3600" b="1">
                  <a:sym typeface="+mn-ea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1131" y="7359"/>
                <a:ext cx="1259" cy="907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zh-CN" altLang="en-US"/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7286" y="7359"/>
                <a:ext cx="907" cy="907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8374" y="7359"/>
                <a:ext cx="907" cy="907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zh-CN" altLang="en-US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9462" y="7359"/>
                <a:ext cx="907" cy="907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zh-CN" altLang="en-US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5626" y="7359"/>
                <a:ext cx="907" cy="907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zh-CN" altLang="en-US"/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4718" y="8802"/>
              <a:ext cx="8178" cy="1018"/>
              <a:chOff x="11187" y="6189"/>
              <a:chExt cx="8178" cy="1018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12767" y="6189"/>
                <a:ext cx="648" cy="10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b="1">
                    <a:solidFill>
                      <a:srgbClr val="FF0000"/>
                    </a:solidFill>
                  </a:rPr>
                  <a:t>3</a:t>
                </a: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4448" y="6189"/>
                <a:ext cx="648" cy="10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b="1">
                    <a:solidFill>
                      <a:srgbClr val="FF0000"/>
                    </a:solidFill>
                  </a:rPr>
                  <a:t>5</a:t>
                </a: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6687" y="6189"/>
                <a:ext cx="648" cy="10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b="1">
                    <a:solidFill>
                      <a:srgbClr val="FF0000"/>
                    </a:solidFill>
                  </a:rPr>
                  <a:t>2</a:t>
                </a: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5368" y="6189"/>
                <a:ext cx="1011" cy="10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3600" b="1">
                    <a:solidFill>
                      <a:srgbClr val="FF0000"/>
                    </a:solidFill>
                  </a:rPr>
                  <a:t>－</a:t>
                </a: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18347" y="6189"/>
                <a:ext cx="1018" cy="10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b="1">
                    <a:solidFill>
                      <a:srgbClr val="FF0000"/>
                    </a:solidFill>
                  </a:rPr>
                  <a:t>13</a:t>
                </a: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11187" y="6189"/>
                <a:ext cx="1011" cy="10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3600" b="1">
                    <a:solidFill>
                      <a:srgbClr val="FF0000"/>
                    </a:solidFill>
                  </a:rPr>
                  <a:t>或</a:t>
                </a:r>
              </a:p>
            </p:txBody>
          </p:sp>
        </p:grpSp>
      </p:grpSp>
      <p:pic>
        <p:nvPicPr>
          <p:cNvPr id="6" name="Picture 21" descr="E:\2022年工作\数学 二年级上册-B（导图）2022-08-06\XXSX_2B_t058_02.png">
            <a:extLst>
              <a:ext uri="{FF2B5EF4-FFF2-40B4-BE49-F238E27FC236}">
                <a16:creationId xmlns:a16="http://schemas.microsoft.com/office/drawing/2014/main" id="{89CC50EB-22EE-EEF5-71F3-33F301EB8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00" y="2684847"/>
            <a:ext cx="10040600" cy="119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9170" y="564515"/>
            <a:ext cx="472694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看图填一填。</a:t>
            </a:r>
            <a:endParaRPr lang="zh-CN" altLang="en-US" sz="3600" b="1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531360" y="963930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21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5981700" y="3854768"/>
            <a:ext cx="5060315" cy="645160"/>
            <a:chOff x="-1410" y="9029"/>
            <a:chExt cx="7969" cy="1016"/>
          </a:xfrm>
        </p:grpSpPr>
        <p:sp>
          <p:nvSpPr>
            <p:cNvPr id="5" name="文本框 4"/>
            <p:cNvSpPr txBox="1"/>
            <p:nvPr/>
          </p:nvSpPr>
          <p:spPr>
            <a:xfrm>
              <a:off x="-1410" y="9029"/>
              <a:ext cx="7969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 latinLnBrk="0">
                <a:lnSpc>
                  <a:spcPct val="100000"/>
                </a:lnSpc>
              </a:pPr>
              <a:r>
                <a:rPr lang="en-US" altLang="zh-CN" sz="3600" b="1"/>
                <a:t>4</a:t>
              </a:r>
              <a:r>
                <a:rPr lang="zh-CN" altLang="en-US" sz="3600" b="1"/>
                <a:t>×</a:t>
              </a:r>
              <a:r>
                <a:rPr lang="en-US" altLang="zh-CN" sz="3600" b="1"/>
                <a:t>5 + 4</a:t>
              </a:r>
              <a:r>
                <a:rPr lang="en-US" sz="3600" b="1"/>
                <a:t> =       =      </a:t>
              </a:r>
              <a:r>
                <a:rPr lang="zh-CN" altLang="en-US" sz="3600" b="1"/>
                <a:t>×</a:t>
              </a:r>
              <a:endParaRPr lang="zh-CN" altLang="en-US" sz="3600" b="1">
                <a:sym typeface="+mn-ea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2116" y="9083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814" y="9083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5412" y="9083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</p:grpSp>
      <p:sp>
        <p:nvSpPr>
          <p:cNvPr id="113" name="文本框 112"/>
          <p:cNvSpPr txBox="1"/>
          <p:nvPr/>
        </p:nvSpPr>
        <p:spPr>
          <a:xfrm>
            <a:off x="8173720" y="3854768"/>
            <a:ext cx="640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14" name="文本框 113"/>
          <p:cNvSpPr txBox="1"/>
          <p:nvPr/>
        </p:nvSpPr>
        <p:spPr>
          <a:xfrm>
            <a:off x="9385529" y="3854768"/>
            <a:ext cx="411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15" name="文本框 114"/>
          <p:cNvSpPr txBox="1"/>
          <p:nvPr/>
        </p:nvSpPr>
        <p:spPr>
          <a:xfrm>
            <a:off x="10387965" y="3854768"/>
            <a:ext cx="411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6</a:t>
            </a:r>
          </a:p>
        </p:txBody>
      </p:sp>
      <p:pic>
        <p:nvPicPr>
          <p:cNvPr id="107" name="图片 106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8405" y="2023110"/>
            <a:ext cx="4436745" cy="4308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圆角矩形 2"/>
          <p:cNvSpPr/>
          <p:nvPr/>
        </p:nvSpPr>
        <p:spPr>
          <a:xfrm>
            <a:off x="1469390" y="2202180"/>
            <a:ext cx="1884680" cy="1520825"/>
          </a:xfrm>
          <a:prstGeom prst="roundRect">
            <a:avLst>
              <a:gd name="adj" fmla="val 11762"/>
            </a:avLst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517015" y="1675765"/>
            <a:ext cx="184531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2400" b="1">
                <a:solidFill>
                  <a:srgbClr val="0000FF"/>
                </a:solidFill>
              </a:rPr>
              <a:t>5</a:t>
            </a:r>
            <a:r>
              <a:rPr lang="zh-CN" altLang="en-US" sz="2400" b="1">
                <a:solidFill>
                  <a:srgbClr val="0000FF"/>
                </a:solidFill>
              </a:rPr>
              <a:t>个</a:t>
            </a:r>
            <a:r>
              <a:rPr lang="en-US" altLang="zh-CN" sz="2400" b="1">
                <a:solidFill>
                  <a:srgbClr val="0000FF"/>
                </a:solidFill>
              </a:rPr>
              <a:t>4</a:t>
            </a:r>
            <a:endParaRPr lang="en-US" altLang="zh-CN" sz="2400" b="1">
              <a:solidFill>
                <a:srgbClr val="0000FF"/>
              </a:solidFill>
              <a:sym typeface="+mn-ea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432175" y="2202180"/>
            <a:ext cx="370840" cy="1520825"/>
          </a:xfrm>
          <a:prstGeom prst="roundRect">
            <a:avLst>
              <a:gd name="adj" fmla="val 29280"/>
            </a:avLst>
          </a:prstGeom>
          <a:noFill/>
          <a:ln w="254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079750" y="1675765"/>
            <a:ext cx="11283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2400" b="1">
                <a:solidFill>
                  <a:srgbClr val="FF00FF"/>
                </a:solidFill>
              </a:rPr>
              <a:t>1</a:t>
            </a:r>
            <a:r>
              <a:rPr lang="zh-CN" altLang="en-US" sz="2400" b="1">
                <a:solidFill>
                  <a:srgbClr val="FF00FF"/>
                </a:solidFill>
              </a:rPr>
              <a:t>个</a:t>
            </a:r>
            <a:r>
              <a:rPr lang="en-US" altLang="zh-CN" sz="2400" b="1">
                <a:solidFill>
                  <a:srgbClr val="FF00FF"/>
                </a:solidFill>
              </a:rPr>
              <a:t>4</a:t>
            </a:r>
            <a:endParaRPr lang="en-US" altLang="zh-CN" sz="2400" b="1">
              <a:solidFill>
                <a:srgbClr val="FF00FF"/>
              </a:solidFill>
              <a:sym typeface="+mn-ea"/>
            </a:endParaRPr>
          </a:p>
        </p:txBody>
      </p:sp>
      <p:sp>
        <p:nvSpPr>
          <p:cNvPr id="9" name="左大括号 8"/>
          <p:cNvSpPr/>
          <p:nvPr/>
        </p:nvSpPr>
        <p:spPr>
          <a:xfrm rot="16200000">
            <a:off x="2441575" y="2809240"/>
            <a:ext cx="437515" cy="2486025"/>
          </a:xfrm>
          <a:prstGeom prst="leftBrace">
            <a:avLst>
              <a:gd name="adj1" fmla="val 40928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737678" y="4361815"/>
            <a:ext cx="184531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2400" b="1">
                <a:solidFill>
                  <a:srgbClr val="FF0000"/>
                </a:solidFill>
              </a:rPr>
              <a:t>6</a:t>
            </a:r>
            <a:r>
              <a:rPr lang="zh-CN" altLang="en-US" sz="2400" b="1">
                <a:solidFill>
                  <a:srgbClr val="FF0000"/>
                </a:solidFill>
              </a:rPr>
              <a:t>个</a:t>
            </a:r>
            <a:r>
              <a:rPr lang="en-US" altLang="zh-CN" sz="2400" b="1">
                <a:solidFill>
                  <a:srgbClr val="FF0000"/>
                </a:solidFill>
              </a:rPr>
              <a:t>4</a:t>
            </a:r>
            <a:endParaRPr lang="en-US" altLang="zh-CN" sz="2400" b="1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  <p:bldP spid="114" grpId="0"/>
      <p:bldP spid="115" grpId="0"/>
      <p:bldP spid="3" grpId="0" bldLvl="0" animBg="1"/>
      <p:bldP spid="4" grpId="0"/>
      <p:bldP spid="7" grpId="0" bldLvl="0" animBg="1"/>
      <p:bldP spid="8" grpId="0"/>
      <p:bldP spid="9" grpId="0" bldLvl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6575" y="847090"/>
            <a:ext cx="1035748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画一画，应该先算什么，然后再计算。</a:t>
            </a:r>
            <a:endParaRPr lang="zh-CN" altLang="en-US" sz="3600" b="1" dirty="0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0" name="文本框 31"/>
          <p:cNvSpPr txBox="1">
            <a:spLocks noChangeArrowheads="1"/>
          </p:cNvSpPr>
          <p:nvPr/>
        </p:nvSpPr>
        <p:spPr bwMode="auto">
          <a:xfrm>
            <a:off x="1016635" y="2164080"/>
            <a:ext cx="2000885" cy="7556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4×</a:t>
            </a:r>
            <a:r>
              <a:rPr lang="en-US" altLang="zh-CN" sz="3600" b="1" spc="3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3+</a:t>
            </a:r>
            <a:r>
              <a:rPr lang="en-US" altLang="zh-CN" sz="3600" b="1" spc="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36" name="文本框 33"/>
          <p:cNvSpPr txBox="1">
            <a:spLocks noChangeArrowheads="1"/>
          </p:cNvSpPr>
          <p:nvPr/>
        </p:nvSpPr>
        <p:spPr bwMode="auto">
          <a:xfrm>
            <a:off x="2950210" y="2164080"/>
            <a:ext cx="64008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31" name="文本框 31"/>
          <p:cNvSpPr txBox="1">
            <a:spLocks noChangeArrowheads="1"/>
          </p:cNvSpPr>
          <p:nvPr/>
        </p:nvSpPr>
        <p:spPr bwMode="auto">
          <a:xfrm>
            <a:off x="1016635" y="3729990"/>
            <a:ext cx="2085340" cy="7556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2×</a:t>
            </a:r>
            <a:r>
              <a:rPr lang="en-US" altLang="zh-CN" sz="3600" b="1" spc="3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37" name="文本框 33"/>
          <p:cNvSpPr txBox="1">
            <a:spLocks noChangeArrowheads="1"/>
          </p:cNvSpPr>
          <p:nvPr/>
        </p:nvSpPr>
        <p:spPr bwMode="auto">
          <a:xfrm>
            <a:off x="3004820" y="3729990"/>
            <a:ext cx="41148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8329295" y="2161540"/>
            <a:ext cx="2000885" cy="7556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</a:t>
            </a:r>
            <a:r>
              <a:rPr lang="en-US" altLang="zh-CN" sz="3600" b="1" spc="3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2+</a:t>
            </a:r>
            <a:r>
              <a:rPr lang="en-US" altLang="zh-CN" sz="3600" b="1" spc="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38" name="文本框 33"/>
          <p:cNvSpPr txBox="1">
            <a:spLocks noChangeArrowheads="1"/>
          </p:cNvSpPr>
          <p:nvPr/>
        </p:nvSpPr>
        <p:spPr bwMode="auto">
          <a:xfrm>
            <a:off x="10262870" y="2166620"/>
            <a:ext cx="64008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33" name="文本框 31"/>
          <p:cNvSpPr txBox="1">
            <a:spLocks noChangeArrowheads="1"/>
          </p:cNvSpPr>
          <p:nvPr/>
        </p:nvSpPr>
        <p:spPr bwMode="auto">
          <a:xfrm>
            <a:off x="4645660" y="2161540"/>
            <a:ext cx="2000885" cy="7556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4×</a:t>
            </a:r>
            <a:r>
              <a:rPr lang="en-US" altLang="zh-CN" sz="3600" b="1" spc="3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4−</a:t>
            </a:r>
            <a:r>
              <a:rPr lang="en-US" altLang="zh-CN" sz="3600" b="1" spc="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39" name="文本框 33"/>
          <p:cNvSpPr txBox="1">
            <a:spLocks noChangeArrowheads="1"/>
          </p:cNvSpPr>
          <p:nvPr/>
        </p:nvSpPr>
        <p:spPr bwMode="auto">
          <a:xfrm>
            <a:off x="6633845" y="2166620"/>
            <a:ext cx="64008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4759960" y="3734435"/>
            <a:ext cx="2000885" cy="7556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en-US" altLang="zh-CN" sz="3600" b="1" spc="3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2+5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600" b="1" spc="3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40" name="文本框 33"/>
          <p:cNvSpPr txBox="1">
            <a:spLocks noChangeArrowheads="1"/>
          </p:cNvSpPr>
          <p:nvPr/>
        </p:nvSpPr>
        <p:spPr bwMode="auto">
          <a:xfrm>
            <a:off x="6693535" y="3724910"/>
            <a:ext cx="64008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35" name="文本框 31"/>
          <p:cNvSpPr txBox="1">
            <a:spLocks noChangeArrowheads="1"/>
          </p:cNvSpPr>
          <p:nvPr/>
        </p:nvSpPr>
        <p:spPr bwMode="auto">
          <a:xfrm>
            <a:off x="8329295" y="3734435"/>
            <a:ext cx="2000885" cy="7556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4×</a:t>
            </a:r>
            <a:r>
              <a:rPr lang="en-US" altLang="zh-CN" sz="3600" b="1" spc="3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5−</a:t>
            </a:r>
            <a:r>
              <a:rPr lang="en-US" altLang="zh-CN" sz="3600" b="1" spc="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41" name="文本框 33"/>
          <p:cNvSpPr txBox="1">
            <a:spLocks noChangeArrowheads="1"/>
          </p:cNvSpPr>
          <p:nvPr/>
        </p:nvSpPr>
        <p:spPr bwMode="auto">
          <a:xfrm>
            <a:off x="10317480" y="3724910"/>
            <a:ext cx="64008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1051560" y="2867660"/>
            <a:ext cx="972000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730750" y="2867660"/>
            <a:ext cx="972000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8409940" y="2867660"/>
            <a:ext cx="972000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758315" y="4471035"/>
            <a:ext cx="972000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380990" y="4471035"/>
            <a:ext cx="972000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8387080" y="4471035"/>
            <a:ext cx="972000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9DF1162-2F01-7800-79AC-1D399C0FDD63}"/>
              </a:ext>
            </a:extLst>
          </p:cNvPr>
          <p:cNvSpPr txBox="1"/>
          <p:nvPr/>
        </p:nvSpPr>
        <p:spPr>
          <a:xfrm>
            <a:off x="478210" y="662265"/>
            <a:ext cx="235254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/>
            <a:r>
              <a:rPr 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endParaRPr lang="zh-CN" altLang="en-US" sz="3600" b="1" dirty="0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34CC3E1-EA4F-1FDE-553C-311F2A0D4B6E}"/>
              </a:ext>
            </a:extLst>
          </p:cNvPr>
          <p:cNvSpPr txBox="1"/>
          <p:nvPr/>
        </p:nvSpPr>
        <p:spPr>
          <a:xfrm>
            <a:off x="1057883" y="5435851"/>
            <a:ext cx="62402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）一共有多少人？</a:t>
            </a:r>
            <a:endParaRPr lang="zh-CN" altLang="en-US" dirty="0"/>
          </a:p>
        </p:txBody>
      </p:sp>
      <p:pic>
        <p:nvPicPr>
          <p:cNvPr id="5" name="Picture 41">
            <a:extLst>
              <a:ext uri="{FF2B5EF4-FFF2-40B4-BE49-F238E27FC236}">
                <a16:creationId xmlns:a16="http://schemas.microsoft.com/office/drawing/2014/main" id="{07888328-E86C-B54F-127F-3879134CFC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54970" y="853642"/>
            <a:ext cx="6169464" cy="4339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444AF955-2081-18F6-8B94-08C15B074222}"/>
              </a:ext>
            </a:extLst>
          </p:cNvPr>
          <p:cNvSpPr/>
          <p:nvPr/>
        </p:nvSpPr>
        <p:spPr>
          <a:xfrm>
            <a:off x="1138136" y="3920247"/>
            <a:ext cx="5700409" cy="107977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8E32838-9220-EF86-D325-68F203E51FD1}"/>
              </a:ext>
            </a:extLst>
          </p:cNvPr>
          <p:cNvSpPr txBox="1"/>
          <p:nvPr/>
        </p:nvSpPr>
        <p:spPr>
          <a:xfrm>
            <a:off x="553413" y="4136966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5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2CE7944-FFE5-3F78-632F-3F0723F7CEAE}"/>
              </a:ext>
            </a:extLst>
          </p:cNvPr>
          <p:cNvSpPr/>
          <p:nvPr/>
        </p:nvSpPr>
        <p:spPr>
          <a:xfrm>
            <a:off x="1254869" y="3067847"/>
            <a:ext cx="5418306" cy="77516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D312DD3-418B-26B5-7664-F28565609972}"/>
              </a:ext>
            </a:extLst>
          </p:cNvPr>
          <p:cNvSpPr txBox="1"/>
          <p:nvPr/>
        </p:nvSpPr>
        <p:spPr>
          <a:xfrm>
            <a:off x="642385" y="3105834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5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E60781E-E08D-AFAB-628D-D944548DAAE9}"/>
              </a:ext>
            </a:extLst>
          </p:cNvPr>
          <p:cNvSpPr/>
          <p:nvPr/>
        </p:nvSpPr>
        <p:spPr>
          <a:xfrm>
            <a:off x="1400783" y="2331720"/>
            <a:ext cx="5000018" cy="658886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B82CA3C-3636-966C-B8F5-4916BBE96DD2}"/>
              </a:ext>
            </a:extLst>
          </p:cNvPr>
          <p:cNvSpPr txBox="1"/>
          <p:nvPr/>
        </p:nvSpPr>
        <p:spPr>
          <a:xfrm>
            <a:off x="920128" y="2265918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5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A38463D-B20B-6AAE-235E-AE880F8A26D5}"/>
              </a:ext>
            </a:extLst>
          </p:cNvPr>
          <p:cNvSpPr/>
          <p:nvPr/>
        </p:nvSpPr>
        <p:spPr>
          <a:xfrm>
            <a:off x="1548211" y="1742440"/>
            <a:ext cx="4547789" cy="53594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2D447E5-A80F-B0BA-67D7-1AD0B11EAD5B}"/>
              </a:ext>
            </a:extLst>
          </p:cNvPr>
          <p:cNvSpPr txBox="1"/>
          <p:nvPr/>
        </p:nvSpPr>
        <p:spPr>
          <a:xfrm>
            <a:off x="1024195" y="1693397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5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E631CDF-D3FD-241B-48D8-2CB4E76CF188}"/>
              </a:ext>
            </a:extLst>
          </p:cNvPr>
          <p:cNvSpPr/>
          <p:nvPr/>
        </p:nvSpPr>
        <p:spPr>
          <a:xfrm>
            <a:off x="1714445" y="1153414"/>
            <a:ext cx="3296467" cy="53594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BF4B010-C83A-50D3-96AA-5C1F13EB5FDC}"/>
              </a:ext>
            </a:extLst>
          </p:cNvPr>
          <p:cNvSpPr txBox="1"/>
          <p:nvPr/>
        </p:nvSpPr>
        <p:spPr>
          <a:xfrm>
            <a:off x="1206649" y="1104021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0000FF"/>
                </a:solidFill>
              </a:rPr>
              <a:t>4</a:t>
            </a:r>
            <a:endParaRPr lang="zh-CN" altLang="en-US" sz="3600" b="1" dirty="0">
              <a:solidFill>
                <a:srgbClr val="0000FF"/>
              </a:solidFill>
            </a:endParaRPr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27D08FED-25D9-340E-5D78-938302D8FA6C}"/>
              </a:ext>
            </a:extLst>
          </p:cNvPr>
          <p:cNvSpPr txBox="1"/>
          <p:nvPr/>
        </p:nvSpPr>
        <p:spPr>
          <a:xfrm>
            <a:off x="7449831" y="1609472"/>
            <a:ext cx="3873163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eaLnBrk="1" hangingPunct="1"/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方法一：</a:t>
            </a:r>
            <a:endParaRPr lang="en-US" altLang="zh-CN" sz="36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5×4+4=24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（人）</a:t>
            </a: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56D7A81B-E869-30D8-9226-FE0FFCAE0620}"/>
              </a:ext>
            </a:extLst>
          </p:cNvPr>
          <p:cNvSpPr txBox="1"/>
          <p:nvPr/>
        </p:nvSpPr>
        <p:spPr>
          <a:xfrm>
            <a:off x="7449830" y="3137167"/>
            <a:ext cx="3873163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eaLnBrk="1" hangingPunct="1"/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方法二：</a:t>
            </a:r>
            <a:endParaRPr lang="en-US" altLang="zh-CN" sz="36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5×5</a:t>
            </a:r>
            <a:r>
              <a:rPr lang="en-US" altLang="zh-CN" sz="3600" b="1" dirty="0">
                <a:solidFill>
                  <a:srgbClr val="FF0000"/>
                </a:solidFill>
                <a:latin typeface="+mj-ea"/>
                <a:ea typeface="+mj-ea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1=24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（人）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5E35F6B-F019-E46B-EB41-B67BF4955FB0}"/>
              </a:ext>
            </a:extLst>
          </p:cNvPr>
          <p:cNvSpPr txBox="1"/>
          <p:nvPr/>
        </p:nvSpPr>
        <p:spPr>
          <a:xfrm>
            <a:off x="7449830" y="4664862"/>
            <a:ext cx="4272000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defRPr sz="36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答：一共有</a:t>
            </a:r>
            <a:r>
              <a:rPr lang="en-US" altLang="zh-CN" dirty="0"/>
              <a:t>24</a:t>
            </a:r>
            <a:r>
              <a:rPr lang="zh-CN" altLang="en-US" dirty="0"/>
              <a:t>人。</a:t>
            </a:r>
          </a:p>
        </p:txBody>
      </p:sp>
    </p:spTree>
    <p:extLst>
      <p:ext uri="{BB962C8B-B14F-4D97-AF65-F5344CB8AC3E}">
        <p14:creationId xmlns:p14="http://schemas.microsoft.com/office/powerpoint/2010/main" val="39404660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603712B-01B9-2B8C-91B5-165B70435ACC}"/>
              </a:ext>
            </a:extLst>
          </p:cNvPr>
          <p:cNvSpPr txBox="1"/>
          <p:nvPr/>
        </p:nvSpPr>
        <p:spPr>
          <a:xfrm>
            <a:off x="478210" y="662265"/>
            <a:ext cx="235254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/>
            <a:r>
              <a:rPr 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endParaRPr lang="zh-CN" altLang="en-US" sz="3600" b="1" dirty="0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C4E1942-55CA-E1D4-E6D9-E709CE1B13B0}"/>
              </a:ext>
            </a:extLst>
          </p:cNvPr>
          <p:cNvSpPr txBox="1"/>
          <p:nvPr/>
        </p:nvSpPr>
        <p:spPr>
          <a:xfrm>
            <a:off x="1057883" y="5435851"/>
            <a:ext cx="62402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）一共有多少人？</a:t>
            </a:r>
            <a:endParaRPr lang="zh-CN" altLang="en-US" dirty="0"/>
          </a:p>
        </p:txBody>
      </p:sp>
      <p:pic>
        <p:nvPicPr>
          <p:cNvPr id="6" name="Picture 41">
            <a:extLst>
              <a:ext uri="{FF2B5EF4-FFF2-40B4-BE49-F238E27FC236}">
                <a16:creationId xmlns:a16="http://schemas.microsoft.com/office/drawing/2014/main" id="{63E10CEB-503A-CE07-DC68-5CA58D4114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54970" y="853642"/>
            <a:ext cx="6169464" cy="4339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92D0ADAE-EE79-B2E4-4B2B-28B1A9DE5D7A}"/>
              </a:ext>
            </a:extLst>
          </p:cNvPr>
          <p:cNvSpPr/>
          <p:nvPr/>
        </p:nvSpPr>
        <p:spPr>
          <a:xfrm>
            <a:off x="5506937" y="1635760"/>
            <a:ext cx="1036104" cy="348488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FB96DB2-E110-F7BE-FBA2-E9A6E504F610}"/>
              </a:ext>
            </a:extLst>
          </p:cNvPr>
          <p:cNvSpPr txBox="1"/>
          <p:nvPr/>
        </p:nvSpPr>
        <p:spPr>
          <a:xfrm>
            <a:off x="5888251" y="5041565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4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0A083B2-355F-F24D-7511-A0CCF0B73470}"/>
              </a:ext>
            </a:extLst>
          </p:cNvPr>
          <p:cNvSpPr/>
          <p:nvPr/>
        </p:nvSpPr>
        <p:spPr>
          <a:xfrm>
            <a:off x="4421895" y="1635760"/>
            <a:ext cx="1022757" cy="348488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DA24C58-8F32-ED18-0F6F-219BA9D51E43}"/>
              </a:ext>
            </a:extLst>
          </p:cNvPr>
          <p:cNvSpPr txBox="1"/>
          <p:nvPr/>
        </p:nvSpPr>
        <p:spPr>
          <a:xfrm>
            <a:off x="4686076" y="5041565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4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B621079-5724-39D3-D99E-266308E3D0BC}"/>
              </a:ext>
            </a:extLst>
          </p:cNvPr>
          <p:cNvSpPr/>
          <p:nvPr/>
        </p:nvSpPr>
        <p:spPr>
          <a:xfrm>
            <a:off x="3336854" y="1635760"/>
            <a:ext cx="1022757" cy="348488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30CD3EE-1305-9109-0F6B-FB4E0287A166}"/>
              </a:ext>
            </a:extLst>
          </p:cNvPr>
          <p:cNvSpPr txBox="1"/>
          <p:nvPr/>
        </p:nvSpPr>
        <p:spPr>
          <a:xfrm>
            <a:off x="3625948" y="5041565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4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AB8AAFF-E051-4D8A-DF41-AD4610B68480}"/>
              </a:ext>
            </a:extLst>
          </p:cNvPr>
          <p:cNvSpPr/>
          <p:nvPr/>
        </p:nvSpPr>
        <p:spPr>
          <a:xfrm>
            <a:off x="2251813" y="1635760"/>
            <a:ext cx="1022757" cy="348488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7F711B4-2F9F-B0BD-9101-C88AFE18AD81}"/>
              </a:ext>
            </a:extLst>
          </p:cNvPr>
          <p:cNvSpPr txBox="1"/>
          <p:nvPr/>
        </p:nvSpPr>
        <p:spPr>
          <a:xfrm>
            <a:off x="2528450" y="5041565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4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90CCB39-7A33-FEF1-6B44-B9A1B1F6D6DB}"/>
              </a:ext>
            </a:extLst>
          </p:cNvPr>
          <p:cNvSpPr/>
          <p:nvPr/>
        </p:nvSpPr>
        <p:spPr>
          <a:xfrm>
            <a:off x="1100330" y="3860800"/>
            <a:ext cx="1022757" cy="125984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5F1D8E4-8723-4784-F75F-CD01FE1A421E}"/>
              </a:ext>
            </a:extLst>
          </p:cNvPr>
          <p:cNvSpPr txBox="1"/>
          <p:nvPr/>
        </p:nvSpPr>
        <p:spPr>
          <a:xfrm>
            <a:off x="1399434" y="5041565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0000FF"/>
                </a:solidFill>
              </a:rPr>
              <a:t>1</a:t>
            </a:r>
            <a:endParaRPr lang="zh-CN" altLang="en-US" sz="3600" b="1" dirty="0">
              <a:solidFill>
                <a:srgbClr val="0000FF"/>
              </a:solidFill>
            </a:endParaRPr>
          </a:p>
        </p:txBody>
      </p:sp>
      <p:sp>
        <p:nvSpPr>
          <p:cNvPr id="18" name="TextBox 9">
            <a:extLst>
              <a:ext uri="{FF2B5EF4-FFF2-40B4-BE49-F238E27FC236}">
                <a16:creationId xmlns:a16="http://schemas.microsoft.com/office/drawing/2014/main" id="{75C4E777-192F-528F-88F2-160B064045FD}"/>
              </a:ext>
            </a:extLst>
          </p:cNvPr>
          <p:cNvSpPr txBox="1"/>
          <p:nvPr/>
        </p:nvSpPr>
        <p:spPr>
          <a:xfrm>
            <a:off x="7463867" y="2551357"/>
            <a:ext cx="3873163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4×4+1=17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（人）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7BD6757-A432-4DB0-5036-468468AC76A3}"/>
              </a:ext>
            </a:extLst>
          </p:cNvPr>
          <p:cNvSpPr txBox="1"/>
          <p:nvPr/>
        </p:nvSpPr>
        <p:spPr>
          <a:xfrm>
            <a:off x="7449830" y="3458632"/>
            <a:ext cx="425254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defRPr sz="36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答：一共有</a:t>
            </a:r>
            <a:r>
              <a:rPr lang="en-US" altLang="zh-CN" dirty="0"/>
              <a:t>17</a:t>
            </a:r>
            <a:r>
              <a:rPr lang="zh-CN" altLang="en-US" dirty="0"/>
              <a:t>人。</a:t>
            </a:r>
          </a:p>
        </p:txBody>
      </p:sp>
    </p:spTree>
    <p:extLst>
      <p:ext uri="{BB962C8B-B14F-4D97-AF65-F5344CB8AC3E}">
        <p14:creationId xmlns:p14="http://schemas.microsoft.com/office/powerpoint/2010/main" val="345913902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407670" y="6210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997C793-6D49-A6B5-2F89-5263659C2BAA}"/>
              </a:ext>
            </a:extLst>
          </p:cNvPr>
          <p:cNvSpPr txBox="1"/>
          <p:nvPr/>
        </p:nvSpPr>
        <p:spPr>
          <a:xfrm>
            <a:off x="2664568" y="2395716"/>
            <a:ext cx="68628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3+3+3+2=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/>
                <a:ea typeface="楷体"/>
                <a:cs typeface="Times New Roman" panose="02020603050405020304" pitchFamily="18" charset="0"/>
              </a:rPr>
              <a:t>(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/>
                <a:ea typeface="楷体"/>
                <a:cs typeface="Times New Roman" panose="02020603050405020304" pitchFamily="18" charset="0"/>
              </a:rPr>
              <a:t>人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/>
                <a:ea typeface="楷体"/>
                <a:cs typeface="Times New Roman" panose="02020603050405020304" pitchFamily="18" charset="0"/>
              </a:rPr>
              <a:t>)</a:t>
            </a:r>
            <a:r>
              <a:rPr lang="zh-CN" altLang="en-US" sz="3600" b="1" dirty="0">
                <a:latin typeface="楷体"/>
                <a:ea typeface="楷体"/>
                <a:cs typeface="Times New Roman" panose="02020603050405020304" pitchFamily="18" charset="0"/>
              </a:rPr>
              <a:t>（连加）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/>
              <a:ea typeface="楷体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1751EC5-875C-68AD-C659-7C54D0A53615}"/>
              </a:ext>
            </a:extLst>
          </p:cNvPr>
          <p:cNvSpPr txBox="1"/>
          <p:nvPr/>
        </p:nvSpPr>
        <p:spPr>
          <a:xfrm>
            <a:off x="2664568" y="3305252"/>
            <a:ext cx="68628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×3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+2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/>
                <a:ea typeface="楷体"/>
                <a:cs typeface="Times New Roman" panose="02020603050405020304" pitchFamily="18" charset="0"/>
              </a:rPr>
              <a:t>(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/>
                <a:ea typeface="楷体"/>
                <a:cs typeface="Times New Roman" panose="02020603050405020304" pitchFamily="18" charset="0"/>
              </a:rPr>
              <a:t>人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/>
                <a:ea typeface="楷体"/>
                <a:cs typeface="Times New Roman" panose="02020603050405020304" pitchFamily="18" charset="0"/>
              </a:rPr>
              <a:t>)</a:t>
            </a:r>
            <a:r>
              <a:rPr lang="zh-CN" altLang="en-US" sz="3600" b="1" dirty="0">
                <a:latin typeface="楷体"/>
                <a:ea typeface="楷体"/>
                <a:cs typeface="Times New Roman" panose="02020603050405020304" pitchFamily="18" charset="0"/>
              </a:rPr>
              <a:t>（乘加）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/>
              <a:ea typeface="楷体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E3DFE09-9C78-87A6-2534-75A5F52715A2}"/>
              </a:ext>
            </a:extLst>
          </p:cNvPr>
          <p:cNvSpPr txBox="1"/>
          <p:nvPr/>
        </p:nvSpPr>
        <p:spPr>
          <a:xfrm>
            <a:off x="2664568" y="4214788"/>
            <a:ext cx="68628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③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×4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/>
                <a:ea typeface="楷体"/>
                <a:cs typeface="Times New Roman" panose="02020603050405020304" pitchFamily="18" charset="0"/>
              </a:rPr>
              <a:t>(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/>
                <a:ea typeface="楷体"/>
                <a:cs typeface="Times New Roman" panose="02020603050405020304" pitchFamily="18" charset="0"/>
              </a:rPr>
              <a:t>人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/>
                <a:ea typeface="楷体"/>
                <a:cs typeface="Times New Roman" panose="02020603050405020304" pitchFamily="18" charset="0"/>
              </a:rPr>
              <a:t>)</a:t>
            </a:r>
            <a:r>
              <a:rPr lang="zh-CN" altLang="en-US" sz="3600" b="1">
                <a:latin typeface="楷体"/>
                <a:ea typeface="楷体"/>
                <a:cs typeface="Times New Roman" panose="02020603050405020304" pitchFamily="18" charset="0"/>
              </a:rPr>
              <a:t>（乘减）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/>
              <a:ea typeface="楷体"/>
              <a:cs typeface="Times New Roman" panose="02020603050405020304" pitchFamily="18" charset="0"/>
            </a:endParaRPr>
          </a:p>
        </p:txBody>
      </p:sp>
      <p:sp>
        <p:nvSpPr>
          <p:cNvPr id="7" name="圆角矩形 1">
            <a:extLst>
              <a:ext uri="{FF2B5EF4-FFF2-40B4-BE49-F238E27FC236}">
                <a16:creationId xmlns:a16="http://schemas.microsoft.com/office/drawing/2014/main" id="{7632137B-CCEF-5F5C-B947-EAC81B00D7A1}"/>
              </a:ext>
            </a:extLst>
          </p:cNvPr>
          <p:cNvSpPr/>
          <p:nvPr/>
        </p:nvSpPr>
        <p:spPr>
          <a:xfrm>
            <a:off x="4689407" y="1409330"/>
            <a:ext cx="2813185" cy="723181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乘加  乘减</a:t>
            </a:r>
          </a:p>
        </p:txBody>
      </p:sp>
      <p:sp>
        <p:nvSpPr>
          <p:cNvPr id="9" name="圆角矩形 7">
            <a:extLst>
              <a:ext uri="{FF2B5EF4-FFF2-40B4-BE49-F238E27FC236}">
                <a16:creationId xmlns:a16="http://schemas.microsoft.com/office/drawing/2014/main" id="{64634475-BDB4-4AD5-849E-584943097E3E}"/>
              </a:ext>
            </a:extLst>
          </p:cNvPr>
          <p:cNvSpPr/>
          <p:nvPr/>
        </p:nvSpPr>
        <p:spPr>
          <a:xfrm>
            <a:off x="901987" y="5124324"/>
            <a:ext cx="10388025" cy="799821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黑体"/>
                <a:cs typeface="+mn-cs"/>
              </a:rPr>
              <a:t>乘加、乘减运算顺序：要先算乘法，再算加减法。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588</Words>
  <Application>Microsoft Office PowerPoint</Application>
  <PresentationFormat>宽屏</PresentationFormat>
  <Paragraphs>141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等线</vt:lpstr>
      <vt:lpstr>等线 Light</vt:lpstr>
      <vt:lpstr>黑体</vt:lpstr>
      <vt:lpstr>华文琥珀</vt:lpstr>
      <vt:lpstr>华文楷体</vt:lpstr>
      <vt:lpstr>楷体</vt:lpstr>
      <vt:lpstr>Arial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/>
  <cp:keywords>状元成才路</cp:keywords>
  <dc:description/>
  <cp:lastModifiedBy/>
  <cp:revision>1</cp:revision>
  <dcterms:created xsi:type="dcterms:W3CDTF">2025-06-25T07:30:42Z</dcterms:created>
  <dcterms:modified xsi:type="dcterms:W3CDTF">2025-09-11T07:06:04Z</dcterms:modified>
  <cp:category>状元成才路</cp:category>
  <cp:contentStatus>状元成才路</cp:contentStatus>
</cp:coreProperties>
</file>