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6"/>
  </p:notesMasterIdLst>
  <p:sldIdLst>
    <p:sldId id="454" r:id="rId2"/>
    <p:sldId id="595" r:id="rId3"/>
    <p:sldId id="576" r:id="rId4"/>
    <p:sldId id="611" r:id="rId5"/>
    <p:sldId id="519" r:id="rId6"/>
    <p:sldId id="597" r:id="rId7"/>
    <p:sldId id="604" r:id="rId8"/>
    <p:sldId id="605" r:id="rId9"/>
    <p:sldId id="606" r:id="rId10"/>
    <p:sldId id="621" r:id="rId11"/>
    <p:sldId id="622" r:id="rId12"/>
    <p:sldId id="508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5">
          <p15:clr>
            <a:srgbClr val="A4A3A4"/>
          </p15:clr>
        </p15:guide>
        <p15:guide id="2" orient="horz" pos="980">
          <p15:clr>
            <a:srgbClr val="A4A3A4"/>
          </p15:clr>
        </p15:guide>
        <p15:guide id="3" orient="horz" pos="3957">
          <p15:clr>
            <a:srgbClr val="A4A3A4"/>
          </p15:clr>
        </p15:guide>
        <p15:guide id="4" pos="256">
          <p15:clr>
            <a:srgbClr val="A4A3A4"/>
          </p15:clr>
        </p15:guide>
        <p15:guide id="5" pos="67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2F4FD"/>
    <a:srgbClr val="DDE2E6"/>
    <a:srgbClr val="0000FF"/>
    <a:srgbClr val="D7E1C2"/>
    <a:srgbClr val="B8E1EB"/>
    <a:srgbClr val="A9FAD3"/>
    <a:srgbClr val="F6D8AC"/>
    <a:srgbClr val="F4B5AF"/>
    <a:srgbClr val="DF36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113" d="100"/>
          <a:sy n="113" d="100"/>
        </p:scale>
        <p:origin x="444" y="96"/>
      </p:cViewPr>
      <p:guideLst>
        <p:guide orient="horz" pos="1915"/>
        <p:guide orient="horz" pos="980"/>
        <p:guide orient="horz" pos="3957"/>
        <p:guide pos="256"/>
        <p:guide pos="6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练一练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9470" y="1052830"/>
            <a:ext cx="26308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算一算。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5370" y="2108835"/>
            <a:ext cx="10841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3</a:t>
            </a:r>
            <a:r>
              <a:rPr lang="zh-CN" altLang="en-US" sz="3600" b="1"/>
              <a:t>×</a:t>
            </a:r>
            <a:r>
              <a:rPr lang="en-US" altLang="zh-CN" sz="3600" b="1"/>
              <a:t>6 =			1</a:t>
            </a:r>
            <a:r>
              <a:rPr lang="zh-CN" altLang="en-US" sz="3600" b="1"/>
              <a:t>×</a:t>
            </a:r>
            <a:r>
              <a:rPr lang="en-US" altLang="zh-CN" sz="3600" b="1"/>
              <a:t>6 = 			6</a:t>
            </a:r>
            <a:r>
              <a:rPr lang="zh-CN" altLang="en-US" sz="3600" b="1"/>
              <a:t>×</a:t>
            </a:r>
            <a:r>
              <a:rPr lang="en-US" altLang="zh-CN" sz="3600" b="1"/>
              <a:t>6 =</a:t>
            </a:r>
            <a:endParaRPr lang="en-US" altLang="zh-CN" sz="3600" b="1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23795" y="210883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92825" y="210883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61855" y="2108835"/>
            <a:ext cx="873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5370" y="3060700"/>
            <a:ext cx="10841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4 =			4</a:t>
            </a:r>
            <a:r>
              <a:rPr lang="zh-CN" altLang="en-US" sz="3600" b="1"/>
              <a:t>×</a:t>
            </a:r>
            <a:r>
              <a:rPr lang="en-US" altLang="zh-CN" sz="3600" b="1"/>
              <a:t>3 = 			3</a:t>
            </a:r>
            <a:r>
              <a:rPr lang="zh-CN" altLang="en-US" sz="3600" b="1"/>
              <a:t>×</a:t>
            </a:r>
            <a:r>
              <a:rPr lang="en-US" altLang="zh-CN" sz="3600" b="1"/>
              <a:t>5 =</a:t>
            </a:r>
            <a:endParaRPr lang="en-US" altLang="zh-CN" sz="3600" b="1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23795" y="306070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92825" y="306070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61855" y="3060700"/>
            <a:ext cx="873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55370" y="4012565"/>
            <a:ext cx="10841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5</a:t>
            </a:r>
            <a:r>
              <a:rPr lang="zh-CN" altLang="en-US" sz="3600" b="1"/>
              <a:t>×</a:t>
            </a:r>
            <a:r>
              <a:rPr lang="en-US" altLang="zh-CN" sz="3600" b="1"/>
              <a:t>2 =			6</a:t>
            </a:r>
            <a:r>
              <a:rPr lang="zh-CN" altLang="en-US" sz="3600" b="1"/>
              <a:t>×</a:t>
            </a:r>
            <a:r>
              <a:rPr lang="en-US" altLang="zh-CN" sz="3600" b="1"/>
              <a:t>2 = 			6</a:t>
            </a:r>
            <a:r>
              <a:rPr lang="zh-CN" altLang="en-US" sz="3600" b="1"/>
              <a:t>×</a:t>
            </a:r>
            <a:r>
              <a:rPr lang="en-US" altLang="zh-CN" sz="3600" b="1"/>
              <a:t>5 =</a:t>
            </a:r>
            <a:endParaRPr lang="en-US" altLang="zh-CN" sz="3600" b="1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23795" y="401256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92825" y="401256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761855" y="4012565"/>
            <a:ext cx="873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1815" y="4964430"/>
            <a:ext cx="10841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2</a:t>
            </a:r>
            <a:r>
              <a:rPr lang="zh-CN" altLang="en-US" sz="3600" b="1"/>
              <a:t>×</a:t>
            </a:r>
            <a:r>
              <a:rPr lang="en-US" altLang="zh-CN" sz="3600" b="1"/>
              <a:t>6+5 =		       3</a:t>
            </a:r>
            <a:r>
              <a:rPr lang="zh-CN" altLang="en-US" sz="3600" b="1"/>
              <a:t>×</a:t>
            </a:r>
            <a:r>
              <a:rPr lang="en-US" altLang="zh-CN" sz="3600" b="1"/>
              <a:t>6</a:t>
            </a:r>
            <a:r>
              <a:rPr lang="zh-CN" altLang="en-US" sz="3600" b="1"/>
              <a:t>－</a:t>
            </a:r>
            <a:r>
              <a:rPr lang="en-US" altLang="zh-CN" sz="3600" b="1"/>
              <a:t>7 = 	      4</a:t>
            </a:r>
            <a:r>
              <a:rPr lang="zh-CN" altLang="en-US" sz="3600" b="1"/>
              <a:t>×</a:t>
            </a:r>
            <a:r>
              <a:rPr lang="en-US" altLang="zh-CN" sz="3600" b="1"/>
              <a:t>6</a:t>
            </a:r>
            <a:r>
              <a:rPr lang="zh-CN" altLang="en-US" sz="3600" b="1"/>
              <a:t>－</a:t>
            </a:r>
            <a:r>
              <a:rPr lang="en-US" altLang="zh-CN" sz="3600" b="1"/>
              <a:t>8 =</a:t>
            </a:r>
            <a:endParaRPr lang="en-US" altLang="zh-CN" sz="3600" b="1"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422525" y="496443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17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091555" y="496443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11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760585" y="4964430"/>
            <a:ext cx="873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7A74159B-C5D1-923A-D0F1-019F0FC73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114" y="122869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E9861E9-EC3D-5812-1461-0E9F77C113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585" y="3699732"/>
            <a:ext cx="5654423" cy="207051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A91E17B-2B51-B59A-BD9F-00038C2E7A9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5997" y="1267682"/>
            <a:ext cx="3818005" cy="1890587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84200" y="548640"/>
            <a:ext cx="20758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526530" y="1890078"/>
            <a:ext cx="5179695" cy="645795"/>
            <a:chOff x="3125" y="9028"/>
            <a:chExt cx="8157" cy="1017"/>
          </a:xfrm>
        </p:grpSpPr>
        <p:sp>
          <p:nvSpPr>
            <p:cNvPr id="34" name="文本框 33"/>
            <p:cNvSpPr txBox="1"/>
            <p:nvPr/>
          </p:nvSpPr>
          <p:spPr>
            <a:xfrm>
              <a:off x="6146" y="9029"/>
              <a:ext cx="513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en-US" sz="3600" b="1"/>
                <a:t>=          (        )</a:t>
              </a:r>
              <a:endParaRPr lang="en-US" sz="3600" b="1">
                <a:sym typeface="+mn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970" y="9028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125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4213" y="9066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301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23050" y="1890395"/>
            <a:ext cx="4253230" cy="671830"/>
            <a:chOff x="12767" y="6189"/>
            <a:chExt cx="6698" cy="1058"/>
          </a:xfrm>
        </p:grpSpPr>
        <p:sp>
          <p:nvSpPr>
            <p:cNvPr id="42" name="文本框 41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492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3666" y="6189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587" y="6189"/>
              <a:ext cx="100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10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8454" y="6231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支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27800" y="4538345"/>
            <a:ext cx="5179695" cy="645795"/>
            <a:chOff x="3125" y="9028"/>
            <a:chExt cx="8157" cy="1017"/>
          </a:xfrm>
        </p:grpSpPr>
        <p:sp>
          <p:nvSpPr>
            <p:cNvPr id="48" name="文本框 47"/>
            <p:cNvSpPr txBox="1"/>
            <p:nvPr/>
          </p:nvSpPr>
          <p:spPr>
            <a:xfrm>
              <a:off x="6146" y="9029"/>
              <a:ext cx="513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en-US" sz="3600" b="1"/>
                <a:t>=          (        )</a:t>
              </a:r>
              <a:endParaRPr lang="en-US" sz="3600" b="1">
                <a:sym typeface="+mn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970" y="9028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3125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4213" y="9066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5301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624320" y="4508818"/>
            <a:ext cx="4290060" cy="675005"/>
            <a:chOff x="12767" y="6142"/>
            <a:chExt cx="6756" cy="1063"/>
          </a:xfrm>
        </p:grpSpPr>
        <p:sp>
          <p:nvSpPr>
            <p:cNvPr id="54" name="文本框 53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492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3666" y="6189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587" y="6189"/>
              <a:ext cx="100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18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8512" y="6142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本</a:t>
              </a:r>
            </a:p>
          </p:txBody>
        </p:sp>
      </p:grpSp>
      <p:sp>
        <p:nvSpPr>
          <p:cNvPr id="4" name="TextBox 11">
            <a:extLst>
              <a:ext uri="{FF2B5EF4-FFF2-40B4-BE49-F238E27FC236}">
                <a16:creationId xmlns:a16="http://schemas.microsoft.com/office/drawing/2014/main" id="{64D44F32-3708-33BA-2EB6-8C4B677E2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72463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图片 10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615" y="1628775"/>
            <a:ext cx="10297160" cy="207518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7" name="组合 46"/>
          <p:cNvGrpSpPr/>
          <p:nvPr/>
        </p:nvGrpSpPr>
        <p:grpSpPr>
          <a:xfrm>
            <a:off x="2840355" y="4007485"/>
            <a:ext cx="6561455" cy="645160"/>
            <a:chOff x="949" y="9029"/>
            <a:chExt cx="10333" cy="1016"/>
          </a:xfrm>
        </p:grpSpPr>
        <p:sp>
          <p:nvSpPr>
            <p:cNvPr id="4" name="矩形 3"/>
            <p:cNvSpPr/>
            <p:nvPr/>
          </p:nvSpPr>
          <p:spPr>
            <a:xfrm>
              <a:off x="3125" y="9084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146" y="9029"/>
              <a:ext cx="513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en-US" sz="3600" b="1"/>
                <a:t>=          (        )</a:t>
              </a:r>
              <a:endParaRPr lang="en-US" sz="3600" b="1">
                <a:sym typeface="+mn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970" y="9084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4213" y="9084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5301" y="9084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949" y="9084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2037" y="9084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931160" y="3977323"/>
            <a:ext cx="5605780" cy="675005"/>
            <a:chOff x="10582" y="6142"/>
            <a:chExt cx="8828" cy="1063"/>
          </a:xfrm>
        </p:grpSpPr>
        <p:sp>
          <p:nvSpPr>
            <p:cNvPr id="54" name="文本框 53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492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3779" y="6189"/>
              <a:ext cx="69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587" y="6189"/>
              <a:ext cx="100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23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8399" y="6142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个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582" y="6187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481" y="6187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×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855595" y="5228590"/>
            <a:ext cx="6561455" cy="645160"/>
            <a:chOff x="949" y="9029"/>
            <a:chExt cx="10333" cy="1016"/>
          </a:xfrm>
        </p:grpSpPr>
        <p:sp>
          <p:nvSpPr>
            <p:cNvPr id="8" name="矩形 7"/>
            <p:cNvSpPr/>
            <p:nvPr/>
          </p:nvSpPr>
          <p:spPr>
            <a:xfrm>
              <a:off x="3125" y="9084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46" y="9029"/>
              <a:ext cx="513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en-US" sz="3600" b="1"/>
                <a:t>=          (        )</a:t>
              </a:r>
              <a:endParaRPr lang="en-US" sz="3600" b="1"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970" y="9084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4213" y="9084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301" y="9084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49" y="9084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037" y="9084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847850" y="5198428"/>
            <a:ext cx="6704330" cy="675005"/>
            <a:chOff x="8852" y="6142"/>
            <a:chExt cx="10558" cy="1063"/>
          </a:xfrm>
        </p:grpSpPr>
        <p:sp>
          <p:nvSpPr>
            <p:cNvPr id="26" name="文本框 25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492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666" y="6189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－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6587" y="6189"/>
              <a:ext cx="100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23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8399" y="6142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个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582" y="6187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481" y="6187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852" y="6189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或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919605" y="980440"/>
            <a:ext cx="8045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altLang="zh-CN" sz="2800" b="1">
                <a:solidFill>
                  <a:srgbClr val="0000FF"/>
                </a:solidFill>
                <a:sym typeface="+mn-ea"/>
              </a:rPr>
              <a:t>6</a:t>
            </a:r>
            <a:r>
              <a:rPr lang="zh-CN" altLang="en-US" sz="2800" b="1">
                <a:solidFill>
                  <a:srgbClr val="0000FF"/>
                </a:solidFill>
                <a:sym typeface="+mn-ea"/>
              </a:rPr>
              <a:t>个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439920" y="980440"/>
            <a:ext cx="8045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altLang="zh-CN" sz="2800" b="1">
                <a:solidFill>
                  <a:srgbClr val="0000FF"/>
                </a:solidFill>
                <a:sym typeface="+mn-ea"/>
              </a:rPr>
              <a:t>6</a:t>
            </a:r>
            <a:r>
              <a:rPr lang="zh-CN" altLang="en-US" sz="2800" b="1">
                <a:solidFill>
                  <a:srgbClr val="0000FF"/>
                </a:solidFill>
                <a:sym typeface="+mn-ea"/>
              </a:rPr>
              <a:t>个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031990" y="980440"/>
            <a:ext cx="8045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altLang="zh-CN" sz="2800" b="1">
                <a:solidFill>
                  <a:srgbClr val="0000FF"/>
                </a:solidFill>
                <a:sym typeface="+mn-ea"/>
              </a:rPr>
              <a:t>6</a:t>
            </a:r>
            <a:r>
              <a:rPr lang="zh-CN" altLang="en-US" sz="2800" b="1">
                <a:solidFill>
                  <a:srgbClr val="0000FF"/>
                </a:solidFill>
                <a:sym typeface="+mn-ea"/>
              </a:rPr>
              <a:t>个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552305" y="980440"/>
            <a:ext cx="8045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altLang="zh-CN" sz="2800" b="1">
                <a:solidFill>
                  <a:srgbClr val="0000FF"/>
                </a:solidFill>
                <a:sym typeface="+mn-ea"/>
              </a:rPr>
              <a:t>5</a:t>
            </a:r>
            <a:r>
              <a:rPr lang="zh-CN" altLang="en-US" sz="2800" b="1">
                <a:solidFill>
                  <a:srgbClr val="0000FF"/>
                </a:solidFill>
                <a:sym typeface="+mn-ea"/>
              </a:rPr>
              <a:t>个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8400415" y="2670810"/>
            <a:ext cx="1080135" cy="576580"/>
          </a:xfrm>
          <a:prstGeom prst="rect">
            <a:avLst/>
          </a:prstGeom>
          <a:solidFill>
            <a:srgbClr val="D7E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9120505" y="3896360"/>
            <a:ext cx="1080135" cy="576580"/>
          </a:xfrm>
          <a:prstGeom prst="rect">
            <a:avLst/>
          </a:prstGeom>
          <a:solidFill>
            <a:srgbClr val="D7E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400415" y="1431925"/>
            <a:ext cx="1080135" cy="576580"/>
          </a:xfrm>
          <a:prstGeom prst="rect">
            <a:avLst/>
          </a:prstGeom>
          <a:solidFill>
            <a:srgbClr val="D7E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4936490" y="2670810"/>
            <a:ext cx="1080135" cy="576580"/>
          </a:xfrm>
          <a:prstGeom prst="rect">
            <a:avLst/>
          </a:prstGeom>
          <a:solidFill>
            <a:srgbClr val="B8E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5656580" y="3896360"/>
            <a:ext cx="1080135" cy="576580"/>
          </a:xfrm>
          <a:prstGeom prst="rect">
            <a:avLst/>
          </a:prstGeom>
          <a:solidFill>
            <a:srgbClr val="B8E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4936490" y="1431925"/>
            <a:ext cx="1080135" cy="576580"/>
          </a:xfrm>
          <a:prstGeom prst="rect">
            <a:avLst/>
          </a:prstGeom>
          <a:solidFill>
            <a:srgbClr val="B8E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415415" y="2670810"/>
            <a:ext cx="1080135" cy="576580"/>
          </a:xfrm>
          <a:prstGeom prst="rect">
            <a:avLst/>
          </a:prstGeom>
          <a:solidFill>
            <a:srgbClr val="F6D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2135505" y="3896360"/>
            <a:ext cx="1080135" cy="576580"/>
          </a:xfrm>
          <a:prstGeom prst="rect">
            <a:avLst/>
          </a:prstGeom>
          <a:solidFill>
            <a:srgbClr val="F6D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415415" y="1431925"/>
            <a:ext cx="1080135" cy="576580"/>
          </a:xfrm>
          <a:prstGeom prst="rect">
            <a:avLst/>
          </a:prstGeom>
          <a:solidFill>
            <a:srgbClr val="F6D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文本框 128"/>
          <p:cNvSpPr txBox="1"/>
          <p:nvPr/>
        </p:nvSpPr>
        <p:spPr>
          <a:xfrm>
            <a:off x="838200" y="548680"/>
            <a:ext cx="13258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21130" y="4590415"/>
            <a:ext cx="1026922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你发现了什么？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51535" y="1397635"/>
            <a:ext cx="27374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3 + 6 =</a:t>
            </a:r>
            <a:endParaRPr lang="en-US" altLang="zh-CN" sz="3600" b="1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98850" y="139763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1535" y="2636520"/>
            <a:ext cx="27463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>
                <a:sym typeface="+mn-ea"/>
              </a:rPr>
              <a:t>6</a:t>
            </a:r>
            <a:r>
              <a:rPr lang="zh-CN" altLang="en-US" sz="3600" b="1">
                <a:sym typeface="+mn-ea"/>
              </a:rPr>
              <a:t>×</a:t>
            </a:r>
            <a:r>
              <a:rPr lang="en-US" altLang="zh-CN" sz="3600" b="1">
                <a:sym typeface="+mn-ea"/>
              </a:rPr>
              <a:t>5</a:t>
            </a:r>
            <a:r>
              <a:rPr lang="zh-CN" altLang="en-US" sz="3600" b="1">
                <a:sym typeface="+mn-ea"/>
              </a:rPr>
              <a:t>－</a:t>
            </a:r>
            <a:r>
              <a:rPr lang="en-US" altLang="zh-CN" sz="3600" b="1">
                <a:sym typeface="+mn-ea"/>
              </a:rPr>
              <a:t>6 =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498850" y="26365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1860" y="386207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4 =</a:t>
            </a:r>
            <a:endParaRPr lang="en-US" altLang="zh-CN" sz="3600" b="1"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98850" y="386207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381500" y="1397635"/>
            <a:ext cx="27374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4 + 6 =</a:t>
            </a:r>
            <a:endParaRPr lang="en-US" altLang="zh-CN" sz="3600" b="1"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028815" y="139763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30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381500" y="2636520"/>
            <a:ext cx="27463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>
                <a:sym typeface="+mn-ea"/>
              </a:rPr>
              <a:t>6</a:t>
            </a:r>
            <a:r>
              <a:rPr lang="zh-CN" altLang="en-US" sz="3600" b="1">
                <a:sym typeface="+mn-ea"/>
              </a:rPr>
              <a:t>×</a:t>
            </a:r>
            <a:r>
              <a:rPr lang="en-US" altLang="zh-CN" sz="3600" b="1">
                <a:sym typeface="+mn-ea"/>
              </a:rPr>
              <a:t>6</a:t>
            </a:r>
            <a:r>
              <a:rPr lang="zh-CN" altLang="en-US" sz="3600" b="1">
                <a:sym typeface="+mn-ea"/>
              </a:rPr>
              <a:t>－</a:t>
            </a:r>
            <a:r>
              <a:rPr lang="en-US" altLang="zh-CN" sz="3600" b="1">
                <a:sym typeface="+mn-ea"/>
              </a:rPr>
              <a:t>6 =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028815" y="26365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30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441825" y="386207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5 =</a:t>
            </a:r>
            <a:endParaRPr lang="en-US" altLang="zh-CN" sz="3600" b="1"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28815" y="386207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34630" y="1397635"/>
            <a:ext cx="27374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2 + 6 =</a:t>
            </a:r>
            <a:endParaRPr lang="en-US" altLang="zh-CN" sz="3600" b="1"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481945" y="139763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18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834630" y="2636520"/>
            <a:ext cx="27463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>
                <a:sym typeface="+mn-ea"/>
              </a:rPr>
              <a:t>6</a:t>
            </a:r>
            <a:r>
              <a:rPr lang="zh-CN" altLang="en-US" sz="3600" b="1">
                <a:sym typeface="+mn-ea"/>
              </a:rPr>
              <a:t>×</a:t>
            </a:r>
            <a:r>
              <a:rPr lang="en-US" altLang="zh-CN" sz="3600" b="1">
                <a:sym typeface="+mn-ea"/>
              </a:rPr>
              <a:t>4</a:t>
            </a:r>
            <a:r>
              <a:rPr lang="zh-CN" altLang="en-US" sz="3600" b="1">
                <a:sym typeface="+mn-ea"/>
              </a:rPr>
              <a:t>－</a:t>
            </a:r>
            <a:r>
              <a:rPr lang="en-US" altLang="zh-CN" sz="3600" b="1">
                <a:sym typeface="+mn-ea"/>
              </a:rPr>
              <a:t>6 =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0481945" y="26365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18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894955" y="386207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sz="3600" b="1"/>
              <a:t>6</a:t>
            </a:r>
            <a:r>
              <a:rPr lang="zh-CN" altLang="en-US" sz="3600" b="1"/>
              <a:t>×</a:t>
            </a:r>
            <a:r>
              <a:rPr lang="en-US" altLang="zh-CN" sz="3600" b="1"/>
              <a:t>3 =</a:t>
            </a:r>
            <a:endParaRPr lang="en-US" altLang="zh-CN" sz="3600" b="1"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81945" y="386207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454150" y="5590540"/>
            <a:ext cx="9231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FF"/>
                </a:solidFill>
              </a:rPr>
              <a:t>6的乘法口诀中，每相邻两句口诀的得数相差6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2082800" y="1397635"/>
            <a:ext cx="1123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altLang="zh-CN" sz="3600" b="1">
                <a:solidFill>
                  <a:srgbClr val="0000FF"/>
                </a:solidFill>
              </a:rPr>
              <a:t> + 6</a:t>
            </a:r>
            <a:endParaRPr lang="en-US" altLang="zh-CN" sz="36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063750" y="2636520"/>
            <a:ext cx="11518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sym typeface="+mn-ea"/>
              </a:rPr>
              <a:t>－</a:t>
            </a:r>
            <a:r>
              <a:rPr lang="en-US" altLang="zh-CN" sz="3600" b="1">
                <a:solidFill>
                  <a:srgbClr val="0000FF"/>
                </a:solidFill>
                <a:sym typeface="+mn-ea"/>
              </a:rPr>
              <a:t>6 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5618480" y="1397635"/>
            <a:ext cx="1123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altLang="zh-CN" sz="3600" b="1">
                <a:solidFill>
                  <a:srgbClr val="0000FF"/>
                </a:solidFill>
              </a:rPr>
              <a:t> + 6</a:t>
            </a:r>
            <a:endParaRPr lang="en-US" altLang="zh-CN" sz="36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599430" y="2636520"/>
            <a:ext cx="11518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sym typeface="+mn-ea"/>
              </a:rPr>
              <a:t>－</a:t>
            </a:r>
            <a:r>
              <a:rPr lang="en-US" altLang="zh-CN" sz="3600" b="1">
                <a:solidFill>
                  <a:srgbClr val="0000FF"/>
                </a:solidFill>
                <a:sym typeface="+mn-ea"/>
              </a:rPr>
              <a:t>6 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9067165" y="1397635"/>
            <a:ext cx="1123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en-US" altLang="zh-CN" sz="3600" b="1">
                <a:solidFill>
                  <a:srgbClr val="0000FF"/>
                </a:solidFill>
              </a:rPr>
              <a:t> + 6</a:t>
            </a:r>
            <a:endParaRPr lang="en-US" altLang="zh-CN" sz="36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048115" y="2636520"/>
            <a:ext cx="11518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sym typeface="+mn-ea"/>
              </a:rPr>
              <a:t>－</a:t>
            </a:r>
            <a:r>
              <a:rPr lang="en-US" altLang="zh-CN" sz="3600" b="1">
                <a:solidFill>
                  <a:srgbClr val="0000FF"/>
                </a:solidFill>
                <a:sym typeface="+mn-ea"/>
              </a:rPr>
              <a:t>6 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C564F2F0-7E9C-23AC-E2D2-A6DEBC4B0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258" y="89535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ldLvl="0" animBg="1"/>
      <p:bldP spid="51" grpId="0" bldLvl="0" animBg="1"/>
      <p:bldP spid="52" grpId="0" bldLvl="0" animBg="1"/>
      <p:bldP spid="47" grpId="0" bldLvl="0" animBg="1"/>
      <p:bldP spid="48" grpId="0" bldLvl="0" animBg="1"/>
      <p:bldP spid="49" grpId="0" bldLvl="0" animBg="1"/>
      <p:bldP spid="45" grpId="0" bldLvl="0" animBg="1"/>
      <p:bldP spid="46" grpId="0" bldLvl="0" animBg="1"/>
      <p:bldP spid="44" grpId="0" bldLvl="0" animBg="1"/>
      <p:bldP spid="15" grpId="0"/>
      <p:bldP spid="19" grpId="0"/>
      <p:bldP spid="23" grpId="0"/>
      <p:bldP spid="32" grpId="0"/>
      <p:bldP spid="34" grpId="0"/>
      <p:bldP spid="36" grpId="0"/>
      <p:bldP spid="38" grpId="0"/>
      <p:bldP spid="40" grpId="0"/>
      <p:bldP spid="42" grpId="0"/>
      <p:bldP spid="43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481330" y="676595"/>
            <a:ext cx="111779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哪个图形中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的个数多？说一说你是怎样比较的。</a:t>
            </a:r>
          </a:p>
        </p:txBody>
      </p:sp>
      <p:pic>
        <p:nvPicPr>
          <p:cNvPr id="106" name="图片 10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7895" y="1630045"/>
            <a:ext cx="7846060" cy="25628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3361690" y="765175"/>
            <a:ext cx="468000" cy="468000"/>
          </a:xfrm>
          <a:prstGeom prst="rect">
            <a:avLst/>
          </a:prstGeom>
          <a:solidFill>
            <a:srgbClr val="FAD5E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39470" y="4366260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－</a:t>
            </a:r>
            <a:r>
              <a:rPr lang="en-US" altLang="zh-CN" sz="3600" b="1">
                <a:solidFill>
                  <a:srgbClr val="FF0000"/>
                </a:solidFill>
              </a:rPr>
              <a:t>2 = 23</a:t>
            </a:r>
            <a:r>
              <a:rPr lang="zh-CN" altLang="en-US" sz="3600" b="1">
                <a:solidFill>
                  <a:srgbClr val="FF0000"/>
                </a:solidFill>
              </a:rPr>
              <a:t>（个）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84290" y="4366260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6</a:t>
            </a:r>
            <a:r>
              <a:rPr lang="zh-CN" altLang="en-US" sz="3600" b="1">
                <a:solidFill>
                  <a:srgbClr val="FF0000"/>
                </a:solidFill>
              </a:rPr>
              <a:t>－</a:t>
            </a:r>
            <a:r>
              <a:rPr lang="en-US" altLang="zh-CN" sz="3600" b="1">
                <a:solidFill>
                  <a:srgbClr val="FF0000"/>
                </a:solidFill>
              </a:rPr>
              <a:t>2 = 22</a:t>
            </a:r>
            <a:r>
              <a:rPr lang="zh-CN" altLang="en-US" sz="3600" b="1">
                <a:solidFill>
                  <a:srgbClr val="FF0000"/>
                </a:solidFill>
              </a:rPr>
              <a:t>（个）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59468" y="5085715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23 </a:t>
            </a:r>
            <a:r>
              <a:rPr lang="zh-CN" altLang="en-US" sz="3600" b="1">
                <a:solidFill>
                  <a:srgbClr val="FF0000"/>
                </a:solidFill>
              </a:rPr>
              <a:t>＞</a:t>
            </a:r>
            <a:r>
              <a:rPr lang="en-US" altLang="zh-CN" sz="3600" b="1">
                <a:solidFill>
                  <a:srgbClr val="FF0000"/>
                </a:solidFill>
              </a:rPr>
              <a:t> 22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468" y="5805805"/>
            <a:ext cx="5426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左边图形中</a:t>
            </a:r>
            <a:r>
              <a:rPr lang="en-US" altLang="zh-CN" sz="3600" b="1">
                <a:solidFill>
                  <a:srgbClr val="FF0000"/>
                </a:solidFill>
              </a:rPr>
              <a:t>     </a:t>
            </a:r>
            <a:r>
              <a:rPr lang="zh-CN" altLang="en-US" sz="3600" b="1">
                <a:solidFill>
                  <a:srgbClr val="FF0000"/>
                </a:solidFill>
              </a:rPr>
              <a:t>的个数多</a:t>
            </a:r>
            <a:endParaRPr lang="zh-CN" alt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0" y="5894385"/>
            <a:ext cx="468000" cy="468000"/>
          </a:xfrm>
          <a:prstGeom prst="rect">
            <a:avLst/>
          </a:prstGeom>
          <a:solidFill>
            <a:srgbClr val="FAD5E5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DFC986E2-F1AC-A414-02BB-4DD179457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24" y="130069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/>
      <p:bldP spid="4" grpId="0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127760" y="476250"/>
            <a:ext cx="73145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5.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填表说口诀。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07" name="图片 106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9480" y="1200150"/>
            <a:ext cx="5273040" cy="52882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233545" y="3526472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33545" y="426275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545" y="499903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33545" y="57353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72050" y="3526472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72050" y="426275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72050" y="499903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72050" y="57353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72050" y="278669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07380" y="3526472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9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07380" y="426275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07380" y="499903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07380" y="57353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07380" y="278669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707380" y="206057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46520" y="3526472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446520" y="426275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46520" y="499903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446520" y="57353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46520" y="278669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446520" y="206057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185660" y="3526472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185660" y="426275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185660" y="499903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185660" y="57353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185660" y="278669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185660" y="206057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924165" y="3526472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924165" y="426275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924165" y="499903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924165" y="5735320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924165" y="2786697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924165" y="2060575"/>
            <a:ext cx="8045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6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61BD185-750F-5971-E96A-EF27341A2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545" y="65262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911860" y="1487696"/>
            <a:ext cx="99491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6. 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在</a:t>
            </a: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里填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上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“+”“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－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或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3" name="椭圆 2"/>
          <p:cNvSpPr/>
          <p:nvPr/>
        </p:nvSpPr>
        <p:spPr>
          <a:xfrm>
            <a:off x="2136140" y="1522304"/>
            <a:ext cx="575945" cy="57594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487805" y="278382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/>
              <a:t>3       3 = 6</a:t>
            </a:r>
            <a:endParaRPr lang="en-US" sz="3600" b="1">
              <a:sym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925003" y="2818428"/>
            <a:ext cx="575945" cy="57594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60645" y="278382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/>
              <a:t>3       3 = 9</a:t>
            </a:r>
            <a:endParaRPr lang="en-US" sz="3600" b="1">
              <a:sym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625465" y="2818428"/>
            <a:ext cx="575945" cy="57594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832850" y="278382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/>
              <a:t>4       3 = 12</a:t>
            </a:r>
            <a:endParaRPr lang="en-US" sz="3600" b="1"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9297035" y="2818428"/>
            <a:ext cx="575945" cy="57594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487805" y="422400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/>
              <a:t>2       6 = 12</a:t>
            </a:r>
            <a:endParaRPr lang="en-US" sz="3600" b="1">
              <a:sym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952625" y="4258608"/>
            <a:ext cx="575945" cy="57594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60645" y="422400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/>
              <a:t>5       6 = 30</a:t>
            </a:r>
            <a:endParaRPr lang="en-US" sz="3600" b="1">
              <a:sym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624830" y="4258608"/>
            <a:ext cx="575945" cy="57594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832215" y="4224000"/>
            <a:ext cx="26860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/>
              <a:t>6       4 = 2</a:t>
            </a:r>
            <a:endParaRPr lang="en-US" sz="3600" b="1">
              <a:sym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97670" y="4258608"/>
            <a:ext cx="575945" cy="575945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264650" y="4224000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－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592445" y="2783820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991360" y="2783820"/>
            <a:ext cx="4432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264015" y="2783820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919605" y="4224000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591810" y="4224000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2E01B7E-9D41-5866-30BF-6C3E65E9B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882" y="214596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15" grpId="0"/>
      <p:bldP spid="16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BBDEE71-BA44-7723-F018-C7BCC806EC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927" y="2199783"/>
            <a:ext cx="6320038" cy="4127370"/>
          </a:xfrm>
          <a:prstGeom prst="rect">
            <a:avLst/>
          </a:prstGeom>
        </p:spPr>
      </p:pic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271270" y="620395"/>
            <a:ext cx="7520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7. 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根据卡片上的积想乘数。</a:t>
            </a:r>
          </a:p>
        </p:txBody>
      </p:sp>
      <p:sp>
        <p:nvSpPr>
          <p:cNvPr id="2" name="圆角矩形标注 1"/>
          <p:cNvSpPr/>
          <p:nvPr/>
        </p:nvSpPr>
        <p:spPr>
          <a:xfrm>
            <a:off x="8400415" y="2276376"/>
            <a:ext cx="2559685" cy="1275080"/>
          </a:xfrm>
          <a:prstGeom prst="wedgeRoundRectCallout">
            <a:avLst>
              <a:gd name="adj1" fmla="val -64712"/>
              <a:gd name="adj2" fmla="val 25041"/>
              <a:gd name="adj3" fmla="val 16667"/>
            </a:avLst>
          </a:prstGeom>
          <a:solidFill>
            <a:srgbClr val="E2F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l" latinLnBrk="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几和几相乘得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3" name="圆角矩形标注 2"/>
          <p:cNvSpPr/>
          <p:nvPr/>
        </p:nvSpPr>
        <p:spPr>
          <a:xfrm>
            <a:off x="3503930" y="1412776"/>
            <a:ext cx="1537970" cy="758190"/>
          </a:xfrm>
          <a:prstGeom prst="wedgeRoundRectCallout">
            <a:avLst>
              <a:gd name="adj1" fmla="val 31585"/>
              <a:gd name="adj2" fmla="val 76800"/>
              <a:gd name="adj3" fmla="val 16667"/>
            </a:avLst>
          </a:prstGeom>
          <a:solidFill>
            <a:srgbClr val="E2F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latinLnBrk="0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圆角矩形标注 3"/>
          <p:cNvSpPr/>
          <p:nvPr/>
        </p:nvSpPr>
        <p:spPr>
          <a:xfrm>
            <a:off x="1559560" y="2276376"/>
            <a:ext cx="1537970" cy="758190"/>
          </a:xfrm>
          <a:prstGeom prst="wedgeRoundRectCallout">
            <a:avLst>
              <a:gd name="adj1" fmla="val 31585"/>
              <a:gd name="adj2" fmla="val 76800"/>
              <a:gd name="adj3" fmla="val 16667"/>
            </a:avLst>
          </a:prstGeom>
          <a:solidFill>
            <a:srgbClr val="E2F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latinLnBrk="0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C48646F8-07D0-EEEA-D5D4-75870D57E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056" y="8654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623253" y="1947518"/>
            <a:ext cx="109416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8. </a:t>
            </a:r>
            <a:r>
              <a: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在生活中找一找用乘法解决的问题，写或画出来</a:t>
            </a:r>
            <a:r>
              <a:rPr 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C58BDA64-0F35-4551-72E1-EDB8AD910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259684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767715" y="620395"/>
            <a:ext cx="2880360" cy="864235"/>
          </a:xfrm>
          <a:prstGeom prst="roundRect">
            <a:avLst>
              <a:gd name="adj" fmla="val 2836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>
                <a:latin typeface="Times New Roman" panose="02020603050405020304" pitchFamily="18" charset="0"/>
              </a:rPr>
              <a:t>数学游戏</a:t>
            </a:r>
          </a:p>
        </p:txBody>
      </p:sp>
      <p:pic>
        <p:nvPicPr>
          <p:cNvPr id="111" name="图片 110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1810" y="981075"/>
            <a:ext cx="5930265" cy="1254125"/>
          </a:xfrm>
          <a:prstGeom prst="rect">
            <a:avLst/>
          </a:prstGeom>
          <a:noFill/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1557020" y="1629410"/>
            <a:ext cx="8947785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Arial" panose="020B0604020202020204" pitchFamily="34" charset="0"/>
              </a:rPr>
              <a:t>看谁说得又对又快。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557020" y="2552065"/>
            <a:ext cx="8947150" cy="743585"/>
            <a:chOff x="1209" y="4164"/>
            <a:chExt cx="14090" cy="1171"/>
          </a:xfrm>
        </p:grpSpPr>
        <p:sp>
          <p:nvSpPr>
            <p:cNvPr id="4" name="矩形 3"/>
            <p:cNvSpPr/>
            <p:nvPr/>
          </p:nvSpPr>
          <p:spPr>
            <a:xfrm>
              <a:off x="1209" y="4261"/>
              <a:ext cx="14091" cy="10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1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只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      1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张嘴，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2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只眼睛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4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条腿。</a:t>
              </a:r>
            </a:p>
          </p:txBody>
        </p:sp>
        <p:pic>
          <p:nvPicPr>
            <p:cNvPr id="113" name="图片 112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31" y="4164"/>
              <a:ext cx="920" cy="112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3" name="组合 12"/>
          <p:cNvGrpSpPr/>
          <p:nvPr/>
        </p:nvGrpSpPr>
        <p:grpSpPr>
          <a:xfrm>
            <a:off x="1557020" y="3536315"/>
            <a:ext cx="8947150" cy="713740"/>
            <a:chOff x="1209" y="6080"/>
            <a:chExt cx="14090" cy="1124"/>
          </a:xfrm>
        </p:grpSpPr>
        <p:sp>
          <p:nvSpPr>
            <p:cNvPr id="5" name="矩形 4"/>
            <p:cNvSpPr/>
            <p:nvPr/>
          </p:nvSpPr>
          <p:spPr>
            <a:xfrm>
              <a:off x="1209" y="6081"/>
              <a:ext cx="14091" cy="10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2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只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       (     )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张嘴，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(     )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只眼睛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(     )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条腿。</a:t>
              </a:r>
            </a:p>
          </p:txBody>
        </p:sp>
        <p:pic>
          <p:nvPicPr>
            <p:cNvPr id="9" name="图片 8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43" y="6080"/>
              <a:ext cx="920" cy="112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2" name="组合 11"/>
          <p:cNvGrpSpPr/>
          <p:nvPr/>
        </p:nvGrpSpPr>
        <p:grpSpPr>
          <a:xfrm>
            <a:off x="1557020" y="4490720"/>
            <a:ext cx="8947150" cy="713740"/>
            <a:chOff x="1209" y="7440"/>
            <a:chExt cx="14090" cy="1124"/>
          </a:xfrm>
        </p:grpSpPr>
        <p:sp>
          <p:nvSpPr>
            <p:cNvPr id="10" name="矩形 9"/>
            <p:cNvSpPr/>
            <p:nvPr/>
          </p:nvSpPr>
          <p:spPr>
            <a:xfrm>
              <a:off x="1209" y="7441"/>
              <a:ext cx="14091" cy="10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3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只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       (     )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张嘴，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(     )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只眼睛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(     )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条腿。</a:t>
              </a:r>
            </a:p>
          </p:txBody>
        </p:sp>
        <p:pic>
          <p:nvPicPr>
            <p:cNvPr id="11" name="图片 10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43" y="7440"/>
              <a:ext cx="920" cy="112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1557020" y="5445125"/>
            <a:ext cx="8947150" cy="713740"/>
            <a:chOff x="1209" y="8802"/>
            <a:chExt cx="14090" cy="1124"/>
          </a:xfrm>
        </p:grpSpPr>
        <p:sp>
          <p:nvSpPr>
            <p:cNvPr id="6" name="矩形 5"/>
            <p:cNvSpPr/>
            <p:nvPr/>
          </p:nvSpPr>
          <p:spPr>
            <a:xfrm>
              <a:off x="1209" y="8819"/>
              <a:ext cx="14091" cy="10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照这样，一只说到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6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只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       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。</a:t>
              </a:r>
            </a:p>
          </p:txBody>
        </p:sp>
        <p:pic>
          <p:nvPicPr>
            <p:cNvPr id="15" name="图片 14"/>
            <p:cNvPicPr/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58" y="8802"/>
              <a:ext cx="920" cy="112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A5CD68D3-9C7A-E8EF-97A0-37B29A93D4FB}"/>
              </a:ext>
            </a:extLst>
          </p:cNvPr>
          <p:cNvSpPr txBox="1"/>
          <p:nvPr/>
        </p:nvSpPr>
        <p:spPr>
          <a:xfrm>
            <a:off x="3175630" y="361192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99106B-8A14-27BB-EE6A-886EB78F3ED5}"/>
              </a:ext>
            </a:extLst>
          </p:cNvPr>
          <p:cNvSpPr txBox="1"/>
          <p:nvPr/>
        </p:nvSpPr>
        <p:spPr>
          <a:xfrm>
            <a:off x="5180951" y="361192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4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FB27913-70BB-C5A3-CEAC-F05E09236389}"/>
              </a:ext>
            </a:extLst>
          </p:cNvPr>
          <p:cNvSpPr txBox="1"/>
          <p:nvPr/>
        </p:nvSpPr>
        <p:spPr>
          <a:xfrm>
            <a:off x="7176120" y="361192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8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0A8F912-D2EE-CA34-3C36-947E02203504}"/>
              </a:ext>
            </a:extLst>
          </p:cNvPr>
          <p:cNvSpPr txBox="1"/>
          <p:nvPr/>
        </p:nvSpPr>
        <p:spPr>
          <a:xfrm>
            <a:off x="3175630" y="457336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3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9EE9231-1EC3-84F1-7589-42276E9773BA}"/>
              </a:ext>
            </a:extLst>
          </p:cNvPr>
          <p:cNvSpPr txBox="1"/>
          <p:nvPr/>
        </p:nvSpPr>
        <p:spPr>
          <a:xfrm>
            <a:off x="5180951" y="457336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6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E076B42-332C-1ED3-1EEC-638495CE90B8}"/>
              </a:ext>
            </a:extLst>
          </p:cNvPr>
          <p:cNvSpPr txBox="1"/>
          <p:nvPr/>
        </p:nvSpPr>
        <p:spPr>
          <a:xfrm>
            <a:off x="7055957" y="457336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12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</Words>
  <Application>Microsoft Office PowerPoint</Application>
  <PresentationFormat>宽屏</PresentationFormat>
  <Paragraphs>161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/>
  <cp:lastModifiedBy/>
  <cp:revision>1</cp:revision>
  <dcterms:created xsi:type="dcterms:W3CDTF">2025-06-25T08:18:04Z</dcterms:created>
  <dcterms:modified xsi:type="dcterms:W3CDTF">2025-06-25T08:18:12Z</dcterms:modified>
  <cp:category>状元成才路</cp:category>
  <cp:contentStatus>状元成才路</cp:contentStatus>
</cp:coreProperties>
</file>