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19"/>
  </p:notesMasterIdLst>
  <p:sldIdLst>
    <p:sldId id="454" r:id="rId2"/>
    <p:sldId id="692" r:id="rId3"/>
    <p:sldId id="684" r:id="rId4"/>
    <p:sldId id="686" r:id="rId5"/>
    <p:sldId id="687" r:id="rId6"/>
    <p:sldId id="688" r:id="rId7"/>
    <p:sldId id="685" r:id="rId8"/>
    <p:sldId id="670" r:id="rId9"/>
    <p:sldId id="689" r:id="rId10"/>
    <p:sldId id="683" r:id="rId11"/>
    <p:sldId id="690" r:id="rId12"/>
    <p:sldId id="682" r:id="rId13"/>
    <p:sldId id="691" r:id="rId14"/>
    <p:sldId id="596" r:id="rId15"/>
    <p:sldId id="508" r:id="rId16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2">
          <p15:clr>
            <a:srgbClr val="A4A3A4"/>
          </p15:clr>
        </p15:guide>
        <p15:guide id="2" orient="horz" pos="875">
          <p15:clr>
            <a:srgbClr val="A4A3A4"/>
          </p15:clr>
        </p15:guide>
        <p15:guide id="3" orient="horz" pos="4114">
          <p15:clr>
            <a:srgbClr val="A4A3A4"/>
          </p15:clr>
        </p15:guide>
        <p15:guide id="4" pos="256">
          <p15:clr>
            <a:srgbClr val="A4A3A4"/>
          </p15:clr>
        </p15:guide>
        <p15:guide id="5" pos="684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作者" initials="A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87B9EA"/>
    <a:srgbClr val="FF00FF"/>
    <a:srgbClr val="000000"/>
    <a:srgbClr val="FFFFFF"/>
    <a:srgbClr val="D4EFFD"/>
    <a:srgbClr val="B2B2B2"/>
    <a:srgbClr val="B88522"/>
    <a:srgbClr val="45AC00"/>
    <a:srgbClr val="F5F2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44" autoAdjust="0"/>
    <p:restoredTop sz="95238" autoAdjust="0"/>
  </p:normalViewPr>
  <p:slideViewPr>
    <p:cSldViewPr snapToGrid="0">
      <p:cViewPr varScale="1">
        <p:scale>
          <a:sx n="108" d="100"/>
          <a:sy n="108" d="100"/>
        </p:scale>
        <p:origin x="564" y="96"/>
      </p:cViewPr>
      <p:guideLst>
        <p:guide orient="horz" pos="2162"/>
        <p:guide orient="horz" pos="875"/>
        <p:guide orient="horz" pos="4114"/>
        <p:guide pos="256"/>
        <p:guide pos="684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0" cy="72000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5B977988-09FF-461A-AC4E-85AA392BF007}" type="datetimeFigureOut">
              <a:rPr lang="zh-CN" altLang="en-US"/>
              <a:t>2025/10/13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fld id="{7EDA4AF8-3999-4B50-96A3-B8C83660045D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fld id="{8948BF6C-F389-4163-8DEA-EE114D819A2E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  <a:t>1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F:\下载\未命名项目-图层 1 (2).jpeg未命名项目-图层 1 (2)"/>
          <p:cNvPicPr>
            <a:picLocks noChangeAspect="1"/>
          </p:cNvPicPr>
          <p:nvPr userDrawn="1"/>
        </p:nvPicPr>
        <p:blipFill>
          <a:blip r:embed="rId2"/>
          <a:srcRect t="13309" r="13244"/>
          <a:stretch>
            <a:fillRect/>
          </a:stretch>
        </p:blipFill>
        <p:spPr>
          <a:xfrm>
            <a:off x="-8890" y="0"/>
            <a:ext cx="1220089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3" cstate="print">
            <a:alphaModFix amt="9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>
            <a:off x="1544955" y="-459740"/>
            <a:ext cx="5646420" cy="7777480"/>
          </a:xfrm>
          <a:prstGeom prst="rect">
            <a:avLst/>
          </a:prstGeom>
        </p:spPr>
      </p:pic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F:\下载\未命名项目-图层 1 (2).jpeg未命名项目-图层 1 (2)"/>
          <p:cNvPicPr>
            <a:picLocks noChangeAspect="1"/>
          </p:cNvPicPr>
          <p:nvPr userDrawn="1"/>
        </p:nvPicPr>
        <p:blipFill>
          <a:blip r:embed="rId2"/>
          <a:srcRect t="13309" r="13244"/>
          <a:stretch>
            <a:fillRect/>
          </a:stretch>
        </p:blipFill>
        <p:spPr>
          <a:xfrm>
            <a:off x="-8890" y="0"/>
            <a:ext cx="1220089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" name="矩形 1"/>
          <p:cNvSpPr/>
          <p:nvPr userDrawn="1"/>
        </p:nvSpPr>
        <p:spPr>
          <a:xfrm>
            <a:off x="-14605" y="221615"/>
            <a:ext cx="12222480" cy="641477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  <a:effectLst>
            <a:outerShdw blurRad="63500" sx="101000" sy="101000" algn="ctr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64240" y="332740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F:\下载\未命名项目-图层 1 (2).jpeg未命名项目-图层 1 (2)"/>
          <p:cNvPicPr>
            <a:picLocks noChangeAspect="1"/>
          </p:cNvPicPr>
          <p:nvPr userDrawn="1"/>
        </p:nvPicPr>
        <p:blipFill>
          <a:blip r:embed="rId2"/>
          <a:srcRect t="13309" r="13244"/>
          <a:stretch>
            <a:fillRect/>
          </a:stretch>
        </p:blipFill>
        <p:spPr>
          <a:xfrm>
            <a:off x="-8890" y="0"/>
            <a:ext cx="1220089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3" name="矩形 2"/>
          <p:cNvSpPr/>
          <p:nvPr userDrawn="1"/>
        </p:nvSpPr>
        <p:spPr>
          <a:xfrm>
            <a:off x="211455" y="292100"/>
            <a:ext cx="11770360" cy="627380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  <a:effectLst>
            <a:outerShdw blurRad="63500" sx="101000" sy="101000" algn="ctr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4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20789" y="404918"/>
            <a:ext cx="786013" cy="77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524300">
            <a:off x="4888295" y="3340109"/>
            <a:ext cx="387350" cy="176530"/>
          </a:xfrm>
          <a:prstGeom prst="rect">
            <a:avLst/>
          </a:prstGeom>
          <a:noFill/>
        </p:spPr>
        <p:txBody>
          <a:bodyPr wrap="none" lIns="162556" tIns="81277" rIns="162556" bIns="81277">
            <a:spAutoFit/>
          </a:bodyPr>
          <a:lstStyle/>
          <a:p>
            <a:pPr>
              <a:defRPr/>
            </a:pPr>
            <a:r>
              <a:rPr lang="zh-CN" altLang="en-US" sz="1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2"/>
          <p:cNvPicPr>
            <a:picLocks noChangeAspect="1"/>
          </p:cNvPicPr>
          <p:nvPr userDrawn="1"/>
        </p:nvPicPr>
        <p:blipFill>
          <a:blip r:embed="rId2">
            <a:alphaModFix amt="40000"/>
          </a:blip>
          <a:srcRect/>
          <a:stretch>
            <a:fillRect/>
          </a:stretch>
        </p:blipFill>
        <p:spPr bwMode="auto">
          <a:xfrm>
            <a:off x="0" y="0"/>
            <a:ext cx="12259310" cy="689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图片 10"/>
          <p:cNvPicPr>
            <a:picLocks noChangeAspect="1"/>
          </p:cNvPicPr>
          <p:nvPr userDrawn="1"/>
        </p:nvPicPr>
        <p:blipFill>
          <a:blip r:embed="rId3"/>
          <a:srcRect l="5487"/>
          <a:stretch>
            <a:fillRect/>
          </a:stretch>
        </p:blipFill>
        <p:spPr bwMode="auto">
          <a:xfrm>
            <a:off x="0" y="3546475"/>
            <a:ext cx="313055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未命名项目"/>
          <p:cNvPicPr>
            <a:picLocks noChangeAspect="1"/>
          </p:cNvPicPr>
          <p:nvPr userDrawn="1"/>
        </p:nvPicPr>
        <p:blipFill>
          <a:blip r:embed="rId2">
            <a:lum bright="12000"/>
          </a:blip>
          <a:srcRect l="2447" r="14564" b="17212"/>
          <a:stretch>
            <a:fillRect/>
          </a:stretch>
        </p:blipFill>
        <p:spPr>
          <a:xfrm>
            <a:off x="-29845" y="-8572"/>
            <a:ext cx="12251690" cy="6875145"/>
          </a:xfrm>
          <a:prstGeom prst="rect">
            <a:avLst/>
          </a:prstGeom>
        </p:spPr>
      </p:pic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0"/>
          <p:cNvPicPr>
            <a:picLocks noChangeAspect="1"/>
          </p:cNvPicPr>
          <p:nvPr userDrawn="1"/>
        </p:nvPicPr>
        <p:blipFill>
          <a:blip r:embed="rId4"/>
          <a:srcRect l="5487"/>
          <a:stretch>
            <a:fillRect/>
          </a:stretch>
        </p:blipFill>
        <p:spPr bwMode="auto">
          <a:xfrm>
            <a:off x="0" y="3546475"/>
            <a:ext cx="313055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317"/>
            <a:ext cx="12183110" cy="685292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0" y="-635"/>
            <a:ext cx="12183110" cy="685355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垂直排列标题与文本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 userDrawn="1"/>
        </p:nvGrpSpPr>
        <p:grpSpPr>
          <a:xfrm>
            <a:off x="-1015365" y="-27305"/>
            <a:ext cx="13245465" cy="7480300"/>
            <a:chOff x="0" y="-43"/>
            <a:chExt cx="19260" cy="10877"/>
          </a:xfrm>
        </p:grpSpPr>
        <p:pic>
          <p:nvPicPr>
            <p:cNvPr id="7" name="图片 6"/>
            <p:cNvPicPr>
              <a:picLocks noChangeAspect="1"/>
            </p:cNvPicPr>
            <p:nvPr userDrawn="1"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0" y="0"/>
              <a:ext cx="19261" cy="10834"/>
            </a:xfrm>
            <a:prstGeom prst="rect">
              <a:avLst/>
            </a:prstGeom>
          </p:spPr>
        </p:pic>
        <p:sp>
          <p:nvSpPr>
            <p:cNvPr id="10" name="矩形 9"/>
            <p:cNvSpPr/>
            <p:nvPr userDrawn="1"/>
          </p:nvSpPr>
          <p:spPr>
            <a:xfrm>
              <a:off x="9147" y="-43"/>
              <a:ext cx="7598" cy="6690"/>
            </a:xfrm>
            <a:prstGeom prst="rect">
              <a:avLst/>
            </a:prstGeom>
            <a:solidFill>
              <a:srgbClr val="EAF7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1" name="图片 6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42619" y="0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ransition spd="slow"/>
  <p:txStyles>
    <p:titleStyle>
      <a:lvl1pPr algn="l" defTabSz="914400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defTabSz="914400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矩形 4"/>
          <p:cNvSpPr>
            <a:spLocks noChangeArrowheads="1"/>
          </p:cNvSpPr>
          <p:nvPr/>
        </p:nvSpPr>
        <p:spPr bwMode="auto">
          <a:xfrm>
            <a:off x="911648" y="2853056"/>
            <a:ext cx="6675967" cy="1337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sz="5400" b="1">
                <a:solidFill>
                  <a:srgbClr val="000000"/>
                </a:solidFill>
                <a:latin typeface="楷体" panose="02010609060101010101" pitchFamily="49" charset="-122"/>
              </a:rPr>
              <a:t>解决问题（1）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67715" y="1557020"/>
            <a:ext cx="203517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/>
              <a:t>R·</a:t>
            </a:r>
            <a:r>
              <a:rPr lang="zh-CN" altLang="en-US" sz="2400" b="1"/>
              <a:t>二年级上册</a:t>
            </a: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4">
            <a:extLst>
              <a:ext uri="{FF2B5EF4-FFF2-40B4-BE49-F238E27FC236}">
                <a16:creationId xmlns:a16="http://schemas.microsoft.com/office/drawing/2014/main" id="{9A520830-3F1E-BFEB-8215-0015EE24B73F}"/>
              </a:ext>
            </a:extLst>
          </p:cNvPr>
          <p:cNvSpPr/>
          <p:nvPr/>
        </p:nvSpPr>
        <p:spPr>
          <a:xfrm>
            <a:off x="407670" y="494030"/>
            <a:ext cx="2776220" cy="720090"/>
          </a:xfrm>
          <a:prstGeom prst="roundRect">
            <a:avLst>
              <a:gd name="adj" fmla="val 50000"/>
            </a:avLst>
          </a:prstGeom>
          <a:solidFill>
            <a:srgbClr val="487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复习导入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5E6147D7-E362-326B-0D9D-618A9B78CD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9858" y="1580867"/>
            <a:ext cx="277621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口算竞速。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61AA60AD-91C8-F466-75F0-313D5A5C5F17}"/>
              </a:ext>
            </a:extLst>
          </p:cNvPr>
          <p:cNvSpPr/>
          <p:nvPr/>
        </p:nvSpPr>
        <p:spPr>
          <a:xfrm>
            <a:off x="9128824" y="2507131"/>
            <a:ext cx="1503938" cy="1822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4000" b="1" dirty="0">
                <a:solidFill>
                  <a:prstClr val="black"/>
                </a:solidFill>
                <a:latin typeface="+mn-lt"/>
                <a:ea typeface="宋体" pitchFamily="2" charset="-122"/>
                <a:sym typeface="+mn-ea"/>
              </a:rPr>
              <a:t>5+6=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sz="4000" b="1" dirty="0">
                <a:solidFill>
                  <a:prstClr val="black"/>
                </a:solidFill>
                <a:latin typeface="+mn-lt"/>
                <a:ea typeface="宋体" pitchFamily="2" charset="-122"/>
                <a:sym typeface="+mn-ea"/>
              </a:rPr>
              <a:t>5×6=</a:t>
            </a:r>
            <a:endParaRPr lang="zh-CN" altLang="zh-CN" sz="4000" b="1" dirty="0">
              <a:solidFill>
                <a:prstClr val="black"/>
              </a:solidFill>
              <a:latin typeface="+mn-lt"/>
              <a:ea typeface="宋体" pitchFamily="2" charset="-122"/>
              <a:sym typeface="+mn-ea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2900D86-8282-3101-D07D-A2545A463E6D}"/>
              </a:ext>
            </a:extLst>
          </p:cNvPr>
          <p:cNvSpPr/>
          <p:nvPr/>
        </p:nvSpPr>
        <p:spPr>
          <a:xfrm>
            <a:off x="3897835" y="2507131"/>
            <a:ext cx="1503938" cy="1822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4000" b="1" dirty="0">
                <a:solidFill>
                  <a:prstClr val="black"/>
                </a:solidFill>
                <a:latin typeface="+mn-lt"/>
                <a:ea typeface="宋体" pitchFamily="2" charset="-122"/>
                <a:sym typeface="+mn-ea"/>
              </a:rPr>
              <a:t>4+5=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sz="4000" b="1" dirty="0">
                <a:solidFill>
                  <a:prstClr val="black"/>
                </a:solidFill>
                <a:latin typeface="+mn-lt"/>
                <a:ea typeface="宋体" pitchFamily="2" charset="-122"/>
                <a:sym typeface="+mn-ea"/>
              </a:rPr>
              <a:t>4×5=</a:t>
            </a:r>
            <a:endParaRPr lang="zh-CN" altLang="zh-CN" sz="4000" b="1" dirty="0">
              <a:solidFill>
                <a:prstClr val="black"/>
              </a:solidFill>
              <a:latin typeface="+mn-lt"/>
              <a:ea typeface="宋体" pitchFamily="2" charset="-122"/>
              <a:sym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1931453-B579-2122-D118-C7DA6EAF9BCD}"/>
              </a:ext>
            </a:extLst>
          </p:cNvPr>
          <p:cNvSpPr/>
          <p:nvPr/>
        </p:nvSpPr>
        <p:spPr>
          <a:xfrm>
            <a:off x="1282340" y="2507131"/>
            <a:ext cx="1503938" cy="1822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4000" b="1" dirty="0">
                <a:solidFill>
                  <a:prstClr val="black"/>
                </a:solidFill>
                <a:latin typeface="+mn-lt"/>
                <a:ea typeface="宋体" pitchFamily="2" charset="-122"/>
                <a:sym typeface="+mn-ea"/>
              </a:rPr>
              <a:t>3+5=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sz="4000" b="1" dirty="0">
                <a:solidFill>
                  <a:prstClr val="black"/>
                </a:solidFill>
                <a:latin typeface="+mn-lt"/>
                <a:ea typeface="宋体" pitchFamily="2" charset="-122"/>
                <a:sym typeface="+mn-ea"/>
              </a:rPr>
              <a:t>3×5=</a:t>
            </a:r>
            <a:endParaRPr lang="zh-CN" altLang="zh-CN" sz="4000" b="1" dirty="0">
              <a:solidFill>
                <a:prstClr val="black"/>
              </a:solidFill>
              <a:latin typeface="+mn-lt"/>
              <a:ea typeface="宋体" pitchFamily="2" charset="-122"/>
              <a:sym typeface="+mn-ea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C69BED1-F5D7-85B5-BA15-1CC60FC5B910}"/>
              </a:ext>
            </a:extLst>
          </p:cNvPr>
          <p:cNvSpPr/>
          <p:nvPr/>
        </p:nvSpPr>
        <p:spPr>
          <a:xfrm>
            <a:off x="6513330" y="2507131"/>
            <a:ext cx="1503938" cy="1822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4000" b="1" dirty="0">
                <a:solidFill>
                  <a:prstClr val="black"/>
                </a:solidFill>
                <a:latin typeface="+mn-lt"/>
                <a:ea typeface="宋体" pitchFamily="2" charset="-122"/>
                <a:sym typeface="+mn-ea"/>
              </a:rPr>
              <a:t>5+5=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sz="4000" b="1" dirty="0">
                <a:solidFill>
                  <a:prstClr val="black"/>
                </a:solidFill>
                <a:latin typeface="+mn-lt"/>
                <a:ea typeface="宋体" pitchFamily="2" charset="-122"/>
                <a:sym typeface="+mn-ea"/>
              </a:rPr>
              <a:t>5×5=</a:t>
            </a:r>
            <a:endParaRPr lang="zh-CN" altLang="zh-CN" sz="4000" b="1" dirty="0">
              <a:solidFill>
                <a:prstClr val="black"/>
              </a:solidFill>
              <a:latin typeface="+mn-lt"/>
              <a:ea typeface="宋体" pitchFamily="2" charset="-122"/>
              <a:sym typeface="+mn-ea"/>
            </a:endParaRPr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A4BA7C1E-327D-E394-FB2E-D984E1679E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84178" y="2674464"/>
            <a:ext cx="80528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4000" b="1">
                <a:solidFill>
                  <a:srgbClr val="FF0000"/>
                </a:solidFill>
                <a:latin typeface="Times New Roman" pitchFamily="18" charset="0"/>
              </a:rPr>
              <a:t>11</a:t>
            </a:r>
            <a:endParaRPr lang="zh-CN" altLang="en-US" sz="4000" b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98A6A290-88C0-A368-3A98-F4C8F4C2B5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58270" y="3607179"/>
            <a:ext cx="106239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4000" b="1" dirty="0">
                <a:solidFill>
                  <a:srgbClr val="FF0000"/>
                </a:solidFill>
                <a:latin typeface="Times New Roman" pitchFamily="18" charset="0"/>
              </a:rPr>
              <a:t>30</a:t>
            </a:r>
            <a:endParaRPr lang="zh-CN" altLang="en-US" sz="40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C864F55B-CC7B-196E-0876-B1487B48C5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7417" y="2674464"/>
            <a:ext cx="70081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4000" b="1" dirty="0">
                <a:solidFill>
                  <a:srgbClr val="FF0000"/>
                </a:solidFill>
                <a:latin typeface="Times New Roman" pitchFamily="18" charset="0"/>
              </a:rPr>
              <a:t>9</a:t>
            </a:r>
            <a:endParaRPr lang="zh-CN" altLang="en-US" sz="40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12884695-E485-CD53-7A19-9755E70014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67958" y="3609900"/>
            <a:ext cx="87782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4000" b="1">
                <a:solidFill>
                  <a:srgbClr val="FF0000"/>
                </a:solidFill>
                <a:latin typeface="Times New Roman" pitchFamily="18" charset="0"/>
              </a:rPr>
              <a:t>20</a:t>
            </a:r>
            <a:endParaRPr lang="zh-CN" altLang="en-US" sz="4000" b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2" name="TextBox 10">
            <a:extLst>
              <a:ext uri="{FF2B5EF4-FFF2-40B4-BE49-F238E27FC236}">
                <a16:creationId xmlns:a16="http://schemas.microsoft.com/office/drawing/2014/main" id="{6E401016-1BC7-82DB-0550-34FF9D8A78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8458" y="2674464"/>
            <a:ext cx="71543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4000" b="1" dirty="0">
                <a:solidFill>
                  <a:srgbClr val="FF0000"/>
                </a:solidFill>
                <a:latin typeface="Times New Roman" pitchFamily="18" charset="0"/>
              </a:rPr>
              <a:t>8</a:t>
            </a:r>
            <a:endParaRPr lang="zh-CN" altLang="en-US" sz="40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id="{37A851EE-4147-2B82-7A66-D69DD692E1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9844" y="3607179"/>
            <a:ext cx="102623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4000" b="1" dirty="0">
                <a:solidFill>
                  <a:srgbClr val="FF0000"/>
                </a:solidFill>
                <a:latin typeface="Times New Roman" pitchFamily="18" charset="0"/>
              </a:rPr>
              <a:t>15</a:t>
            </a:r>
            <a:endParaRPr lang="zh-CN" altLang="en-US" sz="40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7C424A57-159E-D1E3-A067-29D59A01DC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6318" y="2674464"/>
            <a:ext cx="92266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4000" b="1" dirty="0">
                <a:solidFill>
                  <a:srgbClr val="FF0000"/>
                </a:solidFill>
                <a:latin typeface="Times New Roman" pitchFamily="18" charset="0"/>
              </a:rPr>
              <a:t>10</a:t>
            </a:r>
            <a:endParaRPr lang="zh-CN" altLang="en-US" sz="40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CB0F282E-9675-1F43-C895-1A149B19A0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7639" y="3607179"/>
            <a:ext cx="91435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4000" b="1" dirty="0">
                <a:solidFill>
                  <a:srgbClr val="FF0000"/>
                </a:solidFill>
                <a:latin typeface="Times New Roman" pitchFamily="18" charset="0"/>
              </a:rPr>
              <a:t>25</a:t>
            </a:r>
            <a:endParaRPr lang="zh-CN" altLang="en-US" sz="40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13111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C7852768-F93F-CF4C-A445-D51AD4EA7EC7}"/>
              </a:ext>
            </a:extLst>
          </p:cNvPr>
          <p:cNvSpPr/>
          <p:nvPr/>
        </p:nvSpPr>
        <p:spPr>
          <a:xfrm>
            <a:off x="749495" y="1407895"/>
            <a:ext cx="791845" cy="791845"/>
          </a:xfrm>
          <a:prstGeom prst="ellipse">
            <a:avLst/>
          </a:prstGeom>
          <a:solidFill>
            <a:srgbClr val="FFFFFF"/>
          </a:solidFill>
          <a:ln w="57150">
            <a:solidFill>
              <a:srgbClr val="3590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000" b="1">
                <a:solidFill>
                  <a:srgbClr val="3590B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3" name="圆角矩形 4">
            <a:extLst>
              <a:ext uri="{FF2B5EF4-FFF2-40B4-BE49-F238E27FC236}">
                <a16:creationId xmlns:a16="http://schemas.microsoft.com/office/drawing/2014/main" id="{A0B76A63-F5DB-0B90-4998-7D85165718C9}"/>
              </a:ext>
            </a:extLst>
          </p:cNvPr>
          <p:cNvSpPr/>
          <p:nvPr/>
        </p:nvSpPr>
        <p:spPr>
          <a:xfrm>
            <a:off x="407670" y="494030"/>
            <a:ext cx="2776220" cy="720090"/>
          </a:xfrm>
          <a:prstGeom prst="roundRect">
            <a:avLst>
              <a:gd name="adj" fmla="val 50000"/>
            </a:avLst>
          </a:prstGeom>
          <a:solidFill>
            <a:srgbClr val="487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探究新知</a:t>
            </a: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4C3773CB-3265-A3BE-47C8-D7A6F746A5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1340" y="1503045"/>
            <a:ext cx="753237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比较下面两道题，选择合适的方法解答。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EF25E7-131C-216F-74DA-8ECFBEE517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431" y="2285592"/>
            <a:ext cx="769747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有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排桌子，每排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张，一共有多少张？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1A9BB2-BDF9-AB30-94B2-9E9DF701A5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431" y="2954655"/>
            <a:ext cx="10920569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有两排桌子，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一排有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，另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一排有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，一共有多少张？</a:t>
            </a:r>
          </a:p>
        </p:txBody>
      </p:sp>
      <p:pic>
        <p:nvPicPr>
          <p:cNvPr id="8" name="Picture 31" descr="两小豆形象之聪聪PPT用（反边）">
            <a:extLst>
              <a:ext uri="{FF2B5EF4-FFF2-40B4-BE49-F238E27FC236}">
                <a16:creationId xmlns:a16="http://schemas.microsoft.com/office/drawing/2014/main" id="{0E8C6041-5BFF-4D76-9936-D18FF9D2D9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820" y="4643520"/>
            <a:ext cx="1378267" cy="1467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对话气泡: 圆角矩形 8">
            <a:extLst>
              <a:ext uri="{FF2B5EF4-FFF2-40B4-BE49-F238E27FC236}">
                <a16:creationId xmlns:a16="http://schemas.microsoft.com/office/drawing/2014/main" id="{D23ECC28-259D-5D77-C7C3-D06FD7BDA1B8}"/>
              </a:ext>
            </a:extLst>
          </p:cNvPr>
          <p:cNvSpPr/>
          <p:nvPr/>
        </p:nvSpPr>
        <p:spPr>
          <a:xfrm>
            <a:off x="4950732" y="3778885"/>
            <a:ext cx="4531269" cy="1263687"/>
          </a:xfrm>
          <a:prstGeom prst="wedgeRoundRectCallout">
            <a:avLst>
              <a:gd name="adj1" fmla="val 59880"/>
              <a:gd name="adj2" fmla="val 40725"/>
              <a:gd name="adj3" fmla="val 16667"/>
            </a:avLst>
          </a:prstGeom>
          <a:solidFill>
            <a:schemeClr val="bg1"/>
          </a:solidFill>
          <a:ln w="25400" cap="flat" cmpd="sng" algn="ctr">
            <a:solidFill>
              <a:srgbClr val="09A7A6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200" b="1" dirty="0">
                <a:sym typeface="+mn-ea"/>
              </a:rPr>
              <a:t>读题后你知道了什么？请找出条件和问题。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6EFCCD4B-F65A-39B3-555E-4AFD74D1316F}"/>
              </a:ext>
            </a:extLst>
          </p:cNvPr>
          <p:cNvGrpSpPr/>
          <p:nvPr/>
        </p:nvGrpSpPr>
        <p:grpSpPr>
          <a:xfrm>
            <a:off x="890431" y="5354955"/>
            <a:ext cx="9771380" cy="909642"/>
            <a:chOff x="1068" y="6800"/>
            <a:chExt cx="16848" cy="1672"/>
          </a:xfrm>
        </p:grpSpPr>
        <p:sp>
          <p:nvSpPr>
            <p:cNvPr id="11" name="任意多边形 20">
              <a:extLst>
                <a:ext uri="{FF2B5EF4-FFF2-40B4-BE49-F238E27FC236}">
                  <a16:creationId xmlns:a16="http://schemas.microsoft.com/office/drawing/2014/main" id="{636CE8C2-DB80-FC0C-7773-42998B3893CD}"/>
                </a:ext>
              </a:extLst>
            </p:cNvPr>
            <p:cNvSpPr/>
            <p:nvPr/>
          </p:nvSpPr>
          <p:spPr>
            <a:xfrm>
              <a:off x="1068" y="6800"/>
              <a:ext cx="14751" cy="1672"/>
            </a:xfrm>
            <a:custGeom>
              <a:avLst/>
              <a:gdLst>
                <a:gd name="connsiteX0" fmla="*/ 16848 w 16848"/>
                <a:gd name="connsiteY0" fmla="*/ 1574 h 2948"/>
                <a:gd name="connsiteX1" fmla="*/ 16848 w 16848"/>
                <a:gd name="connsiteY1" fmla="*/ 2084 h 2948"/>
                <a:gd name="connsiteX2" fmla="*/ 16847 w 16848"/>
                <a:gd name="connsiteY2" fmla="*/ 2457 h 2948"/>
                <a:gd name="connsiteX3" fmla="*/ 16356 w 16848"/>
                <a:gd name="connsiteY3" fmla="*/ 2948 h 2948"/>
                <a:gd name="connsiteX4" fmla="*/ 491 w 16848"/>
                <a:gd name="connsiteY4" fmla="*/ 2948 h 2948"/>
                <a:gd name="connsiteX5" fmla="*/ 0 w 16848"/>
                <a:gd name="connsiteY5" fmla="*/ 2457 h 2948"/>
                <a:gd name="connsiteX6" fmla="*/ 0 w 16848"/>
                <a:gd name="connsiteY6" fmla="*/ 491 h 2948"/>
                <a:gd name="connsiteX7" fmla="*/ 491 w 16848"/>
                <a:gd name="connsiteY7" fmla="*/ 0 h 2948"/>
                <a:gd name="connsiteX8" fmla="*/ 16356 w 16848"/>
                <a:gd name="connsiteY8" fmla="*/ 0 h 2948"/>
                <a:gd name="connsiteX9" fmla="*/ 16847 w 16848"/>
                <a:gd name="connsiteY9" fmla="*/ 491 h 2948"/>
                <a:gd name="connsiteX10" fmla="*/ 16845 w 16848"/>
                <a:gd name="connsiteY10" fmla="*/ 952 h 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848" h="2948">
                  <a:moveTo>
                    <a:pt x="16848" y="1574"/>
                  </a:moveTo>
                  <a:lnTo>
                    <a:pt x="16848" y="2084"/>
                  </a:lnTo>
                  <a:lnTo>
                    <a:pt x="16847" y="2457"/>
                  </a:lnTo>
                  <a:cubicBezTo>
                    <a:pt x="16847" y="2728"/>
                    <a:pt x="16627" y="2948"/>
                    <a:pt x="16356" y="2948"/>
                  </a:cubicBezTo>
                  <a:lnTo>
                    <a:pt x="491" y="2948"/>
                  </a:lnTo>
                  <a:cubicBezTo>
                    <a:pt x="220" y="2948"/>
                    <a:pt x="0" y="2728"/>
                    <a:pt x="0" y="2457"/>
                  </a:cubicBezTo>
                  <a:lnTo>
                    <a:pt x="0" y="491"/>
                  </a:lnTo>
                  <a:cubicBezTo>
                    <a:pt x="0" y="220"/>
                    <a:pt x="220" y="0"/>
                    <a:pt x="491" y="0"/>
                  </a:cubicBezTo>
                  <a:lnTo>
                    <a:pt x="16356" y="0"/>
                  </a:lnTo>
                  <a:cubicBezTo>
                    <a:pt x="16627" y="0"/>
                    <a:pt x="16847" y="220"/>
                    <a:pt x="16847" y="491"/>
                  </a:cubicBezTo>
                  <a:lnTo>
                    <a:pt x="16845" y="952"/>
                  </a:lnTo>
                </a:path>
              </a:pathLst>
            </a:custGeom>
            <a:solidFill>
              <a:srgbClr val="FFFFFF"/>
            </a:solidFill>
            <a:ln w="19050">
              <a:solidFill>
                <a:srgbClr val="80583E"/>
              </a:solidFill>
              <a:prstDash val="dash"/>
              <a:headEnd type="oval" w="lg" len="lg"/>
              <a:tailEnd type="oval" w="lg" len="lg"/>
            </a:ln>
            <a:effectLst>
              <a:outerShdw blurRad="50800" dist="76200" dir="8100000" algn="tr" rotWithShape="0">
                <a:srgbClr val="6E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23EC6965-298A-169F-4E55-C00A68107718}"/>
                </a:ext>
              </a:extLst>
            </p:cNvPr>
            <p:cNvSpPr txBox="1"/>
            <p:nvPr/>
          </p:nvSpPr>
          <p:spPr>
            <a:xfrm>
              <a:off x="1283" y="7060"/>
              <a:ext cx="16633" cy="11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eaLnBrk="1" fontAlgn="auto" latinLnBrk="0" hangingPunct="1">
                <a:lnSpc>
                  <a:spcPct val="120000"/>
                </a:lnSpc>
              </a:pPr>
              <a:r>
                <a:rPr lang="zh-CN" altLang="en-US" sz="3200" b="1" dirty="0">
                  <a:solidFill>
                    <a:srgbClr val="037FB7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小组讨论：</a:t>
              </a:r>
              <a:r>
                <a:rPr lang="zh-CN" altLang="en-US" sz="3200" b="1" dirty="0">
                  <a:solidFill>
                    <a:srgbClr val="000000"/>
                  </a:solidFill>
                  <a:cs typeface="Times New Roman" panose="02020603050405020304" pitchFamily="18" charset="0"/>
                </a:rPr>
                <a:t>这两道题有什么相同点和不同点？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2682619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F49C4FDF-2810-A5CC-6D4C-246E240AE5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392" y="1520825"/>
            <a:ext cx="769747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有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排桌子，每排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张，一共有多少张？</a:t>
            </a:r>
          </a:p>
        </p:txBody>
      </p:sp>
      <p:sp>
        <p:nvSpPr>
          <p:cNvPr id="3" name="TextBox 5">
            <a:extLst>
              <a:ext uri="{FF2B5EF4-FFF2-40B4-BE49-F238E27FC236}">
                <a16:creationId xmlns:a16="http://schemas.microsoft.com/office/drawing/2014/main" id="{B182B366-125B-5C0E-A23A-341BA4CEDB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196" y="2154555"/>
            <a:ext cx="11408557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buFontTx/>
              <a:buNone/>
              <a:defRPr sz="3200" b="1"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dirty="0"/>
              <a:t>(2) </a:t>
            </a:r>
            <a:r>
              <a:rPr lang="zh-CN" altLang="en-US" dirty="0"/>
              <a:t>有两排桌子，</a:t>
            </a:r>
            <a:r>
              <a:rPr lang="zh-CN" altLang="en-US"/>
              <a:t>一排有</a:t>
            </a:r>
            <a:r>
              <a:rPr lang="en-US" altLang="zh-CN"/>
              <a:t>4</a:t>
            </a:r>
            <a:r>
              <a:rPr lang="zh-CN" altLang="en-US"/>
              <a:t>张</a:t>
            </a:r>
            <a:r>
              <a:rPr lang="zh-CN" altLang="en-US" dirty="0"/>
              <a:t>，另</a:t>
            </a:r>
            <a:r>
              <a:rPr lang="zh-CN" altLang="en-US"/>
              <a:t>一排有</a:t>
            </a:r>
            <a:r>
              <a:rPr lang="en-US" altLang="zh-CN"/>
              <a:t>5</a:t>
            </a:r>
            <a:r>
              <a:rPr lang="zh-CN" altLang="en-US"/>
              <a:t>张</a:t>
            </a:r>
            <a:r>
              <a:rPr lang="zh-CN" altLang="en-US" dirty="0"/>
              <a:t>，一共有多少张？</a:t>
            </a:r>
          </a:p>
        </p:txBody>
      </p:sp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664EEB94-B731-0756-F7CC-83A9D0BE6CF0}"/>
              </a:ext>
            </a:extLst>
          </p:cNvPr>
          <p:cNvSpPr/>
          <p:nvPr/>
        </p:nvSpPr>
        <p:spPr>
          <a:xfrm>
            <a:off x="208560" y="434340"/>
            <a:ext cx="2910280" cy="782320"/>
          </a:xfrm>
          <a:custGeom>
            <a:avLst/>
            <a:gdLst>
              <a:gd name="connsiteX0" fmla="*/ 0 w 2910280"/>
              <a:gd name="connsiteY0" fmla="*/ 0 h 782320"/>
              <a:gd name="connsiteX1" fmla="*/ 2519680 w 2910280"/>
              <a:gd name="connsiteY1" fmla="*/ 0 h 782320"/>
              <a:gd name="connsiteX2" fmla="*/ 2910280 w 2910280"/>
              <a:gd name="connsiteY2" fmla="*/ 390600 h 782320"/>
              <a:gd name="connsiteX3" fmla="*/ 2519680 w 2910280"/>
              <a:gd name="connsiteY3" fmla="*/ 781200 h 782320"/>
              <a:gd name="connsiteX4" fmla="*/ 2519680 w 2910280"/>
              <a:gd name="connsiteY4" fmla="*/ 782320 h 782320"/>
              <a:gd name="connsiteX5" fmla="*/ 0 w 2910280"/>
              <a:gd name="connsiteY5" fmla="*/ 782320 h 78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0280" h="782320">
                <a:moveTo>
                  <a:pt x="0" y="0"/>
                </a:moveTo>
                <a:lnTo>
                  <a:pt x="2519680" y="0"/>
                </a:lnTo>
                <a:cubicBezTo>
                  <a:pt x="2735402" y="0"/>
                  <a:pt x="2910280" y="174878"/>
                  <a:pt x="2910280" y="390600"/>
                </a:cubicBezTo>
                <a:cubicBezTo>
                  <a:pt x="2910280" y="606322"/>
                  <a:pt x="2735402" y="781200"/>
                  <a:pt x="2519680" y="781200"/>
                </a:cubicBezTo>
                <a:lnTo>
                  <a:pt x="2519680" y="782320"/>
                </a:lnTo>
                <a:lnTo>
                  <a:pt x="0" y="782320"/>
                </a:lnTo>
                <a:close/>
              </a:path>
            </a:pathLst>
          </a:custGeom>
          <a:solidFill>
            <a:srgbClr val="FBF2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4000" b="1" dirty="0">
                <a:solidFill>
                  <a:srgbClr val="037FB7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阅读理解</a:t>
            </a: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2D78B1EE-C893-6AF1-5A97-6EDDACEF5A67}"/>
              </a:ext>
            </a:extLst>
          </p:cNvPr>
          <p:cNvSpPr/>
          <p:nvPr/>
        </p:nvSpPr>
        <p:spPr>
          <a:xfrm>
            <a:off x="5600625" y="1490116"/>
            <a:ext cx="982494" cy="62671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157F19E9-208C-9D22-14E4-73AB87B57963}"/>
              </a:ext>
            </a:extLst>
          </p:cNvPr>
          <p:cNvSpPr/>
          <p:nvPr/>
        </p:nvSpPr>
        <p:spPr>
          <a:xfrm>
            <a:off x="8802965" y="2155234"/>
            <a:ext cx="982494" cy="62671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 descr="36">
            <a:extLst>
              <a:ext uri="{FF2B5EF4-FFF2-40B4-BE49-F238E27FC236}">
                <a16:creationId xmlns:a16="http://schemas.microsoft.com/office/drawing/2014/main" id="{1F881604-0C95-0747-1B08-9571E183703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792" t="741" r="19365" b="49259"/>
          <a:stretch>
            <a:fillRect/>
          </a:stretch>
        </p:blipFill>
        <p:spPr>
          <a:xfrm>
            <a:off x="541715" y="3693293"/>
            <a:ext cx="1352672" cy="1352672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400" h="5400">
                <a:moveTo>
                  <a:pt x="2700" y="0"/>
                </a:moveTo>
                <a:cubicBezTo>
                  <a:pt x="4191" y="0"/>
                  <a:pt x="5400" y="1209"/>
                  <a:pt x="5400" y="2700"/>
                </a:cubicBezTo>
                <a:cubicBezTo>
                  <a:pt x="5400" y="4191"/>
                  <a:pt x="4191" y="5400"/>
                  <a:pt x="2700" y="5400"/>
                </a:cubicBezTo>
                <a:cubicBezTo>
                  <a:pt x="1209" y="5400"/>
                  <a:pt x="0" y="4191"/>
                  <a:pt x="0" y="2700"/>
                </a:cubicBezTo>
                <a:cubicBezTo>
                  <a:pt x="0" y="1209"/>
                  <a:pt x="1209" y="0"/>
                  <a:pt x="2700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8" name="对话气泡: 圆角矩形 7">
            <a:extLst>
              <a:ext uri="{FF2B5EF4-FFF2-40B4-BE49-F238E27FC236}">
                <a16:creationId xmlns:a16="http://schemas.microsoft.com/office/drawing/2014/main" id="{1D0E9B3D-B7E7-CEC0-7CF5-5222A6FA30C7}"/>
              </a:ext>
            </a:extLst>
          </p:cNvPr>
          <p:cNvSpPr/>
          <p:nvPr/>
        </p:nvSpPr>
        <p:spPr>
          <a:xfrm>
            <a:off x="2463655" y="3737786"/>
            <a:ext cx="3603196" cy="1263687"/>
          </a:xfrm>
          <a:prstGeom prst="wedgeRoundRectCallout">
            <a:avLst>
              <a:gd name="adj1" fmla="val -60293"/>
              <a:gd name="adj2" fmla="val 20710"/>
              <a:gd name="adj3" fmla="val 16667"/>
            </a:avLst>
          </a:prstGeom>
          <a:solidFill>
            <a:schemeClr val="bg1"/>
          </a:solidFill>
          <a:ln w="25400" cap="flat" cmpd="sng" algn="ctr">
            <a:solidFill>
              <a:srgbClr val="09A7A6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200" b="1" dirty="0">
                <a:sym typeface="+mn-ea"/>
              </a:rPr>
              <a:t>两道题都是求一共有多少张桌子。</a:t>
            </a: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D23D43C6-690F-B788-0249-4D06F7BE500A}"/>
              </a:ext>
            </a:extLst>
          </p:cNvPr>
          <p:cNvSpPr/>
          <p:nvPr/>
        </p:nvSpPr>
        <p:spPr>
          <a:xfrm>
            <a:off x="1767775" y="1520826"/>
            <a:ext cx="488890" cy="626710"/>
          </a:xfrm>
          <a:prstGeom prst="ellipse">
            <a:avLst/>
          </a:prstGeom>
          <a:noFill/>
          <a:ln w="1905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D6A06DDF-A7E8-3472-9B6B-B02AFECC9036}"/>
              </a:ext>
            </a:extLst>
          </p:cNvPr>
          <p:cNvSpPr/>
          <p:nvPr/>
        </p:nvSpPr>
        <p:spPr>
          <a:xfrm>
            <a:off x="4439158" y="1520826"/>
            <a:ext cx="488890" cy="626710"/>
          </a:xfrm>
          <a:prstGeom prst="ellipse">
            <a:avLst/>
          </a:prstGeom>
          <a:noFill/>
          <a:ln w="1905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95865456-C51B-513C-74BA-5C92ED689B1B}"/>
              </a:ext>
            </a:extLst>
          </p:cNvPr>
          <p:cNvSpPr/>
          <p:nvPr/>
        </p:nvSpPr>
        <p:spPr>
          <a:xfrm>
            <a:off x="5000489" y="2198441"/>
            <a:ext cx="488890" cy="626710"/>
          </a:xfrm>
          <a:prstGeom prst="ellipse">
            <a:avLst/>
          </a:prstGeom>
          <a:noFill/>
          <a:ln w="1905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EBFDF503-4722-5368-EA79-BE7AAB373EDA}"/>
              </a:ext>
            </a:extLst>
          </p:cNvPr>
          <p:cNvSpPr/>
          <p:nvPr/>
        </p:nvSpPr>
        <p:spPr>
          <a:xfrm>
            <a:off x="7641869" y="2193547"/>
            <a:ext cx="488890" cy="626710"/>
          </a:xfrm>
          <a:prstGeom prst="ellipse">
            <a:avLst/>
          </a:prstGeom>
          <a:noFill/>
          <a:ln w="1905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 descr="19">
            <a:extLst>
              <a:ext uri="{FF2B5EF4-FFF2-40B4-BE49-F238E27FC236}">
                <a16:creationId xmlns:a16="http://schemas.microsoft.com/office/drawing/2014/main" id="{011D6F49-EFEE-5E67-072E-741CA2CE648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956" t="370" r="6694" b="49250"/>
          <a:stretch>
            <a:fillRect/>
          </a:stretch>
        </p:blipFill>
        <p:spPr>
          <a:xfrm flipH="1">
            <a:off x="10295902" y="3700285"/>
            <a:ext cx="1353600" cy="13536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441" h="5441">
                <a:moveTo>
                  <a:pt x="2721" y="0"/>
                </a:moveTo>
                <a:cubicBezTo>
                  <a:pt x="4223" y="0"/>
                  <a:pt x="5441" y="1218"/>
                  <a:pt x="5441" y="2721"/>
                </a:cubicBezTo>
                <a:cubicBezTo>
                  <a:pt x="5441" y="4223"/>
                  <a:pt x="4223" y="5441"/>
                  <a:pt x="2721" y="5441"/>
                </a:cubicBezTo>
                <a:cubicBezTo>
                  <a:pt x="1218" y="5441"/>
                  <a:pt x="0" y="4223"/>
                  <a:pt x="0" y="2721"/>
                </a:cubicBezTo>
                <a:cubicBezTo>
                  <a:pt x="0" y="1218"/>
                  <a:pt x="1218" y="0"/>
                  <a:pt x="2721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4" name="对话气泡: 圆角矩形 13">
            <a:extLst>
              <a:ext uri="{FF2B5EF4-FFF2-40B4-BE49-F238E27FC236}">
                <a16:creationId xmlns:a16="http://schemas.microsoft.com/office/drawing/2014/main" id="{6F4EB911-7C0D-C4E9-4FDB-242125D0A6F9}"/>
              </a:ext>
            </a:extLst>
          </p:cNvPr>
          <p:cNvSpPr/>
          <p:nvPr/>
        </p:nvSpPr>
        <p:spPr>
          <a:xfrm>
            <a:off x="6370705" y="3745242"/>
            <a:ext cx="3357640" cy="1263687"/>
          </a:xfrm>
          <a:prstGeom prst="wedgeRoundRectCallout">
            <a:avLst>
              <a:gd name="adj1" fmla="val 62198"/>
              <a:gd name="adj2" fmla="val 21481"/>
              <a:gd name="adj3" fmla="val 16667"/>
            </a:avLst>
          </a:prstGeom>
          <a:solidFill>
            <a:schemeClr val="bg1"/>
          </a:solidFill>
          <a:ln w="25400" cap="flat" cmpd="sng" algn="ctr">
            <a:solidFill>
              <a:srgbClr val="09A7A6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200" b="1" dirty="0">
                <a:sym typeface="+mn-ea"/>
              </a:rPr>
              <a:t>都有</a:t>
            </a:r>
            <a:r>
              <a:rPr lang="en-US" altLang="zh-CN" sz="3200" b="1" dirty="0">
                <a:sym typeface="+mn-ea"/>
              </a:rPr>
              <a:t>4</a:t>
            </a:r>
            <a:r>
              <a:rPr lang="zh-CN" altLang="en-US" sz="3200" b="1" dirty="0">
                <a:sym typeface="+mn-ea"/>
              </a:rPr>
              <a:t>和</a:t>
            </a:r>
            <a:r>
              <a:rPr lang="en-US" altLang="zh-CN" sz="3200" b="1" dirty="0">
                <a:sym typeface="+mn-ea"/>
              </a:rPr>
              <a:t>5</a:t>
            </a:r>
            <a:r>
              <a:rPr lang="zh-CN" altLang="en-US" sz="3200" b="1" dirty="0">
                <a:sym typeface="+mn-ea"/>
              </a:rPr>
              <a:t>，但表示的意思不同。</a:t>
            </a:r>
          </a:p>
        </p:txBody>
      </p:sp>
      <p:sp>
        <p:nvSpPr>
          <p:cNvPr id="15" name="圆角矩形标注 5">
            <a:extLst>
              <a:ext uri="{FF2B5EF4-FFF2-40B4-BE49-F238E27FC236}">
                <a16:creationId xmlns:a16="http://schemas.microsoft.com/office/drawing/2014/main" id="{A7E189CD-4BD0-5195-BA1B-8592A7C20ED3}"/>
              </a:ext>
            </a:extLst>
          </p:cNvPr>
          <p:cNvSpPr/>
          <p:nvPr/>
        </p:nvSpPr>
        <p:spPr>
          <a:xfrm>
            <a:off x="2719860" y="809499"/>
            <a:ext cx="2013342" cy="686243"/>
          </a:xfrm>
          <a:prstGeom prst="wedgeRoundRectCallout">
            <a:avLst>
              <a:gd name="adj1" fmla="val -69715"/>
              <a:gd name="adj2" fmla="val 66263"/>
              <a:gd name="adj3" fmla="val 16667"/>
            </a:avLst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eaLnBrk="1" latinLnBrk="0" hangingPunct="1">
              <a:lnSpc>
                <a:spcPct val="120000"/>
              </a:lnSpc>
            </a:pPr>
            <a:r>
              <a:rPr lang="zh-CN" altLang="en-US" sz="3200" b="1" dirty="0">
                <a:solidFill>
                  <a:srgbClr val="0000FF"/>
                </a:solidFill>
              </a:rPr>
              <a:t>桌子排数</a:t>
            </a:r>
          </a:p>
        </p:txBody>
      </p:sp>
      <p:sp>
        <p:nvSpPr>
          <p:cNvPr id="16" name="圆角矩形标注 5">
            <a:extLst>
              <a:ext uri="{FF2B5EF4-FFF2-40B4-BE49-F238E27FC236}">
                <a16:creationId xmlns:a16="http://schemas.microsoft.com/office/drawing/2014/main" id="{BFB4B57E-20AC-CB3A-4D1A-AA7F448A49B8}"/>
              </a:ext>
            </a:extLst>
          </p:cNvPr>
          <p:cNvSpPr/>
          <p:nvPr/>
        </p:nvSpPr>
        <p:spPr>
          <a:xfrm>
            <a:off x="5040592" y="629691"/>
            <a:ext cx="2013342" cy="686243"/>
          </a:xfrm>
          <a:prstGeom prst="wedgeRoundRectCallout">
            <a:avLst>
              <a:gd name="adj1" fmla="val -56670"/>
              <a:gd name="adj2" fmla="val 113042"/>
              <a:gd name="adj3" fmla="val 16667"/>
            </a:avLst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eaLnBrk="1" latinLnBrk="0" hangingPunct="1">
              <a:lnSpc>
                <a:spcPct val="120000"/>
              </a:lnSpc>
            </a:pPr>
            <a:r>
              <a:rPr lang="zh-CN" altLang="en-US" sz="3200" b="1" dirty="0">
                <a:solidFill>
                  <a:srgbClr val="0000FF"/>
                </a:solidFill>
              </a:rPr>
              <a:t>桌子张数</a:t>
            </a:r>
          </a:p>
        </p:txBody>
      </p:sp>
      <p:sp>
        <p:nvSpPr>
          <p:cNvPr id="17" name="圆角矩形标注 5">
            <a:extLst>
              <a:ext uri="{FF2B5EF4-FFF2-40B4-BE49-F238E27FC236}">
                <a16:creationId xmlns:a16="http://schemas.microsoft.com/office/drawing/2014/main" id="{1254D5A1-8CD5-1188-B979-25651C305F41}"/>
              </a:ext>
            </a:extLst>
          </p:cNvPr>
          <p:cNvSpPr/>
          <p:nvPr/>
        </p:nvSpPr>
        <p:spPr>
          <a:xfrm>
            <a:off x="1781843" y="2795701"/>
            <a:ext cx="2901760" cy="686243"/>
          </a:xfrm>
          <a:prstGeom prst="wedgeRoundRectCallout">
            <a:avLst>
              <a:gd name="adj1" fmla="val 63554"/>
              <a:gd name="adj2" fmla="val -42886"/>
              <a:gd name="adj3" fmla="val 16667"/>
            </a:avLst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eaLnBrk="1" latinLnBrk="0" hangingPunct="1">
              <a:lnSpc>
                <a:spcPct val="120000"/>
              </a:lnSpc>
            </a:pPr>
            <a:r>
              <a:rPr lang="zh-CN" altLang="en-US" sz="3200" b="1" dirty="0">
                <a:solidFill>
                  <a:srgbClr val="0000FF"/>
                </a:solidFill>
              </a:rPr>
              <a:t>一排桌子张数</a:t>
            </a:r>
          </a:p>
        </p:txBody>
      </p:sp>
      <p:sp>
        <p:nvSpPr>
          <p:cNvPr id="18" name="圆角矩形标注 5">
            <a:extLst>
              <a:ext uri="{FF2B5EF4-FFF2-40B4-BE49-F238E27FC236}">
                <a16:creationId xmlns:a16="http://schemas.microsoft.com/office/drawing/2014/main" id="{D09DDA76-E28A-8161-D652-C163B35ACDDC}"/>
              </a:ext>
            </a:extLst>
          </p:cNvPr>
          <p:cNvSpPr/>
          <p:nvPr/>
        </p:nvSpPr>
        <p:spPr>
          <a:xfrm>
            <a:off x="6829491" y="2876640"/>
            <a:ext cx="3466411" cy="686243"/>
          </a:xfrm>
          <a:prstGeom prst="wedgeRoundRectCallout">
            <a:avLst>
              <a:gd name="adj1" fmla="val -17850"/>
              <a:gd name="adj2" fmla="val -60660"/>
              <a:gd name="adj3" fmla="val 16667"/>
            </a:avLst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eaLnBrk="1" latinLnBrk="0" hangingPunct="1">
              <a:lnSpc>
                <a:spcPct val="120000"/>
              </a:lnSpc>
            </a:pPr>
            <a:r>
              <a:rPr lang="zh-CN" altLang="en-US" sz="3200" b="1" dirty="0">
                <a:solidFill>
                  <a:srgbClr val="0000FF"/>
                </a:solidFill>
              </a:rPr>
              <a:t>另一排桌子张数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ECAD0F5-7176-33AD-4E80-C54108731171}"/>
              </a:ext>
            </a:extLst>
          </p:cNvPr>
          <p:cNvSpPr txBox="1"/>
          <p:nvPr/>
        </p:nvSpPr>
        <p:spPr>
          <a:xfrm>
            <a:off x="1955628" y="5141406"/>
            <a:ext cx="8280745" cy="12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3200" b="1" dirty="0">
                <a:solidFill>
                  <a:srgbClr val="3366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1.</a:t>
            </a:r>
            <a:r>
              <a:rPr lang="zh-CN" altLang="en-US" sz="3200" b="1" dirty="0">
                <a:solidFill>
                  <a:srgbClr val="3366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独立思考；</a:t>
            </a:r>
            <a:endParaRPr lang="en-US" altLang="zh-CN" sz="3200" b="1" dirty="0">
              <a:solidFill>
                <a:srgbClr val="3366FF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3200" b="1" dirty="0">
                <a:solidFill>
                  <a:srgbClr val="3366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2.</a:t>
            </a:r>
            <a:r>
              <a:rPr lang="zh-CN" altLang="en-US" sz="3200" b="1" dirty="0">
                <a:solidFill>
                  <a:srgbClr val="3366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画一画，写一写，表示出你的思考过程。</a:t>
            </a:r>
          </a:p>
        </p:txBody>
      </p:sp>
    </p:spTree>
    <p:extLst>
      <p:ext uri="{BB962C8B-B14F-4D97-AF65-F5344CB8AC3E}">
        <p14:creationId xmlns:p14="http://schemas.microsoft.com/office/powerpoint/2010/main" val="349960726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0" grpId="0" animBg="1"/>
      <p:bldP spid="11" grpId="0" animBg="1"/>
      <p:bldP spid="12" grpId="0" animBg="1"/>
      <p:bldP spid="15" grpId="0" bldLvl="0" animBg="1"/>
      <p:bldP spid="16" grpId="0" bldLvl="0" animBg="1"/>
      <p:bldP spid="17" grpId="0" bldLvl="0" animBg="1"/>
      <p:bldP spid="18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任意多边形: 形状 18">
            <a:extLst>
              <a:ext uri="{FF2B5EF4-FFF2-40B4-BE49-F238E27FC236}">
                <a16:creationId xmlns:a16="http://schemas.microsoft.com/office/drawing/2014/main" id="{D8EF56A2-3492-778B-79C9-9261CE301A5D}"/>
              </a:ext>
            </a:extLst>
          </p:cNvPr>
          <p:cNvSpPr/>
          <p:nvPr/>
        </p:nvSpPr>
        <p:spPr>
          <a:xfrm>
            <a:off x="208560" y="434340"/>
            <a:ext cx="2910280" cy="782320"/>
          </a:xfrm>
          <a:custGeom>
            <a:avLst/>
            <a:gdLst>
              <a:gd name="connsiteX0" fmla="*/ 0 w 2910280"/>
              <a:gd name="connsiteY0" fmla="*/ 0 h 782320"/>
              <a:gd name="connsiteX1" fmla="*/ 2519680 w 2910280"/>
              <a:gd name="connsiteY1" fmla="*/ 0 h 782320"/>
              <a:gd name="connsiteX2" fmla="*/ 2910280 w 2910280"/>
              <a:gd name="connsiteY2" fmla="*/ 390600 h 782320"/>
              <a:gd name="connsiteX3" fmla="*/ 2519680 w 2910280"/>
              <a:gd name="connsiteY3" fmla="*/ 781200 h 782320"/>
              <a:gd name="connsiteX4" fmla="*/ 2519680 w 2910280"/>
              <a:gd name="connsiteY4" fmla="*/ 782320 h 782320"/>
              <a:gd name="connsiteX5" fmla="*/ 0 w 2910280"/>
              <a:gd name="connsiteY5" fmla="*/ 782320 h 78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0280" h="782320">
                <a:moveTo>
                  <a:pt x="0" y="0"/>
                </a:moveTo>
                <a:lnTo>
                  <a:pt x="2519680" y="0"/>
                </a:lnTo>
                <a:cubicBezTo>
                  <a:pt x="2735402" y="0"/>
                  <a:pt x="2910280" y="174878"/>
                  <a:pt x="2910280" y="390600"/>
                </a:cubicBezTo>
                <a:cubicBezTo>
                  <a:pt x="2910280" y="606322"/>
                  <a:pt x="2735402" y="781200"/>
                  <a:pt x="2519680" y="781200"/>
                </a:cubicBezTo>
                <a:lnTo>
                  <a:pt x="2519680" y="782320"/>
                </a:lnTo>
                <a:lnTo>
                  <a:pt x="0" y="782320"/>
                </a:lnTo>
                <a:close/>
              </a:path>
            </a:pathLst>
          </a:custGeom>
          <a:solidFill>
            <a:srgbClr val="FBF2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4000" b="1" dirty="0">
                <a:solidFill>
                  <a:srgbClr val="037FB7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分析解答</a:t>
            </a:r>
          </a:p>
        </p:txBody>
      </p:sp>
      <p:sp>
        <p:nvSpPr>
          <p:cNvPr id="20" name="TextBox 4">
            <a:extLst>
              <a:ext uri="{FF2B5EF4-FFF2-40B4-BE49-F238E27FC236}">
                <a16:creationId xmlns:a16="http://schemas.microsoft.com/office/drawing/2014/main" id="{D3D89D56-A289-9941-E337-234C0D289D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7140" y="1520825"/>
            <a:ext cx="769747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有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排桌子，每排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张，一共有多少张？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7B2C1B6A-EE29-78F4-BC87-2D5B869079C6}"/>
              </a:ext>
            </a:extLst>
          </p:cNvPr>
          <p:cNvSpPr txBox="1"/>
          <p:nvPr/>
        </p:nvSpPr>
        <p:spPr>
          <a:xfrm>
            <a:off x="3118840" y="502334"/>
            <a:ext cx="43474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00FF"/>
                </a:solidFill>
              </a:rPr>
              <a:t>借助图形理解题意</a:t>
            </a: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3CA401D2-1388-1738-D1F3-BF598192068C}"/>
              </a:ext>
            </a:extLst>
          </p:cNvPr>
          <p:cNvGrpSpPr/>
          <p:nvPr/>
        </p:nvGrpSpPr>
        <p:grpSpPr>
          <a:xfrm>
            <a:off x="804017" y="2375107"/>
            <a:ext cx="4226204" cy="368094"/>
            <a:chOff x="804017" y="2521021"/>
            <a:chExt cx="4226204" cy="368094"/>
          </a:xfrm>
        </p:grpSpPr>
        <p:sp>
          <p:nvSpPr>
            <p:cNvPr id="22" name="圆角矩形 15">
              <a:extLst>
                <a:ext uri="{FF2B5EF4-FFF2-40B4-BE49-F238E27FC236}">
                  <a16:creationId xmlns:a16="http://schemas.microsoft.com/office/drawing/2014/main" id="{3A20AD86-672A-3636-4321-D5A6A748B989}"/>
                </a:ext>
              </a:extLst>
            </p:cNvPr>
            <p:cNvSpPr/>
            <p:nvPr/>
          </p:nvSpPr>
          <p:spPr>
            <a:xfrm>
              <a:off x="804017" y="2521021"/>
              <a:ext cx="781592" cy="368094"/>
            </a:xfrm>
            <a:prstGeom prst="roundRect">
              <a:avLst>
                <a:gd name="adj" fmla="val 31919"/>
              </a:avLst>
            </a:prstGeom>
            <a:solidFill>
              <a:srgbClr val="87B9EA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圆角矩形 15">
              <a:extLst>
                <a:ext uri="{FF2B5EF4-FFF2-40B4-BE49-F238E27FC236}">
                  <a16:creationId xmlns:a16="http://schemas.microsoft.com/office/drawing/2014/main" id="{AF99F2D8-FC92-6770-0E81-2AF23A7952A8}"/>
                </a:ext>
              </a:extLst>
            </p:cNvPr>
            <p:cNvSpPr/>
            <p:nvPr/>
          </p:nvSpPr>
          <p:spPr>
            <a:xfrm>
              <a:off x="1665170" y="2521021"/>
              <a:ext cx="781592" cy="368094"/>
            </a:xfrm>
            <a:prstGeom prst="roundRect">
              <a:avLst>
                <a:gd name="adj" fmla="val 31919"/>
              </a:avLst>
            </a:prstGeom>
            <a:solidFill>
              <a:srgbClr val="87B9EA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" name="圆角矩形 15">
              <a:extLst>
                <a:ext uri="{FF2B5EF4-FFF2-40B4-BE49-F238E27FC236}">
                  <a16:creationId xmlns:a16="http://schemas.microsoft.com/office/drawing/2014/main" id="{B607A26F-8471-FBD9-EBE2-D0AF26691EDE}"/>
                </a:ext>
              </a:extLst>
            </p:cNvPr>
            <p:cNvSpPr/>
            <p:nvPr/>
          </p:nvSpPr>
          <p:spPr>
            <a:xfrm>
              <a:off x="2526323" y="2521021"/>
              <a:ext cx="781592" cy="368094"/>
            </a:xfrm>
            <a:prstGeom prst="roundRect">
              <a:avLst>
                <a:gd name="adj" fmla="val 31919"/>
              </a:avLst>
            </a:prstGeom>
            <a:solidFill>
              <a:srgbClr val="87B9EA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" name="圆角矩形 15">
              <a:extLst>
                <a:ext uri="{FF2B5EF4-FFF2-40B4-BE49-F238E27FC236}">
                  <a16:creationId xmlns:a16="http://schemas.microsoft.com/office/drawing/2014/main" id="{0F34D6E3-26EF-E6C7-BF83-AC4844A69D44}"/>
                </a:ext>
              </a:extLst>
            </p:cNvPr>
            <p:cNvSpPr/>
            <p:nvPr/>
          </p:nvSpPr>
          <p:spPr>
            <a:xfrm>
              <a:off x="3387476" y="2521021"/>
              <a:ext cx="781592" cy="368094"/>
            </a:xfrm>
            <a:prstGeom prst="roundRect">
              <a:avLst>
                <a:gd name="adj" fmla="val 31919"/>
              </a:avLst>
            </a:prstGeom>
            <a:solidFill>
              <a:srgbClr val="87B9EA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" name="圆角矩形 15">
              <a:extLst>
                <a:ext uri="{FF2B5EF4-FFF2-40B4-BE49-F238E27FC236}">
                  <a16:creationId xmlns:a16="http://schemas.microsoft.com/office/drawing/2014/main" id="{1CA07A28-F709-9693-2A66-B94BB70D55B6}"/>
                </a:ext>
              </a:extLst>
            </p:cNvPr>
            <p:cNvSpPr/>
            <p:nvPr/>
          </p:nvSpPr>
          <p:spPr>
            <a:xfrm>
              <a:off x="4248629" y="2521021"/>
              <a:ext cx="781592" cy="368094"/>
            </a:xfrm>
            <a:prstGeom prst="roundRect">
              <a:avLst>
                <a:gd name="adj" fmla="val 31919"/>
              </a:avLst>
            </a:prstGeom>
            <a:solidFill>
              <a:srgbClr val="87B9EA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D58F4CB4-FE75-7784-B5C1-AD0A50846FC0}"/>
              </a:ext>
            </a:extLst>
          </p:cNvPr>
          <p:cNvGrpSpPr/>
          <p:nvPr/>
        </p:nvGrpSpPr>
        <p:grpSpPr>
          <a:xfrm>
            <a:off x="804017" y="2854486"/>
            <a:ext cx="4226204" cy="368094"/>
            <a:chOff x="804017" y="2521021"/>
            <a:chExt cx="4226204" cy="368094"/>
          </a:xfrm>
        </p:grpSpPr>
        <p:sp>
          <p:nvSpPr>
            <p:cNvPr id="34" name="圆角矩形 15">
              <a:extLst>
                <a:ext uri="{FF2B5EF4-FFF2-40B4-BE49-F238E27FC236}">
                  <a16:creationId xmlns:a16="http://schemas.microsoft.com/office/drawing/2014/main" id="{FA0FD995-FD5D-5816-031C-F360BB0F1E5A}"/>
                </a:ext>
              </a:extLst>
            </p:cNvPr>
            <p:cNvSpPr/>
            <p:nvPr/>
          </p:nvSpPr>
          <p:spPr>
            <a:xfrm>
              <a:off x="804017" y="2521021"/>
              <a:ext cx="781592" cy="368094"/>
            </a:xfrm>
            <a:prstGeom prst="roundRect">
              <a:avLst>
                <a:gd name="adj" fmla="val 31919"/>
              </a:avLst>
            </a:prstGeom>
            <a:solidFill>
              <a:srgbClr val="87B9EA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" name="圆角矩形 15">
              <a:extLst>
                <a:ext uri="{FF2B5EF4-FFF2-40B4-BE49-F238E27FC236}">
                  <a16:creationId xmlns:a16="http://schemas.microsoft.com/office/drawing/2014/main" id="{536A0160-2386-6A10-9784-E5930B75417E}"/>
                </a:ext>
              </a:extLst>
            </p:cNvPr>
            <p:cNvSpPr/>
            <p:nvPr/>
          </p:nvSpPr>
          <p:spPr>
            <a:xfrm>
              <a:off x="1665170" y="2521021"/>
              <a:ext cx="781592" cy="368094"/>
            </a:xfrm>
            <a:prstGeom prst="roundRect">
              <a:avLst>
                <a:gd name="adj" fmla="val 31919"/>
              </a:avLst>
            </a:prstGeom>
            <a:solidFill>
              <a:srgbClr val="87B9EA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6" name="圆角矩形 15">
              <a:extLst>
                <a:ext uri="{FF2B5EF4-FFF2-40B4-BE49-F238E27FC236}">
                  <a16:creationId xmlns:a16="http://schemas.microsoft.com/office/drawing/2014/main" id="{9D451FF6-FEC4-7EF3-C226-AEF784F5DE15}"/>
                </a:ext>
              </a:extLst>
            </p:cNvPr>
            <p:cNvSpPr/>
            <p:nvPr/>
          </p:nvSpPr>
          <p:spPr>
            <a:xfrm>
              <a:off x="2526323" y="2521021"/>
              <a:ext cx="781592" cy="368094"/>
            </a:xfrm>
            <a:prstGeom prst="roundRect">
              <a:avLst>
                <a:gd name="adj" fmla="val 31919"/>
              </a:avLst>
            </a:prstGeom>
            <a:solidFill>
              <a:srgbClr val="87B9EA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7" name="圆角矩形 15">
              <a:extLst>
                <a:ext uri="{FF2B5EF4-FFF2-40B4-BE49-F238E27FC236}">
                  <a16:creationId xmlns:a16="http://schemas.microsoft.com/office/drawing/2014/main" id="{37210370-24DE-821C-BE38-A63A93E3439F}"/>
                </a:ext>
              </a:extLst>
            </p:cNvPr>
            <p:cNvSpPr/>
            <p:nvPr/>
          </p:nvSpPr>
          <p:spPr>
            <a:xfrm>
              <a:off x="3387476" y="2521021"/>
              <a:ext cx="781592" cy="368094"/>
            </a:xfrm>
            <a:prstGeom prst="roundRect">
              <a:avLst>
                <a:gd name="adj" fmla="val 31919"/>
              </a:avLst>
            </a:prstGeom>
            <a:solidFill>
              <a:srgbClr val="87B9EA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" name="圆角矩形 15">
              <a:extLst>
                <a:ext uri="{FF2B5EF4-FFF2-40B4-BE49-F238E27FC236}">
                  <a16:creationId xmlns:a16="http://schemas.microsoft.com/office/drawing/2014/main" id="{E133F13D-8109-E7E5-F709-7986F58DC241}"/>
                </a:ext>
              </a:extLst>
            </p:cNvPr>
            <p:cNvSpPr/>
            <p:nvPr/>
          </p:nvSpPr>
          <p:spPr>
            <a:xfrm>
              <a:off x="4248629" y="2521021"/>
              <a:ext cx="781592" cy="368094"/>
            </a:xfrm>
            <a:prstGeom prst="roundRect">
              <a:avLst>
                <a:gd name="adj" fmla="val 31919"/>
              </a:avLst>
            </a:prstGeom>
            <a:solidFill>
              <a:srgbClr val="87B9EA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15209416-5557-A814-665B-2734F55BE673}"/>
              </a:ext>
            </a:extLst>
          </p:cNvPr>
          <p:cNvGrpSpPr/>
          <p:nvPr/>
        </p:nvGrpSpPr>
        <p:grpSpPr>
          <a:xfrm>
            <a:off x="804017" y="3333865"/>
            <a:ext cx="4226204" cy="368094"/>
            <a:chOff x="804017" y="2521021"/>
            <a:chExt cx="4226204" cy="368094"/>
          </a:xfrm>
        </p:grpSpPr>
        <p:sp>
          <p:nvSpPr>
            <p:cNvPr id="40" name="圆角矩形 15">
              <a:extLst>
                <a:ext uri="{FF2B5EF4-FFF2-40B4-BE49-F238E27FC236}">
                  <a16:creationId xmlns:a16="http://schemas.microsoft.com/office/drawing/2014/main" id="{B2B1C118-E9B0-5258-C2C5-08112343E811}"/>
                </a:ext>
              </a:extLst>
            </p:cNvPr>
            <p:cNvSpPr/>
            <p:nvPr/>
          </p:nvSpPr>
          <p:spPr>
            <a:xfrm>
              <a:off x="804017" y="2521021"/>
              <a:ext cx="781592" cy="368094"/>
            </a:xfrm>
            <a:prstGeom prst="roundRect">
              <a:avLst>
                <a:gd name="adj" fmla="val 31919"/>
              </a:avLst>
            </a:prstGeom>
            <a:solidFill>
              <a:srgbClr val="87B9EA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" name="圆角矩形 15">
              <a:extLst>
                <a:ext uri="{FF2B5EF4-FFF2-40B4-BE49-F238E27FC236}">
                  <a16:creationId xmlns:a16="http://schemas.microsoft.com/office/drawing/2014/main" id="{8299F427-2BEF-3D08-4E9A-26D914155987}"/>
                </a:ext>
              </a:extLst>
            </p:cNvPr>
            <p:cNvSpPr/>
            <p:nvPr/>
          </p:nvSpPr>
          <p:spPr>
            <a:xfrm>
              <a:off x="1665170" y="2521021"/>
              <a:ext cx="781592" cy="368094"/>
            </a:xfrm>
            <a:prstGeom prst="roundRect">
              <a:avLst>
                <a:gd name="adj" fmla="val 31919"/>
              </a:avLst>
            </a:prstGeom>
            <a:solidFill>
              <a:srgbClr val="87B9EA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" name="圆角矩形 15">
              <a:extLst>
                <a:ext uri="{FF2B5EF4-FFF2-40B4-BE49-F238E27FC236}">
                  <a16:creationId xmlns:a16="http://schemas.microsoft.com/office/drawing/2014/main" id="{060AC3B3-20CF-6430-A53C-CAC5FAA5FC4B}"/>
                </a:ext>
              </a:extLst>
            </p:cNvPr>
            <p:cNvSpPr/>
            <p:nvPr/>
          </p:nvSpPr>
          <p:spPr>
            <a:xfrm>
              <a:off x="2526323" y="2521021"/>
              <a:ext cx="781592" cy="368094"/>
            </a:xfrm>
            <a:prstGeom prst="roundRect">
              <a:avLst>
                <a:gd name="adj" fmla="val 31919"/>
              </a:avLst>
            </a:prstGeom>
            <a:solidFill>
              <a:srgbClr val="87B9EA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3" name="圆角矩形 15">
              <a:extLst>
                <a:ext uri="{FF2B5EF4-FFF2-40B4-BE49-F238E27FC236}">
                  <a16:creationId xmlns:a16="http://schemas.microsoft.com/office/drawing/2014/main" id="{E4357DD5-BBB0-8151-A0DE-9614688F98B2}"/>
                </a:ext>
              </a:extLst>
            </p:cNvPr>
            <p:cNvSpPr/>
            <p:nvPr/>
          </p:nvSpPr>
          <p:spPr>
            <a:xfrm>
              <a:off x="3387476" y="2521021"/>
              <a:ext cx="781592" cy="368094"/>
            </a:xfrm>
            <a:prstGeom prst="roundRect">
              <a:avLst>
                <a:gd name="adj" fmla="val 31919"/>
              </a:avLst>
            </a:prstGeom>
            <a:solidFill>
              <a:srgbClr val="87B9EA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" name="圆角矩形 15">
              <a:extLst>
                <a:ext uri="{FF2B5EF4-FFF2-40B4-BE49-F238E27FC236}">
                  <a16:creationId xmlns:a16="http://schemas.microsoft.com/office/drawing/2014/main" id="{6F294BC4-3197-4269-B71D-D6861B4FD51F}"/>
                </a:ext>
              </a:extLst>
            </p:cNvPr>
            <p:cNvSpPr/>
            <p:nvPr/>
          </p:nvSpPr>
          <p:spPr>
            <a:xfrm>
              <a:off x="4248629" y="2521021"/>
              <a:ext cx="781592" cy="368094"/>
            </a:xfrm>
            <a:prstGeom prst="roundRect">
              <a:avLst>
                <a:gd name="adj" fmla="val 31919"/>
              </a:avLst>
            </a:prstGeom>
            <a:solidFill>
              <a:srgbClr val="87B9EA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0F200B0B-B3E9-4B26-D4A1-CC3E09F40A26}"/>
              </a:ext>
            </a:extLst>
          </p:cNvPr>
          <p:cNvGrpSpPr/>
          <p:nvPr/>
        </p:nvGrpSpPr>
        <p:grpSpPr>
          <a:xfrm>
            <a:off x="804017" y="3813244"/>
            <a:ext cx="4226204" cy="368094"/>
            <a:chOff x="804017" y="2521021"/>
            <a:chExt cx="4226204" cy="368094"/>
          </a:xfrm>
        </p:grpSpPr>
        <p:sp>
          <p:nvSpPr>
            <p:cNvPr id="46" name="圆角矩形 15">
              <a:extLst>
                <a:ext uri="{FF2B5EF4-FFF2-40B4-BE49-F238E27FC236}">
                  <a16:creationId xmlns:a16="http://schemas.microsoft.com/office/drawing/2014/main" id="{AECE5AA0-21EF-A7C5-74FB-97D82380882B}"/>
                </a:ext>
              </a:extLst>
            </p:cNvPr>
            <p:cNvSpPr/>
            <p:nvPr/>
          </p:nvSpPr>
          <p:spPr>
            <a:xfrm>
              <a:off x="804017" y="2521021"/>
              <a:ext cx="781592" cy="368094"/>
            </a:xfrm>
            <a:prstGeom prst="roundRect">
              <a:avLst>
                <a:gd name="adj" fmla="val 31919"/>
              </a:avLst>
            </a:prstGeom>
            <a:solidFill>
              <a:srgbClr val="87B9EA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" name="圆角矩形 15">
              <a:extLst>
                <a:ext uri="{FF2B5EF4-FFF2-40B4-BE49-F238E27FC236}">
                  <a16:creationId xmlns:a16="http://schemas.microsoft.com/office/drawing/2014/main" id="{AC48C25D-C7B8-0ADA-3A09-B4B4BEDFBDCF}"/>
                </a:ext>
              </a:extLst>
            </p:cNvPr>
            <p:cNvSpPr/>
            <p:nvPr/>
          </p:nvSpPr>
          <p:spPr>
            <a:xfrm>
              <a:off x="1665170" y="2521021"/>
              <a:ext cx="781592" cy="368094"/>
            </a:xfrm>
            <a:prstGeom prst="roundRect">
              <a:avLst>
                <a:gd name="adj" fmla="val 31919"/>
              </a:avLst>
            </a:prstGeom>
            <a:solidFill>
              <a:srgbClr val="87B9EA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8" name="圆角矩形 15">
              <a:extLst>
                <a:ext uri="{FF2B5EF4-FFF2-40B4-BE49-F238E27FC236}">
                  <a16:creationId xmlns:a16="http://schemas.microsoft.com/office/drawing/2014/main" id="{FF5FAA14-BCD4-5AB5-0E59-359DBDAA640A}"/>
                </a:ext>
              </a:extLst>
            </p:cNvPr>
            <p:cNvSpPr/>
            <p:nvPr/>
          </p:nvSpPr>
          <p:spPr>
            <a:xfrm>
              <a:off x="2526323" y="2521021"/>
              <a:ext cx="781592" cy="368094"/>
            </a:xfrm>
            <a:prstGeom prst="roundRect">
              <a:avLst>
                <a:gd name="adj" fmla="val 31919"/>
              </a:avLst>
            </a:prstGeom>
            <a:solidFill>
              <a:srgbClr val="87B9EA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9" name="圆角矩形 15">
              <a:extLst>
                <a:ext uri="{FF2B5EF4-FFF2-40B4-BE49-F238E27FC236}">
                  <a16:creationId xmlns:a16="http://schemas.microsoft.com/office/drawing/2014/main" id="{A582A8B4-91C7-3629-457E-6DD1ED10EC58}"/>
                </a:ext>
              </a:extLst>
            </p:cNvPr>
            <p:cNvSpPr/>
            <p:nvPr/>
          </p:nvSpPr>
          <p:spPr>
            <a:xfrm>
              <a:off x="3387476" y="2521021"/>
              <a:ext cx="781592" cy="368094"/>
            </a:xfrm>
            <a:prstGeom prst="roundRect">
              <a:avLst>
                <a:gd name="adj" fmla="val 31919"/>
              </a:avLst>
            </a:prstGeom>
            <a:solidFill>
              <a:srgbClr val="87B9EA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0" name="圆角矩形 15">
              <a:extLst>
                <a:ext uri="{FF2B5EF4-FFF2-40B4-BE49-F238E27FC236}">
                  <a16:creationId xmlns:a16="http://schemas.microsoft.com/office/drawing/2014/main" id="{2255AC22-67CD-A1C1-AAA9-5F785EEF0070}"/>
                </a:ext>
              </a:extLst>
            </p:cNvPr>
            <p:cNvSpPr/>
            <p:nvPr/>
          </p:nvSpPr>
          <p:spPr>
            <a:xfrm>
              <a:off x="4248629" y="2521021"/>
              <a:ext cx="781592" cy="368094"/>
            </a:xfrm>
            <a:prstGeom prst="roundRect">
              <a:avLst>
                <a:gd name="adj" fmla="val 31919"/>
              </a:avLst>
            </a:prstGeom>
            <a:solidFill>
              <a:srgbClr val="87B9EA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1" name="右大括号 50">
            <a:extLst>
              <a:ext uri="{FF2B5EF4-FFF2-40B4-BE49-F238E27FC236}">
                <a16:creationId xmlns:a16="http://schemas.microsoft.com/office/drawing/2014/main" id="{D80B1FD8-6CBD-17EA-5B40-F723ACEBDF3D}"/>
              </a:ext>
            </a:extLst>
          </p:cNvPr>
          <p:cNvSpPr/>
          <p:nvPr/>
        </p:nvSpPr>
        <p:spPr>
          <a:xfrm>
            <a:off x="5204297" y="2375107"/>
            <a:ext cx="340469" cy="1806231"/>
          </a:xfrm>
          <a:prstGeom prst="rightBrace">
            <a:avLst>
              <a:gd name="adj1" fmla="val 35000"/>
              <a:gd name="adj2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626E3857-2ABD-CCF5-DEA2-611B7DA920D7}"/>
              </a:ext>
            </a:extLst>
          </p:cNvPr>
          <p:cNvSpPr txBox="1"/>
          <p:nvPr/>
        </p:nvSpPr>
        <p:spPr>
          <a:xfrm>
            <a:off x="5640229" y="2985834"/>
            <a:ext cx="10070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/>
              <a:t>4</a:t>
            </a:r>
            <a:r>
              <a:rPr lang="zh-CN" altLang="en-US" sz="3200" b="1" dirty="0"/>
              <a:t>个</a:t>
            </a:r>
            <a:r>
              <a:rPr lang="en-US" altLang="zh-CN" sz="3200" b="1" dirty="0"/>
              <a:t>5</a:t>
            </a:r>
            <a:endParaRPr lang="zh-CN" altLang="en-US" sz="3200" b="1" dirty="0"/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67B53691-24A9-93D5-AF8D-6E65ABA45DDD}"/>
              </a:ext>
            </a:extLst>
          </p:cNvPr>
          <p:cNvSpPr/>
          <p:nvPr/>
        </p:nvSpPr>
        <p:spPr>
          <a:xfrm>
            <a:off x="7342853" y="2185967"/>
            <a:ext cx="3733198" cy="66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/>
              <a:t>求一共有多少张？</a:t>
            </a:r>
          </a:p>
        </p:txBody>
      </p:sp>
      <p:sp>
        <p:nvSpPr>
          <p:cNvPr id="54" name="箭头: 下 53">
            <a:extLst>
              <a:ext uri="{FF2B5EF4-FFF2-40B4-BE49-F238E27FC236}">
                <a16:creationId xmlns:a16="http://schemas.microsoft.com/office/drawing/2014/main" id="{027F77A1-00A9-B8FD-6E4A-80C40091EBC1}"/>
              </a:ext>
            </a:extLst>
          </p:cNvPr>
          <p:cNvSpPr/>
          <p:nvPr/>
        </p:nvSpPr>
        <p:spPr>
          <a:xfrm>
            <a:off x="8980852" y="2958016"/>
            <a:ext cx="457200" cy="66342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E26EAB88-1731-B088-28A1-0BEEE1194F6D}"/>
              </a:ext>
            </a:extLst>
          </p:cNvPr>
          <p:cNvSpPr/>
          <p:nvPr/>
        </p:nvSpPr>
        <p:spPr>
          <a:xfrm>
            <a:off x="6822424" y="3727491"/>
            <a:ext cx="4774057" cy="66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/>
              <a:t>求</a:t>
            </a:r>
            <a:r>
              <a:rPr lang="en-US" altLang="zh-CN" sz="3200" dirty="0"/>
              <a:t>4</a:t>
            </a:r>
            <a:r>
              <a:rPr lang="zh-CN" altLang="en-US" sz="3200" dirty="0"/>
              <a:t>个</a:t>
            </a:r>
            <a:r>
              <a:rPr lang="en-US" altLang="zh-CN" sz="3200" dirty="0"/>
              <a:t>5</a:t>
            </a:r>
            <a:r>
              <a:rPr lang="zh-CN" altLang="en-US" sz="3200" dirty="0"/>
              <a:t>相加的和是多少？</a:t>
            </a:r>
          </a:p>
        </p:txBody>
      </p:sp>
      <p:sp>
        <p:nvSpPr>
          <p:cNvPr id="56" name="箭头: 下 55">
            <a:extLst>
              <a:ext uri="{FF2B5EF4-FFF2-40B4-BE49-F238E27FC236}">
                <a16:creationId xmlns:a16="http://schemas.microsoft.com/office/drawing/2014/main" id="{99557EF0-30AF-695B-0B39-244B2FEC744E}"/>
              </a:ext>
            </a:extLst>
          </p:cNvPr>
          <p:cNvSpPr/>
          <p:nvPr/>
        </p:nvSpPr>
        <p:spPr>
          <a:xfrm>
            <a:off x="8980852" y="4499540"/>
            <a:ext cx="457200" cy="66342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9E618E13-4988-1694-92FB-5CAF8F8913DD}"/>
              </a:ext>
            </a:extLst>
          </p:cNvPr>
          <p:cNvSpPr/>
          <p:nvPr/>
        </p:nvSpPr>
        <p:spPr>
          <a:xfrm>
            <a:off x="7246132" y="5269016"/>
            <a:ext cx="3926640" cy="101849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/>
              <a:t>求相同加数的和是多少，用</a:t>
            </a:r>
            <a:r>
              <a:rPr lang="zh-CN" altLang="en-US" sz="3200" dirty="0">
                <a:solidFill>
                  <a:srgbClr val="FFC000"/>
                </a:solidFill>
              </a:rPr>
              <a:t>乘法</a:t>
            </a:r>
            <a:r>
              <a:rPr lang="zh-CN" altLang="en-US" sz="3200" dirty="0"/>
              <a:t>计算。</a:t>
            </a: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59A8F49F-4002-CEAA-C215-04AA9894AC0D}"/>
              </a:ext>
            </a:extLst>
          </p:cNvPr>
          <p:cNvSpPr txBox="1"/>
          <p:nvPr/>
        </p:nvSpPr>
        <p:spPr>
          <a:xfrm>
            <a:off x="499052" y="4292623"/>
            <a:ext cx="3372557" cy="624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200" b="1" dirty="0">
                <a:solidFill>
                  <a:srgbClr val="3366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怎样列式计算？</a:t>
            </a: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5136C456-66B7-413E-DF69-BDA50D6D9275}"/>
              </a:ext>
            </a:extLst>
          </p:cNvPr>
          <p:cNvSpPr txBox="1"/>
          <p:nvPr/>
        </p:nvSpPr>
        <p:spPr>
          <a:xfrm>
            <a:off x="1663700" y="4999878"/>
            <a:ext cx="3446983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altLang="zh-CN" sz="3200" b="1" dirty="0">
                <a:solidFill>
                  <a:srgbClr val="FF0000"/>
                </a:solidFill>
                <a:sym typeface="+mn-ea"/>
              </a:rPr>
              <a:t>5</a:t>
            </a:r>
            <a:r>
              <a:rPr lang="zh-CN" altLang="en-US" sz="3200" b="1" dirty="0">
                <a:solidFill>
                  <a:srgbClr val="FF0000"/>
                </a:solidFill>
                <a:sym typeface="+mn-ea"/>
              </a:rPr>
              <a:t>×</a:t>
            </a:r>
            <a:r>
              <a:rPr lang="en-US" altLang="zh-CN" sz="3200" b="1" dirty="0">
                <a:solidFill>
                  <a:srgbClr val="FF0000"/>
                </a:solidFill>
                <a:sym typeface="+mn-ea"/>
              </a:rPr>
              <a:t>4 = 20 (</a:t>
            </a:r>
            <a:r>
              <a:rPr lang="zh-CN" altLang="en-US" sz="3200" b="1" dirty="0">
                <a:solidFill>
                  <a:srgbClr val="FF0000"/>
                </a:solidFill>
                <a:sym typeface="+mn-ea"/>
              </a:rPr>
              <a:t>张</a:t>
            </a:r>
            <a:r>
              <a:rPr lang="en-US" altLang="zh-CN" sz="3200" b="1" dirty="0">
                <a:solidFill>
                  <a:srgbClr val="FF0000"/>
                </a:solidFill>
                <a:sym typeface="+mn-ea"/>
              </a:rPr>
              <a:t>)</a:t>
            </a: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3A01FADB-A5DC-A62D-5129-AFE6BA7B2E72}"/>
              </a:ext>
            </a:extLst>
          </p:cNvPr>
          <p:cNvSpPr txBox="1"/>
          <p:nvPr/>
        </p:nvSpPr>
        <p:spPr>
          <a:xfrm>
            <a:off x="1194813" y="5694873"/>
            <a:ext cx="4480439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algn="ctr" latinLnBrk="0">
              <a:lnSpc>
                <a:spcPct val="100000"/>
              </a:lnSpc>
              <a:defRPr sz="3200" b="1">
                <a:solidFill>
                  <a:srgbClr val="FF0000"/>
                </a:solidFill>
              </a:defRPr>
            </a:lvl1pPr>
          </a:lstStyle>
          <a:p>
            <a:pPr algn="l"/>
            <a:r>
              <a:rPr lang="zh-CN" altLang="en-US" dirty="0"/>
              <a:t>口答：一共有</a:t>
            </a:r>
            <a:r>
              <a:rPr lang="en-US" altLang="zh-CN" dirty="0"/>
              <a:t>20</a:t>
            </a:r>
            <a:r>
              <a:rPr lang="zh-CN" altLang="en-US" dirty="0"/>
              <a:t>张。</a:t>
            </a:r>
          </a:p>
        </p:txBody>
      </p:sp>
    </p:spTree>
    <p:extLst>
      <p:ext uri="{BB962C8B-B14F-4D97-AF65-F5344CB8AC3E}">
        <p14:creationId xmlns:p14="http://schemas.microsoft.com/office/powerpoint/2010/main" val="301115107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2" grpId="0"/>
      <p:bldP spid="53" grpId="0" animBg="1"/>
      <p:bldP spid="54" grpId="0" animBg="1"/>
      <p:bldP spid="55" grpId="0" animBg="1"/>
      <p:bldP spid="56" grpId="0" animBg="1"/>
      <p:bldP spid="57" grpId="0" animBg="1"/>
      <p:bldP spid="60" grpId="0"/>
      <p:bldP spid="6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65E54D14-3CA1-6E31-C281-A3CA7C16AB8A}"/>
              </a:ext>
            </a:extLst>
          </p:cNvPr>
          <p:cNvSpPr/>
          <p:nvPr/>
        </p:nvSpPr>
        <p:spPr>
          <a:xfrm>
            <a:off x="208560" y="434340"/>
            <a:ext cx="2910280" cy="782320"/>
          </a:xfrm>
          <a:custGeom>
            <a:avLst/>
            <a:gdLst>
              <a:gd name="connsiteX0" fmla="*/ 0 w 2910280"/>
              <a:gd name="connsiteY0" fmla="*/ 0 h 782320"/>
              <a:gd name="connsiteX1" fmla="*/ 2519680 w 2910280"/>
              <a:gd name="connsiteY1" fmla="*/ 0 h 782320"/>
              <a:gd name="connsiteX2" fmla="*/ 2910280 w 2910280"/>
              <a:gd name="connsiteY2" fmla="*/ 390600 h 782320"/>
              <a:gd name="connsiteX3" fmla="*/ 2519680 w 2910280"/>
              <a:gd name="connsiteY3" fmla="*/ 781200 h 782320"/>
              <a:gd name="connsiteX4" fmla="*/ 2519680 w 2910280"/>
              <a:gd name="connsiteY4" fmla="*/ 782320 h 782320"/>
              <a:gd name="connsiteX5" fmla="*/ 0 w 2910280"/>
              <a:gd name="connsiteY5" fmla="*/ 782320 h 78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0280" h="782320">
                <a:moveTo>
                  <a:pt x="0" y="0"/>
                </a:moveTo>
                <a:lnTo>
                  <a:pt x="2519680" y="0"/>
                </a:lnTo>
                <a:cubicBezTo>
                  <a:pt x="2735402" y="0"/>
                  <a:pt x="2910280" y="174878"/>
                  <a:pt x="2910280" y="390600"/>
                </a:cubicBezTo>
                <a:cubicBezTo>
                  <a:pt x="2910280" y="606322"/>
                  <a:pt x="2735402" y="781200"/>
                  <a:pt x="2519680" y="781200"/>
                </a:cubicBezTo>
                <a:lnTo>
                  <a:pt x="2519680" y="782320"/>
                </a:lnTo>
                <a:lnTo>
                  <a:pt x="0" y="782320"/>
                </a:lnTo>
                <a:close/>
              </a:path>
            </a:pathLst>
          </a:custGeom>
          <a:solidFill>
            <a:srgbClr val="FBF2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4000" b="1" dirty="0">
                <a:solidFill>
                  <a:srgbClr val="037FB7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分析解答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FA25C16-BD80-6320-C3F8-C7DB657BA8DB}"/>
              </a:ext>
            </a:extLst>
          </p:cNvPr>
          <p:cNvSpPr txBox="1"/>
          <p:nvPr/>
        </p:nvSpPr>
        <p:spPr>
          <a:xfrm>
            <a:off x="3118840" y="502334"/>
            <a:ext cx="43474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00FF"/>
                </a:solidFill>
              </a:rPr>
              <a:t>借助图形理解题意</a:t>
            </a:r>
          </a:p>
        </p:txBody>
      </p:sp>
      <p:sp>
        <p:nvSpPr>
          <p:cNvPr id="58" name="TextBox 5">
            <a:extLst>
              <a:ext uri="{FF2B5EF4-FFF2-40B4-BE49-F238E27FC236}">
                <a16:creationId xmlns:a16="http://schemas.microsoft.com/office/drawing/2014/main" id="{797B1CBB-AC79-13D1-93F6-A33DD249F0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017" y="1372834"/>
            <a:ext cx="11280131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buFontTx/>
              <a:buNone/>
              <a:defRPr sz="3200" b="1"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dirty="0"/>
              <a:t>(2) </a:t>
            </a:r>
            <a:r>
              <a:rPr lang="zh-CN" altLang="en-US" dirty="0"/>
              <a:t>有两排桌子，</a:t>
            </a:r>
            <a:r>
              <a:rPr lang="zh-CN" altLang="en-US"/>
              <a:t>一排有</a:t>
            </a:r>
            <a:r>
              <a:rPr lang="en-US" altLang="zh-CN"/>
              <a:t>4</a:t>
            </a:r>
            <a:r>
              <a:rPr lang="zh-CN" altLang="en-US"/>
              <a:t>张</a:t>
            </a:r>
            <a:r>
              <a:rPr lang="zh-CN" altLang="en-US" dirty="0"/>
              <a:t>，另</a:t>
            </a:r>
            <a:r>
              <a:rPr lang="zh-CN" altLang="en-US"/>
              <a:t>一排有</a:t>
            </a:r>
            <a:r>
              <a:rPr lang="en-US" altLang="zh-CN"/>
              <a:t>5</a:t>
            </a:r>
            <a:r>
              <a:rPr lang="zh-CN" altLang="en-US"/>
              <a:t>张</a:t>
            </a:r>
            <a:r>
              <a:rPr lang="zh-CN" altLang="en-US" dirty="0"/>
              <a:t>，一共有多少张？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245B7A99-2990-1739-79AA-A16D32CDB086}"/>
              </a:ext>
            </a:extLst>
          </p:cNvPr>
          <p:cNvGrpSpPr/>
          <p:nvPr/>
        </p:nvGrpSpPr>
        <p:grpSpPr>
          <a:xfrm>
            <a:off x="804017" y="3009936"/>
            <a:ext cx="4226204" cy="368094"/>
            <a:chOff x="804017" y="2521021"/>
            <a:chExt cx="4226204" cy="368094"/>
          </a:xfrm>
        </p:grpSpPr>
        <p:sp>
          <p:nvSpPr>
            <p:cNvPr id="5" name="圆角矩形 15">
              <a:extLst>
                <a:ext uri="{FF2B5EF4-FFF2-40B4-BE49-F238E27FC236}">
                  <a16:creationId xmlns:a16="http://schemas.microsoft.com/office/drawing/2014/main" id="{7A2E68D7-2DEF-1B8D-0F1A-18541D88B88C}"/>
                </a:ext>
              </a:extLst>
            </p:cNvPr>
            <p:cNvSpPr/>
            <p:nvPr/>
          </p:nvSpPr>
          <p:spPr>
            <a:xfrm>
              <a:off x="804017" y="2521021"/>
              <a:ext cx="781592" cy="368094"/>
            </a:xfrm>
            <a:prstGeom prst="roundRect">
              <a:avLst>
                <a:gd name="adj" fmla="val 31919"/>
              </a:avLst>
            </a:prstGeom>
            <a:solidFill>
              <a:srgbClr val="87B9EA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圆角矩形 15">
              <a:extLst>
                <a:ext uri="{FF2B5EF4-FFF2-40B4-BE49-F238E27FC236}">
                  <a16:creationId xmlns:a16="http://schemas.microsoft.com/office/drawing/2014/main" id="{63120181-AFD8-764F-B717-865CD3090A55}"/>
                </a:ext>
              </a:extLst>
            </p:cNvPr>
            <p:cNvSpPr/>
            <p:nvPr/>
          </p:nvSpPr>
          <p:spPr>
            <a:xfrm>
              <a:off x="1665170" y="2521021"/>
              <a:ext cx="781592" cy="368094"/>
            </a:xfrm>
            <a:prstGeom prst="roundRect">
              <a:avLst>
                <a:gd name="adj" fmla="val 31919"/>
              </a:avLst>
            </a:prstGeom>
            <a:solidFill>
              <a:srgbClr val="87B9EA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" name="圆角矩形 15">
              <a:extLst>
                <a:ext uri="{FF2B5EF4-FFF2-40B4-BE49-F238E27FC236}">
                  <a16:creationId xmlns:a16="http://schemas.microsoft.com/office/drawing/2014/main" id="{A0DEE040-59ED-F4A1-65DA-DBF94B28DE54}"/>
                </a:ext>
              </a:extLst>
            </p:cNvPr>
            <p:cNvSpPr/>
            <p:nvPr/>
          </p:nvSpPr>
          <p:spPr>
            <a:xfrm>
              <a:off x="2526323" y="2521021"/>
              <a:ext cx="781592" cy="368094"/>
            </a:xfrm>
            <a:prstGeom prst="roundRect">
              <a:avLst>
                <a:gd name="adj" fmla="val 31919"/>
              </a:avLst>
            </a:prstGeom>
            <a:solidFill>
              <a:srgbClr val="87B9EA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" name="圆角矩形 15">
              <a:extLst>
                <a:ext uri="{FF2B5EF4-FFF2-40B4-BE49-F238E27FC236}">
                  <a16:creationId xmlns:a16="http://schemas.microsoft.com/office/drawing/2014/main" id="{FE20238C-F902-3722-AE5B-7A0C0D74F898}"/>
                </a:ext>
              </a:extLst>
            </p:cNvPr>
            <p:cNvSpPr/>
            <p:nvPr/>
          </p:nvSpPr>
          <p:spPr>
            <a:xfrm>
              <a:off x="3387476" y="2521021"/>
              <a:ext cx="781592" cy="368094"/>
            </a:xfrm>
            <a:prstGeom prst="roundRect">
              <a:avLst>
                <a:gd name="adj" fmla="val 31919"/>
              </a:avLst>
            </a:prstGeom>
            <a:solidFill>
              <a:srgbClr val="87B9EA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圆角矩形 15">
              <a:extLst>
                <a:ext uri="{FF2B5EF4-FFF2-40B4-BE49-F238E27FC236}">
                  <a16:creationId xmlns:a16="http://schemas.microsoft.com/office/drawing/2014/main" id="{D5B83E50-9AE6-6566-EF1B-7C456BDE2D82}"/>
                </a:ext>
              </a:extLst>
            </p:cNvPr>
            <p:cNvSpPr/>
            <p:nvPr/>
          </p:nvSpPr>
          <p:spPr>
            <a:xfrm>
              <a:off x="4248629" y="2521021"/>
              <a:ext cx="781592" cy="368094"/>
            </a:xfrm>
            <a:prstGeom prst="roundRect">
              <a:avLst>
                <a:gd name="adj" fmla="val 31919"/>
              </a:avLst>
            </a:prstGeom>
            <a:solidFill>
              <a:srgbClr val="87B9EA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3056EE44-76B0-A31F-168C-1915D17EA649}"/>
              </a:ext>
            </a:extLst>
          </p:cNvPr>
          <p:cNvSpPr txBox="1"/>
          <p:nvPr/>
        </p:nvSpPr>
        <p:spPr>
          <a:xfrm>
            <a:off x="5292572" y="2266766"/>
            <a:ext cx="9259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/>
              <a:t>4</a:t>
            </a:r>
            <a:r>
              <a:rPr lang="zh-CN" altLang="en-US" sz="3200" b="1"/>
              <a:t>张</a:t>
            </a:r>
            <a:endParaRPr lang="zh-CN" altLang="en-US" sz="3200" b="1" dirty="0"/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DE38206B-FA49-AF55-2FD6-8B274C8E43F7}"/>
              </a:ext>
            </a:extLst>
          </p:cNvPr>
          <p:cNvGrpSpPr/>
          <p:nvPr/>
        </p:nvGrpSpPr>
        <p:grpSpPr>
          <a:xfrm>
            <a:off x="804017" y="2413010"/>
            <a:ext cx="3365051" cy="368094"/>
            <a:chOff x="804017" y="2521021"/>
            <a:chExt cx="3365051" cy="368094"/>
          </a:xfrm>
        </p:grpSpPr>
        <p:sp>
          <p:nvSpPr>
            <p:cNvPr id="12" name="圆角矩形 15">
              <a:extLst>
                <a:ext uri="{FF2B5EF4-FFF2-40B4-BE49-F238E27FC236}">
                  <a16:creationId xmlns:a16="http://schemas.microsoft.com/office/drawing/2014/main" id="{ADADA812-DDC2-00DC-2BE4-4F1889692806}"/>
                </a:ext>
              </a:extLst>
            </p:cNvPr>
            <p:cNvSpPr/>
            <p:nvPr/>
          </p:nvSpPr>
          <p:spPr>
            <a:xfrm>
              <a:off x="804017" y="2521021"/>
              <a:ext cx="781592" cy="368094"/>
            </a:xfrm>
            <a:prstGeom prst="roundRect">
              <a:avLst>
                <a:gd name="adj" fmla="val 31919"/>
              </a:avLst>
            </a:prstGeom>
            <a:solidFill>
              <a:srgbClr val="87B9EA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圆角矩形 15">
              <a:extLst>
                <a:ext uri="{FF2B5EF4-FFF2-40B4-BE49-F238E27FC236}">
                  <a16:creationId xmlns:a16="http://schemas.microsoft.com/office/drawing/2014/main" id="{A6E4A299-E2F6-2F10-C422-A1E80D336A6C}"/>
                </a:ext>
              </a:extLst>
            </p:cNvPr>
            <p:cNvSpPr/>
            <p:nvPr/>
          </p:nvSpPr>
          <p:spPr>
            <a:xfrm>
              <a:off x="1665170" y="2521021"/>
              <a:ext cx="781592" cy="368094"/>
            </a:xfrm>
            <a:prstGeom prst="roundRect">
              <a:avLst>
                <a:gd name="adj" fmla="val 31919"/>
              </a:avLst>
            </a:prstGeom>
            <a:solidFill>
              <a:srgbClr val="87B9EA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圆角矩形 15">
              <a:extLst>
                <a:ext uri="{FF2B5EF4-FFF2-40B4-BE49-F238E27FC236}">
                  <a16:creationId xmlns:a16="http://schemas.microsoft.com/office/drawing/2014/main" id="{83B45E5B-D121-AF7E-ED75-AE2FB8D4A4FA}"/>
                </a:ext>
              </a:extLst>
            </p:cNvPr>
            <p:cNvSpPr/>
            <p:nvPr/>
          </p:nvSpPr>
          <p:spPr>
            <a:xfrm>
              <a:off x="2526323" y="2521021"/>
              <a:ext cx="781592" cy="368094"/>
            </a:xfrm>
            <a:prstGeom prst="roundRect">
              <a:avLst>
                <a:gd name="adj" fmla="val 31919"/>
              </a:avLst>
            </a:prstGeom>
            <a:solidFill>
              <a:srgbClr val="87B9EA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圆角矩形 15">
              <a:extLst>
                <a:ext uri="{FF2B5EF4-FFF2-40B4-BE49-F238E27FC236}">
                  <a16:creationId xmlns:a16="http://schemas.microsoft.com/office/drawing/2014/main" id="{61AD388F-C946-CFF0-01EA-8C48226A841E}"/>
                </a:ext>
              </a:extLst>
            </p:cNvPr>
            <p:cNvSpPr/>
            <p:nvPr/>
          </p:nvSpPr>
          <p:spPr>
            <a:xfrm>
              <a:off x="3387476" y="2521021"/>
              <a:ext cx="781592" cy="368094"/>
            </a:xfrm>
            <a:prstGeom prst="roundRect">
              <a:avLst>
                <a:gd name="adj" fmla="val 31919"/>
              </a:avLst>
            </a:prstGeom>
            <a:solidFill>
              <a:srgbClr val="87B9EA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47757818-ADCE-64B1-895C-4227C2EA38CC}"/>
              </a:ext>
            </a:extLst>
          </p:cNvPr>
          <p:cNvSpPr txBox="1"/>
          <p:nvPr/>
        </p:nvSpPr>
        <p:spPr>
          <a:xfrm>
            <a:off x="5230914" y="2899658"/>
            <a:ext cx="9657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/>
              <a:t>5</a:t>
            </a:r>
            <a:r>
              <a:rPr lang="zh-CN" altLang="en-US" sz="3200" b="1"/>
              <a:t>张</a:t>
            </a:r>
            <a:endParaRPr lang="zh-CN" altLang="en-US" sz="3200" b="1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FF173E49-BBB3-13B5-A22D-0C5390512209}"/>
              </a:ext>
            </a:extLst>
          </p:cNvPr>
          <p:cNvSpPr/>
          <p:nvPr/>
        </p:nvSpPr>
        <p:spPr>
          <a:xfrm>
            <a:off x="7342853" y="2185967"/>
            <a:ext cx="3733198" cy="66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/>
              <a:t>求一共有多少张？</a:t>
            </a:r>
          </a:p>
        </p:txBody>
      </p:sp>
      <p:sp>
        <p:nvSpPr>
          <p:cNvPr id="19" name="箭头: 下 18">
            <a:extLst>
              <a:ext uri="{FF2B5EF4-FFF2-40B4-BE49-F238E27FC236}">
                <a16:creationId xmlns:a16="http://schemas.microsoft.com/office/drawing/2014/main" id="{E8DD7522-7189-0D3B-98AE-CD1C2B87C01A}"/>
              </a:ext>
            </a:extLst>
          </p:cNvPr>
          <p:cNvSpPr/>
          <p:nvPr/>
        </p:nvSpPr>
        <p:spPr>
          <a:xfrm>
            <a:off x="8980852" y="2958016"/>
            <a:ext cx="457200" cy="66342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C1098BF-740D-720E-16C1-6BC33A62D8CB}"/>
              </a:ext>
            </a:extLst>
          </p:cNvPr>
          <p:cNvSpPr/>
          <p:nvPr/>
        </p:nvSpPr>
        <p:spPr>
          <a:xfrm>
            <a:off x="7082638" y="3727491"/>
            <a:ext cx="4253627" cy="66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/>
              <a:t>求两排桌子的总数。</a:t>
            </a:r>
          </a:p>
        </p:txBody>
      </p:sp>
      <p:sp>
        <p:nvSpPr>
          <p:cNvPr id="21" name="箭头: 下 20">
            <a:extLst>
              <a:ext uri="{FF2B5EF4-FFF2-40B4-BE49-F238E27FC236}">
                <a16:creationId xmlns:a16="http://schemas.microsoft.com/office/drawing/2014/main" id="{F8A32C6A-4AD2-6960-AA4A-F23742423C5D}"/>
              </a:ext>
            </a:extLst>
          </p:cNvPr>
          <p:cNvSpPr/>
          <p:nvPr/>
        </p:nvSpPr>
        <p:spPr>
          <a:xfrm>
            <a:off x="8980852" y="4499540"/>
            <a:ext cx="457200" cy="66342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485F845B-A445-7149-8E4B-9650490D4621}"/>
              </a:ext>
            </a:extLst>
          </p:cNvPr>
          <p:cNvSpPr/>
          <p:nvPr/>
        </p:nvSpPr>
        <p:spPr>
          <a:xfrm>
            <a:off x="7526078" y="5269016"/>
            <a:ext cx="3366745" cy="101849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/>
              <a:t>把</a:t>
            </a:r>
            <a:r>
              <a:rPr lang="en-US" altLang="zh-CN" sz="3200"/>
              <a:t>4</a:t>
            </a:r>
            <a:r>
              <a:rPr lang="zh-CN" altLang="en-US" sz="3200"/>
              <a:t>和</a:t>
            </a:r>
            <a:r>
              <a:rPr lang="en-US" altLang="zh-CN" sz="3200" dirty="0"/>
              <a:t>5</a:t>
            </a:r>
            <a:r>
              <a:rPr lang="zh-CN" altLang="en-US" sz="3200"/>
              <a:t>加起来</a:t>
            </a:r>
            <a:r>
              <a:rPr lang="zh-CN" altLang="en-US" sz="3200" dirty="0"/>
              <a:t>，用</a:t>
            </a:r>
            <a:r>
              <a:rPr lang="zh-CN" altLang="en-US" sz="3200" dirty="0">
                <a:solidFill>
                  <a:srgbClr val="FFC000"/>
                </a:solidFill>
              </a:rPr>
              <a:t>加法</a:t>
            </a:r>
            <a:r>
              <a:rPr lang="zh-CN" altLang="en-US" sz="3200" dirty="0"/>
              <a:t>计算。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13F21228-B6DE-956C-DBD6-337ECF3E6BCC}"/>
              </a:ext>
            </a:extLst>
          </p:cNvPr>
          <p:cNvSpPr txBox="1"/>
          <p:nvPr/>
        </p:nvSpPr>
        <p:spPr>
          <a:xfrm>
            <a:off x="499052" y="3589350"/>
            <a:ext cx="3372557" cy="624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200" b="1" dirty="0">
                <a:solidFill>
                  <a:srgbClr val="3366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怎样列式计算？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DA7699C9-065A-402D-8DF4-F14A5450C7AD}"/>
              </a:ext>
            </a:extLst>
          </p:cNvPr>
          <p:cNvSpPr txBox="1"/>
          <p:nvPr/>
        </p:nvSpPr>
        <p:spPr>
          <a:xfrm>
            <a:off x="1617296" y="4351527"/>
            <a:ext cx="3540357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200" b="1" dirty="0">
                <a:solidFill>
                  <a:srgbClr val="FF0000"/>
                </a:solidFill>
                <a:sym typeface="+mn-ea"/>
              </a:rPr>
              <a:t>4 + 5 </a:t>
            </a:r>
            <a:r>
              <a:rPr lang="en-US" altLang="zh-CN" sz="3200" b="1" dirty="0">
                <a:solidFill>
                  <a:srgbClr val="FF0000"/>
                </a:solidFill>
                <a:sym typeface="+mn-ea"/>
              </a:rPr>
              <a:t>= 9 (</a:t>
            </a:r>
            <a:r>
              <a:rPr lang="zh-CN" altLang="en-US" sz="3200" b="1" dirty="0">
                <a:solidFill>
                  <a:srgbClr val="FF0000"/>
                </a:solidFill>
                <a:sym typeface="+mn-ea"/>
              </a:rPr>
              <a:t>张</a:t>
            </a:r>
            <a:r>
              <a:rPr lang="en-US" altLang="zh-CN" sz="3200" b="1" dirty="0">
                <a:solidFill>
                  <a:srgbClr val="FF0000"/>
                </a:solidFill>
                <a:sym typeface="+mn-ea"/>
              </a:rPr>
              <a:t>)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77E6871A-4DC6-8B5F-FD2D-098286634E6A}"/>
              </a:ext>
            </a:extLst>
          </p:cNvPr>
          <p:cNvSpPr txBox="1"/>
          <p:nvPr/>
        </p:nvSpPr>
        <p:spPr>
          <a:xfrm>
            <a:off x="1340133" y="5115891"/>
            <a:ext cx="4274345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algn="ctr" latinLnBrk="0">
              <a:lnSpc>
                <a:spcPct val="100000"/>
              </a:lnSpc>
              <a:defRPr sz="3200" b="1">
                <a:solidFill>
                  <a:srgbClr val="FF0000"/>
                </a:solidFill>
              </a:defRPr>
            </a:lvl1pPr>
          </a:lstStyle>
          <a:p>
            <a:pPr algn="l"/>
            <a:r>
              <a:rPr lang="zh-CN" altLang="en-US" dirty="0"/>
              <a:t>口答：一共有</a:t>
            </a:r>
            <a:r>
              <a:rPr lang="en-US" altLang="zh-CN" dirty="0"/>
              <a:t>9</a:t>
            </a:r>
            <a:r>
              <a:rPr lang="zh-CN" altLang="en-US" dirty="0"/>
              <a:t>张。</a:t>
            </a:r>
          </a:p>
        </p:txBody>
      </p:sp>
    </p:spTree>
    <p:extLst>
      <p:ext uri="{BB962C8B-B14F-4D97-AF65-F5344CB8AC3E}">
        <p14:creationId xmlns:p14="http://schemas.microsoft.com/office/powerpoint/2010/main" val="112255742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7" grpId="0"/>
      <p:bldP spid="18" grpId="0" animBg="1"/>
      <p:bldP spid="19" grpId="0" animBg="1"/>
      <p:bldP spid="20" grpId="0" animBg="1"/>
      <p:bldP spid="21" grpId="0" animBg="1"/>
      <p:bldP spid="22" grpId="0" animBg="1"/>
      <p:bldP spid="24" grpId="0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>
            <a:extLst>
              <a:ext uri="{FF2B5EF4-FFF2-40B4-BE49-F238E27FC236}">
                <a16:creationId xmlns:a16="http://schemas.microsoft.com/office/drawing/2014/main" id="{24C372AD-F9B0-129A-3789-CE7A7816AA6F}"/>
              </a:ext>
            </a:extLst>
          </p:cNvPr>
          <p:cNvSpPr txBox="1"/>
          <p:nvPr/>
        </p:nvSpPr>
        <p:spPr>
          <a:xfrm>
            <a:off x="398832" y="505842"/>
            <a:ext cx="24902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0000FF"/>
                </a:solidFill>
              </a:rPr>
              <a:t>对比观察</a:t>
            </a:r>
          </a:p>
        </p:txBody>
      </p:sp>
      <p:sp>
        <p:nvSpPr>
          <p:cNvPr id="28" name="TextBox 4">
            <a:extLst>
              <a:ext uri="{FF2B5EF4-FFF2-40B4-BE49-F238E27FC236}">
                <a16:creationId xmlns:a16="http://schemas.microsoft.com/office/drawing/2014/main" id="{FBC1E904-8026-6ECF-C159-2632077EF1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897" y="1306814"/>
            <a:ext cx="5281536" cy="1217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buFontTx/>
              <a:buNone/>
              <a:defRPr sz="3200" b="1"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dirty="0"/>
              <a:t>(1) </a:t>
            </a:r>
            <a:r>
              <a:rPr lang="zh-CN" altLang="en-US" dirty="0"/>
              <a:t>有</a:t>
            </a:r>
            <a:r>
              <a:rPr lang="en-US" altLang="zh-CN" dirty="0"/>
              <a:t>4</a:t>
            </a:r>
            <a:r>
              <a:rPr lang="zh-CN" altLang="en-US" dirty="0"/>
              <a:t>排桌子，每排</a:t>
            </a:r>
            <a:r>
              <a:rPr lang="en-US" altLang="zh-CN" dirty="0"/>
              <a:t>5</a:t>
            </a:r>
            <a:r>
              <a:rPr lang="zh-CN" altLang="en-US" dirty="0"/>
              <a:t>张，一共有多少张？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A979A158-A97C-A806-59C3-3FDAFD3713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5157" y="1306814"/>
            <a:ext cx="5466946" cy="1217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buFontTx/>
              <a:buNone/>
              <a:defRPr sz="3200" b="1"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dirty="0"/>
              <a:t>(2) </a:t>
            </a:r>
            <a:r>
              <a:rPr lang="zh-CN" altLang="en-US" dirty="0"/>
              <a:t>有两排桌子，</a:t>
            </a:r>
            <a:r>
              <a:rPr lang="zh-CN" altLang="en-US"/>
              <a:t>一排有</a:t>
            </a:r>
            <a:r>
              <a:rPr lang="en-US" altLang="zh-CN"/>
              <a:t>4</a:t>
            </a:r>
            <a:r>
              <a:rPr lang="zh-CN" altLang="en-US"/>
              <a:t>张</a:t>
            </a:r>
            <a:r>
              <a:rPr lang="zh-CN" altLang="en-US" dirty="0"/>
              <a:t>，另</a:t>
            </a:r>
            <a:r>
              <a:rPr lang="zh-CN" altLang="en-US"/>
              <a:t>一排有</a:t>
            </a:r>
            <a:r>
              <a:rPr lang="en-US" altLang="zh-CN"/>
              <a:t>5</a:t>
            </a:r>
            <a:r>
              <a:rPr lang="zh-CN" altLang="en-US"/>
              <a:t>张</a:t>
            </a:r>
            <a:r>
              <a:rPr lang="zh-CN" altLang="en-US" dirty="0"/>
              <a:t>，一共有多少张？</a:t>
            </a:r>
          </a:p>
        </p:txBody>
      </p: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BD1BAEFE-4E2B-C188-FC1F-EE3B5F082246}"/>
              </a:ext>
            </a:extLst>
          </p:cNvPr>
          <p:cNvCxnSpPr>
            <a:cxnSpLocks/>
          </p:cNvCxnSpPr>
          <p:nvPr/>
        </p:nvCxnSpPr>
        <p:spPr>
          <a:xfrm>
            <a:off x="6003295" y="1303507"/>
            <a:ext cx="0" cy="4221804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图片 31">
            <a:extLst>
              <a:ext uri="{FF2B5EF4-FFF2-40B4-BE49-F238E27FC236}">
                <a16:creationId xmlns:a16="http://schemas.microsoft.com/office/drawing/2014/main" id="{ADB18BFD-FFB1-8134-4B8A-104194F606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073" y="2685639"/>
            <a:ext cx="4243184" cy="1822862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F96B018B-5479-4C91-0680-BE15855CE6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6857038" y="3088010"/>
            <a:ext cx="4243184" cy="1018120"/>
          </a:xfrm>
          <a:prstGeom prst="rect">
            <a:avLst/>
          </a:prstGeom>
        </p:spPr>
      </p:pic>
      <p:sp>
        <p:nvSpPr>
          <p:cNvPr id="35" name="文本框 34">
            <a:extLst>
              <a:ext uri="{FF2B5EF4-FFF2-40B4-BE49-F238E27FC236}">
                <a16:creationId xmlns:a16="http://schemas.microsoft.com/office/drawing/2014/main" id="{AC28ABCB-BC29-C811-AA70-E7B0FDE5E358}"/>
              </a:ext>
            </a:extLst>
          </p:cNvPr>
          <p:cNvSpPr txBox="1"/>
          <p:nvPr/>
        </p:nvSpPr>
        <p:spPr>
          <a:xfrm>
            <a:off x="1643972" y="4766416"/>
            <a:ext cx="3446983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altLang="zh-CN" sz="3200" b="1" dirty="0">
                <a:solidFill>
                  <a:srgbClr val="FF0000"/>
                </a:solidFill>
                <a:sym typeface="+mn-ea"/>
              </a:rPr>
              <a:t>5</a:t>
            </a:r>
            <a:r>
              <a:rPr lang="zh-CN" altLang="en-US" sz="3200" b="1" dirty="0">
                <a:solidFill>
                  <a:srgbClr val="FF0000"/>
                </a:solidFill>
                <a:sym typeface="+mn-ea"/>
              </a:rPr>
              <a:t>×</a:t>
            </a:r>
            <a:r>
              <a:rPr lang="en-US" altLang="zh-CN" sz="3200" b="1" dirty="0">
                <a:solidFill>
                  <a:srgbClr val="FF0000"/>
                </a:solidFill>
                <a:sym typeface="+mn-ea"/>
              </a:rPr>
              <a:t>4 = 20 (</a:t>
            </a:r>
            <a:r>
              <a:rPr lang="zh-CN" altLang="en-US" sz="3200" b="1" dirty="0">
                <a:solidFill>
                  <a:srgbClr val="FF0000"/>
                </a:solidFill>
                <a:sym typeface="+mn-ea"/>
              </a:rPr>
              <a:t>张</a:t>
            </a:r>
            <a:r>
              <a:rPr lang="en-US" altLang="zh-CN" sz="3200" b="1" dirty="0">
                <a:solidFill>
                  <a:srgbClr val="FF0000"/>
                </a:solidFill>
                <a:sym typeface="+mn-ea"/>
              </a:rPr>
              <a:t>)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2D86F347-3589-7BB5-C996-8C60C3AE2EB4}"/>
              </a:ext>
            </a:extLst>
          </p:cNvPr>
          <p:cNvSpPr txBox="1"/>
          <p:nvPr/>
        </p:nvSpPr>
        <p:spPr>
          <a:xfrm>
            <a:off x="7110917" y="4766415"/>
            <a:ext cx="3540357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200" b="1" dirty="0">
                <a:solidFill>
                  <a:srgbClr val="FF0000"/>
                </a:solidFill>
                <a:sym typeface="+mn-ea"/>
              </a:rPr>
              <a:t>4 + 5 </a:t>
            </a:r>
            <a:r>
              <a:rPr lang="en-US" altLang="zh-CN" sz="3200" b="1" dirty="0">
                <a:solidFill>
                  <a:srgbClr val="FF0000"/>
                </a:solidFill>
                <a:sym typeface="+mn-ea"/>
              </a:rPr>
              <a:t>= 9 (</a:t>
            </a:r>
            <a:r>
              <a:rPr lang="zh-CN" altLang="en-US" sz="3200" b="1" dirty="0">
                <a:solidFill>
                  <a:srgbClr val="FF0000"/>
                </a:solidFill>
                <a:sym typeface="+mn-ea"/>
              </a:rPr>
              <a:t>张</a:t>
            </a:r>
            <a:r>
              <a:rPr lang="en-US" altLang="zh-CN" sz="3200" b="1" dirty="0">
                <a:solidFill>
                  <a:srgbClr val="FF0000"/>
                </a:solidFill>
                <a:sym typeface="+mn-ea"/>
              </a:rPr>
              <a:t>)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23ED1645-9AAE-77FF-494F-F2F74389BD5D}"/>
              </a:ext>
            </a:extLst>
          </p:cNvPr>
          <p:cNvSpPr txBox="1"/>
          <p:nvPr/>
        </p:nvSpPr>
        <p:spPr>
          <a:xfrm>
            <a:off x="1165623" y="5542128"/>
            <a:ext cx="3446980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cs typeface="+mn-cs"/>
              </a:rPr>
              <a:t>4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cs typeface="+mn-cs"/>
              </a:rPr>
              <a:t>个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cs typeface="+mn-cs"/>
              </a:rPr>
              <a:t>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cs typeface="+mn-cs"/>
              </a:rPr>
              <a:t>相加的和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itchFamily="49" charset="-122"/>
              <a:ea typeface="楷体" pitchFamily="49" charset="-122"/>
              <a:cs typeface="+mn-cs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FBEB29A5-F054-B749-58B6-0A88D3D534D7}"/>
              </a:ext>
            </a:extLst>
          </p:cNvPr>
          <p:cNvSpPr txBox="1"/>
          <p:nvPr/>
        </p:nvSpPr>
        <p:spPr>
          <a:xfrm>
            <a:off x="7110917" y="5542128"/>
            <a:ext cx="2744162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cs typeface="+mn-cs"/>
              </a:rPr>
              <a:t>4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cs typeface="+mn-cs"/>
              </a:rPr>
              <a:t>与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cs typeface="+mn-cs"/>
              </a:rPr>
              <a:t>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itchFamily="49" charset="-122"/>
                <a:ea typeface="楷体" pitchFamily="49" charset="-122"/>
                <a:cs typeface="+mn-cs"/>
              </a:rPr>
              <a:t>的和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itchFamily="49" charset="-122"/>
              <a:ea typeface="楷体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631517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任意多边形: 形状 43">
            <a:extLst>
              <a:ext uri="{FF2B5EF4-FFF2-40B4-BE49-F238E27FC236}">
                <a16:creationId xmlns:a16="http://schemas.microsoft.com/office/drawing/2014/main" id="{1FD1CD7B-7DA6-3331-F4F8-40A1AFBD3CFF}"/>
              </a:ext>
            </a:extLst>
          </p:cNvPr>
          <p:cNvSpPr/>
          <p:nvPr/>
        </p:nvSpPr>
        <p:spPr>
          <a:xfrm>
            <a:off x="208560" y="471170"/>
            <a:ext cx="2910280" cy="782320"/>
          </a:xfrm>
          <a:custGeom>
            <a:avLst/>
            <a:gdLst>
              <a:gd name="connsiteX0" fmla="*/ 0 w 2910280"/>
              <a:gd name="connsiteY0" fmla="*/ 0 h 782320"/>
              <a:gd name="connsiteX1" fmla="*/ 2519680 w 2910280"/>
              <a:gd name="connsiteY1" fmla="*/ 0 h 782320"/>
              <a:gd name="connsiteX2" fmla="*/ 2910280 w 2910280"/>
              <a:gd name="connsiteY2" fmla="*/ 390600 h 782320"/>
              <a:gd name="connsiteX3" fmla="*/ 2519680 w 2910280"/>
              <a:gd name="connsiteY3" fmla="*/ 781200 h 782320"/>
              <a:gd name="connsiteX4" fmla="*/ 2519680 w 2910280"/>
              <a:gd name="connsiteY4" fmla="*/ 782320 h 782320"/>
              <a:gd name="connsiteX5" fmla="*/ 0 w 2910280"/>
              <a:gd name="connsiteY5" fmla="*/ 782320 h 78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0280" h="782320">
                <a:moveTo>
                  <a:pt x="0" y="0"/>
                </a:moveTo>
                <a:lnTo>
                  <a:pt x="2519680" y="0"/>
                </a:lnTo>
                <a:cubicBezTo>
                  <a:pt x="2735402" y="0"/>
                  <a:pt x="2910280" y="174878"/>
                  <a:pt x="2910280" y="390600"/>
                </a:cubicBezTo>
                <a:cubicBezTo>
                  <a:pt x="2910280" y="606322"/>
                  <a:pt x="2735402" y="781200"/>
                  <a:pt x="2519680" y="781200"/>
                </a:cubicBezTo>
                <a:lnTo>
                  <a:pt x="2519680" y="782320"/>
                </a:lnTo>
                <a:lnTo>
                  <a:pt x="0" y="782320"/>
                </a:lnTo>
                <a:close/>
              </a:path>
            </a:pathLst>
          </a:custGeom>
          <a:solidFill>
            <a:srgbClr val="FBF2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4000" b="1" dirty="0">
                <a:solidFill>
                  <a:srgbClr val="037FB7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回顾反思</a:t>
            </a:r>
          </a:p>
        </p:txBody>
      </p:sp>
      <p:sp>
        <p:nvSpPr>
          <p:cNvPr id="51" name="TextBox 4">
            <a:extLst>
              <a:ext uri="{FF2B5EF4-FFF2-40B4-BE49-F238E27FC236}">
                <a16:creationId xmlns:a16="http://schemas.microsoft.com/office/drawing/2014/main" id="{A5EB0289-335E-99E3-BFB9-0EC613EFAF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897" y="1306814"/>
            <a:ext cx="5281536" cy="1217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buFontTx/>
              <a:buNone/>
              <a:defRPr sz="3200" b="1"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dirty="0"/>
              <a:t>(1) </a:t>
            </a:r>
            <a:r>
              <a:rPr lang="zh-CN" altLang="en-US" dirty="0"/>
              <a:t>有</a:t>
            </a:r>
            <a:r>
              <a:rPr lang="en-US" altLang="zh-CN" dirty="0"/>
              <a:t>4</a:t>
            </a:r>
            <a:r>
              <a:rPr lang="zh-CN" altLang="en-US" dirty="0"/>
              <a:t>排桌子，每排</a:t>
            </a:r>
            <a:r>
              <a:rPr lang="en-US" altLang="zh-CN" dirty="0"/>
              <a:t>5</a:t>
            </a:r>
            <a:r>
              <a:rPr lang="zh-CN" altLang="en-US" dirty="0"/>
              <a:t>张，一共有多少张？</a:t>
            </a:r>
          </a:p>
        </p:txBody>
      </p:sp>
      <p:sp>
        <p:nvSpPr>
          <p:cNvPr id="57" name="TextBox 5">
            <a:extLst>
              <a:ext uri="{FF2B5EF4-FFF2-40B4-BE49-F238E27FC236}">
                <a16:creationId xmlns:a16="http://schemas.microsoft.com/office/drawing/2014/main" id="{FA2812B3-1A0D-8569-0484-8D14BF0063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5157" y="1306814"/>
            <a:ext cx="5466946" cy="1217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buFontTx/>
              <a:buNone/>
              <a:defRPr sz="3200" b="1"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dirty="0"/>
              <a:t>(2) </a:t>
            </a:r>
            <a:r>
              <a:rPr lang="zh-CN" altLang="en-US" dirty="0"/>
              <a:t>有两排桌子，</a:t>
            </a:r>
            <a:r>
              <a:rPr lang="zh-CN" altLang="en-US"/>
              <a:t>一排有</a:t>
            </a:r>
            <a:r>
              <a:rPr lang="en-US" altLang="zh-CN"/>
              <a:t>4</a:t>
            </a:r>
            <a:r>
              <a:rPr lang="zh-CN" altLang="en-US"/>
              <a:t>张</a:t>
            </a:r>
            <a:r>
              <a:rPr lang="zh-CN" altLang="en-US" dirty="0"/>
              <a:t>，另</a:t>
            </a:r>
            <a:r>
              <a:rPr lang="zh-CN" altLang="en-US"/>
              <a:t>一排有</a:t>
            </a:r>
            <a:r>
              <a:rPr lang="en-US" altLang="zh-CN"/>
              <a:t>5</a:t>
            </a:r>
            <a:r>
              <a:rPr lang="zh-CN" altLang="en-US"/>
              <a:t>张</a:t>
            </a:r>
            <a:r>
              <a:rPr lang="zh-CN" altLang="en-US" dirty="0"/>
              <a:t>，一共有多少张？</a:t>
            </a:r>
          </a:p>
        </p:txBody>
      </p:sp>
      <p:cxnSp>
        <p:nvCxnSpPr>
          <p:cNvPr id="58" name="直接连接符 57">
            <a:extLst>
              <a:ext uri="{FF2B5EF4-FFF2-40B4-BE49-F238E27FC236}">
                <a16:creationId xmlns:a16="http://schemas.microsoft.com/office/drawing/2014/main" id="{29B1DE4F-7839-D63E-65B1-B7CC85BC130A}"/>
              </a:ext>
            </a:extLst>
          </p:cNvPr>
          <p:cNvCxnSpPr>
            <a:cxnSpLocks/>
          </p:cNvCxnSpPr>
          <p:nvPr/>
        </p:nvCxnSpPr>
        <p:spPr>
          <a:xfrm>
            <a:off x="6003295" y="1303507"/>
            <a:ext cx="0" cy="4221804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9" name="图片 58">
            <a:extLst>
              <a:ext uri="{FF2B5EF4-FFF2-40B4-BE49-F238E27FC236}">
                <a16:creationId xmlns:a16="http://schemas.microsoft.com/office/drawing/2014/main" id="{0FAD4474-D454-C60A-4FBC-ADCA299F0F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073" y="2685639"/>
            <a:ext cx="4243184" cy="1822862"/>
          </a:xfrm>
          <a:prstGeom prst="rect">
            <a:avLst/>
          </a:prstGeom>
        </p:spPr>
      </p:pic>
      <p:pic>
        <p:nvPicPr>
          <p:cNvPr id="60" name="图片 59">
            <a:extLst>
              <a:ext uri="{FF2B5EF4-FFF2-40B4-BE49-F238E27FC236}">
                <a16:creationId xmlns:a16="http://schemas.microsoft.com/office/drawing/2014/main" id="{AA91EDA6-F039-6E4A-F652-3A98DEDBCD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6857038" y="3088010"/>
            <a:ext cx="4243184" cy="1018120"/>
          </a:xfrm>
          <a:prstGeom prst="rect">
            <a:avLst/>
          </a:prstGeom>
        </p:spPr>
      </p:pic>
      <p:sp>
        <p:nvSpPr>
          <p:cNvPr id="61" name="文本框 60">
            <a:extLst>
              <a:ext uri="{FF2B5EF4-FFF2-40B4-BE49-F238E27FC236}">
                <a16:creationId xmlns:a16="http://schemas.microsoft.com/office/drawing/2014/main" id="{BAC2B35E-8CD7-698B-BF08-F8CF817B5618}"/>
              </a:ext>
            </a:extLst>
          </p:cNvPr>
          <p:cNvSpPr txBox="1"/>
          <p:nvPr/>
        </p:nvSpPr>
        <p:spPr>
          <a:xfrm>
            <a:off x="1643972" y="4766416"/>
            <a:ext cx="3446983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altLang="zh-CN" sz="3200" b="1" dirty="0">
                <a:solidFill>
                  <a:srgbClr val="FF0000"/>
                </a:solidFill>
                <a:sym typeface="+mn-ea"/>
              </a:rPr>
              <a:t>5</a:t>
            </a:r>
            <a:r>
              <a:rPr lang="zh-CN" altLang="en-US" sz="3200" b="1" dirty="0">
                <a:solidFill>
                  <a:srgbClr val="FF0000"/>
                </a:solidFill>
                <a:sym typeface="+mn-ea"/>
              </a:rPr>
              <a:t>×</a:t>
            </a:r>
            <a:r>
              <a:rPr lang="en-US" altLang="zh-CN" sz="3200" b="1" dirty="0">
                <a:solidFill>
                  <a:srgbClr val="FF0000"/>
                </a:solidFill>
                <a:sym typeface="+mn-ea"/>
              </a:rPr>
              <a:t>4 = 20 (</a:t>
            </a:r>
            <a:r>
              <a:rPr lang="zh-CN" altLang="en-US" sz="3200" b="1" dirty="0">
                <a:solidFill>
                  <a:srgbClr val="FF0000"/>
                </a:solidFill>
                <a:sym typeface="+mn-ea"/>
              </a:rPr>
              <a:t>张</a:t>
            </a:r>
            <a:r>
              <a:rPr lang="en-US" altLang="zh-CN" sz="3200" b="1" dirty="0">
                <a:solidFill>
                  <a:srgbClr val="FF0000"/>
                </a:solidFill>
                <a:sym typeface="+mn-ea"/>
              </a:rPr>
              <a:t>)</a:t>
            </a: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A349C729-00CF-150E-4AB5-02D287B4FEE8}"/>
              </a:ext>
            </a:extLst>
          </p:cNvPr>
          <p:cNvSpPr txBox="1"/>
          <p:nvPr/>
        </p:nvSpPr>
        <p:spPr>
          <a:xfrm>
            <a:off x="7110917" y="4766415"/>
            <a:ext cx="3540357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200" b="1" dirty="0">
                <a:solidFill>
                  <a:srgbClr val="FF0000"/>
                </a:solidFill>
                <a:sym typeface="+mn-ea"/>
              </a:rPr>
              <a:t>4 + 5 </a:t>
            </a:r>
            <a:r>
              <a:rPr lang="en-US" altLang="zh-CN" sz="3200" b="1" dirty="0">
                <a:solidFill>
                  <a:srgbClr val="FF0000"/>
                </a:solidFill>
                <a:sym typeface="+mn-ea"/>
              </a:rPr>
              <a:t>= 9 (</a:t>
            </a:r>
            <a:r>
              <a:rPr lang="zh-CN" altLang="en-US" sz="3200" b="1" dirty="0">
                <a:solidFill>
                  <a:srgbClr val="FF0000"/>
                </a:solidFill>
                <a:sym typeface="+mn-ea"/>
              </a:rPr>
              <a:t>张</a:t>
            </a:r>
            <a:r>
              <a:rPr lang="en-US" altLang="zh-CN" sz="3200" b="1" dirty="0">
                <a:solidFill>
                  <a:srgbClr val="FF0000"/>
                </a:solidFill>
                <a:sym typeface="+mn-ea"/>
              </a:rPr>
              <a:t>)</a:t>
            </a:r>
          </a:p>
        </p:txBody>
      </p:sp>
      <p:sp>
        <p:nvSpPr>
          <p:cNvPr id="63" name="圆角矩形标注 80">
            <a:extLst>
              <a:ext uri="{FF2B5EF4-FFF2-40B4-BE49-F238E27FC236}">
                <a16:creationId xmlns:a16="http://schemas.microsoft.com/office/drawing/2014/main" id="{A6A5215D-8CDB-3494-421D-9422A4D80B9F}"/>
              </a:ext>
            </a:extLst>
          </p:cNvPr>
          <p:cNvSpPr/>
          <p:nvPr/>
        </p:nvSpPr>
        <p:spPr>
          <a:xfrm>
            <a:off x="2105184" y="5514965"/>
            <a:ext cx="6484339" cy="853281"/>
          </a:xfrm>
          <a:prstGeom prst="wedgeRoundRectCallout">
            <a:avLst>
              <a:gd name="adj1" fmla="val -55208"/>
              <a:gd name="adj2" fmla="val 6944"/>
              <a:gd name="adj3" fmla="val 16667"/>
            </a:avLst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0">
              <a:lnSpc>
                <a:spcPct val="100000"/>
              </a:lnSpc>
            </a:pPr>
            <a:r>
              <a:rPr sz="3200" b="1">
                <a:solidFill>
                  <a:srgbClr val="000000"/>
                </a:solidFill>
              </a:rPr>
              <a:t>理解数学问题，画图是个好办法</a:t>
            </a:r>
            <a:r>
              <a:rPr lang="zh-CN" sz="3200" b="1">
                <a:solidFill>
                  <a:srgbClr val="000000"/>
                </a:solidFill>
              </a:rPr>
              <a:t>。</a:t>
            </a:r>
          </a:p>
        </p:txBody>
      </p:sp>
      <p:pic>
        <p:nvPicPr>
          <p:cNvPr id="64" name="图片 63" descr="60">
            <a:extLst>
              <a:ext uri="{FF2B5EF4-FFF2-40B4-BE49-F238E27FC236}">
                <a16:creationId xmlns:a16="http://schemas.microsoft.com/office/drawing/2014/main" id="{A1AE347B-3B39-FBC8-C3FD-FD47B012A7C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487" t="185" r="12736" b="50926"/>
          <a:stretch>
            <a:fillRect/>
          </a:stretch>
        </p:blipFill>
        <p:spPr>
          <a:xfrm flipH="1">
            <a:off x="387307" y="5093811"/>
            <a:ext cx="1256665" cy="125666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280" h="5280">
                <a:moveTo>
                  <a:pt x="2640" y="0"/>
                </a:moveTo>
                <a:cubicBezTo>
                  <a:pt x="4098" y="0"/>
                  <a:pt x="5280" y="1182"/>
                  <a:pt x="5280" y="2640"/>
                </a:cubicBezTo>
                <a:cubicBezTo>
                  <a:pt x="5280" y="4098"/>
                  <a:pt x="4098" y="5280"/>
                  <a:pt x="2640" y="5280"/>
                </a:cubicBezTo>
                <a:cubicBezTo>
                  <a:pt x="1182" y="5280"/>
                  <a:pt x="0" y="4098"/>
                  <a:pt x="0" y="2640"/>
                </a:cubicBezTo>
                <a:cubicBezTo>
                  <a:pt x="0" y="1182"/>
                  <a:pt x="1182" y="0"/>
                  <a:pt x="2640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6" name="文本框 65">
            <a:extLst>
              <a:ext uri="{FF2B5EF4-FFF2-40B4-BE49-F238E27FC236}">
                <a16:creationId xmlns:a16="http://schemas.microsoft.com/office/drawing/2014/main" id="{70B5005D-1DB3-25E1-EF09-406B8CCD6AD6}"/>
              </a:ext>
            </a:extLst>
          </p:cNvPr>
          <p:cNvSpPr txBox="1"/>
          <p:nvPr/>
        </p:nvSpPr>
        <p:spPr>
          <a:xfrm>
            <a:off x="3349333" y="378582"/>
            <a:ext cx="6318116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</a:rPr>
              <a:t>        先检查图画得对不对，再看看算式是不是正确地表示了图的意思。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bldLvl="0" animBg="1"/>
      <p:bldP spid="6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29">
            <a:extLst>
              <a:ext uri="{FF2B5EF4-FFF2-40B4-BE49-F238E27FC236}">
                <a16:creationId xmlns:a16="http://schemas.microsoft.com/office/drawing/2014/main" id="{CA0FA440-C66E-23B7-48BB-4A38F2D3BC8C}"/>
              </a:ext>
            </a:extLst>
          </p:cNvPr>
          <p:cNvSpPr/>
          <p:nvPr/>
        </p:nvSpPr>
        <p:spPr>
          <a:xfrm>
            <a:off x="407670" y="334010"/>
            <a:ext cx="2776220" cy="720090"/>
          </a:xfrm>
          <a:prstGeom prst="roundRect">
            <a:avLst>
              <a:gd name="adj" fmla="val 50000"/>
            </a:avLst>
          </a:prstGeom>
          <a:solidFill>
            <a:srgbClr val="487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达标检测</a:t>
            </a:r>
          </a:p>
        </p:txBody>
      </p:sp>
      <p:sp>
        <p:nvSpPr>
          <p:cNvPr id="3" name="矩形 1">
            <a:extLst>
              <a:ext uri="{FF2B5EF4-FFF2-40B4-BE49-F238E27FC236}">
                <a16:creationId xmlns:a16="http://schemas.microsoft.com/office/drawing/2014/main" id="{A0E61371-9B52-F23F-17F2-7193E37798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7255" y="1246369"/>
            <a:ext cx="1013079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看图列式计算。</a:t>
            </a:r>
          </a:p>
        </p:txBody>
      </p: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051D42C3-A98A-AE9C-CA34-7139605424B8}"/>
              </a:ext>
            </a:extLst>
          </p:cNvPr>
          <p:cNvGrpSpPr/>
          <p:nvPr/>
        </p:nvGrpSpPr>
        <p:grpSpPr>
          <a:xfrm>
            <a:off x="952501" y="2148553"/>
            <a:ext cx="4684184" cy="529167"/>
            <a:chOff x="952501" y="2148553"/>
            <a:chExt cx="4684184" cy="529167"/>
          </a:xfrm>
        </p:grpSpPr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085629B1-CCDC-C486-78E8-E7E45D414BBC}"/>
                </a:ext>
              </a:extLst>
            </p:cNvPr>
            <p:cNvSpPr/>
            <p:nvPr/>
          </p:nvSpPr>
          <p:spPr>
            <a:xfrm>
              <a:off x="952501" y="2148553"/>
              <a:ext cx="554567" cy="529167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181F79E9-BAF0-AF62-899B-F9468A936778}"/>
                </a:ext>
              </a:extLst>
            </p:cNvPr>
            <p:cNvSpPr/>
            <p:nvPr/>
          </p:nvSpPr>
          <p:spPr>
            <a:xfrm>
              <a:off x="1778424" y="2148553"/>
              <a:ext cx="554567" cy="529167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7FE7F3AB-4D57-AAC0-C7D9-5D921A9DDD65}"/>
                </a:ext>
              </a:extLst>
            </p:cNvPr>
            <p:cNvSpPr/>
            <p:nvPr/>
          </p:nvSpPr>
          <p:spPr>
            <a:xfrm>
              <a:off x="2604347" y="2148553"/>
              <a:ext cx="554567" cy="529167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8CDF33FA-4974-C2B8-B503-E10F709F035A}"/>
                </a:ext>
              </a:extLst>
            </p:cNvPr>
            <p:cNvSpPr/>
            <p:nvPr/>
          </p:nvSpPr>
          <p:spPr>
            <a:xfrm>
              <a:off x="3430270" y="2148553"/>
              <a:ext cx="554567" cy="529167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C6ABC666-3D21-8103-07FF-CD89F68AF0FF}"/>
                </a:ext>
              </a:extLst>
            </p:cNvPr>
            <p:cNvSpPr/>
            <p:nvPr/>
          </p:nvSpPr>
          <p:spPr>
            <a:xfrm>
              <a:off x="4256193" y="2148553"/>
              <a:ext cx="554567" cy="529167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802168D8-9440-F96F-A199-F043BD1EBEB7}"/>
                </a:ext>
              </a:extLst>
            </p:cNvPr>
            <p:cNvSpPr/>
            <p:nvPr/>
          </p:nvSpPr>
          <p:spPr>
            <a:xfrm>
              <a:off x="5082118" y="2148553"/>
              <a:ext cx="554567" cy="529167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</p:grp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F241D059-338A-578B-46E8-F6ADAACEDE82}"/>
              </a:ext>
            </a:extLst>
          </p:cNvPr>
          <p:cNvCxnSpPr>
            <a:cxnSpLocks/>
          </p:cNvCxnSpPr>
          <p:nvPr/>
        </p:nvCxnSpPr>
        <p:spPr>
          <a:xfrm>
            <a:off x="6003295" y="1887166"/>
            <a:ext cx="0" cy="4367719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矩形 42">
            <a:extLst>
              <a:ext uri="{FF2B5EF4-FFF2-40B4-BE49-F238E27FC236}">
                <a16:creationId xmlns:a16="http://schemas.microsoft.com/office/drawing/2014/main" id="{99707B67-855D-F5D5-262B-DEEC529FEC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7892" y="5379396"/>
            <a:ext cx="4512774" cy="666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zh-CN" altLang="zh-CN" sz="3600" b="1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算式：</a:t>
            </a:r>
            <a:r>
              <a:rPr lang="en-US" altLang="zh-CN" sz="3600" b="1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____________</a:t>
            </a:r>
            <a:endParaRPr lang="zh-CN" altLang="en-US" sz="3600" b="1">
              <a:solidFill>
                <a:prstClr val="black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AB60FF27-085C-77AA-73C3-87F04BDCD4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9906" y="5379396"/>
            <a:ext cx="4512774" cy="666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zh-CN" altLang="zh-CN" sz="3600" b="1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算式：</a:t>
            </a:r>
            <a:r>
              <a:rPr lang="en-US" altLang="zh-CN" sz="3600" b="1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____________</a:t>
            </a:r>
            <a:endParaRPr lang="zh-CN" altLang="en-US" sz="3600" b="1">
              <a:solidFill>
                <a:prstClr val="black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7F5AB529-0313-974C-8FC7-FD06E523E48D}"/>
              </a:ext>
            </a:extLst>
          </p:cNvPr>
          <p:cNvSpPr txBox="1"/>
          <p:nvPr/>
        </p:nvSpPr>
        <p:spPr>
          <a:xfrm>
            <a:off x="2633532" y="5317649"/>
            <a:ext cx="2477770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altLang="zh-CN" sz="3600" b="1" dirty="0">
                <a:solidFill>
                  <a:srgbClr val="FF0000"/>
                </a:solidFill>
                <a:sym typeface="+mn-ea"/>
              </a:rPr>
              <a:t>6</a:t>
            </a:r>
            <a:r>
              <a:rPr lang="zh-CN" altLang="en-US" sz="3600" b="1" dirty="0">
                <a:solidFill>
                  <a:srgbClr val="FF0000"/>
                </a:solidFill>
                <a:sym typeface="+mn-ea"/>
              </a:rPr>
              <a:t>×</a:t>
            </a:r>
            <a:r>
              <a:rPr lang="en-US" altLang="zh-CN" sz="3600" b="1" dirty="0">
                <a:solidFill>
                  <a:srgbClr val="FF0000"/>
                </a:solidFill>
                <a:sym typeface="+mn-ea"/>
              </a:rPr>
              <a:t>4 = 24</a:t>
            </a:r>
          </a:p>
        </p:txBody>
      </p: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E7BE61DA-AD7C-4EF0-0982-246B7FECE320}"/>
              </a:ext>
            </a:extLst>
          </p:cNvPr>
          <p:cNvGrpSpPr/>
          <p:nvPr/>
        </p:nvGrpSpPr>
        <p:grpSpPr>
          <a:xfrm>
            <a:off x="952501" y="2938070"/>
            <a:ext cx="4684184" cy="529167"/>
            <a:chOff x="952501" y="2148553"/>
            <a:chExt cx="4684184" cy="529167"/>
          </a:xfrm>
        </p:grpSpPr>
        <p:sp>
          <p:nvSpPr>
            <p:cNvPr id="49" name="椭圆 48">
              <a:extLst>
                <a:ext uri="{FF2B5EF4-FFF2-40B4-BE49-F238E27FC236}">
                  <a16:creationId xmlns:a16="http://schemas.microsoft.com/office/drawing/2014/main" id="{EC71978B-29AD-629D-33D0-98CE638E2DD5}"/>
                </a:ext>
              </a:extLst>
            </p:cNvPr>
            <p:cNvSpPr/>
            <p:nvPr/>
          </p:nvSpPr>
          <p:spPr>
            <a:xfrm>
              <a:off x="952501" y="2148553"/>
              <a:ext cx="554567" cy="529167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50" name="椭圆 49">
              <a:extLst>
                <a:ext uri="{FF2B5EF4-FFF2-40B4-BE49-F238E27FC236}">
                  <a16:creationId xmlns:a16="http://schemas.microsoft.com/office/drawing/2014/main" id="{9834A8F8-16FE-1A9F-376A-9389BFA6CE4C}"/>
                </a:ext>
              </a:extLst>
            </p:cNvPr>
            <p:cNvSpPr/>
            <p:nvPr/>
          </p:nvSpPr>
          <p:spPr>
            <a:xfrm>
              <a:off x="1778424" y="2148553"/>
              <a:ext cx="554567" cy="529167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51" name="椭圆 50">
              <a:extLst>
                <a:ext uri="{FF2B5EF4-FFF2-40B4-BE49-F238E27FC236}">
                  <a16:creationId xmlns:a16="http://schemas.microsoft.com/office/drawing/2014/main" id="{4CDC2C8A-0A43-33B2-13B5-7334F1E9C05D}"/>
                </a:ext>
              </a:extLst>
            </p:cNvPr>
            <p:cNvSpPr/>
            <p:nvPr/>
          </p:nvSpPr>
          <p:spPr>
            <a:xfrm>
              <a:off x="2604347" y="2148553"/>
              <a:ext cx="554567" cy="529167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52" name="椭圆 51">
              <a:extLst>
                <a:ext uri="{FF2B5EF4-FFF2-40B4-BE49-F238E27FC236}">
                  <a16:creationId xmlns:a16="http://schemas.microsoft.com/office/drawing/2014/main" id="{EFDD9434-F82F-7C5E-E1A9-7D86D3EE3A7C}"/>
                </a:ext>
              </a:extLst>
            </p:cNvPr>
            <p:cNvSpPr/>
            <p:nvPr/>
          </p:nvSpPr>
          <p:spPr>
            <a:xfrm>
              <a:off x="3430270" y="2148553"/>
              <a:ext cx="554567" cy="529167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5F64F917-058E-13D1-ED61-4295ACEAB41D}"/>
                </a:ext>
              </a:extLst>
            </p:cNvPr>
            <p:cNvSpPr/>
            <p:nvPr/>
          </p:nvSpPr>
          <p:spPr>
            <a:xfrm>
              <a:off x="4256193" y="2148553"/>
              <a:ext cx="554567" cy="529167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54" name="椭圆 53">
              <a:extLst>
                <a:ext uri="{FF2B5EF4-FFF2-40B4-BE49-F238E27FC236}">
                  <a16:creationId xmlns:a16="http://schemas.microsoft.com/office/drawing/2014/main" id="{C9233535-9025-5DD8-5FC9-C9DF152CFC3A}"/>
                </a:ext>
              </a:extLst>
            </p:cNvPr>
            <p:cNvSpPr/>
            <p:nvPr/>
          </p:nvSpPr>
          <p:spPr>
            <a:xfrm>
              <a:off x="5082118" y="2148553"/>
              <a:ext cx="554567" cy="529167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47890692-A348-0E96-9DD3-93DF2E8513A6}"/>
              </a:ext>
            </a:extLst>
          </p:cNvPr>
          <p:cNvGrpSpPr/>
          <p:nvPr/>
        </p:nvGrpSpPr>
        <p:grpSpPr>
          <a:xfrm>
            <a:off x="952501" y="3727587"/>
            <a:ext cx="4684184" cy="529167"/>
            <a:chOff x="952501" y="2148553"/>
            <a:chExt cx="4684184" cy="529167"/>
          </a:xfrm>
        </p:grpSpPr>
        <p:sp>
          <p:nvSpPr>
            <p:cNvPr id="56" name="椭圆 55">
              <a:extLst>
                <a:ext uri="{FF2B5EF4-FFF2-40B4-BE49-F238E27FC236}">
                  <a16:creationId xmlns:a16="http://schemas.microsoft.com/office/drawing/2014/main" id="{AA06AFB7-5919-1D3D-9C66-0731E16C9B3B}"/>
                </a:ext>
              </a:extLst>
            </p:cNvPr>
            <p:cNvSpPr/>
            <p:nvPr/>
          </p:nvSpPr>
          <p:spPr>
            <a:xfrm>
              <a:off x="952501" y="2148553"/>
              <a:ext cx="554567" cy="529167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57" name="椭圆 56">
              <a:extLst>
                <a:ext uri="{FF2B5EF4-FFF2-40B4-BE49-F238E27FC236}">
                  <a16:creationId xmlns:a16="http://schemas.microsoft.com/office/drawing/2014/main" id="{26424882-432F-FEAD-3463-468AED9BF63A}"/>
                </a:ext>
              </a:extLst>
            </p:cNvPr>
            <p:cNvSpPr/>
            <p:nvPr/>
          </p:nvSpPr>
          <p:spPr>
            <a:xfrm>
              <a:off x="1778424" y="2148553"/>
              <a:ext cx="554567" cy="529167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58" name="椭圆 57">
              <a:extLst>
                <a:ext uri="{FF2B5EF4-FFF2-40B4-BE49-F238E27FC236}">
                  <a16:creationId xmlns:a16="http://schemas.microsoft.com/office/drawing/2014/main" id="{0D7A3DF9-A06E-08FC-25A5-EE30B93D871A}"/>
                </a:ext>
              </a:extLst>
            </p:cNvPr>
            <p:cNvSpPr/>
            <p:nvPr/>
          </p:nvSpPr>
          <p:spPr>
            <a:xfrm>
              <a:off x="2604347" y="2148553"/>
              <a:ext cx="554567" cy="529167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59" name="椭圆 58">
              <a:extLst>
                <a:ext uri="{FF2B5EF4-FFF2-40B4-BE49-F238E27FC236}">
                  <a16:creationId xmlns:a16="http://schemas.microsoft.com/office/drawing/2014/main" id="{81ED83FB-87F7-4843-3069-FCE9204751D9}"/>
                </a:ext>
              </a:extLst>
            </p:cNvPr>
            <p:cNvSpPr/>
            <p:nvPr/>
          </p:nvSpPr>
          <p:spPr>
            <a:xfrm>
              <a:off x="3430270" y="2148553"/>
              <a:ext cx="554567" cy="529167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60" name="椭圆 59">
              <a:extLst>
                <a:ext uri="{FF2B5EF4-FFF2-40B4-BE49-F238E27FC236}">
                  <a16:creationId xmlns:a16="http://schemas.microsoft.com/office/drawing/2014/main" id="{9CBE46C7-D0A5-B3B6-D4C1-67F59BA661F5}"/>
                </a:ext>
              </a:extLst>
            </p:cNvPr>
            <p:cNvSpPr/>
            <p:nvPr/>
          </p:nvSpPr>
          <p:spPr>
            <a:xfrm>
              <a:off x="4256193" y="2148553"/>
              <a:ext cx="554567" cy="529167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61" name="椭圆 60">
              <a:extLst>
                <a:ext uri="{FF2B5EF4-FFF2-40B4-BE49-F238E27FC236}">
                  <a16:creationId xmlns:a16="http://schemas.microsoft.com/office/drawing/2014/main" id="{8AE005DD-3741-CA8D-8ED2-1876FF9FAE67}"/>
                </a:ext>
              </a:extLst>
            </p:cNvPr>
            <p:cNvSpPr/>
            <p:nvPr/>
          </p:nvSpPr>
          <p:spPr>
            <a:xfrm>
              <a:off x="5082118" y="2148553"/>
              <a:ext cx="554567" cy="529167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</p:grp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8D56C0CD-B3E0-BC86-9851-63657DE7E75D}"/>
              </a:ext>
            </a:extLst>
          </p:cNvPr>
          <p:cNvGrpSpPr/>
          <p:nvPr/>
        </p:nvGrpSpPr>
        <p:grpSpPr>
          <a:xfrm>
            <a:off x="952501" y="4515528"/>
            <a:ext cx="4684184" cy="529167"/>
            <a:chOff x="952501" y="2148553"/>
            <a:chExt cx="4684184" cy="529167"/>
          </a:xfrm>
        </p:grpSpPr>
        <p:sp>
          <p:nvSpPr>
            <p:cNvPr id="63" name="椭圆 62">
              <a:extLst>
                <a:ext uri="{FF2B5EF4-FFF2-40B4-BE49-F238E27FC236}">
                  <a16:creationId xmlns:a16="http://schemas.microsoft.com/office/drawing/2014/main" id="{FDA952D2-D420-4593-1BFB-A4B2868D331D}"/>
                </a:ext>
              </a:extLst>
            </p:cNvPr>
            <p:cNvSpPr/>
            <p:nvPr/>
          </p:nvSpPr>
          <p:spPr>
            <a:xfrm>
              <a:off x="952501" y="2148553"/>
              <a:ext cx="554567" cy="529167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64" name="椭圆 63">
              <a:extLst>
                <a:ext uri="{FF2B5EF4-FFF2-40B4-BE49-F238E27FC236}">
                  <a16:creationId xmlns:a16="http://schemas.microsoft.com/office/drawing/2014/main" id="{C63F200A-CEBB-C9E4-F2EC-D28ADD66ADFB}"/>
                </a:ext>
              </a:extLst>
            </p:cNvPr>
            <p:cNvSpPr/>
            <p:nvPr/>
          </p:nvSpPr>
          <p:spPr>
            <a:xfrm>
              <a:off x="1778424" y="2148553"/>
              <a:ext cx="554567" cy="529167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65" name="椭圆 64">
              <a:extLst>
                <a:ext uri="{FF2B5EF4-FFF2-40B4-BE49-F238E27FC236}">
                  <a16:creationId xmlns:a16="http://schemas.microsoft.com/office/drawing/2014/main" id="{5010C0AE-C330-0BFA-E7CC-1D0F9317F794}"/>
                </a:ext>
              </a:extLst>
            </p:cNvPr>
            <p:cNvSpPr/>
            <p:nvPr/>
          </p:nvSpPr>
          <p:spPr>
            <a:xfrm>
              <a:off x="2604347" y="2148553"/>
              <a:ext cx="554567" cy="529167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66" name="椭圆 65">
              <a:extLst>
                <a:ext uri="{FF2B5EF4-FFF2-40B4-BE49-F238E27FC236}">
                  <a16:creationId xmlns:a16="http://schemas.microsoft.com/office/drawing/2014/main" id="{C1F21CFC-5F4C-3C72-4B86-F3D4AFC13D59}"/>
                </a:ext>
              </a:extLst>
            </p:cNvPr>
            <p:cNvSpPr/>
            <p:nvPr/>
          </p:nvSpPr>
          <p:spPr>
            <a:xfrm>
              <a:off x="3430270" y="2148553"/>
              <a:ext cx="554567" cy="529167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67" name="椭圆 66">
              <a:extLst>
                <a:ext uri="{FF2B5EF4-FFF2-40B4-BE49-F238E27FC236}">
                  <a16:creationId xmlns:a16="http://schemas.microsoft.com/office/drawing/2014/main" id="{D73919A0-2DDC-65CF-5DE6-DFAA850C3220}"/>
                </a:ext>
              </a:extLst>
            </p:cNvPr>
            <p:cNvSpPr/>
            <p:nvPr/>
          </p:nvSpPr>
          <p:spPr>
            <a:xfrm>
              <a:off x="4256193" y="2148553"/>
              <a:ext cx="554567" cy="529167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68" name="椭圆 67">
              <a:extLst>
                <a:ext uri="{FF2B5EF4-FFF2-40B4-BE49-F238E27FC236}">
                  <a16:creationId xmlns:a16="http://schemas.microsoft.com/office/drawing/2014/main" id="{9F4B6B76-B915-02B2-DB32-2B559EF3D0F2}"/>
                </a:ext>
              </a:extLst>
            </p:cNvPr>
            <p:cNvSpPr/>
            <p:nvPr/>
          </p:nvSpPr>
          <p:spPr>
            <a:xfrm>
              <a:off x="5082118" y="2148553"/>
              <a:ext cx="554567" cy="529167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</p:grpSp>
      <p:grpSp>
        <p:nvGrpSpPr>
          <p:cNvPr id="69" name="组合 68">
            <a:extLst>
              <a:ext uri="{FF2B5EF4-FFF2-40B4-BE49-F238E27FC236}">
                <a16:creationId xmlns:a16="http://schemas.microsoft.com/office/drawing/2014/main" id="{827E2718-648A-9731-594E-E043877DDD55}"/>
              </a:ext>
            </a:extLst>
          </p:cNvPr>
          <p:cNvGrpSpPr/>
          <p:nvPr/>
        </p:nvGrpSpPr>
        <p:grpSpPr>
          <a:xfrm>
            <a:off x="6369906" y="2148553"/>
            <a:ext cx="4684184" cy="529167"/>
            <a:chOff x="952501" y="2148553"/>
            <a:chExt cx="4684184" cy="529167"/>
          </a:xfrm>
        </p:grpSpPr>
        <p:sp>
          <p:nvSpPr>
            <p:cNvPr id="70" name="椭圆 69">
              <a:extLst>
                <a:ext uri="{FF2B5EF4-FFF2-40B4-BE49-F238E27FC236}">
                  <a16:creationId xmlns:a16="http://schemas.microsoft.com/office/drawing/2014/main" id="{E84EC378-412F-AD80-4745-B5F5B61C9292}"/>
                </a:ext>
              </a:extLst>
            </p:cNvPr>
            <p:cNvSpPr/>
            <p:nvPr/>
          </p:nvSpPr>
          <p:spPr>
            <a:xfrm>
              <a:off x="952501" y="2148553"/>
              <a:ext cx="554567" cy="529167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71" name="椭圆 70">
              <a:extLst>
                <a:ext uri="{FF2B5EF4-FFF2-40B4-BE49-F238E27FC236}">
                  <a16:creationId xmlns:a16="http://schemas.microsoft.com/office/drawing/2014/main" id="{708E68E3-D426-8F11-F459-09A34AA33688}"/>
                </a:ext>
              </a:extLst>
            </p:cNvPr>
            <p:cNvSpPr/>
            <p:nvPr/>
          </p:nvSpPr>
          <p:spPr>
            <a:xfrm>
              <a:off x="1778424" y="2148553"/>
              <a:ext cx="554567" cy="529167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72" name="椭圆 71">
              <a:extLst>
                <a:ext uri="{FF2B5EF4-FFF2-40B4-BE49-F238E27FC236}">
                  <a16:creationId xmlns:a16="http://schemas.microsoft.com/office/drawing/2014/main" id="{DF55D7A1-E011-B475-EAEA-CAF206333276}"/>
                </a:ext>
              </a:extLst>
            </p:cNvPr>
            <p:cNvSpPr/>
            <p:nvPr/>
          </p:nvSpPr>
          <p:spPr>
            <a:xfrm>
              <a:off x="2604347" y="2148553"/>
              <a:ext cx="554567" cy="529167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73" name="椭圆 72">
              <a:extLst>
                <a:ext uri="{FF2B5EF4-FFF2-40B4-BE49-F238E27FC236}">
                  <a16:creationId xmlns:a16="http://schemas.microsoft.com/office/drawing/2014/main" id="{4C260961-1140-EE62-365B-A32253D2B81C}"/>
                </a:ext>
              </a:extLst>
            </p:cNvPr>
            <p:cNvSpPr/>
            <p:nvPr/>
          </p:nvSpPr>
          <p:spPr>
            <a:xfrm>
              <a:off x="3430270" y="2148553"/>
              <a:ext cx="554567" cy="529167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74" name="椭圆 73">
              <a:extLst>
                <a:ext uri="{FF2B5EF4-FFF2-40B4-BE49-F238E27FC236}">
                  <a16:creationId xmlns:a16="http://schemas.microsoft.com/office/drawing/2014/main" id="{79A8EB11-6E2C-B518-2392-0C229CCDD495}"/>
                </a:ext>
              </a:extLst>
            </p:cNvPr>
            <p:cNvSpPr/>
            <p:nvPr/>
          </p:nvSpPr>
          <p:spPr>
            <a:xfrm>
              <a:off x="4256193" y="2148553"/>
              <a:ext cx="554567" cy="529167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75" name="椭圆 74">
              <a:extLst>
                <a:ext uri="{FF2B5EF4-FFF2-40B4-BE49-F238E27FC236}">
                  <a16:creationId xmlns:a16="http://schemas.microsoft.com/office/drawing/2014/main" id="{E4247709-72A9-67BB-4854-75F1E88A5424}"/>
                </a:ext>
              </a:extLst>
            </p:cNvPr>
            <p:cNvSpPr/>
            <p:nvPr/>
          </p:nvSpPr>
          <p:spPr>
            <a:xfrm>
              <a:off x="5082118" y="2148553"/>
              <a:ext cx="554567" cy="529167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</p:grpSp>
      <p:grpSp>
        <p:nvGrpSpPr>
          <p:cNvPr id="76" name="组合 75">
            <a:extLst>
              <a:ext uri="{FF2B5EF4-FFF2-40B4-BE49-F238E27FC236}">
                <a16:creationId xmlns:a16="http://schemas.microsoft.com/office/drawing/2014/main" id="{A1097F8B-50EC-36C1-3AFB-B9D8FFA85B2D}"/>
              </a:ext>
            </a:extLst>
          </p:cNvPr>
          <p:cNvGrpSpPr/>
          <p:nvPr/>
        </p:nvGrpSpPr>
        <p:grpSpPr>
          <a:xfrm>
            <a:off x="6369906" y="2938070"/>
            <a:ext cx="3032336" cy="529167"/>
            <a:chOff x="952501" y="2148553"/>
            <a:chExt cx="3032336" cy="529167"/>
          </a:xfrm>
        </p:grpSpPr>
        <p:sp>
          <p:nvSpPr>
            <p:cNvPr id="77" name="椭圆 76">
              <a:extLst>
                <a:ext uri="{FF2B5EF4-FFF2-40B4-BE49-F238E27FC236}">
                  <a16:creationId xmlns:a16="http://schemas.microsoft.com/office/drawing/2014/main" id="{9A2F855E-53DC-E189-76AE-84B8EB1D4264}"/>
                </a:ext>
              </a:extLst>
            </p:cNvPr>
            <p:cNvSpPr/>
            <p:nvPr/>
          </p:nvSpPr>
          <p:spPr>
            <a:xfrm>
              <a:off x="952501" y="2148553"/>
              <a:ext cx="554567" cy="529167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78" name="椭圆 77">
              <a:extLst>
                <a:ext uri="{FF2B5EF4-FFF2-40B4-BE49-F238E27FC236}">
                  <a16:creationId xmlns:a16="http://schemas.microsoft.com/office/drawing/2014/main" id="{26537A57-71BA-41D1-221A-69C150EF6131}"/>
                </a:ext>
              </a:extLst>
            </p:cNvPr>
            <p:cNvSpPr/>
            <p:nvPr/>
          </p:nvSpPr>
          <p:spPr>
            <a:xfrm>
              <a:off x="1778424" y="2148553"/>
              <a:ext cx="554567" cy="529167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79" name="椭圆 78">
              <a:extLst>
                <a:ext uri="{FF2B5EF4-FFF2-40B4-BE49-F238E27FC236}">
                  <a16:creationId xmlns:a16="http://schemas.microsoft.com/office/drawing/2014/main" id="{A85E2021-1530-917D-2DDF-D11A55585D6A}"/>
                </a:ext>
              </a:extLst>
            </p:cNvPr>
            <p:cNvSpPr/>
            <p:nvPr/>
          </p:nvSpPr>
          <p:spPr>
            <a:xfrm>
              <a:off x="2604347" y="2148553"/>
              <a:ext cx="554567" cy="529167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80" name="椭圆 79">
              <a:extLst>
                <a:ext uri="{FF2B5EF4-FFF2-40B4-BE49-F238E27FC236}">
                  <a16:creationId xmlns:a16="http://schemas.microsoft.com/office/drawing/2014/main" id="{352AC5C4-3DFD-2638-A64B-7DC3112A072C}"/>
                </a:ext>
              </a:extLst>
            </p:cNvPr>
            <p:cNvSpPr/>
            <p:nvPr/>
          </p:nvSpPr>
          <p:spPr>
            <a:xfrm>
              <a:off x="3430270" y="2148553"/>
              <a:ext cx="554567" cy="529167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</p:grpSp>
      <p:sp>
        <p:nvSpPr>
          <p:cNvPr id="83" name="文本框 82">
            <a:extLst>
              <a:ext uri="{FF2B5EF4-FFF2-40B4-BE49-F238E27FC236}">
                <a16:creationId xmlns:a16="http://schemas.microsoft.com/office/drawing/2014/main" id="{1E1A2275-3C80-8B2A-498B-F55287669D34}"/>
              </a:ext>
            </a:extLst>
          </p:cNvPr>
          <p:cNvSpPr txBox="1"/>
          <p:nvPr/>
        </p:nvSpPr>
        <p:spPr>
          <a:xfrm>
            <a:off x="8148936" y="5317649"/>
            <a:ext cx="2477770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altLang="zh-CN" sz="3600" b="1" dirty="0">
                <a:solidFill>
                  <a:srgbClr val="FF0000"/>
                </a:solidFill>
                <a:sym typeface="+mn-ea"/>
              </a:rPr>
              <a:t>6 + 4 = 10</a:t>
            </a:r>
          </a:p>
        </p:txBody>
      </p:sp>
    </p:spTree>
    <p:extLst>
      <p:ext uri="{BB962C8B-B14F-4D97-AF65-F5344CB8AC3E}">
        <p14:creationId xmlns:p14="http://schemas.microsoft.com/office/powerpoint/2010/main" val="31370485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8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矩形 1"/>
          <p:cNvSpPr>
            <a:spLocks noChangeArrowheads="1"/>
          </p:cNvSpPr>
          <p:nvPr/>
        </p:nvSpPr>
        <p:spPr bwMode="auto">
          <a:xfrm>
            <a:off x="897255" y="1100455"/>
            <a:ext cx="10130790" cy="2251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latinLnBrk="0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李叔叔的果园里有两种不同的苹果树，一种有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棵，另一种有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棵；还种了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行梨树，每行有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棵。请根据所给算式提问。</a:t>
            </a:r>
          </a:p>
        </p:txBody>
      </p:sp>
      <p:sp>
        <p:nvSpPr>
          <p:cNvPr id="35843" name="矩形 2"/>
          <p:cNvSpPr>
            <a:spLocks noChangeArrowheads="1"/>
          </p:cNvSpPr>
          <p:nvPr/>
        </p:nvSpPr>
        <p:spPr bwMode="auto">
          <a:xfrm>
            <a:off x="960967" y="3746500"/>
            <a:ext cx="10397067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1.__________________________</a:t>
            </a:r>
            <a:r>
              <a:rPr lang="zh-CN" altLang="en-US"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？</a:t>
            </a:r>
            <a:r>
              <a:rPr lang="en-US" altLang="zh-CN"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3+4=7</a:t>
            </a:r>
            <a:r>
              <a:rPr lang="zh-CN" altLang="en-US"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（棵）</a:t>
            </a:r>
          </a:p>
        </p:txBody>
      </p:sp>
      <p:sp>
        <p:nvSpPr>
          <p:cNvPr id="35844" name="矩形 3"/>
          <p:cNvSpPr>
            <a:spLocks noChangeArrowheads="1"/>
          </p:cNvSpPr>
          <p:nvPr/>
        </p:nvSpPr>
        <p:spPr bwMode="auto">
          <a:xfrm>
            <a:off x="960755" y="4637405"/>
            <a:ext cx="1032383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2.__________________________</a:t>
            </a:r>
            <a:r>
              <a:rPr lang="zh-CN" altLang="en-US"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？</a:t>
            </a:r>
            <a:r>
              <a:rPr lang="en-US" altLang="zh-CN"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4×3=12</a:t>
            </a:r>
            <a:r>
              <a:rPr lang="zh-CN" altLang="en-US"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（棵）</a:t>
            </a: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2286000" y="3716867"/>
            <a:ext cx="431482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一共有多少棵苹果树</a:t>
            </a: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2286000" y="4633384"/>
            <a:ext cx="385572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一共有多少棵梨树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621C1D06-8818-127D-21DF-B8C66F3BCE04}"/>
              </a:ext>
            </a:extLst>
          </p:cNvPr>
          <p:cNvSpPr/>
          <p:nvPr/>
        </p:nvSpPr>
        <p:spPr>
          <a:xfrm>
            <a:off x="897255" y="1050497"/>
            <a:ext cx="53091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6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3.</a:t>
            </a:r>
            <a:endParaRPr lang="zh-CN" altLang="zh-CN" sz="3600" b="1" dirty="0"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3" name="Picture 2" descr="E:\罗梦\人二数上\人二数导学案(上)\故事书1.tif">
            <a:extLst>
              <a:ext uri="{FF2B5EF4-FFF2-40B4-BE49-F238E27FC236}">
                <a16:creationId xmlns:a16="http://schemas.microsoft.com/office/drawing/2014/main" id="{CB939424-096A-16B0-C690-024740674A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84276" y="1163765"/>
            <a:ext cx="1098551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E:\罗梦\人二数上\人二数导学案(上)\科技书1.tif">
            <a:extLst>
              <a:ext uri="{FF2B5EF4-FFF2-40B4-BE49-F238E27FC236}">
                <a16:creationId xmlns:a16="http://schemas.microsoft.com/office/drawing/2014/main" id="{5E9B2C58-B7B1-1123-4EE2-99AC2AE327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08800" y="1050497"/>
            <a:ext cx="1090084" cy="1445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7C324702-4079-4DBC-BDDB-F7D59202E1FF}"/>
              </a:ext>
            </a:extLst>
          </p:cNvPr>
          <p:cNvSpPr/>
          <p:nvPr/>
        </p:nvSpPr>
        <p:spPr>
          <a:xfrm>
            <a:off x="3598973" y="1907978"/>
            <a:ext cx="249702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36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5</a:t>
            </a:r>
            <a:r>
              <a:rPr lang="zh-CN" altLang="zh-CN" sz="36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元</a:t>
            </a:r>
            <a:r>
              <a:rPr lang="en-US" altLang="zh-CN" sz="36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/</a:t>
            </a: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本）</a:t>
            </a:r>
            <a:endParaRPr lang="zh-CN" altLang="zh-CN" sz="3600" b="1" dirty="0"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714A6C1-9113-11CE-CBFB-3076F16CCBD5}"/>
              </a:ext>
            </a:extLst>
          </p:cNvPr>
          <p:cNvSpPr/>
          <p:nvPr/>
        </p:nvSpPr>
        <p:spPr>
          <a:xfrm>
            <a:off x="1056218" y="2697797"/>
            <a:ext cx="6668813" cy="735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36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）</a:t>
            </a:r>
            <a:r>
              <a:rPr lang="zh-CN" altLang="zh-CN" sz="36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买</a:t>
            </a:r>
            <a:r>
              <a:rPr lang="en-US" altLang="zh-CN" sz="36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6</a:t>
            </a:r>
            <a:r>
              <a:rPr lang="zh-CN" altLang="zh-CN" sz="36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本故事书要多少元钱？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080F3E6-F43F-D33F-09F9-CCBE7F1FB430}"/>
              </a:ext>
            </a:extLst>
          </p:cNvPr>
          <p:cNvSpPr/>
          <p:nvPr/>
        </p:nvSpPr>
        <p:spPr>
          <a:xfrm>
            <a:off x="7868541" y="2763026"/>
            <a:ext cx="3267241" cy="6667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  <a:sym typeface="+mn-ea"/>
              </a:rPr>
              <a:t>5</a:t>
            </a:r>
            <a:r>
              <a:rPr lang="zh-CN" altLang="zh-CN" sz="3600" b="1">
                <a:solidFill>
                  <a:srgbClr val="FF0000"/>
                </a:solidFill>
                <a:sym typeface="+mn-ea"/>
              </a:rPr>
              <a:t>×</a:t>
            </a:r>
            <a:r>
              <a:rPr lang="en-US" altLang="zh-CN" sz="3600" b="1" dirty="0">
                <a:solidFill>
                  <a:srgbClr val="FF0000"/>
                </a:solidFill>
                <a:sym typeface="+mn-ea"/>
              </a:rPr>
              <a:t>6</a:t>
            </a:r>
            <a:r>
              <a:rPr lang="en-US" altLang="zh-CN" sz="3600" b="1">
                <a:solidFill>
                  <a:srgbClr val="FF0000"/>
                </a:solidFill>
                <a:sym typeface="+mn-ea"/>
              </a:rPr>
              <a:t>=30</a:t>
            </a:r>
            <a:r>
              <a:rPr lang="zh-CN" altLang="en-US" sz="3600" b="1" dirty="0">
                <a:solidFill>
                  <a:srgbClr val="FF0000"/>
                </a:solidFill>
                <a:sym typeface="+mn-ea"/>
              </a:rPr>
              <a:t>（</a:t>
            </a:r>
            <a:r>
              <a:rPr lang="zh-CN" altLang="zh-CN" sz="3600" b="1" dirty="0">
                <a:solidFill>
                  <a:srgbClr val="FF0000"/>
                </a:solidFill>
                <a:sym typeface="+mn-ea"/>
              </a:rPr>
              <a:t>元</a:t>
            </a:r>
            <a:r>
              <a:rPr lang="zh-CN" altLang="en-US" sz="3600" b="1" dirty="0">
                <a:solidFill>
                  <a:srgbClr val="FF0000"/>
                </a:solidFill>
                <a:sym typeface="+mn-ea"/>
              </a:rPr>
              <a:t>）</a:t>
            </a:r>
            <a:endParaRPr lang="zh-CN" altLang="zh-CN" sz="3600" b="1" dirty="0">
              <a:solidFill>
                <a:srgbClr val="FF0000"/>
              </a:solidFill>
              <a:sym typeface="+mn-ea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205BF6A2-0D55-C2BB-27E4-052653D88183}"/>
              </a:ext>
            </a:extLst>
          </p:cNvPr>
          <p:cNvSpPr/>
          <p:nvPr/>
        </p:nvSpPr>
        <p:spPr>
          <a:xfrm>
            <a:off x="1056218" y="3724034"/>
            <a:ext cx="10344149" cy="145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36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）</a:t>
            </a:r>
            <a:r>
              <a:rPr lang="zh-CN" altLang="zh-CN" sz="36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买一本《故事书》和一本《科技书》，一共要多少元钱？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6351257-4D33-2A92-0031-AAFD77F6A641}"/>
              </a:ext>
            </a:extLst>
          </p:cNvPr>
          <p:cNvSpPr/>
          <p:nvPr/>
        </p:nvSpPr>
        <p:spPr>
          <a:xfrm>
            <a:off x="3461923" y="5360842"/>
            <a:ext cx="3101362" cy="6667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sym typeface="+mn-ea"/>
              </a:rPr>
              <a:t>6+5=11</a:t>
            </a:r>
            <a:r>
              <a:rPr lang="zh-CN" altLang="zh-CN" sz="3600" b="1" dirty="0">
                <a:solidFill>
                  <a:srgbClr val="FF0000"/>
                </a:solidFill>
                <a:sym typeface="+mn-ea"/>
              </a:rPr>
              <a:t>（元）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AC818C9-4F12-9FBA-EEDB-8D67C52EBB34}"/>
              </a:ext>
            </a:extLst>
          </p:cNvPr>
          <p:cNvSpPr/>
          <p:nvPr/>
        </p:nvSpPr>
        <p:spPr>
          <a:xfrm>
            <a:off x="8098661" y="1902796"/>
            <a:ext cx="264662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36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6</a:t>
            </a:r>
            <a:r>
              <a:rPr lang="zh-CN" altLang="zh-CN" sz="36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元</a:t>
            </a:r>
            <a:r>
              <a:rPr lang="en-US" altLang="zh-CN" sz="36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/</a:t>
            </a: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本）</a:t>
            </a:r>
            <a:endParaRPr lang="zh-CN" altLang="zh-CN" sz="3600" b="1" dirty="0"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1429621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13460" y="743585"/>
            <a:ext cx="10166350" cy="22517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30000"/>
              </a:lnSpc>
            </a:pPr>
            <a:r>
              <a:rPr lang="en-US" altLang="zh-CN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4. 路路家与图书馆的距离是400米</a:t>
            </a: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她步行5分钟能到达。照这样计算</a:t>
            </a: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她上午和下午各往返一趟图书馆</a:t>
            </a: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路上一共要用多长时间</a:t>
            </a: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？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8818880" y="1456055"/>
            <a:ext cx="1306195" cy="8115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30000"/>
              </a:lnSpc>
            </a:pPr>
            <a:r>
              <a:rPr lang="en-US" altLang="zh-CN" sz="3600" b="1">
                <a:solidFill>
                  <a:srgbClr val="0000F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往返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8516620" y="2263775"/>
            <a:ext cx="2740660" cy="6508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30000"/>
              </a:lnSpc>
            </a:pPr>
            <a:r>
              <a:rPr lang="zh-CN" altLang="en-US" sz="2800" b="1">
                <a:solidFill>
                  <a:srgbClr val="0000FF"/>
                </a:solidFill>
                <a:latin typeface="楷体" panose="02010609060101010101" pitchFamily="49" charset="-122"/>
                <a:cs typeface="Times New Roman" panose="02020603050405020304" pitchFamily="18" charset="0"/>
              </a:rPr>
              <a:t>去一次加回一次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1158240" y="3495675"/>
            <a:ext cx="4368165" cy="2512060"/>
            <a:chOff x="1824" y="5505"/>
            <a:chExt cx="6879" cy="3956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2629" y="5505"/>
              <a:ext cx="0" cy="3957"/>
            </a:xfrm>
            <a:prstGeom prst="line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7901" y="5505"/>
              <a:ext cx="0" cy="3957"/>
            </a:xfrm>
            <a:prstGeom prst="line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矩形 13"/>
            <p:cNvSpPr/>
            <p:nvPr/>
          </p:nvSpPr>
          <p:spPr>
            <a:xfrm flipH="1">
              <a:off x="1824" y="6412"/>
              <a:ext cx="813" cy="2143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路路家</a:t>
              </a:r>
              <a:endParaRPr lang="en-US" altLang="zh-CN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 flipH="1">
              <a:off x="7929" y="6412"/>
              <a:ext cx="775" cy="2143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图书馆</a:t>
              </a:r>
            </a:p>
          </p:txBody>
        </p:sp>
      </p:grpSp>
      <p:sp>
        <p:nvSpPr>
          <p:cNvPr id="8" name="椭圆 7"/>
          <p:cNvSpPr/>
          <p:nvPr/>
        </p:nvSpPr>
        <p:spPr>
          <a:xfrm>
            <a:off x="9490710" y="803910"/>
            <a:ext cx="1446530" cy="774065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H="1">
            <a:off x="2586355" y="3867150"/>
            <a:ext cx="1513840" cy="49911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上午</a:t>
            </a:r>
            <a:endParaRPr lang="zh-CN" altLang="en-US" sz="28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cxnSp>
        <p:nvCxnSpPr>
          <p:cNvPr id="10" name="直接箭头连接符 9"/>
          <p:cNvCxnSpPr/>
          <p:nvPr/>
        </p:nvCxnSpPr>
        <p:spPr>
          <a:xfrm>
            <a:off x="1671955" y="3844925"/>
            <a:ext cx="335407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>
            <a:off x="1671955" y="4388485"/>
            <a:ext cx="3354070" cy="0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 flipH="1">
            <a:off x="2586355" y="5078095"/>
            <a:ext cx="1513840" cy="49911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下午</a:t>
            </a:r>
            <a:endParaRPr lang="zh-CN" altLang="en-US" sz="28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cxnSp>
        <p:nvCxnSpPr>
          <p:cNvPr id="13" name="直接箭头连接符 12"/>
          <p:cNvCxnSpPr/>
          <p:nvPr/>
        </p:nvCxnSpPr>
        <p:spPr>
          <a:xfrm>
            <a:off x="1671955" y="5055870"/>
            <a:ext cx="335407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/>
        </p:nvCxnSpPr>
        <p:spPr>
          <a:xfrm>
            <a:off x="1671955" y="5599430"/>
            <a:ext cx="3354070" cy="0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6442075" y="3495675"/>
            <a:ext cx="4534535" cy="11245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20000"/>
              </a:lnSpc>
            </a:pPr>
            <a:r>
              <a:rPr lang="zh-CN" altLang="en-US" sz="2800" b="1">
                <a:solidFill>
                  <a:srgbClr val="0000FF"/>
                </a:solidFill>
                <a:cs typeface="Times New Roman" panose="02020603050405020304" pitchFamily="18" charset="0"/>
              </a:rPr>
              <a:t>求路上一共要用的时间，就是求4个5分钟是多少。</a:t>
            </a:r>
          </a:p>
        </p:txBody>
      </p: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6768465" y="4702175"/>
            <a:ext cx="388175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5</a:t>
            </a: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×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 = 20</a:t>
            </a: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（分钟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	</a:t>
            </a: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</a:p>
        </p:txBody>
      </p:sp>
      <p:sp>
        <p:nvSpPr>
          <p:cNvPr id="27" name="矩形 26"/>
          <p:cNvSpPr>
            <a:spLocks noChangeArrowheads="1"/>
          </p:cNvSpPr>
          <p:nvPr/>
        </p:nvSpPr>
        <p:spPr bwMode="auto">
          <a:xfrm>
            <a:off x="5634673" y="5429250"/>
            <a:ext cx="614934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口答：</a:t>
            </a:r>
            <a:r>
              <a:rPr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路上一共要用</a:t>
            </a:r>
            <a:r>
              <a:rPr 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20</a:t>
            </a: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分钟</a:t>
            </a:r>
            <a:r>
              <a:rPr 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。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8" grpId="0" bldLvl="0" animBg="1"/>
      <p:bldP spid="9" grpId="0"/>
      <p:bldP spid="12" grpId="0"/>
      <p:bldP spid="18" grpId="0"/>
      <p:bldP spid="26" grpId="0"/>
      <p:bldP spid="2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9D3CEFE7-7117-032C-5A26-983CA6EC510A}"/>
              </a:ext>
            </a:extLst>
          </p:cNvPr>
          <p:cNvSpPr txBox="1"/>
          <p:nvPr/>
        </p:nvSpPr>
        <p:spPr>
          <a:xfrm>
            <a:off x="585484" y="1218669"/>
            <a:ext cx="11021033" cy="14552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latinLnBrk="0">
              <a:lnSpc>
                <a:spcPct val="130000"/>
              </a:lnSpc>
              <a:defRPr sz="3600" b="1"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5*.</a:t>
            </a:r>
            <a:r>
              <a:rPr lang="zh-CN" altLang="en-US" dirty="0"/>
              <a:t>一头亚洲象的每个前肢有</a:t>
            </a:r>
            <a:r>
              <a:rPr lang="en-US" altLang="zh-CN" dirty="0"/>
              <a:t>5</a:t>
            </a:r>
            <a:r>
              <a:rPr lang="zh-CN" altLang="en-US" dirty="0"/>
              <a:t>个脚趾，每个后肢有</a:t>
            </a:r>
            <a:r>
              <a:rPr lang="en-US" altLang="zh-CN" dirty="0"/>
              <a:t>4</a:t>
            </a:r>
            <a:r>
              <a:rPr lang="zh-CN" altLang="en-US" dirty="0"/>
              <a:t>个脚趾，它一共有多少个脚趾？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B876A5F-2203-0006-24DB-9C8852A8E055}"/>
              </a:ext>
            </a:extLst>
          </p:cNvPr>
          <p:cNvSpPr/>
          <p:nvPr/>
        </p:nvSpPr>
        <p:spPr>
          <a:xfrm>
            <a:off x="1779026" y="2969147"/>
            <a:ext cx="3267241" cy="6667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sym typeface="+mn-ea"/>
              </a:rPr>
              <a:t>5</a:t>
            </a:r>
            <a:r>
              <a:rPr lang="zh-CN" altLang="zh-CN" sz="3600" b="1" dirty="0">
                <a:solidFill>
                  <a:srgbClr val="FF0000"/>
                </a:solidFill>
                <a:sym typeface="+mn-ea"/>
              </a:rPr>
              <a:t>×</a:t>
            </a:r>
            <a:r>
              <a:rPr lang="en-US" altLang="zh-CN" sz="3600" b="1" dirty="0">
                <a:solidFill>
                  <a:srgbClr val="FF0000"/>
                </a:solidFill>
                <a:sym typeface="+mn-ea"/>
              </a:rPr>
              <a:t>2=10</a:t>
            </a:r>
            <a:r>
              <a:rPr lang="zh-CN" altLang="en-US" sz="3600" b="1" dirty="0">
                <a:solidFill>
                  <a:srgbClr val="FF0000"/>
                </a:solidFill>
                <a:sym typeface="+mn-ea"/>
              </a:rPr>
              <a:t>（个）</a:t>
            </a:r>
            <a:endParaRPr lang="zh-CN" altLang="zh-CN" sz="3600" b="1" dirty="0">
              <a:solidFill>
                <a:srgbClr val="FF0000"/>
              </a:solidFill>
              <a:sym typeface="+mn-ea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230AE21-9613-556C-2A02-A5FE30D24C54}"/>
              </a:ext>
            </a:extLst>
          </p:cNvPr>
          <p:cNvSpPr/>
          <p:nvPr/>
        </p:nvSpPr>
        <p:spPr>
          <a:xfrm>
            <a:off x="1779026" y="3724208"/>
            <a:ext cx="3267241" cy="6667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sym typeface="+mn-ea"/>
              </a:rPr>
              <a:t>4</a:t>
            </a:r>
            <a:r>
              <a:rPr lang="zh-CN" altLang="zh-CN" sz="3600" b="1" dirty="0">
                <a:solidFill>
                  <a:srgbClr val="FF0000"/>
                </a:solidFill>
                <a:sym typeface="+mn-ea"/>
              </a:rPr>
              <a:t>×</a:t>
            </a:r>
            <a:r>
              <a:rPr lang="en-US" altLang="zh-CN" sz="3600" b="1" dirty="0">
                <a:solidFill>
                  <a:srgbClr val="FF0000"/>
                </a:solidFill>
                <a:sym typeface="+mn-ea"/>
              </a:rPr>
              <a:t>2=8</a:t>
            </a:r>
            <a:r>
              <a:rPr lang="zh-CN" altLang="en-US" sz="3600" b="1" dirty="0">
                <a:solidFill>
                  <a:srgbClr val="FF0000"/>
                </a:solidFill>
                <a:sym typeface="+mn-ea"/>
              </a:rPr>
              <a:t>（个）</a:t>
            </a:r>
            <a:endParaRPr lang="zh-CN" altLang="zh-CN" sz="3600" b="1" dirty="0">
              <a:solidFill>
                <a:srgbClr val="FF0000"/>
              </a:solidFill>
              <a:sym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67666F0-D8DD-53F3-9BC8-1F8D4A0A2A2F}"/>
              </a:ext>
            </a:extLst>
          </p:cNvPr>
          <p:cNvSpPr/>
          <p:nvPr/>
        </p:nvSpPr>
        <p:spPr>
          <a:xfrm>
            <a:off x="1779026" y="4483089"/>
            <a:ext cx="3267241" cy="6667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sym typeface="+mn-ea"/>
              </a:rPr>
              <a:t>10+8=18</a:t>
            </a:r>
            <a:r>
              <a:rPr lang="zh-CN" altLang="en-US" sz="3600" b="1" dirty="0">
                <a:solidFill>
                  <a:srgbClr val="FF0000"/>
                </a:solidFill>
                <a:sym typeface="+mn-ea"/>
              </a:rPr>
              <a:t>（个）</a:t>
            </a:r>
            <a:endParaRPr lang="zh-CN" altLang="zh-CN" sz="3600" b="1" dirty="0">
              <a:solidFill>
                <a:srgbClr val="FF0000"/>
              </a:solidFill>
              <a:sym typeface="+mn-ea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82DA33E-FE4C-812B-5063-9977FF117D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9132" y="5241970"/>
            <a:ext cx="651517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口答：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它一共有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18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个脚趾</a:t>
            </a:r>
            <a:r>
              <a:rPr 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3E66A75-22D0-942E-2D4D-ED98B947828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34064" y="2054923"/>
            <a:ext cx="3263975" cy="4258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00385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407670" y="534670"/>
            <a:ext cx="2776220" cy="720090"/>
          </a:xfrm>
          <a:prstGeom prst="roundRect">
            <a:avLst>
              <a:gd name="adj" fmla="val 50000"/>
            </a:avLst>
          </a:prstGeom>
          <a:solidFill>
            <a:srgbClr val="487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课堂小结</a:t>
            </a:r>
          </a:p>
        </p:txBody>
      </p:sp>
      <p:sp>
        <p:nvSpPr>
          <p:cNvPr id="14" name="矩形 13"/>
          <p:cNvSpPr/>
          <p:nvPr/>
        </p:nvSpPr>
        <p:spPr>
          <a:xfrm>
            <a:off x="1894840" y="3020060"/>
            <a:ext cx="8379460" cy="154559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 panose="02020603050405020304" pitchFamily="18" charset="0"/>
              </a:rPr>
              <a:t>）求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 panose="02020603050405020304" pitchFamily="18" charset="0"/>
              </a:rPr>
              <a:t>几个几</a:t>
            </a:r>
            <a:r>
              <a:rPr lang="zh-CN" altLang="en-US" sz="32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 panose="02020603050405020304" pitchFamily="18" charset="0"/>
              </a:rPr>
              <a:t>相加的和用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 panose="02020603050405020304" pitchFamily="18" charset="0"/>
              </a:rPr>
              <a:t>乘</a:t>
            </a:r>
            <a:r>
              <a:rPr lang="zh-CN" altLang="en-US" sz="32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 panose="02020603050405020304" pitchFamily="18" charset="0"/>
              </a:rPr>
              <a:t>法计算；</a:t>
            </a:r>
            <a:endParaRPr lang="en-US" altLang="zh-CN" sz="32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 panose="02020603050405020304" pitchFamily="18" charset="0"/>
              </a:rPr>
              <a:t>）求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 panose="02020603050405020304" pitchFamily="18" charset="0"/>
              </a:rPr>
              <a:t>几和几</a:t>
            </a:r>
            <a:r>
              <a:rPr lang="zh-CN" altLang="en-US" sz="32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 panose="02020603050405020304" pitchFamily="18" charset="0"/>
              </a:rPr>
              <a:t>的和用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 panose="02020603050405020304" pitchFamily="18" charset="0"/>
              </a:rPr>
              <a:t>加</a:t>
            </a:r>
            <a:r>
              <a:rPr lang="zh-CN" altLang="en-US" sz="32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Times New Roman" panose="02020603050405020304" pitchFamily="18" charset="0"/>
              </a:rPr>
              <a:t>法计算。</a:t>
            </a:r>
          </a:p>
        </p:txBody>
      </p:sp>
      <p:sp>
        <p:nvSpPr>
          <p:cNvPr id="21" name="矩形 20"/>
          <p:cNvSpPr/>
          <p:nvPr/>
        </p:nvSpPr>
        <p:spPr>
          <a:xfrm>
            <a:off x="1015365" y="1427480"/>
            <a:ext cx="10307320" cy="14198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1. </a:t>
            </a:r>
            <a:r>
              <a:rPr lang="zh-CN" altLang="en-US" sz="3600" b="1" kern="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解决问题时要认真分析题意,厘清数量关系后根据运算的意义选择相应的运算解决问题。</a:t>
            </a:r>
          </a:p>
        </p:txBody>
      </p:sp>
      <p:sp>
        <p:nvSpPr>
          <p:cNvPr id="22" name="矩形 21"/>
          <p:cNvSpPr/>
          <p:nvPr/>
        </p:nvSpPr>
        <p:spPr>
          <a:xfrm>
            <a:off x="1016000" y="4738370"/>
            <a:ext cx="10307320" cy="14198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2. </a:t>
            </a:r>
            <a:r>
              <a:rPr lang="zh-CN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画图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是帮助我们解决问题的好帮手，我们要学会画图分析的方法。</a:t>
            </a:r>
          </a:p>
        </p:txBody>
      </p:sp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6" name="TextBox 48"/>
          <p:cNvSpPr txBox="1"/>
          <p:nvPr/>
        </p:nvSpPr>
        <p:spPr>
          <a:xfrm>
            <a:off x="668687" y="1670087"/>
            <a:ext cx="10854627" cy="6769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/>
            <a:r>
              <a: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完成状元成才路系列丛书相关课时习题。</a:t>
            </a:r>
          </a:p>
        </p:txBody>
      </p:sp>
      <p:sp>
        <p:nvSpPr>
          <p:cNvPr id="4" name="流程图: 终止 3"/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D4D794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课后作业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黑楷新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891</Words>
  <Application>Microsoft Office PowerPoint</Application>
  <PresentationFormat>宽屏</PresentationFormat>
  <Paragraphs>114</Paragraphs>
  <Slides>17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5" baseType="lpstr">
      <vt:lpstr>等线</vt:lpstr>
      <vt:lpstr>等线 Light</vt:lpstr>
      <vt:lpstr>黑体</vt:lpstr>
      <vt:lpstr>华文琥珀</vt:lpstr>
      <vt:lpstr>楷体</vt:lpstr>
      <vt:lpstr>Arial</vt:lpstr>
      <vt:lpstr>Times New Roman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/>
  <cp:keywords>状元成才路</cp:keywords>
  <dc:description/>
  <cp:lastModifiedBy/>
  <cp:revision>1</cp:revision>
  <dcterms:created xsi:type="dcterms:W3CDTF">2025-06-25T09:01:09Z</dcterms:created>
  <dcterms:modified xsi:type="dcterms:W3CDTF">2025-10-13T03:58:46Z</dcterms:modified>
  <cp:category>状元成才路</cp:category>
  <cp:contentStatus>状元成才路</cp:contentStatus>
</cp:coreProperties>
</file>