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0"/>
  </p:notesMasterIdLst>
  <p:sldIdLst>
    <p:sldId id="454" r:id="rId2"/>
    <p:sldId id="647" r:id="rId3"/>
    <p:sldId id="693" r:id="rId4"/>
    <p:sldId id="694" r:id="rId5"/>
    <p:sldId id="695" r:id="rId6"/>
    <p:sldId id="668" r:id="rId7"/>
    <p:sldId id="671" r:id="rId8"/>
    <p:sldId id="696" r:id="rId9"/>
    <p:sldId id="698" r:id="rId10"/>
    <p:sldId id="699" r:id="rId11"/>
    <p:sldId id="680" r:id="rId12"/>
    <p:sldId id="702" r:id="rId13"/>
    <p:sldId id="700" r:id="rId14"/>
    <p:sldId id="701" r:id="rId15"/>
    <p:sldId id="596" r:id="rId16"/>
    <p:sldId id="508" r:id="rId17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4">
          <p15:clr>
            <a:srgbClr val="A4A3A4"/>
          </p15:clr>
        </p15:guide>
        <p15:guide id="2" orient="horz" pos="914">
          <p15:clr>
            <a:srgbClr val="A4A3A4"/>
          </p15:clr>
        </p15:guide>
        <p15:guide id="3" orient="horz" pos="4081">
          <p15:clr>
            <a:srgbClr val="A4A3A4"/>
          </p15:clr>
        </p15:guide>
        <p15:guide id="4" pos="256">
          <p15:clr>
            <a:srgbClr val="A4A3A4"/>
          </p15:clr>
        </p15:guide>
        <p15:guide id="5" pos="680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作者" initials="A" lastIdx="0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3F5FE"/>
    <a:srgbClr val="FFEBFF"/>
    <a:srgbClr val="FCEEEB"/>
    <a:srgbClr val="FFFEDF"/>
    <a:srgbClr val="FFFEEB"/>
    <a:srgbClr val="000000"/>
    <a:srgbClr val="FFFFFF"/>
    <a:srgbClr val="FF00FF"/>
    <a:srgbClr val="F6F8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5238" autoAdjust="0"/>
  </p:normalViewPr>
  <p:slideViewPr>
    <p:cSldViewPr snapToGrid="0">
      <p:cViewPr>
        <p:scale>
          <a:sx n="75" d="100"/>
          <a:sy n="75" d="100"/>
        </p:scale>
        <p:origin x="1806" y="798"/>
      </p:cViewPr>
      <p:guideLst>
        <p:guide orient="horz" pos="2114"/>
        <p:guide orient="horz" pos="914"/>
        <p:guide orient="horz" pos="4081"/>
        <p:guide pos="256"/>
        <p:guide pos="680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2025/10/13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544955" y="-459740"/>
            <a:ext cx="5646420" cy="7777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F:\下载\未命名项目-图层 1 (2).jpeg未命名项目-图层 1 (2)"/>
          <p:cNvPicPr>
            <a:picLocks noChangeAspect="1"/>
          </p:cNvPicPr>
          <p:nvPr userDrawn="1"/>
        </p:nvPicPr>
        <p:blipFill>
          <a:blip r:embed="rId2"/>
          <a:srcRect t="13309" r="13244"/>
          <a:stretch>
            <a:fillRect/>
          </a:stretch>
        </p:blipFill>
        <p:spPr>
          <a:xfrm>
            <a:off x="-8890" y="0"/>
            <a:ext cx="1220089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911648" y="2853056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sz="5400" b="1" dirty="0">
                <a:solidFill>
                  <a:srgbClr val="000000"/>
                </a:solidFill>
                <a:latin typeface="楷体" panose="02010609060101010101" pitchFamily="49" charset="-122"/>
              </a:rPr>
              <a:t>解决问题（</a:t>
            </a:r>
            <a:r>
              <a:rPr lang="en-US" sz="5400" b="1" dirty="0">
                <a:solidFill>
                  <a:srgbClr val="000000"/>
                </a:solidFill>
                <a:latin typeface="楷体" panose="02010609060101010101" pitchFamily="49" charset="-122"/>
              </a:rPr>
              <a:t>2</a:t>
            </a:r>
            <a:r>
              <a:rPr sz="5400" b="1" dirty="0">
                <a:solidFill>
                  <a:srgbClr val="000000"/>
                </a:solidFill>
                <a:latin typeface="楷体" panose="02010609060101010101" pitchFamily="49" charset="-122"/>
              </a:rPr>
              <a:t>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67715" y="1557020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/>
              <a:t>R·</a:t>
            </a:r>
            <a:r>
              <a:rPr lang="zh-CN" altLang="en-US" sz="2400" b="1"/>
              <a:t>二年级上册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4"/>
          <p:cNvSpPr/>
          <p:nvPr/>
        </p:nvSpPr>
        <p:spPr>
          <a:xfrm>
            <a:off x="407670" y="494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1337310" y="1456690"/>
            <a:ext cx="439229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sz="4000" b="1">
                <a:gradFill>
                  <a:gsLst>
                    <a:gs pos="0">
                      <a:srgbClr val="7B32B2"/>
                    </a:gs>
                    <a:gs pos="100000">
                      <a:srgbClr val="401A5D"/>
                    </a:gs>
                  </a:gsLst>
                  <a:lin scaled="0"/>
                </a:gradFill>
                <a:latin typeface="方正卡通简体" panose="03000509000000000000" charset="-122"/>
                <a:ea typeface="方正卡通简体" panose="03000509000000000000" charset="-122"/>
              </a:rPr>
              <a:t>找朋友</a:t>
            </a:r>
            <a:endParaRPr lang="en-US" altLang="zh-CN" sz="4000" b="1">
              <a:gradFill>
                <a:gsLst>
                  <a:gs pos="0">
                    <a:srgbClr val="7B32B2"/>
                  </a:gs>
                  <a:gs pos="100000">
                    <a:srgbClr val="401A5D"/>
                  </a:gs>
                </a:gsLst>
                <a:lin scaled="0"/>
              </a:gradFill>
              <a:latin typeface="方正卡通简体" panose="03000509000000000000" charset="-122"/>
              <a:ea typeface="方正卡通简体" panose="03000509000000000000" charset="-122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720850" y="2570480"/>
            <a:ext cx="254254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5 + 5 + 5 + 5</a:t>
            </a: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2305685" y="4745990"/>
            <a:ext cx="137287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个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</a:p>
        </p:txBody>
      </p:sp>
      <p:sp>
        <p:nvSpPr>
          <p:cNvPr id="9" name="TextBox 1"/>
          <p:cNvSpPr txBox="1">
            <a:spLocks noChangeArrowheads="1"/>
          </p:cNvSpPr>
          <p:nvPr/>
        </p:nvSpPr>
        <p:spPr bwMode="auto">
          <a:xfrm>
            <a:off x="2305685" y="3658235"/>
            <a:ext cx="137287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7888605" y="2914015"/>
            <a:ext cx="156464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7888605" y="4107815"/>
            <a:ext cx="156464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3 + 3</a:t>
            </a: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7888605" y="1720215"/>
            <a:ext cx="156464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6628130" y="5301615"/>
            <a:ext cx="408559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200" b="1"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4 + 4 + 4 + 4 + 4 + 4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14" name="直接连接符 13"/>
          <p:cNvCxnSpPr>
            <a:stCxn id="2" idx="3"/>
            <a:endCxn id="3" idx="1"/>
          </p:cNvCxnSpPr>
          <p:nvPr/>
        </p:nvCxnSpPr>
        <p:spPr>
          <a:xfrm>
            <a:off x="4263390" y="2862580"/>
            <a:ext cx="3625215" cy="34353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stCxn id="9" idx="3"/>
            <a:endCxn id="10" idx="1"/>
          </p:cNvCxnSpPr>
          <p:nvPr/>
        </p:nvCxnSpPr>
        <p:spPr>
          <a:xfrm>
            <a:off x="3678555" y="3950335"/>
            <a:ext cx="2949575" cy="164338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stCxn id="4" idx="3"/>
            <a:endCxn id="7" idx="1"/>
          </p:cNvCxnSpPr>
          <p:nvPr/>
        </p:nvCxnSpPr>
        <p:spPr>
          <a:xfrm flipV="1">
            <a:off x="3678555" y="2012315"/>
            <a:ext cx="4210050" cy="30257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4" idx="3"/>
            <a:endCxn id="6" idx="1"/>
          </p:cNvCxnSpPr>
          <p:nvPr/>
        </p:nvCxnSpPr>
        <p:spPr>
          <a:xfrm flipV="1">
            <a:off x="3678555" y="4399915"/>
            <a:ext cx="4210050" cy="6381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B8198F3-5232-C2FA-38E7-DF2EFB4779C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539" y="809005"/>
            <a:ext cx="6986655" cy="523999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F31CA87B-0FCA-2274-1A4F-FD22EB2D63A0}"/>
              </a:ext>
            </a:extLst>
          </p:cNvPr>
          <p:cNvSpPr txBox="1"/>
          <p:nvPr/>
        </p:nvSpPr>
        <p:spPr>
          <a:xfrm>
            <a:off x="7723761" y="2208179"/>
            <a:ext cx="4005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你们逛过文具店吗？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2BFE19B-D0AD-7A6A-8F3D-4DA26B651B8E}"/>
              </a:ext>
            </a:extLst>
          </p:cNvPr>
          <p:cNvSpPr txBox="1"/>
          <p:nvPr/>
        </p:nvSpPr>
        <p:spPr>
          <a:xfrm>
            <a:off x="7723762" y="3126885"/>
            <a:ext cx="4005700" cy="1808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/>
              <a:t>今天我们一起逛下文具店，看看里面都有哪些文具。</a:t>
            </a:r>
          </a:p>
        </p:txBody>
      </p:sp>
    </p:spTree>
    <p:extLst>
      <p:ext uri="{BB962C8B-B14F-4D97-AF65-F5344CB8AC3E}">
        <p14:creationId xmlns:p14="http://schemas.microsoft.com/office/powerpoint/2010/main" val="385827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4">
            <a:extLst>
              <a:ext uri="{FF2B5EF4-FFF2-40B4-BE49-F238E27FC236}">
                <a16:creationId xmlns:a16="http://schemas.microsoft.com/office/drawing/2014/main" id="{0A6BEFDC-345F-024E-D2E5-F8048DAF5FF8}"/>
              </a:ext>
            </a:extLst>
          </p:cNvPr>
          <p:cNvSpPr/>
          <p:nvPr/>
        </p:nvSpPr>
        <p:spPr>
          <a:xfrm>
            <a:off x="407670" y="494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3256C3B-5492-1EB3-46AA-8C8FB2FD9B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016" y="1426321"/>
            <a:ext cx="4203990" cy="4698576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6A4227FD-8951-EEC5-77F3-EDA1C24D71F9}"/>
              </a:ext>
            </a:extLst>
          </p:cNvPr>
          <p:cNvSpPr/>
          <p:nvPr/>
        </p:nvSpPr>
        <p:spPr>
          <a:xfrm>
            <a:off x="5483009" y="1618615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C932EA82-6D63-BEA0-3795-49B5D133B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5029" y="1722755"/>
            <a:ext cx="510095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个笔袋，一共多少钱？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DAE265E-9E67-E02C-620E-EBD819B7B9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3191" y="4049426"/>
            <a:ext cx="1276982" cy="2075471"/>
          </a:xfrm>
          <a:prstGeom prst="rect">
            <a:avLst/>
          </a:prstGeom>
        </p:spPr>
      </p:pic>
      <p:sp>
        <p:nvSpPr>
          <p:cNvPr id="8" name="圆角矩形标注 11">
            <a:extLst>
              <a:ext uri="{FF2B5EF4-FFF2-40B4-BE49-F238E27FC236}">
                <a16:creationId xmlns:a16="http://schemas.microsoft.com/office/drawing/2014/main" id="{D013372F-7D95-FC3F-8764-8101E17F6F3E}"/>
              </a:ext>
            </a:extLst>
          </p:cNvPr>
          <p:cNvSpPr/>
          <p:nvPr/>
        </p:nvSpPr>
        <p:spPr bwMode="auto">
          <a:xfrm>
            <a:off x="6458540" y="2808574"/>
            <a:ext cx="3624651" cy="1305903"/>
          </a:xfrm>
          <a:prstGeom prst="wedgeRoundRectCallout">
            <a:avLst>
              <a:gd name="adj1" fmla="val 36267"/>
              <a:gd name="adj2" fmla="val 83373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68580" tIns="34290" rIns="68580" bIns="3429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eaLnBrk="0" hangingPunct="0"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从图中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你知道了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哪些数学信息？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ea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82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6B48108-4CC8-C680-B09B-41201126AC7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016" y="1426321"/>
            <a:ext cx="4203990" cy="469857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F0F904E-9720-B3F2-72E0-589B1C9CC3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" t="21112" r="1851" b="21110"/>
          <a:stretch>
            <a:fillRect/>
          </a:stretch>
        </p:blipFill>
        <p:spPr>
          <a:xfrm flipH="1">
            <a:off x="5313682" y="2638798"/>
            <a:ext cx="6473261" cy="3597859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238573E-4EFF-41DD-CC18-3AB6A505BF9F}"/>
              </a:ext>
            </a:extLst>
          </p:cNvPr>
          <p:cNvSpPr txBox="1"/>
          <p:nvPr/>
        </p:nvSpPr>
        <p:spPr>
          <a:xfrm>
            <a:off x="5668369" y="2942510"/>
            <a:ext cx="5875939" cy="2990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0000FF"/>
                </a:solidFill>
              </a:rPr>
              <a:t>任务：</a:t>
            </a:r>
            <a:endParaRPr lang="en-US" altLang="zh-CN" sz="3200" b="1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en-US" altLang="zh-CN" sz="3200" b="1" dirty="0"/>
              <a:t>1.</a:t>
            </a:r>
            <a:r>
              <a:rPr lang="zh-CN" altLang="en-US" sz="3200" b="1" dirty="0"/>
              <a:t>根据问题，选择相关条件列式计算；</a:t>
            </a:r>
            <a:endParaRPr lang="en-US" altLang="zh-CN" sz="3200" b="1" dirty="0"/>
          </a:p>
          <a:p>
            <a:pPr>
              <a:lnSpc>
                <a:spcPct val="120000"/>
              </a:lnSpc>
            </a:pPr>
            <a:r>
              <a:rPr lang="en-US" altLang="zh-CN" sz="3200" b="1" dirty="0"/>
              <a:t>2.</a:t>
            </a:r>
            <a:r>
              <a:rPr lang="zh-CN" altLang="en-US" sz="3200" b="1" dirty="0"/>
              <a:t>画一画，写一写，表示出你的思考过程。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2092DA84-9AE5-B6C9-114F-6B4ECB0C3D02}"/>
              </a:ext>
            </a:extLst>
          </p:cNvPr>
          <p:cNvSpPr/>
          <p:nvPr/>
        </p:nvSpPr>
        <p:spPr>
          <a:xfrm>
            <a:off x="5483009" y="1618615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601BC7E2-7E71-8050-F228-746D1F325F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5029" y="1722755"/>
            <a:ext cx="510095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个笔袋，一共多少钱？</a:t>
            </a: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416F83B2-4F91-5AB9-0BEF-C0910FAD3A91}"/>
              </a:ext>
            </a:extLst>
          </p:cNvPr>
          <p:cNvSpPr/>
          <p:nvPr/>
        </p:nvSpPr>
        <p:spPr>
          <a:xfrm>
            <a:off x="208560" y="43434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阅读理解</a:t>
            </a: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E0E51D0F-9535-CA71-1C5E-6F900A892F26}"/>
              </a:ext>
            </a:extLst>
          </p:cNvPr>
          <p:cNvSpPr/>
          <p:nvPr/>
        </p:nvSpPr>
        <p:spPr>
          <a:xfrm>
            <a:off x="3027584" y="1823541"/>
            <a:ext cx="1480674" cy="111772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D597CB7-A9AB-519B-A2FA-4339DABEC962}"/>
              </a:ext>
            </a:extLst>
          </p:cNvPr>
          <p:cNvSpPr/>
          <p:nvPr/>
        </p:nvSpPr>
        <p:spPr>
          <a:xfrm rot="20692822">
            <a:off x="1808595" y="3684589"/>
            <a:ext cx="1060315" cy="7587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502FDDD5-58BA-2137-7286-71B38D031BBA}"/>
              </a:ext>
            </a:extLst>
          </p:cNvPr>
          <p:cNvSpPr/>
          <p:nvPr/>
        </p:nvSpPr>
        <p:spPr>
          <a:xfrm rot="20626230">
            <a:off x="2932324" y="3252639"/>
            <a:ext cx="1060315" cy="7587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660A41CD-CD64-2288-74E4-25E23C279396}"/>
              </a:ext>
            </a:extLst>
          </p:cNvPr>
          <p:cNvSpPr/>
          <p:nvPr/>
        </p:nvSpPr>
        <p:spPr>
          <a:xfrm rot="20672100">
            <a:off x="3502207" y="4209887"/>
            <a:ext cx="1060315" cy="7587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F912F158-CA88-4BEA-381B-B5C8DEBC2FAD}"/>
              </a:ext>
            </a:extLst>
          </p:cNvPr>
          <p:cNvCxnSpPr>
            <a:cxnSpLocks/>
          </p:cNvCxnSpPr>
          <p:nvPr/>
        </p:nvCxnSpPr>
        <p:spPr>
          <a:xfrm>
            <a:off x="6400800" y="2326640"/>
            <a:ext cx="4724400" cy="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73E803D1-2CF4-81A4-A215-DCEFFC93461F}"/>
              </a:ext>
            </a:extLst>
          </p:cNvPr>
          <p:cNvSpPr txBox="1"/>
          <p:nvPr/>
        </p:nvSpPr>
        <p:spPr>
          <a:xfrm>
            <a:off x="6814266" y="1721545"/>
            <a:ext cx="19806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个笔袋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40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9" grpId="1" animBg="1"/>
      <p:bldP spid="10" grpId="0" animBg="1"/>
      <p:bldP spid="11" grpId="0" animBg="1"/>
      <p:bldP spid="11" grpId="1" animBg="1"/>
      <p:bldP spid="12" grpId="0" animBg="1"/>
      <p:bldP spid="12" grpId="1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>
            <a:off x="1180465" y="3530600"/>
            <a:ext cx="3975100" cy="1080135"/>
          </a:xfrm>
          <a:prstGeom prst="roundRect">
            <a:avLst>
              <a:gd name="adj" fmla="val 30044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3200" b="1">
                <a:solidFill>
                  <a:srgbClr val="000000"/>
                </a:solidFill>
              </a:rPr>
              <a:t>我用</a:t>
            </a:r>
            <a:r>
              <a:rPr lang="zh-CN" altLang="en-US" sz="3200" b="1">
                <a:solidFill>
                  <a:srgbClr val="FF0000"/>
                </a:solidFill>
              </a:rPr>
              <a:t>加法</a:t>
            </a:r>
            <a:r>
              <a:rPr lang="zh-CN" altLang="en-US" sz="3200" b="1">
                <a:solidFill>
                  <a:srgbClr val="000000"/>
                </a:solidFill>
              </a:rPr>
              <a:t>计算。</a:t>
            </a:r>
          </a:p>
        </p:txBody>
      </p:sp>
      <p:sp>
        <p:nvSpPr>
          <p:cNvPr id="4" name="任意多边形: 形状 3"/>
          <p:cNvSpPr/>
          <p:nvPr/>
        </p:nvSpPr>
        <p:spPr>
          <a:xfrm>
            <a:off x="208560" y="43434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分析解答</a:t>
            </a:r>
          </a:p>
        </p:txBody>
      </p:sp>
      <p:sp>
        <p:nvSpPr>
          <p:cNvPr id="8" name="矩形 7"/>
          <p:cNvSpPr/>
          <p:nvPr/>
        </p:nvSpPr>
        <p:spPr>
          <a:xfrm>
            <a:off x="3392805" y="1529715"/>
            <a:ext cx="1805940" cy="583565"/>
          </a:xfrm>
          <a:prstGeom prst="rect">
            <a:avLst/>
          </a:prstGeom>
          <a:solidFill>
            <a:srgbClr val="D4EFFD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>
                <a:solidFill>
                  <a:srgbClr val="000000"/>
                </a:solidFill>
              </a:rPr>
              <a:t>6</a:t>
            </a:r>
            <a:r>
              <a:rPr lang="zh-CN" altLang="en-US" sz="3200">
                <a:solidFill>
                  <a:srgbClr val="000000"/>
                </a:solidFill>
              </a:rPr>
              <a:t>元</a:t>
            </a:r>
          </a:p>
        </p:txBody>
      </p:sp>
      <p:sp>
        <p:nvSpPr>
          <p:cNvPr id="9" name="矩形 8"/>
          <p:cNvSpPr/>
          <p:nvPr/>
        </p:nvSpPr>
        <p:spPr>
          <a:xfrm>
            <a:off x="5193665" y="1529715"/>
            <a:ext cx="1805940" cy="583565"/>
          </a:xfrm>
          <a:prstGeom prst="rect">
            <a:avLst/>
          </a:prstGeom>
          <a:solidFill>
            <a:srgbClr val="D4EFFD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>
                <a:solidFill>
                  <a:srgbClr val="000000"/>
                </a:solidFill>
                <a:sym typeface="+mn-ea"/>
              </a:rPr>
              <a:t>6</a:t>
            </a:r>
            <a:r>
              <a:rPr lang="zh-CN" altLang="en-US" sz="3200">
                <a:solidFill>
                  <a:srgbClr val="000000"/>
                </a:solidFill>
                <a:sym typeface="+mn-ea"/>
              </a:rPr>
              <a:t>元</a:t>
            </a:r>
            <a:endParaRPr lang="zh-CN" altLang="en-US" sz="3200">
              <a:solidFill>
                <a:srgbClr val="00000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994525" y="1529715"/>
            <a:ext cx="1805940" cy="583565"/>
          </a:xfrm>
          <a:prstGeom prst="rect">
            <a:avLst/>
          </a:prstGeom>
          <a:solidFill>
            <a:srgbClr val="D4EFFD"/>
          </a:solidFill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>
                <a:solidFill>
                  <a:srgbClr val="000000"/>
                </a:solidFill>
                <a:sym typeface="+mn-ea"/>
              </a:rPr>
              <a:t>6</a:t>
            </a:r>
            <a:r>
              <a:rPr lang="zh-CN" altLang="en-US" sz="3200">
                <a:solidFill>
                  <a:srgbClr val="000000"/>
                </a:solidFill>
                <a:sym typeface="+mn-ea"/>
              </a:rPr>
              <a:t>元</a:t>
            </a:r>
            <a:endParaRPr lang="zh-CN" altLang="en-US" sz="3200">
              <a:solidFill>
                <a:srgbClr val="000000"/>
              </a:solidFill>
            </a:endParaRPr>
          </a:p>
        </p:txBody>
      </p:sp>
      <p:sp>
        <p:nvSpPr>
          <p:cNvPr id="12" name="左大括号 11"/>
          <p:cNvSpPr/>
          <p:nvPr/>
        </p:nvSpPr>
        <p:spPr>
          <a:xfrm rot="16200000">
            <a:off x="5880635" y="-278865"/>
            <a:ext cx="432000" cy="5384800"/>
          </a:xfrm>
          <a:prstGeom prst="leftBrace">
            <a:avLst>
              <a:gd name="adj1" fmla="val 31231"/>
              <a:gd name="adj2" fmla="val 50000"/>
            </a:avLst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3546158" y="2663825"/>
            <a:ext cx="510095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共？元</a:t>
            </a:r>
          </a:p>
        </p:txBody>
      </p:sp>
      <p:pic>
        <p:nvPicPr>
          <p:cNvPr id="14" name="图片 13" descr="83"/>
          <p:cNvPicPr>
            <a:picLocks noChangeAspect="1"/>
          </p:cNvPicPr>
          <p:nvPr/>
        </p:nvPicPr>
        <p:blipFill>
          <a:blip r:embed="rId2"/>
          <a:srcRect l="862" t="2222" r="17359" b="49444"/>
          <a:stretch>
            <a:fillRect/>
          </a:stretch>
        </p:blipFill>
        <p:spPr>
          <a:xfrm>
            <a:off x="727710" y="3530600"/>
            <a:ext cx="1080000" cy="1080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220" h="5220">
                <a:moveTo>
                  <a:pt x="2610" y="0"/>
                </a:moveTo>
                <a:cubicBezTo>
                  <a:pt x="4051" y="0"/>
                  <a:pt x="5220" y="1169"/>
                  <a:pt x="5220" y="2610"/>
                </a:cubicBezTo>
                <a:cubicBezTo>
                  <a:pt x="5220" y="4051"/>
                  <a:pt x="4051" y="5220"/>
                  <a:pt x="2610" y="5220"/>
                </a:cubicBezTo>
                <a:cubicBezTo>
                  <a:pt x="1169" y="5220"/>
                  <a:pt x="0" y="4051"/>
                  <a:pt x="0" y="2610"/>
                </a:cubicBezTo>
                <a:cubicBezTo>
                  <a:pt x="0" y="1169"/>
                  <a:pt x="1169" y="0"/>
                  <a:pt x="261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文本框 19"/>
          <p:cNvSpPr txBox="1"/>
          <p:nvPr/>
        </p:nvSpPr>
        <p:spPr>
          <a:xfrm>
            <a:off x="956310" y="4980940"/>
            <a:ext cx="45561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sym typeface="+mn-ea"/>
              </a:rPr>
              <a:t>6 + 6 + 6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 = 18 (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元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23" name="圆角矩形 22"/>
          <p:cNvSpPr/>
          <p:nvPr/>
        </p:nvSpPr>
        <p:spPr>
          <a:xfrm>
            <a:off x="6619875" y="3530600"/>
            <a:ext cx="4267200" cy="1080135"/>
          </a:xfrm>
          <a:prstGeom prst="roundRect">
            <a:avLst>
              <a:gd name="adj" fmla="val 17107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latinLnBrk="0" hangingPunct="1"/>
            <a:r>
              <a:rPr lang="zh-CN" altLang="en-US" sz="3200" b="1">
                <a:solidFill>
                  <a:srgbClr val="000000"/>
                </a:solidFill>
              </a:rPr>
              <a:t>求3个6元是多少元，用</a:t>
            </a:r>
            <a:r>
              <a:rPr lang="zh-CN" altLang="en-US" sz="3200" b="1">
                <a:solidFill>
                  <a:srgbClr val="FF0000"/>
                </a:solidFill>
              </a:rPr>
              <a:t>乘法</a:t>
            </a:r>
            <a:r>
              <a:rPr lang="zh-CN" altLang="en-US" sz="3200" b="1">
                <a:solidFill>
                  <a:srgbClr val="000000"/>
                </a:solidFill>
              </a:rPr>
              <a:t>计算。</a:t>
            </a:r>
          </a:p>
        </p:txBody>
      </p:sp>
      <p:pic>
        <p:nvPicPr>
          <p:cNvPr id="21" name="图片 20" descr="32"/>
          <p:cNvPicPr>
            <a:picLocks noChangeAspect="1"/>
          </p:cNvPicPr>
          <p:nvPr/>
        </p:nvPicPr>
        <p:blipFill>
          <a:blip r:embed="rId3"/>
          <a:srcRect l="-1050" t="-1852" r="9330" b="53333"/>
          <a:stretch>
            <a:fillRect/>
          </a:stretch>
        </p:blipFill>
        <p:spPr>
          <a:xfrm flipH="1">
            <a:off x="10283825" y="3467100"/>
            <a:ext cx="1156335" cy="115633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240" h="5240">
                <a:moveTo>
                  <a:pt x="2620" y="0"/>
                </a:moveTo>
                <a:cubicBezTo>
                  <a:pt x="4067" y="0"/>
                  <a:pt x="5240" y="1173"/>
                  <a:pt x="5240" y="2620"/>
                </a:cubicBezTo>
                <a:cubicBezTo>
                  <a:pt x="5240" y="4067"/>
                  <a:pt x="4067" y="5240"/>
                  <a:pt x="2620" y="5240"/>
                </a:cubicBezTo>
                <a:cubicBezTo>
                  <a:pt x="1173" y="5240"/>
                  <a:pt x="0" y="4067"/>
                  <a:pt x="0" y="2620"/>
                </a:cubicBezTo>
                <a:cubicBezTo>
                  <a:pt x="0" y="1173"/>
                  <a:pt x="1173" y="0"/>
                  <a:pt x="262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5" name="文本框 24"/>
          <p:cNvSpPr txBox="1"/>
          <p:nvPr/>
        </p:nvSpPr>
        <p:spPr>
          <a:xfrm>
            <a:off x="6704965" y="4980940"/>
            <a:ext cx="40982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sym typeface="+mn-ea"/>
              </a:rPr>
              <a:t>6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3 = 18 (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元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31" name="任意多边形 30"/>
          <p:cNvSpPr/>
          <p:nvPr/>
        </p:nvSpPr>
        <p:spPr>
          <a:xfrm>
            <a:off x="7030720" y="5537200"/>
            <a:ext cx="392430" cy="313690"/>
          </a:xfrm>
          <a:custGeom>
            <a:avLst/>
            <a:gdLst>
              <a:gd name="connisteX0" fmla="*/ 392430 w 392430"/>
              <a:gd name="connsiteY0" fmla="*/ 0 h 313690"/>
              <a:gd name="connisteX1" fmla="*/ 179705 w 392430"/>
              <a:gd name="connsiteY1" fmla="*/ 123190 h 313690"/>
              <a:gd name="connisteX2" fmla="*/ 0 w 392430"/>
              <a:gd name="connsiteY2" fmla="*/ 313690 h 31369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392430" h="313690">
                <a:moveTo>
                  <a:pt x="392430" y="0"/>
                </a:moveTo>
                <a:cubicBezTo>
                  <a:pt x="353695" y="20955"/>
                  <a:pt x="258445" y="60325"/>
                  <a:pt x="179705" y="123190"/>
                </a:cubicBezTo>
                <a:cubicBezTo>
                  <a:pt x="100965" y="186055"/>
                  <a:pt x="31750" y="278130"/>
                  <a:pt x="0" y="313690"/>
                </a:cubicBezTo>
              </a:path>
            </a:pathLst>
          </a:custGeom>
          <a:noFill/>
          <a:ln w="19050">
            <a:solidFill>
              <a:srgbClr val="0000FF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4807585" y="5876290"/>
            <a:ext cx="23463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2400" b="1">
                <a:solidFill>
                  <a:srgbClr val="0000FF"/>
                </a:solidFill>
                <a:sym typeface="+mn-ea"/>
              </a:rPr>
              <a:t>一件商品的价钱</a:t>
            </a:r>
          </a:p>
        </p:txBody>
      </p:sp>
      <p:sp>
        <p:nvSpPr>
          <p:cNvPr id="33" name="任意多边形 32"/>
          <p:cNvSpPr/>
          <p:nvPr/>
        </p:nvSpPr>
        <p:spPr>
          <a:xfrm>
            <a:off x="7973060" y="5514340"/>
            <a:ext cx="179070" cy="258445"/>
          </a:xfrm>
          <a:custGeom>
            <a:avLst/>
            <a:gdLst>
              <a:gd name="connisteX0" fmla="*/ 179070 w 179070"/>
              <a:gd name="connsiteY0" fmla="*/ 0 h 258445"/>
              <a:gd name="connisteX1" fmla="*/ 0 w 179070"/>
              <a:gd name="connsiteY1" fmla="*/ 258445 h 25844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</a:cxnLst>
            <a:rect l="l" t="t" r="r" b="b"/>
            <a:pathLst>
              <a:path w="179070" h="258445">
                <a:moveTo>
                  <a:pt x="179070" y="0"/>
                </a:moveTo>
                <a:cubicBezTo>
                  <a:pt x="119380" y="86360"/>
                  <a:pt x="59690" y="172085"/>
                  <a:pt x="0" y="258445"/>
                </a:cubicBezTo>
              </a:path>
            </a:pathLst>
          </a:custGeom>
          <a:noFill/>
          <a:ln w="19050">
            <a:solidFill>
              <a:srgbClr val="0000FF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012305" y="5876290"/>
            <a:ext cx="23463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2400" b="1">
                <a:solidFill>
                  <a:srgbClr val="0000FF"/>
                </a:solidFill>
                <a:sym typeface="+mn-ea"/>
              </a:rPr>
              <a:t>购买的数量</a:t>
            </a:r>
          </a:p>
        </p:txBody>
      </p:sp>
      <p:sp>
        <p:nvSpPr>
          <p:cNvPr id="35" name="任意多边形 34"/>
          <p:cNvSpPr/>
          <p:nvPr/>
        </p:nvSpPr>
        <p:spPr>
          <a:xfrm>
            <a:off x="9173210" y="5570855"/>
            <a:ext cx="471170" cy="336550"/>
          </a:xfrm>
          <a:custGeom>
            <a:avLst/>
            <a:gdLst>
              <a:gd name="connisteX0" fmla="*/ 0 w 471170"/>
              <a:gd name="connsiteY0" fmla="*/ 0 h 336550"/>
              <a:gd name="connisteX1" fmla="*/ 257810 w 471170"/>
              <a:gd name="connsiteY1" fmla="*/ 246380 h 336550"/>
              <a:gd name="connisteX2" fmla="*/ 471170 w 471170"/>
              <a:gd name="connsiteY2" fmla="*/ 336550 h 33655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71170" h="336550">
                <a:moveTo>
                  <a:pt x="0" y="0"/>
                </a:moveTo>
                <a:cubicBezTo>
                  <a:pt x="46990" y="47625"/>
                  <a:pt x="163830" y="179070"/>
                  <a:pt x="257810" y="246380"/>
                </a:cubicBezTo>
                <a:cubicBezTo>
                  <a:pt x="351790" y="313690"/>
                  <a:pt x="433705" y="323215"/>
                  <a:pt x="471170" y="336550"/>
                </a:cubicBezTo>
              </a:path>
            </a:pathLst>
          </a:custGeom>
          <a:noFill/>
          <a:ln w="19050">
            <a:solidFill>
              <a:srgbClr val="0000FF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800">
              <a:sym typeface="+mn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168130" y="5876290"/>
            <a:ext cx="234632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2400" b="1">
                <a:solidFill>
                  <a:srgbClr val="0000FF"/>
                </a:solidFill>
                <a:sym typeface="+mn-ea"/>
              </a:rPr>
              <a:t>花的总钱数</a:t>
            </a:r>
          </a:p>
        </p:txBody>
      </p:sp>
      <p:cxnSp>
        <p:nvCxnSpPr>
          <p:cNvPr id="37" name="直接连接符 36"/>
          <p:cNvCxnSpPr/>
          <p:nvPr/>
        </p:nvCxnSpPr>
        <p:spPr>
          <a:xfrm>
            <a:off x="5327015" y="5321300"/>
            <a:ext cx="1587500" cy="0"/>
          </a:xfrm>
          <a:prstGeom prst="line">
            <a:avLst/>
          </a:prstGeom>
          <a:ln w="38100">
            <a:solidFill>
              <a:srgbClr val="FF00FF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5087620" y="4676140"/>
            <a:ext cx="20662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3200" b="1">
                <a:solidFill>
                  <a:srgbClr val="FF00FF"/>
                </a:solidFill>
                <a:sym typeface="+mn-ea"/>
              </a:rPr>
              <a:t>检验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1301750" y="5746115"/>
            <a:ext cx="74936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sz="3600" b="1">
                <a:solidFill>
                  <a:srgbClr val="FF0000"/>
                </a:solidFill>
                <a:sym typeface="+mn-ea"/>
              </a:rPr>
              <a:t>口答</a:t>
            </a:r>
            <a:r>
              <a:rPr lang="zh-CN" sz="3600" b="1">
                <a:solidFill>
                  <a:srgbClr val="FF0000"/>
                </a:solidFill>
                <a:sym typeface="+mn-ea"/>
              </a:rPr>
              <a:t>：</a:t>
            </a:r>
            <a:r>
              <a:rPr sz="3600" b="1">
                <a:solidFill>
                  <a:srgbClr val="FF0000"/>
                </a:solidFill>
                <a:sym typeface="+mn-ea"/>
              </a:rPr>
              <a:t>买3个笔袋，一共 18元</a:t>
            </a:r>
            <a:r>
              <a:rPr lang="zh-CN" sz="3600" b="1">
                <a:solidFill>
                  <a:srgbClr val="FF0000"/>
                </a:solidFill>
                <a:sym typeface="+mn-ea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8" grpId="0" animBg="1"/>
      <p:bldP spid="9" grpId="0" bldLvl="0" animBg="1"/>
      <p:bldP spid="10" grpId="0" animBg="1"/>
      <p:bldP spid="12" grpId="0" animBg="1"/>
      <p:bldP spid="13" grpId="0"/>
      <p:bldP spid="20" grpId="0"/>
      <p:bldP spid="23" grpId="0" bldLvl="0" animBg="1"/>
      <p:bldP spid="25" grpId="0"/>
      <p:bldP spid="31" grpId="0" animBg="1"/>
      <p:bldP spid="31" grpId="1" animBg="1"/>
      <p:bldP spid="32" grpId="0"/>
      <p:bldP spid="32" grpId="1"/>
      <p:bldP spid="33" grpId="0" animBg="1"/>
      <p:bldP spid="33" grpId="1" animBg="1"/>
      <p:bldP spid="34" grpId="0"/>
      <p:bldP spid="34" grpId="1"/>
      <p:bldP spid="35" grpId="0" animBg="1"/>
      <p:bldP spid="35" grpId="1" animBg="1"/>
      <p:bldP spid="36" grpId="0"/>
      <p:bldP spid="36" grpId="1"/>
      <p:bldP spid="38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956310" y="3737044"/>
            <a:ext cx="45561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sym typeface="+mn-ea"/>
              </a:rPr>
              <a:t>6 + 6 + 6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 = 18 (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元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704965" y="3737044"/>
            <a:ext cx="40982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sym typeface="+mn-ea"/>
              </a:rPr>
              <a:t>6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3 = 18 (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元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43" name="任意多边形: 形状 1"/>
          <p:cNvSpPr/>
          <p:nvPr/>
        </p:nvSpPr>
        <p:spPr>
          <a:xfrm>
            <a:off x="208560" y="471170"/>
            <a:ext cx="2910280" cy="782320"/>
          </a:xfrm>
          <a:custGeom>
            <a:avLst/>
            <a:gdLst>
              <a:gd name="connsiteX0" fmla="*/ 0 w 2910280"/>
              <a:gd name="connsiteY0" fmla="*/ 0 h 782320"/>
              <a:gd name="connsiteX1" fmla="*/ 2519680 w 2910280"/>
              <a:gd name="connsiteY1" fmla="*/ 0 h 782320"/>
              <a:gd name="connsiteX2" fmla="*/ 2910280 w 2910280"/>
              <a:gd name="connsiteY2" fmla="*/ 390600 h 782320"/>
              <a:gd name="connsiteX3" fmla="*/ 2519680 w 2910280"/>
              <a:gd name="connsiteY3" fmla="*/ 781200 h 782320"/>
              <a:gd name="connsiteX4" fmla="*/ 2519680 w 2910280"/>
              <a:gd name="connsiteY4" fmla="*/ 782320 h 782320"/>
              <a:gd name="connsiteX5" fmla="*/ 0 w 2910280"/>
              <a:gd name="connsiteY5" fmla="*/ 782320 h 782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10280" h="782320">
                <a:moveTo>
                  <a:pt x="0" y="0"/>
                </a:moveTo>
                <a:lnTo>
                  <a:pt x="2519680" y="0"/>
                </a:lnTo>
                <a:cubicBezTo>
                  <a:pt x="2735402" y="0"/>
                  <a:pt x="2910280" y="174878"/>
                  <a:pt x="2910280" y="390600"/>
                </a:cubicBezTo>
                <a:cubicBezTo>
                  <a:pt x="2910280" y="606322"/>
                  <a:pt x="2735402" y="781200"/>
                  <a:pt x="2519680" y="781200"/>
                </a:cubicBezTo>
                <a:lnTo>
                  <a:pt x="2519680" y="782320"/>
                </a:lnTo>
                <a:lnTo>
                  <a:pt x="0" y="782320"/>
                </a:lnTo>
                <a:close/>
              </a:path>
            </a:pathLst>
          </a:custGeom>
          <a:solidFill>
            <a:srgbClr val="FBF2C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4000" b="1" dirty="0">
                <a:solidFill>
                  <a:srgbClr val="037FB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回顾反思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202690" y="2635926"/>
            <a:ext cx="978598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609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1219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2438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3048000" algn="l" defTabSz="1219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3657600" algn="l" defTabSz="1219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4267200" algn="l" defTabSz="1219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想一想：这两种方法有什么相同的地方？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2954972" y="5414539"/>
            <a:ext cx="62814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FF00FF"/>
                </a:solidFill>
              </a:rPr>
              <a:t>都是求几个几相加的和是多少。</a:t>
            </a:r>
          </a:p>
        </p:txBody>
      </p:sp>
      <p:sp>
        <p:nvSpPr>
          <p:cNvPr id="57" name="等腰三角形 56"/>
          <p:cNvSpPr/>
          <p:nvPr/>
        </p:nvSpPr>
        <p:spPr>
          <a:xfrm>
            <a:off x="1503680" y="4449514"/>
            <a:ext cx="168275" cy="302895"/>
          </a:xfrm>
          <a:prstGeom prst="triangl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等腰三角形 63"/>
          <p:cNvSpPr/>
          <p:nvPr/>
        </p:nvSpPr>
        <p:spPr>
          <a:xfrm>
            <a:off x="2221230" y="4449514"/>
            <a:ext cx="168275" cy="302895"/>
          </a:xfrm>
          <a:prstGeom prst="triangl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等腰三角形 64"/>
          <p:cNvSpPr/>
          <p:nvPr/>
        </p:nvSpPr>
        <p:spPr>
          <a:xfrm>
            <a:off x="2951480" y="4449514"/>
            <a:ext cx="168275" cy="302895"/>
          </a:xfrm>
          <a:prstGeom prst="triangl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文本框 65"/>
          <p:cNvSpPr txBox="1"/>
          <p:nvPr/>
        </p:nvSpPr>
        <p:spPr>
          <a:xfrm>
            <a:off x="7453835" y="4332673"/>
            <a:ext cx="172085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2800" b="1" dirty="0">
                <a:solidFill>
                  <a:srgbClr val="FF00FF"/>
                </a:solidFill>
                <a:sym typeface="+mn-ea"/>
              </a:rPr>
              <a:t>3</a:t>
            </a:r>
            <a:r>
              <a:rPr lang="zh-CN" altLang="en-US" sz="2800" b="1" dirty="0">
                <a:solidFill>
                  <a:srgbClr val="FF00FF"/>
                </a:solidFill>
                <a:sym typeface="+mn-ea"/>
              </a:rPr>
              <a:t>个</a:t>
            </a:r>
            <a:r>
              <a:rPr lang="en-US" sz="2800" b="1" dirty="0">
                <a:solidFill>
                  <a:srgbClr val="FF00FF"/>
                </a:solidFill>
                <a:sym typeface="+mn-ea"/>
              </a:rPr>
              <a:t>6</a:t>
            </a:r>
          </a:p>
        </p:txBody>
      </p:sp>
      <p:cxnSp>
        <p:nvCxnSpPr>
          <p:cNvPr id="67" name="直接连接符 66"/>
          <p:cNvCxnSpPr/>
          <p:nvPr/>
        </p:nvCxnSpPr>
        <p:spPr>
          <a:xfrm>
            <a:off x="5360670" y="4072324"/>
            <a:ext cx="1587500" cy="0"/>
          </a:xfrm>
          <a:prstGeom prst="line">
            <a:avLst/>
          </a:prstGeom>
          <a:ln w="38100">
            <a:solidFill>
              <a:srgbClr val="FF00FF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/>
          <p:cNvSpPr txBox="1"/>
          <p:nvPr/>
        </p:nvSpPr>
        <p:spPr>
          <a:xfrm>
            <a:off x="5121275" y="3427164"/>
            <a:ext cx="20662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3200" b="1">
                <a:solidFill>
                  <a:srgbClr val="FF00FF"/>
                </a:solidFill>
                <a:sym typeface="+mn-ea"/>
              </a:rPr>
              <a:t>结果相同</a:t>
            </a:r>
          </a:p>
        </p:txBody>
      </p:sp>
      <p:sp>
        <p:nvSpPr>
          <p:cNvPr id="2" name="圆角矩形标注 80">
            <a:extLst>
              <a:ext uri="{FF2B5EF4-FFF2-40B4-BE49-F238E27FC236}">
                <a16:creationId xmlns:a16="http://schemas.microsoft.com/office/drawing/2014/main" id="{85A06496-784C-8C1B-35E8-8F80E9CC37F8}"/>
              </a:ext>
            </a:extLst>
          </p:cNvPr>
          <p:cNvSpPr/>
          <p:nvPr/>
        </p:nvSpPr>
        <p:spPr>
          <a:xfrm>
            <a:off x="3197171" y="1398447"/>
            <a:ext cx="6873686" cy="976076"/>
          </a:xfrm>
          <a:prstGeom prst="wedgeRoundRectCallout">
            <a:avLst>
              <a:gd name="adj1" fmla="val 39197"/>
              <a:gd name="adj2" fmla="val -1351"/>
              <a:gd name="adj3" fmla="val 16667"/>
            </a:avLst>
          </a:prstGeom>
          <a:solidFill>
            <a:srgbClr val="E3F5FE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0">
              <a:lnSpc>
                <a:spcPct val="120000"/>
              </a:lnSpc>
            </a:pPr>
            <a:r>
              <a:rPr sz="3200" b="1">
                <a:solidFill>
                  <a:srgbClr val="000000"/>
                </a:solidFill>
              </a:rPr>
              <a:t>我会根据问题选择合适的条件了</a:t>
            </a:r>
            <a:r>
              <a:rPr lang="zh-CN" sz="3200" b="1">
                <a:solidFill>
                  <a:srgbClr val="000000"/>
                </a:solidFill>
              </a:rPr>
              <a:t>。</a:t>
            </a:r>
            <a:endParaRPr lang="en-US" altLang="zh-CN" sz="3200" b="1">
              <a:solidFill>
                <a:srgbClr val="000000"/>
              </a:solidFill>
            </a:endParaRPr>
          </a:p>
        </p:txBody>
      </p:sp>
      <p:pic>
        <p:nvPicPr>
          <p:cNvPr id="3" name="图片 2" descr="E:\本地\1.日常\状元成才路人物图\公司画图\9.png9">
            <a:extLst>
              <a:ext uri="{FF2B5EF4-FFF2-40B4-BE49-F238E27FC236}">
                <a16:creationId xmlns:a16="http://schemas.microsoft.com/office/drawing/2014/main" id="{C8398694-BE5D-9F81-44A5-B90F67984B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6" t="2139" r="6616" b="50583"/>
          <a:stretch>
            <a:fillRect/>
          </a:stretch>
        </p:blipFill>
        <p:spPr>
          <a:xfrm flipH="1">
            <a:off x="9514895" y="1256485"/>
            <a:ext cx="1260000" cy="1260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06" h="5106">
                <a:moveTo>
                  <a:pt x="2553" y="0"/>
                </a:moveTo>
                <a:cubicBezTo>
                  <a:pt x="3963" y="0"/>
                  <a:pt x="5106" y="1143"/>
                  <a:pt x="5106" y="2553"/>
                </a:cubicBezTo>
                <a:cubicBezTo>
                  <a:pt x="5106" y="3963"/>
                  <a:pt x="3963" y="5106"/>
                  <a:pt x="2553" y="5106"/>
                </a:cubicBezTo>
                <a:cubicBezTo>
                  <a:pt x="1143" y="5106"/>
                  <a:pt x="0" y="3963"/>
                  <a:pt x="0" y="2553"/>
                </a:cubicBezTo>
                <a:cubicBezTo>
                  <a:pt x="0" y="1143"/>
                  <a:pt x="1143" y="0"/>
                  <a:pt x="2553" y="0"/>
                </a:cubicBezTo>
                <a:close/>
              </a:path>
            </a:pathLst>
          </a:custGeom>
          <a:solidFill>
            <a:srgbClr val="E3F5FE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7" grpId="0" bldLvl="0" animBg="1"/>
      <p:bldP spid="64" grpId="0" bldLvl="0" animBg="1"/>
      <p:bldP spid="65" grpId="0" bldLvl="0" animBg="1"/>
      <p:bldP spid="66" grpId="0"/>
      <p:bldP spid="68" grpId="0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2F0A385-F59F-0881-DE66-2A235E6833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016" y="1426321"/>
            <a:ext cx="4203990" cy="4698576"/>
          </a:xfrm>
          <a:prstGeom prst="rect">
            <a:avLst/>
          </a:prstGeom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A8922E41-63C9-F88F-2046-418728866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0006" y="1090458"/>
            <a:ext cx="67199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想一想：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块橡皮，一共多少钱？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318297D8-2E85-CB81-13F2-9DDB082B56F8}"/>
              </a:ext>
            </a:extLst>
          </p:cNvPr>
          <p:cNvSpPr/>
          <p:nvPr/>
        </p:nvSpPr>
        <p:spPr>
          <a:xfrm rot="20626230">
            <a:off x="2932324" y="3252639"/>
            <a:ext cx="1060315" cy="7587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7A75378-FD22-9C31-CC03-BFDD9AAAB24B}"/>
              </a:ext>
            </a:extLst>
          </p:cNvPr>
          <p:cNvSpPr txBox="1"/>
          <p:nvPr/>
        </p:nvSpPr>
        <p:spPr>
          <a:xfrm>
            <a:off x="5784332" y="1994176"/>
            <a:ext cx="409829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 dirty="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sym typeface="+mn-ea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6 = 12 (</a:t>
            </a:r>
            <a:r>
              <a:rPr lang="zh-CN" altLang="en-US" sz="3200" b="1" dirty="0">
                <a:solidFill>
                  <a:srgbClr val="FF0000"/>
                </a:solidFill>
                <a:sym typeface="+mn-ea"/>
              </a:rPr>
              <a:t>元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6D41E1F-D790-63E1-B6A8-A6FA301F3BD8}"/>
              </a:ext>
            </a:extLst>
          </p:cNvPr>
          <p:cNvSpPr txBox="1"/>
          <p:nvPr/>
        </p:nvSpPr>
        <p:spPr>
          <a:xfrm>
            <a:off x="5426458" y="2844225"/>
            <a:ext cx="6252615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sz="3200" b="1" dirty="0" err="1">
                <a:solidFill>
                  <a:srgbClr val="FF0000"/>
                </a:solidFill>
                <a:sym typeface="+mn-ea"/>
              </a:rPr>
              <a:t>口答</a:t>
            </a:r>
            <a:r>
              <a:rPr lang="zh-CN" sz="3200" b="1" dirty="0">
                <a:solidFill>
                  <a:srgbClr val="FF0000"/>
                </a:solidFill>
                <a:sym typeface="+mn-ea"/>
              </a:rPr>
              <a:t>：</a:t>
            </a:r>
            <a:r>
              <a:rPr sz="3200" b="1" dirty="0">
                <a:solidFill>
                  <a:srgbClr val="FF0000"/>
                </a:solidFill>
                <a:sym typeface="+mn-ea"/>
              </a:rPr>
              <a:t>买</a:t>
            </a:r>
            <a:r>
              <a:rPr lang="en-US" sz="3200" b="1" dirty="0">
                <a:solidFill>
                  <a:srgbClr val="FF0000"/>
                </a:solidFill>
                <a:sym typeface="+mn-ea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sym typeface="+mn-ea"/>
              </a:rPr>
              <a:t>块橡皮</a:t>
            </a:r>
            <a:r>
              <a:rPr sz="3200" b="1" dirty="0">
                <a:solidFill>
                  <a:srgbClr val="FF0000"/>
                </a:solidFill>
                <a:sym typeface="+mn-ea"/>
              </a:rPr>
              <a:t>，一共1</a:t>
            </a:r>
            <a:r>
              <a:rPr lang="en-US" sz="3200" b="1" dirty="0">
                <a:solidFill>
                  <a:srgbClr val="FF0000"/>
                </a:solidFill>
                <a:sym typeface="+mn-ea"/>
              </a:rPr>
              <a:t>2</a:t>
            </a:r>
            <a:r>
              <a:rPr sz="3200" b="1" dirty="0">
                <a:solidFill>
                  <a:srgbClr val="FF0000"/>
                </a:solidFill>
                <a:sym typeface="+mn-ea"/>
              </a:rPr>
              <a:t>元</a:t>
            </a:r>
            <a:r>
              <a:rPr lang="zh-CN" sz="3200" b="1" dirty="0">
                <a:solidFill>
                  <a:srgbClr val="FF0000"/>
                </a:solidFill>
                <a:sym typeface="+mn-ea"/>
              </a:rPr>
              <a:t>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4972408-2727-4241-5508-534220580A66}"/>
              </a:ext>
            </a:extLst>
          </p:cNvPr>
          <p:cNvSpPr txBox="1"/>
          <p:nvPr/>
        </p:nvSpPr>
        <p:spPr>
          <a:xfrm>
            <a:off x="4890006" y="4025604"/>
            <a:ext cx="6748058" cy="2099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zh-CN" altLang="en-US" sz="3200" b="1" dirty="0">
                <a:solidFill>
                  <a:srgbClr val="0000FF"/>
                </a:solidFill>
                <a:ea typeface="黑体" panose="02010609060101010101" pitchFamily="49" charset="-122"/>
              </a:rPr>
              <a:t>同桌合作：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根据图中的已知条件，请提出其他用乘法解决的问题并解答。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04445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16">
            <a:extLst>
              <a:ext uri="{FF2B5EF4-FFF2-40B4-BE49-F238E27FC236}">
                <a16:creationId xmlns:a16="http://schemas.microsoft.com/office/drawing/2014/main" id="{85D8FF95-87B9-C0AF-552E-B0141FEA3313}"/>
              </a:ext>
            </a:extLst>
          </p:cNvPr>
          <p:cNvSpPr/>
          <p:nvPr/>
        </p:nvSpPr>
        <p:spPr>
          <a:xfrm>
            <a:off x="5049649" y="1496377"/>
            <a:ext cx="6703941" cy="1080135"/>
          </a:xfrm>
          <a:prstGeom prst="roundRect">
            <a:avLst>
              <a:gd name="adj" fmla="val 20638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3200" b="1" dirty="0">
                <a:solidFill>
                  <a:srgbClr val="000000"/>
                </a:solidFill>
              </a:rPr>
              <a:t>     买</a:t>
            </a:r>
            <a:r>
              <a:rPr lang="en-US" altLang="zh-CN" sz="3200" b="1" dirty="0">
                <a:solidFill>
                  <a:srgbClr val="000000"/>
                </a:solidFill>
              </a:rPr>
              <a:t>5</a:t>
            </a:r>
            <a:r>
              <a:rPr lang="zh-CN" altLang="en-US" sz="3200" b="1" dirty="0">
                <a:solidFill>
                  <a:srgbClr val="000000"/>
                </a:solidFill>
              </a:rPr>
              <a:t>盒自动铅笔，一共多少钱？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6F0EE07-3094-D382-1FC8-3EF30A3D61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016" y="1426321"/>
            <a:ext cx="4203990" cy="4698576"/>
          </a:xfrm>
          <a:prstGeom prst="rect">
            <a:avLst/>
          </a:prstGeom>
        </p:spPr>
      </p:pic>
      <p:pic>
        <p:nvPicPr>
          <p:cNvPr id="5" name="图片 4" descr="83">
            <a:extLst>
              <a:ext uri="{FF2B5EF4-FFF2-40B4-BE49-F238E27FC236}">
                <a16:creationId xmlns:a16="http://schemas.microsoft.com/office/drawing/2014/main" id="{02505F67-0B15-3A8C-AC0F-D397540B56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62" t="2222" r="17359" b="49444"/>
          <a:stretch>
            <a:fillRect/>
          </a:stretch>
        </p:blipFill>
        <p:spPr>
          <a:xfrm>
            <a:off x="4579378" y="1320800"/>
            <a:ext cx="1431290" cy="143129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220" h="5220">
                <a:moveTo>
                  <a:pt x="2610" y="0"/>
                </a:moveTo>
                <a:cubicBezTo>
                  <a:pt x="4051" y="0"/>
                  <a:pt x="5220" y="1169"/>
                  <a:pt x="5220" y="2610"/>
                </a:cubicBezTo>
                <a:cubicBezTo>
                  <a:pt x="5220" y="4051"/>
                  <a:pt x="4051" y="5220"/>
                  <a:pt x="2610" y="5220"/>
                </a:cubicBezTo>
                <a:cubicBezTo>
                  <a:pt x="1169" y="5220"/>
                  <a:pt x="0" y="4051"/>
                  <a:pt x="0" y="2610"/>
                </a:cubicBezTo>
                <a:cubicBezTo>
                  <a:pt x="0" y="1169"/>
                  <a:pt x="1169" y="0"/>
                  <a:pt x="261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椭圆 6">
            <a:extLst>
              <a:ext uri="{FF2B5EF4-FFF2-40B4-BE49-F238E27FC236}">
                <a16:creationId xmlns:a16="http://schemas.microsoft.com/office/drawing/2014/main" id="{A47A6FB4-44D5-8F68-3688-5852A1F9C708}"/>
              </a:ext>
            </a:extLst>
          </p:cNvPr>
          <p:cNvSpPr/>
          <p:nvPr/>
        </p:nvSpPr>
        <p:spPr>
          <a:xfrm>
            <a:off x="3027584" y="1823541"/>
            <a:ext cx="1480674" cy="111772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39CEADD-6DAB-B740-8454-2D0487CE60ED}"/>
              </a:ext>
            </a:extLst>
          </p:cNvPr>
          <p:cNvSpPr txBox="1"/>
          <p:nvPr/>
        </p:nvSpPr>
        <p:spPr>
          <a:xfrm>
            <a:off x="5784332" y="3139052"/>
            <a:ext cx="409829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200" b="1">
                <a:solidFill>
                  <a:srgbClr val="FF0000"/>
                </a:solidFill>
                <a:sym typeface="+mn-ea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5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= 15 (</a:t>
            </a:r>
            <a:r>
              <a:rPr lang="zh-CN" altLang="en-US" sz="3200" b="1" dirty="0">
                <a:solidFill>
                  <a:srgbClr val="FF0000"/>
                </a:solidFill>
                <a:sym typeface="+mn-ea"/>
              </a:rPr>
              <a:t>元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FD2DAD6-C6FA-2FFF-234A-FD3C8EB87365}"/>
              </a:ext>
            </a:extLst>
          </p:cNvPr>
          <p:cNvSpPr txBox="1"/>
          <p:nvPr/>
        </p:nvSpPr>
        <p:spPr>
          <a:xfrm>
            <a:off x="5049649" y="3853718"/>
            <a:ext cx="671474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sz="3200" b="1" dirty="0" err="1">
                <a:solidFill>
                  <a:srgbClr val="FF0000"/>
                </a:solidFill>
                <a:sym typeface="+mn-ea"/>
              </a:rPr>
              <a:t>口答</a:t>
            </a:r>
            <a:r>
              <a:rPr lang="zh-CN" sz="3200" b="1" dirty="0">
                <a:solidFill>
                  <a:srgbClr val="FF0000"/>
                </a:solidFill>
                <a:sym typeface="+mn-ea"/>
              </a:rPr>
              <a:t>：</a:t>
            </a:r>
            <a:r>
              <a:rPr sz="3200" b="1" dirty="0">
                <a:solidFill>
                  <a:srgbClr val="FF0000"/>
                </a:solidFill>
                <a:sym typeface="+mn-ea"/>
              </a:rPr>
              <a:t>买</a:t>
            </a:r>
            <a:r>
              <a:rPr lang="en-US" sz="3200" b="1" dirty="0">
                <a:solidFill>
                  <a:srgbClr val="FF0000"/>
                </a:solidFill>
                <a:sym typeface="+mn-ea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sym typeface="+mn-ea"/>
              </a:rPr>
              <a:t>盒自动铅笔，一共</a:t>
            </a:r>
            <a:r>
              <a:rPr sz="3200" b="1" dirty="0">
                <a:solidFill>
                  <a:srgbClr val="FF0000"/>
                </a:solidFill>
                <a:sym typeface="+mn-ea"/>
              </a:rPr>
              <a:t>1</a:t>
            </a:r>
            <a:r>
              <a:rPr lang="en-US" sz="3200" b="1" dirty="0">
                <a:solidFill>
                  <a:srgbClr val="FF0000"/>
                </a:solidFill>
                <a:sym typeface="+mn-ea"/>
              </a:rPr>
              <a:t>5</a:t>
            </a:r>
            <a:r>
              <a:rPr sz="3200" b="1" dirty="0">
                <a:solidFill>
                  <a:srgbClr val="FF0000"/>
                </a:solidFill>
                <a:sym typeface="+mn-ea"/>
              </a:rPr>
              <a:t>元</a:t>
            </a:r>
            <a:r>
              <a:rPr lang="zh-CN" sz="3200" b="1" dirty="0">
                <a:solidFill>
                  <a:srgbClr val="FF0000"/>
                </a:solidFill>
                <a:sym typeface="+mn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69667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7" grpId="0" animBg="1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418657A-4D6D-76A4-5DA9-7AF91450BA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6016" y="1426321"/>
            <a:ext cx="4203990" cy="4698576"/>
          </a:xfrm>
          <a:prstGeom prst="rect">
            <a:avLst/>
          </a:prstGeom>
        </p:spPr>
      </p:pic>
      <p:sp>
        <p:nvSpPr>
          <p:cNvPr id="3" name="圆角矩形 22">
            <a:extLst>
              <a:ext uri="{FF2B5EF4-FFF2-40B4-BE49-F238E27FC236}">
                <a16:creationId xmlns:a16="http://schemas.microsoft.com/office/drawing/2014/main" id="{1D262F59-70BF-69D4-0889-B7935D6B3025}"/>
              </a:ext>
            </a:extLst>
          </p:cNvPr>
          <p:cNvSpPr/>
          <p:nvPr/>
        </p:nvSpPr>
        <p:spPr>
          <a:xfrm>
            <a:off x="4470400" y="1300038"/>
            <a:ext cx="6640195" cy="1080135"/>
          </a:xfrm>
          <a:prstGeom prst="roundRect">
            <a:avLst>
              <a:gd name="adj" fmla="val 17107"/>
            </a:avLst>
          </a:prstGeom>
          <a:solidFill>
            <a:srgbClr val="FFFFFF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eaLnBrk="1" latinLnBrk="0" hangingPunct="1"/>
            <a:r>
              <a:rPr lang="zh-CN" altLang="en-US" sz="3200" b="1" dirty="0">
                <a:solidFill>
                  <a:srgbClr val="000000"/>
                </a:solidFill>
              </a:rPr>
              <a:t>买</a:t>
            </a:r>
            <a:r>
              <a:rPr lang="en-US" altLang="zh-CN" sz="3200" b="1" dirty="0">
                <a:solidFill>
                  <a:srgbClr val="000000"/>
                </a:solidFill>
              </a:rPr>
              <a:t>6</a:t>
            </a:r>
            <a:r>
              <a:rPr lang="zh-CN" altLang="en-US" sz="3200" b="1" dirty="0">
                <a:solidFill>
                  <a:srgbClr val="000000"/>
                </a:solidFill>
              </a:rPr>
              <a:t>个日记本多少，一共多少钱？</a:t>
            </a:r>
          </a:p>
        </p:txBody>
      </p:sp>
      <p:pic>
        <p:nvPicPr>
          <p:cNvPr id="4" name="图片 3" descr="32">
            <a:extLst>
              <a:ext uri="{FF2B5EF4-FFF2-40B4-BE49-F238E27FC236}">
                <a16:creationId xmlns:a16="http://schemas.microsoft.com/office/drawing/2014/main" id="{F8933BAB-51E0-1CF3-C24C-C41BF4E3AD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050" t="-1852" r="9330" b="53333"/>
          <a:stretch>
            <a:fillRect/>
          </a:stretch>
        </p:blipFill>
        <p:spPr>
          <a:xfrm flipH="1">
            <a:off x="10394195" y="1663773"/>
            <a:ext cx="1432800" cy="14328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240" h="5240">
                <a:moveTo>
                  <a:pt x="2620" y="0"/>
                </a:moveTo>
                <a:cubicBezTo>
                  <a:pt x="4067" y="0"/>
                  <a:pt x="5240" y="1173"/>
                  <a:pt x="5240" y="2620"/>
                </a:cubicBezTo>
                <a:cubicBezTo>
                  <a:pt x="5240" y="4067"/>
                  <a:pt x="4067" y="5240"/>
                  <a:pt x="2620" y="5240"/>
                </a:cubicBezTo>
                <a:cubicBezTo>
                  <a:pt x="1173" y="5240"/>
                  <a:pt x="0" y="4067"/>
                  <a:pt x="0" y="2620"/>
                </a:cubicBezTo>
                <a:cubicBezTo>
                  <a:pt x="0" y="1173"/>
                  <a:pt x="1173" y="0"/>
                  <a:pt x="2620" y="0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DB0FB066-57C5-72D3-8AE4-5FB055758FB2}"/>
              </a:ext>
            </a:extLst>
          </p:cNvPr>
          <p:cNvSpPr/>
          <p:nvPr/>
        </p:nvSpPr>
        <p:spPr>
          <a:xfrm rot="20672100">
            <a:off x="3502207" y="4209887"/>
            <a:ext cx="1060315" cy="7587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49670A6-FA01-CB10-7074-84914E7CE9ED}"/>
              </a:ext>
            </a:extLst>
          </p:cNvPr>
          <p:cNvSpPr txBox="1"/>
          <p:nvPr/>
        </p:nvSpPr>
        <p:spPr>
          <a:xfrm>
            <a:off x="5784332" y="3139052"/>
            <a:ext cx="409829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200" b="1">
                <a:solidFill>
                  <a:srgbClr val="FF0000"/>
                </a:solidFill>
                <a:sym typeface="+mn-ea"/>
              </a:rPr>
              <a:t>5</a:t>
            </a:r>
            <a:r>
              <a:rPr lang="zh-CN" altLang="en-US" sz="3200" b="1">
                <a:solidFill>
                  <a:srgbClr val="FF0000"/>
                </a:solidFill>
                <a:sym typeface="+mn-ea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6</a:t>
            </a:r>
            <a:r>
              <a:rPr lang="en-US" altLang="zh-CN" sz="3200" b="1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= 30 (</a:t>
            </a:r>
            <a:r>
              <a:rPr lang="zh-CN" altLang="en-US" sz="3200" b="1" dirty="0">
                <a:solidFill>
                  <a:srgbClr val="FF0000"/>
                </a:solidFill>
                <a:sym typeface="+mn-ea"/>
              </a:rPr>
              <a:t>元</a:t>
            </a:r>
            <a:r>
              <a:rPr lang="en-US" altLang="zh-CN" sz="3200" b="1" dirty="0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44E902A-08C3-2639-C4D5-9A630073D6C6}"/>
              </a:ext>
            </a:extLst>
          </p:cNvPr>
          <p:cNvSpPr txBox="1"/>
          <p:nvPr/>
        </p:nvSpPr>
        <p:spPr>
          <a:xfrm>
            <a:off x="5049649" y="3853718"/>
            <a:ext cx="6714742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sz="3200" b="1" dirty="0" err="1">
                <a:solidFill>
                  <a:srgbClr val="FF0000"/>
                </a:solidFill>
                <a:sym typeface="+mn-ea"/>
              </a:rPr>
              <a:t>口答</a:t>
            </a:r>
            <a:r>
              <a:rPr lang="zh-CN" sz="3200" b="1" dirty="0">
                <a:solidFill>
                  <a:srgbClr val="FF0000"/>
                </a:solidFill>
                <a:sym typeface="+mn-ea"/>
              </a:rPr>
              <a:t>：</a:t>
            </a:r>
            <a:r>
              <a:rPr sz="3200" b="1" dirty="0">
                <a:solidFill>
                  <a:srgbClr val="FF0000"/>
                </a:solidFill>
                <a:sym typeface="+mn-ea"/>
              </a:rPr>
              <a:t>买</a:t>
            </a:r>
            <a:r>
              <a:rPr lang="en-US" sz="3200" b="1" dirty="0">
                <a:solidFill>
                  <a:srgbClr val="FF0000"/>
                </a:solidFill>
                <a:sym typeface="+mn-ea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sym typeface="+mn-ea"/>
              </a:rPr>
              <a:t>个日记本，一共</a:t>
            </a:r>
            <a:r>
              <a:rPr lang="en-US" sz="3200" b="1" dirty="0">
                <a:solidFill>
                  <a:srgbClr val="FF0000"/>
                </a:solidFill>
                <a:sym typeface="+mn-ea"/>
              </a:rPr>
              <a:t>30</a:t>
            </a:r>
            <a:r>
              <a:rPr sz="3200" b="1" dirty="0">
                <a:solidFill>
                  <a:srgbClr val="FF0000"/>
                </a:solidFill>
                <a:sym typeface="+mn-ea"/>
              </a:rPr>
              <a:t>元</a:t>
            </a:r>
            <a:r>
              <a:rPr lang="zh-CN" sz="3200" b="1" dirty="0">
                <a:solidFill>
                  <a:srgbClr val="FF0000"/>
                </a:solidFill>
                <a:sym typeface="+mn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55766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 animBg="1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32790" y="1313890"/>
            <a:ext cx="6263640" cy="14552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1.一家打印店打印各种尺寸的照片的价格如下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407670" y="33401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达标检测</a:t>
            </a:r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732790" y="2921952"/>
            <a:ext cx="6263640" cy="1358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妈妈要打印 6张6寸照片</a:t>
            </a:r>
            <a:r>
              <a:rPr 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，一</a:t>
            </a:r>
            <a:r>
              <a:rPr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共要付多少钱</a:t>
            </a:r>
            <a:r>
              <a:rPr 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13" name="矩形 12"/>
          <p:cNvSpPr/>
          <p:nvPr/>
        </p:nvSpPr>
        <p:spPr>
          <a:xfrm>
            <a:off x="7173595" y="4015105"/>
            <a:ext cx="3744595" cy="607695"/>
          </a:xfrm>
          <a:prstGeom prst="rect">
            <a:avLst/>
          </a:prstGeom>
          <a:solidFill>
            <a:srgbClr val="D4EFFD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FF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7" name="表格 6"/>
          <p:cNvGraphicFramePr/>
          <p:nvPr/>
        </p:nvGraphicFramePr>
        <p:xfrm>
          <a:off x="7181850" y="1566545"/>
          <a:ext cx="3744000" cy="30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2000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价目表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寸照片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每张</a:t>
                      </a:r>
                      <a:r>
                        <a:rPr lang="en-US" altLang="zh-CN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寸照片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每张</a:t>
                      </a:r>
                      <a:r>
                        <a:rPr lang="en-US" altLang="zh-CN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寸照片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每张</a:t>
                      </a:r>
                      <a:r>
                        <a:rPr lang="en-US" altLang="zh-CN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寸照片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每张</a:t>
                      </a:r>
                      <a:r>
                        <a:rPr lang="en-US" altLang="zh-CN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" name="文本框 24"/>
          <p:cNvSpPr txBox="1"/>
          <p:nvPr/>
        </p:nvSpPr>
        <p:spPr>
          <a:xfrm>
            <a:off x="1691006" y="4605505"/>
            <a:ext cx="40982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sym typeface="+mn-ea"/>
              </a:rPr>
              <a:t>5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6 = 30 (</a:t>
            </a:r>
            <a:r>
              <a:rPr lang="zh-CN" altLang="en-US" sz="3600" b="1">
                <a:solidFill>
                  <a:srgbClr val="FF0000"/>
                </a:solidFill>
                <a:sym typeface="+mn-ea"/>
              </a:rPr>
              <a:t>元</a:t>
            </a:r>
            <a:r>
              <a:rPr lang="en-US" altLang="zh-CN" sz="3600" b="1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1263333" y="5454500"/>
            <a:ext cx="74936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sz="3600" b="1">
                <a:solidFill>
                  <a:srgbClr val="FF0000"/>
                </a:solidFill>
                <a:sym typeface="+mn-ea"/>
              </a:rPr>
              <a:t>口答</a:t>
            </a:r>
            <a:r>
              <a:rPr lang="zh-CN" sz="3600" b="1">
                <a:solidFill>
                  <a:srgbClr val="FF0000"/>
                </a:solidFill>
                <a:sym typeface="+mn-ea"/>
              </a:rPr>
              <a:t>：</a:t>
            </a:r>
            <a:r>
              <a:rPr sz="3600" b="1">
                <a:solidFill>
                  <a:srgbClr val="FF0000"/>
                </a:solidFill>
                <a:sym typeface="+mn-ea"/>
              </a:rPr>
              <a:t>一共要付</a:t>
            </a:r>
            <a:r>
              <a:rPr lang="en-US" sz="3600" b="1">
                <a:solidFill>
                  <a:srgbClr val="FF0000"/>
                </a:solidFill>
                <a:sym typeface="+mn-ea"/>
              </a:rPr>
              <a:t>30</a:t>
            </a:r>
            <a:r>
              <a:rPr sz="3600" b="1">
                <a:solidFill>
                  <a:srgbClr val="FF0000"/>
                </a:solidFill>
                <a:sym typeface="+mn-ea"/>
              </a:rPr>
              <a:t>元</a:t>
            </a:r>
            <a:r>
              <a:rPr lang="zh-CN" sz="3600" b="1">
                <a:solidFill>
                  <a:srgbClr val="FF0000"/>
                </a:solidFill>
                <a:sym typeface="+mn-ea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25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4A710134-3635-242B-F954-6C341A3246C6}"/>
              </a:ext>
            </a:extLst>
          </p:cNvPr>
          <p:cNvSpPr/>
          <p:nvPr/>
        </p:nvSpPr>
        <p:spPr>
          <a:xfrm>
            <a:off x="7173595" y="3399155"/>
            <a:ext cx="3744595" cy="607695"/>
          </a:xfrm>
          <a:prstGeom prst="rect">
            <a:avLst/>
          </a:prstGeom>
          <a:solidFill>
            <a:srgbClr val="FFE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FF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778D41F-A5D0-63CD-586D-DAEA55A621BD}"/>
              </a:ext>
            </a:extLst>
          </p:cNvPr>
          <p:cNvSpPr/>
          <p:nvPr/>
        </p:nvSpPr>
        <p:spPr>
          <a:xfrm>
            <a:off x="7173595" y="4015105"/>
            <a:ext cx="3744595" cy="607695"/>
          </a:xfrm>
          <a:prstGeom prst="rect">
            <a:avLst/>
          </a:prstGeom>
          <a:solidFill>
            <a:srgbClr val="FFFE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>
              <a:solidFill>
                <a:srgbClr val="FF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3B5FFDEB-4AB2-1B59-6B75-E24C32981655}"/>
              </a:ext>
            </a:extLst>
          </p:cNvPr>
          <p:cNvGraphicFramePr/>
          <p:nvPr/>
        </p:nvGraphicFramePr>
        <p:xfrm>
          <a:off x="7181850" y="1566545"/>
          <a:ext cx="3744000" cy="30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2000"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价目表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寸照片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每张</a:t>
                      </a:r>
                      <a:r>
                        <a:rPr lang="en-US" altLang="zh-CN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寸照片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每张</a:t>
                      </a:r>
                      <a:r>
                        <a:rPr lang="en-US" altLang="zh-CN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寸照片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每张</a:t>
                      </a:r>
                      <a:r>
                        <a:rPr lang="en-US" altLang="zh-CN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寸照片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每张</a:t>
                      </a:r>
                      <a:r>
                        <a:rPr lang="en-US" altLang="zh-CN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800" b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>
                    <a:lnL w="19050" cmpd="sng">
                      <a:solidFill>
                        <a:schemeClr val="tx1"/>
                      </a:solidFill>
                      <a:prstDash val="solid"/>
                    </a:lnL>
                    <a:lnR w="19050" cmpd="sng">
                      <a:solidFill>
                        <a:schemeClr val="tx1"/>
                      </a:solidFill>
                      <a:prstDash val="solid"/>
                    </a:lnR>
                    <a:lnT w="19050" cmpd="sng">
                      <a:solidFill>
                        <a:schemeClr val="tx1"/>
                      </a:solidFill>
                      <a:prstDash val="solid"/>
                    </a:lnT>
                    <a:lnB w="1905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5">
            <a:extLst>
              <a:ext uri="{FF2B5EF4-FFF2-40B4-BE49-F238E27FC236}">
                <a16:creationId xmlns:a16="http://schemas.microsoft.com/office/drawing/2014/main" id="{9E384C9A-1569-B158-1A84-416318FF7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5670" y="1160145"/>
            <a:ext cx="5922010" cy="2084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l"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爸爸要打印1张5寸照片和 1张6寸照片</a:t>
            </a:r>
            <a:r>
              <a:rPr 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，一</a:t>
            </a:r>
            <a:r>
              <a:rPr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共要付多少钱</a:t>
            </a:r>
            <a:r>
              <a:rPr 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1932A7C-87D1-2318-9B17-09DA8683CE0B}"/>
              </a:ext>
            </a:extLst>
          </p:cNvPr>
          <p:cNvSpPr txBox="1"/>
          <p:nvPr/>
        </p:nvSpPr>
        <p:spPr>
          <a:xfrm>
            <a:off x="1383030" y="3515360"/>
            <a:ext cx="40982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  <a:sym typeface="+mn-ea"/>
              </a:rPr>
              <a:t>4 + 5</a:t>
            </a: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 = 9 (</a:t>
            </a:r>
            <a:r>
              <a:rPr lang="zh-CN" altLang="en-US" sz="3600" b="1" dirty="0">
                <a:solidFill>
                  <a:srgbClr val="FF0000"/>
                </a:solidFill>
                <a:sym typeface="+mn-ea"/>
              </a:rPr>
              <a:t>元</a:t>
            </a: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31D9BFD-3B65-AD23-8970-51B96CB2429C}"/>
              </a:ext>
            </a:extLst>
          </p:cNvPr>
          <p:cNvSpPr txBox="1"/>
          <p:nvPr/>
        </p:nvSpPr>
        <p:spPr>
          <a:xfrm>
            <a:off x="1299845" y="4431665"/>
            <a:ext cx="74936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sz="3600" b="1" dirty="0" err="1">
                <a:solidFill>
                  <a:srgbClr val="FF0000"/>
                </a:solidFill>
                <a:sym typeface="+mn-ea"/>
              </a:rPr>
              <a:t>口答</a:t>
            </a:r>
            <a:r>
              <a:rPr lang="zh-CN" sz="3600" b="1" dirty="0">
                <a:solidFill>
                  <a:srgbClr val="FF0000"/>
                </a:solidFill>
                <a:sym typeface="+mn-ea"/>
              </a:rPr>
              <a:t>：</a:t>
            </a:r>
            <a:r>
              <a:rPr sz="3600" b="1" dirty="0">
                <a:solidFill>
                  <a:srgbClr val="FF0000"/>
                </a:solidFill>
                <a:sym typeface="+mn-ea"/>
              </a:rPr>
              <a:t>一共要付</a:t>
            </a:r>
            <a:r>
              <a:rPr lang="en-US" sz="3600" b="1" dirty="0">
                <a:solidFill>
                  <a:srgbClr val="FF0000"/>
                </a:solidFill>
                <a:sym typeface="+mn-ea"/>
              </a:rPr>
              <a:t>9</a:t>
            </a:r>
            <a:r>
              <a:rPr sz="3600" b="1" dirty="0">
                <a:solidFill>
                  <a:srgbClr val="FF0000"/>
                </a:solidFill>
                <a:sym typeface="+mn-ea"/>
              </a:rPr>
              <a:t>元</a:t>
            </a:r>
            <a:r>
              <a:rPr lang="zh-CN" sz="3600" b="1" dirty="0">
                <a:solidFill>
                  <a:srgbClr val="FF0000"/>
                </a:solidFill>
                <a:sym typeface="+mn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73804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EE5AE36-6F63-BF3A-9B01-981255BCEEAF}"/>
              </a:ext>
            </a:extLst>
          </p:cNvPr>
          <p:cNvSpPr txBox="1"/>
          <p:nvPr/>
        </p:nvSpPr>
        <p:spPr>
          <a:xfrm>
            <a:off x="584835" y="1313890"/>
            <a:ext cx="11022330" cy="7350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买右边的鲜牛奶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排，一共有多少瓶？要花多少钱？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443C635-9688-3B94-81F1-1C42DA9C6E8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760" y="2456101"/>
            <a:ext cx="2501015" cy="209327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6D697FE-CC35-AB34-6C0D-018810F5B3BD}"/>
              </a:ext>
            </a:extLst>
          </p:cNvPr>
          <p:cNvSpPr txBox="1"/>
          <p:nvPr/>
        </p:nvSpPr>
        <p:spPr>
          <a:xfrm>
            <a:off x="1779270" y="2456101"/>
            <a:ext cx="34632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  <a:sym typeface="+mn-ea"/>
              </a:rPr>
              <a:t>4</a:t>
            </a: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×</a:t>
            </a:r>
            <a:r>
              <a:rPr lang="en-US" sz="3600" b="1" dirty="0">
                <a:solidFill>
                  <a:srgbClr val="FF0000"/>
                </a:solidFill>
                <a:sym typeface="+mn-ea"/>
              </a:rPr>
              <a:t>4 </a:t>
            </a: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= 16 (</a:t>
            </a:r>
            <a:r>
              <a:rPr lang="zh-CN" altLang="en-US" sz="3600" b="1" dirty="0">
                <a:solidFill>
                  <a:srgbClr val="FF0000"/>
                </a:solidFill>
                <a:sym typeface="+mn-ea"/>
              </a:rPr>
              <a:t>瓶</a:t>
            </a: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A1C6EAA-6ECB-B096-D45E-9BEFBF9D3058}"/>
              </a:ext>
            </a:extLst>
          </p:cNvPr>
          <p:cNvSpPr txBox="1"/>
          <p:nvPr/>
        </p:nvSpPr>
        <p:spPr>
          <a:xfrm>
            <a:off x="1779270" y="3337560"/>
            <a:ext cx="34632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  <a:sym typeface="+mn-ea"/>
              </a:rPr>
              <a:t>6</a:t>
            </a: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×</a:t>
            </a:r>
            <a:r>
              <a:rPr lang="en-US" sz="3600" b="1" dirty="0">
                <a:solidFill>
                  <a:srgbClr val="FF0000"/>
                </a:solidFill>
                <a:sym typeface="+mn-ea"/>
              </a:rPr>
              <a:t>4 </a:t>
            </a: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= 24 (</a:t>
            </a:r>
            <a:r>
              <a:rPr lang="zh-CN" altLang="en-US" sz="3600" b="1" dirty="0">
                <a:solidFill>
                  <a:srgbClr val="FF0000"/>
                </a:solidFill>
                <a:sym typeface="+mn-ea"/>
              </a:rPr>
              <a:t>元</a:t>
            </a: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B785E87-E466-E36D-66B7-A08DF3C655EF}"/>
              </a:ext>
            </a:extLst>
          </p:cNvPr>
          <p:cNvSpPr txBox="1"/>
          <p:nvPr/>
        </p:nvSpPr>
        <p:spPr>
          <a:xfrm>
            <a:off x="1192213" y="4306420"/>
            <a:ext cx="749363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latinLnBrk="0">
              <a:lnSpc>
                <a:spcPct val="100000"/>
              </a:lnSpc>
            </a:pPr>
            <a:r>
              <a:rPr sz="3600" b="1" dirty="0">
                <a:solidFill>
                  <a:srgbClr val="FF0000"/>
                </a:solidFill>
                <a:sym typeface="+mn-ea"/>
              </a:rPr>
              <a:t>口答</a:t>
            </a:r>
            <a:r>
              <a:rPr lang="zh-CN" sz="3600" b="1" dirty="0">
                <a:solidFill>
                  <a:srgbClr val="FF0000"/>
                </a:solidFill>
                <a:sym typeface="+mn-ea"/>
              </a:rPr>
              <a:t>：</a:t>
            </a:r>
            <a:r>
              <a:rPr sz="3600" b="1" dirty="0" err="1">
                <a:solidFill>
                  <a:srgbClr val="FF0000"/>
                </a:solidFill>
                <a:sym typeface="+mn-ea"/>
              </a:rPr>
              <a:t>一共</a:t>
            </a:r>
            <a:r>
              <a:rPr lang="zh-CN" altLang="en-US" sz="3600" b="1" dirty="0">
                <a:solidFill>
                  <a:srgbClr val="FF0000"/>
                </a:solidFill>
                <a:sym typeface="+mn-ea"/>
              </a:rPr>
              <a:t>有</a:t>
            </a: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16</a:t>
            </a:r>
            <a:r>
              <a:rPr lang="zh-CN" altLang="en-US" sz="3600" b="1" dirty="0">
                <a:solidFill>
                  <a:srgbClr val="FF0000"/>
                </a:solidFill>
                <a:sym typeface="+mn-ea"/>
              </a:rPr>
              <a:t>瓶，要花</a:t>
            </a: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24</a:t>
            </a:r>
            <a:r>
              <a:rPr lang="zh-CN" altLang="en-US" sz="3600" b="1" dirty="0">
                <a:solidFill>
                  <a:srgbClr val="FF0000"/>
                </a:solidFill>
                <a:sym typeface="+mn-ea"/>
              </a:rPr>
              <a:t>元</a:t>
            </a:r>
            <a:r>
              <a:rPr lang="zh-CN" sz="3600" b="1" dirty="0">
                <a:solidFill>
                  <a:srgbClr val="FF0000"/>
                </a:solidFill>
                <a:sym typeface="+mn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87393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4D3EF9F-2083-703E-7083-6AF2BDE9B3B2}"/>
              </a:ext>
            </a:extLst>
          </p:cNvPr>
          <p:cNvSpPr txBox="1"/>
          <p:nvPr/>
        </p:nvSpPr>
        <p:spPr>
          <a:xfrm>
            <a:off x="584835" y="663650"/>
            <a:ext cx="11022330" cy="7350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某饮料店推出“满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元减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元”的优惠活动。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9832C9D-C0B2-0114-5051-55D836517B7A}"/>
              </a:ext>
            </a:extLst>
          </p:cNvPr>
          <p:cNvSpPr txBox="1"/>
          <p:nvPr/>
        </p:nvSpPr>
        <p:spPr>
          <a:xfrm>
            <a:off x="584835" y="1567890"/>
            <a:ext cx="8030845" cy="14552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）买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杯橙汁（       ）减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元。（填“能”或“不能” 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DD4D265-3760-0D84-EE13-7E58B0EF3F2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90637" y="1484377"/>
            <a:ext cx="2916528" cy="2447647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A55095C-B1B5-0577-B899-CE018C1908FC}"/>
              </a:ext>
            </a:extLst>
          </p:cNvPr>
          <p:cNvSpPr txBox="1"/>
          <p:nvPr/>
        </p:nvSpPr>
        <p:spPr>
          <a:xfrm>
            <a:off x="584835" y="3104464"/>
            <a:ext cx="7726045" cy="7350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）买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杯奶昔要花多少钱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600" b="1" dirty="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7BBF439-CDAF-8C9E-6B88-E5E69603DD80}"/>
              </a:ext>
            </a:extLst>
          </p:cNvPr>
          <p:cNvSpPr txBox="1"/>
          <p:nvPr/>
        </p:nvSpPr>
        <p:spPr>
          <a:xfrm>
            <a:off x="4361180" y="1649194"/>
            <a:ext cx="78994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 latinLnBrk="0">
              <a:lnSpc>
                <a:spcPct val="100000"/>
              </a:lnSpc>
              <a:defRPr sz="3600" b="1">
                <a:solidFill>
                  <a:srgbClr val="FF0000"/>
                </a:solidFill>
              </a:defRPr>
            </a:lvl1pPr>
          </a:lstStyle>
          <a:p>
            <a:r>
              <a:rPr lang="zh-CN" altLang="en-US" dirty="0"/>
              <a:t>能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28A5F32-64D1-F785-64A1-36E290329282}"/>
              </a:ext>
            </a:extLst>
          </p:cNvPr>
          <p:cNvSpPr txBox="1"/>
          <p:nvPr/>
        </p:nvSpPr>
        <p:spPr>
          <a:xfrm>
            <a:off x="1352550" y="4036920"/>
            <a:ext cx="37172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  <a:sym typeface="+mn-ea"/>
              </a:rPr>
              <a:t>6</a:t>
            </a: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×</a:t>
            </a:r>
            <a:r>
              <a:rPr lang="en-US" sz="3600" b="1" dirty="0">
                <a:solidFill>
                  <a:srgbClr val="FF0000"/>
                </a:solidFill>
                <a:sym typeface="+mn-ea"/>
              </a:rPr>
              <a:t>6 </a:t>
            </a: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= 36 (</a:t>
            </a:r>
            <a:r>
              <a:rPr lang="zh-CN" altLang="en-US" sz="3600" b="1" dirty="0">
                <a:solidFill>
                  <a:srgbClr val="FF0000"/>
                </a:solidFill>
                <a:sym typeface="+mn-ea"/>
              </a:rPr>
              <a:t>元</a:t>
            </a: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8EEAAF7-888F-A11B-E953-C135A5C9F036}"/>
              </a:ext>
            </a:extLst>
          </p:cNvPr>
          <p:cNvSpPr txBox="1"/>
          <p:nvPr/>
        </p:nvSpPr>
        <p:spPr>
          <a:xfrm>
            <a:off x="4471670" y="4036920"/>
            <a:ext cx="24777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  <a:sym typeface="+mn-ea"/>
              </a:rPr>
              <a:t>36&gt;20</a:t>
            </a:r>
            <a:endParaRPr lang="en-US" altLang="zh-CN" sz="3600" b="1" dirty="0">
              <a:solidFill>
                <a:srgbClr val="FF0000"/>
              </a:solidFill>
              <a:sym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F9C2169-A17F-F465-7AC9-4E4A1A0B44F3}"/>
              </a:ext>
            </a:extLst>
          </p:cNvPr>
          <p:cNvSpPr txBox="1"/>
          <p:nvPr/>
        </p:nvSpPr>
        <p:spPr>
          <a:xfrm>
            <a:off x="1352550" y="4801652"/>
            <a:ext cx="37172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  <a:sym typeface="+mn-ea"/>
              </a:rPr>
              <a:t>36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sym typeface="+mn-ea"/>
              </a:rPr>
              <a:t>-</a:t>
            </a:r>
            <a:r>
              <a:rPr lang="en-US" sz="3600" b="1" dirty="0">
                <a:solidFill>
                  <a:srgbClr val="FF0000"/>
                </a:solidFill>
                <a:sym typeface="+mn-ea"/>
              </a:rPr>
              <a:t>3 </a:t>
            </a: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= 33 (</a:t>
            </a:r>
            <a:r>
              <a:rPr lang="zh-CN" altLang="en-US" sz="3600" b="1" dirty="0">
                <a:solidFill>
                  <a:srgbClr val="FF0000"/>
                </a:solidFill>
                <a:sym typeface="+mn-ea"/>
              </a:rPr>
              <a:t>元</a:t>
            </a:r>
            <a:r>
              <a:rPr lang="en-US" altLang="zh-CN" sz="3600" b="1" dirty="0">
                <a:solidFill>
                  <a:srgbClr val="FF0000"/>
                </a:solidFill>
                <a:sym typeface="+mn-ea"/>
              </a:rPr>
              <a:t>)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2C627DE-F967-5479-9BDB-617831FF0BFF}"/>
              </a:ext>
            </a:extLst>
          </p:cNvPr>
          <p:cNvSpPr txBox="1"/>
          <p:nvPr/>
        </p:nvSpPr>
        <p:spPr>
          <a:xfrm>
            <a:off x="3002280" y="5566384"/>
            <a:ext cx="618744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>
            <a:defPPr>
              <a:defRPr lang="zh-CN"/>
            </a:defPPr>
            <a:lvl1pPr latinLnBrk="0">
              <a:lnSpc>
                <a:spcPct val="100000"/>
              </a:lnSpc>
              <a:defRPr sz="3600" b="1">
                <a:solidFill>
                  <a:srgbClr val="FF0000"/>
                </a:solidFill>
              </a:defRPr>
            </a:lvl1pPr>
          </a:lstStyle>
          <a:p>
            <a:r>
              <a:rPr lang="zh-CN" altLang="en-US" dirty="0"/>
              <a:t>口答：买</a:t>
            </a:r>
            <a:r>
              <a:rPr lang="en-US" altLang="zh-CN" dirty="0"/>
              <a:t>6</a:t>
            </a:r>
            <a:r>
              <a:rPr lang="zh-CN" altLang="en-US" dirty="0"/>
              <a:t>杯奶昔要花</a:t>
            </a:r>
            <a:r>
              <a:rPr lang="en-US" altLang="zh-CN" dirty="0"/>
              <a:t>33</a:t>
            </a:r>
            <a:r>
              <a:rPr lang="zh-CN" altLang="en-US" dirty="0"/>
              <a:t>元。</a:t>
            </a:r>
          </a:p>
        </p:txBody>
      </p:sp>
    </p:spTree>
    <p:extLst>
      <p:ext uri="{BB962C8B-B14F-4D97-AF65-F5344CB8AC3E}">
        <p14:creationId xmlns:p14="http://schemas.microsoft.com/office/powerpoint/2010/main" val="166453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07670" y="53467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  <p:sp>
        <p:nvSpPr>
          <p:cNvPr id="21" name="矩形 20"/>
          <p:cNvSpPr/>
          <p:nvPr/>
        </p:nvSpPr>
        <p:spPr>
          <a:xfrm>
            <a:off x="1397000" y="1854200"/>
            <a:ext cx="9702165" cy="25844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1. </a:t>
            </a:r>
            <a:r>
              <a:rPr lang="zh-CN" altLang="en-US" sz="3600" b="1" kern="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解决此类稍复杂的实际问题时，先要整理条件和问题，厘清</a:t>
            </a:r>
            <a:r>
              <a:rPr lang="zh-CN" altLang="en-US" sz="3600" b="1" kern="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数量关系</a:t>
            </a:r>
            <a:r>
              <a:rPr lang="zh-CN" altLang="en-US" sz="3600" b="1" kern="0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，正确选择条件后用合适的方法解答。</a:t>
            </a:r>
          </a:p>
        </p:txBody>
      </p:sp>
      <p:sp>
        <p:nvSpPr>
          <p:cNvPr id="22" name="矩形 21"/>
          <p:cNvSpPr/>
          <p:nvPr/>
        </p:nvSpPr>
        <p:spPr>
          <a:xfrm>
            <a:off x="1397635" y="4660900"/>
            <a:ext cx="9702165" cy="7556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2. 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一件物品的价钱×购买的数量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Wingdings" panose="05000000000000000000" pitchFamily="2" charset="2"/>
              </a:rPr>
              <a:t>花的总钱数。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671</Words>
  <Application>Microsoft Office PowerPoint</Application>
  <PresentationFormat>宽屏</PresentationFormat>
  <Paragraphs>100</Paragraphs>
  <Slides>18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等线</vt:lpstr>
      <vt:lpstr>等线 Light</vt:lpstr>
      <vt:lpstr>方正卡通简体</vt:lpstr>
      <vt:lpstr>黑体</vt:lpstr>
      <vt:lpstr>华文琥珀</vt:lpstr>
      <vt:lpstr>楷体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/>
  <cp:keywords>状元成才路</cp:keywords>
  <dc:description/>
  <cp:lastModifiedBy/>
  <cp:revision>1</cp:revision>
  <dcterms:created xsi:type="dcterms:W3CDTF">2025-06-25T09:28:12Z</dcterms:created>
  <dcterms:modified xsi:type="dcterms:W3CDTF">2025-10-13T01:21:37Z</dcterms:modified>
  <cp:category>状元成才路</cp:category>
  <cp:contentStatus>状元成才路</cp:contentStatus>
</cp:coreProperties>
</file>