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4"/>
  </p:notesMasterIdLst>
  <p:sldIdLst>
    <p:sldId id="454" r:id="rId2"/>
    <p:sldId id="595" r:id="rId3"/>
    <p:sldId id="627" r:id="rId4"/>
    <p:sldId id="576" r:id="rId5"/>
    <p:sldId id="611" r:id="rId6"/>
    <p:sldId id="519" r:id="rId7"/>
    <p:sldId id="597" r:id="rId8"/>
    <p:sldId id="604" r:id="rId9"/>
    <p:sldId id="605" r:id="rId10"/>
    <p:sldId id="508" r:id="rId11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4">
          <p15:clr>
            <a:srgbClr val="A4A3A4"/>
          </p15:clr>
        </p15:guide>
        <p15:guide id="2" orient="horz" pos="1002">
          <p15:clr>
            <a:srgbClr val="A4A3A4"/>
          </p15:clr>
        </p15:guide>
        <p15:guide id="3" orient="horz" pos="3929">
          <p15:clr>
            <a:srgbClr val="A4A3A4"/>
          </p15:clr>
        </p15:guide>
        <p15:guide id="4" pos="256">
          <p15:clr>
            <a:srgbClr val="A4A3A4"/>
          </p15:clr>
        </p15:guide>
        <p15:guide id="5" pos="67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FFB9"/>
    <a:srgbClr val="000000"/>
    <a:srgbClr val="E2F4FD"/>
    <a:srgbClr val="DDE2E6"/>
    <a:srgbClr val="0000FF"/>
    <a:srgbClr val="D7E1C2"/>
    <a:srgbClr val="B8E1EB"/>
    <a:srgbClr val="A9FAD3"/>
    <a:srgbClr val="F6D8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238" autoAdjust="0"/>
  </p:normalViewPr>
  <p:slideViewPr>
    <p:cSldViewPr>
      <p:cViewPr varScale="1">
        <p:scale>
          <a:sx n="108" d="100"/>
          <a:sy n="108" d="100"/>
        </p:scale>
        <p:origin x="564" y="96"/>
      </p:cViewPr>
      <p:guideLst>
        <p:guide orient="horz" pos="1934"/>
        <p:guide orient="horz" pos="1002"/>
        <p:guide orient="horz" pos="3929"/>
        <p:guide pos="256"/>
        <p:guide pos="674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BC03810-1C47-44A0-9CF2-E094E5D088D6}" type="slidenum">
              <a:rPr lang="zh-CN" altLang="en-US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544955" y="-459740"/>
            <a:ext cx="5646420" cy="7777480"/>
          </a:xfrm>
          <a:prstGeom prst="rect">
            <a:avLst/>
          </a:pr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911648" y="2853056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sz="5400" b="1">
                <a:solidFill>
                  <a:srgbClr val="000000"/>
                </a:solidFill>
                <a:latin typeface="楷体" panose="02010609060101010101" pitchFamily="49" charset="-122"/>
              </a:rPr>
              <a:t>练一练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7715" y="1557020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/>
              <a:t>R·</a:t>
            </a:r>
            <a:r>
              <a:rPr lang="zh-CN" altLang="en-US" sz="2400" b="1"/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2B564E3C-B3E3-38C8-5F79-F1F41E6FFB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1337652"/>
            <a:ext cx="9160030" cy="151823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646035" y="3428655"/>
            <a:ext cx="720090" cy="576000"/>
          </a:xfrm>
          <a:prstGeom prst="rect">
            <a:avLst/>
          </a:prstGeom>
          <a:solidFill>
            <a:srgbClr val="FFFFB9"/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839470" y="695608"/>
            <a:ext cx="263080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endParaRPr lang="zh-CN" altLang="en-US" sz="36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39470" y="3394075"/>
            <a:ext cx="1089152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00000"/>
              </a:lnSpc>
            </a:pP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(1)小丽要买5元一盒的水彩笔，买4盒一共要多少钱？</a:t>
            </a:r>
            <a:endParaRPr lang="en-US" altLang="zh-CN" sz="36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584065" y="1052830"/>
            <a:ext cx="3168015" cy="208788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3359468" y="4364990"/>
            <a:ext cx="54260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5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4 = 20</a:t>
            </a:r>
            <a:r>
              <a:rPr lang="zh-CN" altLang="en-US" sz="3600" b="1">
                <a:solidFill>
                  <a:srgbClr val="FF0000"/>
                </a:solidFill>
              </a:rPr>
              <a:t>（元）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59468" y="5373370"/>
            <a:ext cx="54260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sz="3600" b="1">
                <a:solidFill>
                  <a:srgbClr val="FF0000"/>
                </a:solidFill>
              </a:rPr>
              <a:t>口答：一共要</a:t>
            </a:r>
            <a:r>
              <a:rPr lang="en-US" altLang="zh-CN" sz="3600" b="1">
                <a:solidFill>
                  <a:srgbClr val="FF0000"/>
                </a:solidFill>
              </a:rPr>
              <a:t>20</a:t>
            </a:r>
            <a:r>
              <a:rPr lang="zh-CN" altLang="en-US" sz="3600" b="1">
                <a:solidFill>
                  <a:srgbClr val="FF0000"/>
                </a:solidFill>
              </a:rPr>
              <a:t>元钱。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B77C6EF0-E9CD-9C37-77F4-DCF66329C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1415" y="84387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27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bldLvl="0" animBg="1"/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E8FC9CA-DF37-F137-2DDD-F9574046D8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1337652"/>
            <a:ext cx="9160030" cy="151823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98B99CE-7E8B-24C7-7AB2-1D02022A1976}"/>
              </a:ext>
            </a:extLst>
          </p:cNvPr>
          <p:cNvSpPr txBox="1"/>
          <p:nvPr/>
        </p:nvSpPr>
        <p:spPr>
          <a:xfrm>
            <a:off x="839470" y="3035136"/>
            <a:ext cx="1089152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00000"/>
              </a:lnSpc>
            </a:pP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(2)请提出其他用乘法解决的问题并解答。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83FA75C-0C6B-27BA-4AB4-28090B13063C}"/>
              </a:ext>
            </a:extLst>
          </p:cNvPr>
          <p:cNvSpPr txBox="1"/>
          <p:nvPr/>
        </p:nvSpPr>
        <p:spPr>
          <a:xfrm>
            <a:off x="1343660" y="3654896"/>
            <a:ext cx="999871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sz="3600" b="1">
                <a:solidFill>
                  <a:srgbClr val="FF0000"/>
                </a:solidFill>
              </a:rPr>
              <a:t>提问不唯一</a:t>
            </a:r>
            <a:r>
              <a:rPr lang="zh-CN" sz="3600" b="1">
                <a:solidFill>
                  <a:srgbClr val="FF0000"/>
                </a:solidFill>
              </a:rPr>
              <a:t>，</a:t>
            </a:r>
            <a:r>
              <a:rPr sz="3600" b="1">
                <a:solidFill>
                  <a:srgbClr val="FF0000"/>
                </a:solidFill>
              </a:rPr>
              <a:t>如</a:t>
            </a:r>
            <a:r>
              <a:rPr lang="zh-CN" sz="3600" b="1">
                <a:solidFill>
                  <a:srgbClr val="FF0000"/>
                </a:solidFill>
              </a:rPr>
              <a:t>：</a:t>
            </a:r>
            <a:r>
              <a:rPr sz="3600" b="1">
                <a:solidFill>
                  <a:srgbClr val="FF0000"/>
                </a:solidFill>
              </a:rPr>
              <a:t>买6元一盒的水彩笔</a:t>
            </a:r>
            <a:r>
              <a:rPr lang="zh-CN" sz="3600" b="1">
                <a:solidFill>
                  <a:srgbClr val="FF0000"/>
                </a:solidFill>
              </a:rPr>
              <a:t>，</a:t>
            </a:r>
            <a:r>
              <a:rPr sz="3600" b="1">
                <a:solidFill>
                  <a:srgbClr val="FF0000"/>
                </a:solidFill>
              </a:rPr>
              <a:t>买3盒一共要多少钱</a:t>
            </a:r>
            <a:r>
              <a:rPr lang="zh-CN" sz="3600" b="1">
                <a:solidFill>
                  <a:srgbClr val="FF0000"/>
                </a:solidFill>
              </a:rPr>
              <a:t>？</a:t>
            </a:r>
            <a:endParaRPr sz="3600" b="1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BFC56E3-FD50-8854-ABF8-3DE875A7AF8C}"/>
              </a:ext>
            </a:extLst>
          </p:cNvPr>
          <p:cNvSpPr txBox="1"/>
          <p:nvPr/>
        </p:nvSpPr>
        <p:spPr>
          <a:xfrm>
            <a:off x="3359468" y="5448136"/>
            <a:ext cx="54260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sz="3600" b="1">
                <a:solidFill>
                  <a:srgbClr val="FF0000"/>
                </a:solidFill>
              </a:rPr>
              <a:t>口答：一共要</a:t>
            </a:r>
            <a:r>
              <a:rPr lang="en-US" altLang="zh-CN" sz="3600" b="1">
                <a:solidFill>
                  <a:srgbClr val="FF0000"/>
                </a:solidFill>
              </a:rPr>
              <a:t>18</a:t>
            </a:r>
            <a:r>
              <a:rPr lang="zh-CN" altLang="en-US" sz="3600" b="1">
                <a:solidFill>
                  <a:srgbClr val="FF0000"/>
                </a:solidFill>
              </a:rPr>
              <a:t>元钱。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6724D1B-D95E-681A-BCCD-7214EA0123C5}"/>
              </a:ext>
            </a:extLst>
          </p:cNvPr>
          <p:cNvSpPr txBox="1"/>
          <p:nvPr/>
        </p:nvSpPr>
        <p:spPr>
          <a:xfrm>
            <a:off x="3359468" y="4828376"/>
            <a:ext cx="54260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sz="3600" b="1">
                <a:solidFill>
                  <a:srgbClr val="FF0000"/>
                </a:solidFill>
              </a:rPr>
              <a:t>6</a:t>
            </a:r>
            <a:r>
              <a:rPr lang="zh-CN" sz="3600" b="1">
                <a:solidFill>
                  <a:srgbClr val="FF0000"/>
                </a:solidFill>
              </a:rPr>
              <a:t>×</a:t>
            </a:r>
            <a:r>
              <a:rPr sz="3600" b="1">
                <a:solidFill>
                  <a:srgbClr val="FF0000"/>
                </a:solidFill>
              </a:rPr>
              <a:t>3</a:t>
            </a:r>
            <a:r>
              <a:rPr lang="en-US" sz="3600" b="1">
                <a:solidFill>
                  <a:srgbClr val="FF0000"/>
                </a:solidFill>
              </a:rPr>
              <a:t> </a:t>
            </a:r>
            <a:r>
              <a:rPr sz="3600" b="1">
                <a:solidFill>
                  <a:srgbClr val="FF0000"/>
                </a:solidFill>
              </a:rPr>
              <a:t>=</a:t>
            </a:r>
            <a:r>
              <a:rPr lang="en-US" sz="3600" b="1">
                <a:solidFill>
                  <a:srgbClr val="FF0000"/>
                </a:solidFill>
              </a:rPr>
              <a:t> </a:t>
            </a:r>
            <a:r>
              <a:rPr sz="3600" b="1">
                <a:solidFill>
                  <a:srgbClr val="FF0000"/>
                </a:solidFill>
              </a:rPr>
              <a:t>18</a:t>
            </a:r>
            <a:r>
              <a:rPr lang="en-US" sz="3600" b="1">
                <a:solidFill>
                  <a:srgbClr val="FF0000"/>
                </a:solidFill>
              </a:rPr>
              <a:t> </a:t>
            </a:r>
            <a:r>
              <a:rPr sz="3600" b="1">
                <a:solidFill>
                  <a:srgbClr val="FF0000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(元)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42CAC8A-B952-15CD-D817-3F9E9593315A}"/>
              </a:ext>
            </a:extLst>
          </p:cNvPr>
          <p:cNvSpPr txBox="1"/>
          <p:nvPr/>
        </p:nvSpPr>
        <p:spPr>
          <a:xfrm>
            <a:off x="839470" y="695608"/>
            <a:ext cx="263080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endParaRPr lang="zh-CN" altLang="en-US" sz="36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D3A08757-46E6-49F0-4521-86C30817A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1415" y="84387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27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37426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983298" y="1052195"/>
            <a:ext cx="10263505" cy="14198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2. 小林家阳台上的地砖</a:t>
            </a: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横着看每行是6块</a:t>
            </a: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竖着看每列是4块。阳台上一共铺了多少块地砖</a:t>
            </a: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2" name="矩形 1"/>
          <p:cNvSpPr/>
          <p:nvPr/>
        </p:nvSpPr>
        <p:spPr>
          <a:xfrm>
            <a:off x="1271270" y="3356610"/>
            <a:ext cx="36000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732870" y="3356610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193880" y="3356610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654890" y="3356610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115900" y="3356610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576910" y="3356610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270000" y="3861390"/>
            <a:ext cx="360000" cy="35941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731600" y="3861095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192610" y="3861095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653620" y="3861095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114630" y="3861095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575640" y="3861095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270000" y="4365580"/>
            <a:ext cx="360000" cy="35941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731600" y="4365285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192610" y="4365285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653620" y="4365285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114630" y="4365285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575640" y="4365285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70000" y="4869770"/>
            <a:ext cx="360000" cy="35941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731600" y="4868545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2192610" y="4868545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2653620" y="4868545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114630" y="4868545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575640" y="4868545"/>
            <a:ext cx="359410" cy="3600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583748" y="3284855"/>
            <a:ext cx="54260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sz="3600" b="1">
                <a:solidFill>
                  <a:srgbClr val="FF0000"/>
                </a:solidFill>
              </a:rPr>
              <a:t>6</a:t>
            </a:r>
            <a:r>
              <a:rPr lang="zh-CN" sz="3600" b="1">
                <a:solidFill>
                  <a:srgbClr val="FF0000"/>
                </a:solidFill>
              </a:rPr>
              <a:t>×</a:t>
            </a:r>
            <a:r>
              <a:rPr lang="en-US" sz="3600" b="1">
                <a:solidFill>
                  <a:srgbClr val="FF0000"/>
                </a:solidFill>
              </a:rPr>
              <a:t>4 </a:t>
            </a:r>
            <a:r>
              <a:rPr sz="3600" b="1">
                <a:solidFill>
                  <a:srgbClr val="FF0000"/>
                </a:solidFill>
              </a:rPr>
              <a:t>=</a:t>
            </a:r>
            <a:r>
              <a:rPr lang="en-US" sz="3600" b="1">
                <a:solidFill>
                  <a:srgbClr val="FF0000"/>
                </a:solidFill>
              </a:rPr>
              <a:t> 24 </a:t>
            </a:r>
            <a:r>
              <a:rPr sz="3600" b="1">
                <a:solidFill>
                  <a:srgbClr val="FF0000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(元)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4296728" y="4220845"/>
            <a:ext cx="54260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sz="3600" b="1">
                <a:solidFill>
                  <a:srgbClr val="FF0000"/>
                </a:solidFill>
              </a:rPr>
              <a:t>或</a:t>
            </a:r>
            <a:r>
              <a:rPr lang="en-US" altLang="zh-CN" sz="3600" b="1">
                <a:solidFill>
                  <a:srgbClr val="FF0000"/>
                </a:solidFill>
              </a:rPr>
              <a:t> 4</a:t>
            </a:r>
            <a:r>
              <a:rPr lang="zh-CN" sz="3600" b="1">
                <a:solidFill>
                  <a:srgbClr val="FF0000"/>
                </a:solidFill>
              </a:rPr>
              <a:t>×</a:t>
            </a:r>
            <a:r>
              <a:rPr lang="en-US" sz="3600" b="1">
                <a:solidFill>
                  <a:srgbClr val="FF0000"/>
                </a:solidFill>
              </a:rPr>
              <a:t>6 </a:t>
            </a:r>
            <a:r>
              <a:rPr sz="3600" b="1">
                <a:solidFill>
                  <a:srgbClr val="FF0000"/>
                </a:solidFill>
              </a:rPr>
              <a:t>=</a:t>
            </a:r>
            <a:r>
              <a:rPr lang="en-US" sz="3600" b="1">
                <a:solidFill>
                  <a:srgbClr val="FF0000"/>
                </a:solidFill>
              </a:rPr>
              <a:t> 24 </a:t>
            </a:r>
            <a:r>
              <a:rPr sz="3600" b="1">
                <a:solidFill>
                  <a:srgbClr val="FF0000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(元)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728845" y="5156835"/>
            <a:ext cx="63760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sz="3600" b="1">
                <a:solidFill>
                  <a:srgbClr val="FF0000"/>
                </a:solidFill>
              </a:rPr>
              <a:t>口答：一共</a:t>
            </a:r>
            <a:r>
              <a:rPr sz="3600" b="1">
                <a:solidFill>
                  <a:srgbClr val="FF0000"/>
                </a:solidFill>
              </a:rPr>
              <a:t>铺了</a:t>
            </a:r>
            <a:r>
              <a:rPr lang="en-US" sz="3600" b="1">
                <a:solidFill>
                  <a:srgbClr val="FF0000"/>
                </a:solidFill>
              </a:rPr>
              <a:t>24</a:t>
            </a:r>
            <a:r>
              <a:rPr sz="3600" b="1">
                <a:solidFill>
                  <a:srgbClr val="FF0000"/>
                </a:solidFill>
              </a:rPr>
              <a:t>块地砖</a:t>
            </a:r>
            <a:r>
              <a:rPr lang="zh-CN" altLang="en-US" sz="3600" b="1">
                <a:solidFill>
                  <a:srgbClr val="FF0000"/>
                </a:solidFill>
              </a:rPr>
              <a:t>。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60DB959B-2B6E-58AD-E639-7CD4495E2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248" y="251422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27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8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1363663" y="1269365"/>
            <a:ext cx="9464675" cy="14198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sz="3600" b="1">
                <a:ea typeface="黑体" panose="02010609060101010101" pitchFamily="49" charset="-122"/>
                <a:cs typeface="Times New Roman" panose="02020603050405020304" pitchFamily="18" charset="0"/>
              </a:rPr>
              <a:t>“木”字的笔画是4画</a:t>
            </a:r>
            <a:r>
              <a:rPr 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sz="3600" b="1">
                <a:ea typeface="黑体" panose="02010609060101010101" pitchFamily="49" charset="-122"/>
                <a:cs typeface="Times New Roman" panose="02020603050405020304" pitchFamily="18" charset="0"/>
              </a:rPr>
              <a:t>“森”字要写几画</a:t>
            </a:r>
            <a:r>
              <a:rPr 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sz="3600" b="1">
                <a:ea typeface="黑体" panose="02010609060101010101" pitchFamily="49" charset="-122"/>
                <a:cs typeface="Times New Roman" panose="02020603050405020304" pitchFamily="18" charset="0"/>
              </a:rPr>
              <a:t>“森林”两字呢</a:t>
            </a:r>
            <a:r>
              <a:rPr 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480820" y="2997200"/>
            <a:ext cx="4887595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森</a:t>
            </a:r>
            <a:r>
              <a:rPr 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个木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871720" y="2997200"/>
            <a:ext cx="4906010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3 = 12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（画）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481455" y="4149725"/>
            <a:ext cx="4887595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森林：</a:t>
            </a: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5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个木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872355" y="4149725"/>
            <a:ext cx="4906010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5 = 20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（画）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10223695-E19D-FF7C-6A32-0ADEDF772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1618" y="212634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27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384290" y="1045210"/>
            <a:ext cx="4184650" cy="647700"/>
          </a:xfrm>
          <a:prstGeom prst="rect">
            <a:avLst/>
          </a:prstGeom>
          <a:solidFill>
            <a:srgbClr val="FFFFB9"/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文本框 128"/>
          <p:cNvSpPr txBox="1"/>
          <p:nvPr/>
        </p:nvSpPr>
        <p:spPr>
          <a:xfrm>
            <a:off x="1271270" y="837565"/>
            <a:ext cx="9705340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4. 妈妈学习插花</a:t>
            </a: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共用了3束玫瑰和4束百合花</a:t>
            </a: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每束百合花有6朵。她一共用了几束花</a:t>
            </a: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用了多少朵百合花</a:t>
            </a: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646805" y="3496310"/>
            <a:ext cx="6811645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3 + 4</a:t>
            </a: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 = 7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（束）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647440" y="4326255"/>
            <a:ext cx="6811645" cy="6935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6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4 = 24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（朵）</a:t>
            </a:r>
          </a:p>
        </p:txBody>
      </p:sp>
      <p:sp>
        <p:nvSpPr>
          <p:cNvPr id="4" name="椭圆 3"/>
          <p:cNvSpPr/>
          <p:nvPr/>
        </p:nvSpPr>
        <p:spPr>
          <a:xfrm>
            <a:off x="8400415" y="981710"/>
            <a:ext cx="2303780" cy="791845"/>
          </a:xfrm>
          <a:prstGeom prst="ellipse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1346835" y="2591435"/>
            <a:ext cx="3632200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271270" y="5227955"/>
            <a:ext cx="99879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zh-CN" sz="3600" b="1">
                <a:solidFill>
                  <a:srgbClr val="FF0000"/>
                </a:solidFill>
              </a:rPr>
              <a:t>口答：</a:t>
            </a:r>
            <a:r>
              <a:rPr sz="3600" b="1">
                <a:solidFill>
                  <a:srgbClr val="FF0000"/>
                </a:solidFill>
              </a:rPr>
              <a:t>一共用了</a:t>
            </a:r>
            <a:r>
              <a:rPr lang="en-US" sz="3600" b="1">
                <a:solidFill>
                  <a:srgbClr val="FF0000"/>
                </a:solidFill>
              </a:rPr>
              <a:t>7</a:t>
            </a:r>
            <a:r>
              <a:rPr sz="3600" b="1">
                <a:solidFill>
                  <a:srgbClr val="FF0000"/>
                </a:solidFill>
              </a:rPr>
              <a:t>束花</a:t>
            </a:r>
            <a:r>
              <a:rPr lang="zh-CN" sz="3600" b="1">
                <a:solidFill>
                  <a:srgbClr val="FF0000"/>
                </a:solidFill>
              </a:rPr>
              <a:t>。</a:t>
            </a:r>
            <a:r>
              <a:rPr sz="3600" b="1">
                <a:solidFill>
                  <a:srgbClr val="FF0000"/>
                </a:solidFill>
              </a:rPr>
              <a:t>用了</a:t>
            </a:r>
            <a:r>
              <a:rPr lang="en-US" sz="3600" b="1">
                <a:solidFill>
                  <a:srgbClr val="FF0000"/>
                </a:solidFill>
              </a:rPr>
              <a:t>24</a:t>
            </a:r>
            <a:r>
              <a:rPr sz="3600" b="1">
                <a:solidFill>
                  <a:srgbClr val="FF0000"/>
                </a:solidFill>
              </a:rPr>
              <a:t>朵百合花</a:t>
            </a:r>
            <a:r>
              <a:rPr lang="zh-CN" altLang="en-US" sz="3600" b="1">
                <a:solidFill>
                  <a:srgbClr val="FF0000"/>
                </a:solidFill>
              </a:rPr>
              <a:t>。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F40D3CB7-51B1-8AD3-05C5-F014E1ED5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558" y="2843501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27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bldLvl="0" animBg="1"/>
      <p:bldP spid="16" grpId="0"/>
      <p:bldP spid="3" grpId="0"/>
      <p:bldP spid="4" grpId="0" bldLvl="0" animBg="1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7" name="Rectangle 2"/>
          <p:cNvSpPr txBox="1">
            <a:spLocks noChangeArrowheads="1"/>
          </p:cNvSpPr>
          <p:nvPr/>
        </p:nvSpPr>
        <p:spPr bwMode="auto">
          <a:xfrm>
            <a:off x="623392" y="576367"/>
            <a:ext cx="63188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 eaLnBrk="1" latinLnBrk="0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5. </a:t>
            </a:r>
            <a:r>
              <a:rPr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食品售卖车价格表如右图</a:t>
            </a:r>
            <a:r>
              <a:rPr 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127125" y="1176442"/>
            <a:ext cx="6306820" cy="15316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 eaLnBrk="1" latinLnBrk="0" hangingPunct="1">
              <a:lnSpc>
                <a:spcPct val="130000"/>
              </a:lnSpc>
              <a:buClrTx/>
              <a:buSzTx/>
              <a:buFontTx/>
              <a:buNone/>
            </a:pPr>
            <a:r>
              <a:rPr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(1)买</a:t>
            </a:r>
            <a:r>
              <a:rPr 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根煮玉米和1杯小米粥</a:t>
            </a:r>
            <a:r>
              <a:rPr 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一共要花多少钱</a:t>
            </a:r>
            <a:r>
              <a:rPr 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？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127125" y="4083716"/>
            <a:ext cx="10078720" cy="8115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 eaLnBrk="1" latinLnBrk="0" hangingPunct="1">
              <a:lnSpc>
                <a:spcPct val="130000"/>
              </a:lnSpc>
              <a:buClrTx/>
              <a:buSzTx/>
              <a:buFontTx/>
              <a:buNone/>
            </a:pPr>
            <a:r>
              <a:rPr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(2)小明家3人各要1杯小米粥</a:t>
            </a:r>
            <a:r>
              <a:rPr 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sz="36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一共要花多少钱</a:t>
            </a:r>
            <a:r>
              <a:rPr 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？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506515" y="2670278"/>
            <a:ext cx="3384550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5 + 4</a:t>
            </a:r>
            <a:r>
              <a:rPr lang="en-US" alt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= 9</a:t>
            </a:r>
            <a:r>
              <a:rPr lang="zh-CN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506515" y="3411570"/>
            <a:ext cx="53854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zh-CN" sz="3600" b="1" dirty="0">
                <a:solidFill>
                  <a:srgbClr val="FF0000"/>
                </a:solidFill>
              </a:rPr>
              <a:t>口答：</a:t>
            </a:r>
            <a:r>
              <a:rPr sz="3600" b="1" dirty="0">
                <a:solidFill>
                  <a:srgbClr val="FF0000"/>
                </a:solidFill>
              </a:rPr>
              <a:t>一共要花</a:t>
            </a:r>
            <a:r>
              <a:rPr lang="en-US" sz="3600" b="1" dirty="0">
                <a:solidFill>
                  <a:srgbClr val="FF0000"/>
                </a:solidFill>
              </a:rPr>
              <a:t>9</a:t>
            </a:r>
            <a:r>
              <a:rPr lang="zh-CN" altLang="en-US" sz="3600" b="1" dirty="0">
                <a:solidFill>
                  <a:srgbClr val="FF0000"/>
                </a:solidFill>
              </a:rPr>
              <a:t>元</a:t>
            </a:r>
            <a:r>
              <a:rPr sz="3600" b="1" dirty="0">
                <a:solidFill>
                  <a:srgbClr val="FF0000"/>
                </a:solidFill>
              </a:rPr>
              <a:t>钱</a:t>
            </a:r>
            <a:r>
              <a:rPr lang="zh-CN" altLang="en-US" sz="3600" b="1" dirty="0">
                <a:solidFill>
                  <a:srgbClr val="FF0000"/>
                </a:solidFill>
              </a:rPr>
              <a:t>。</a:t>
            </a:r>
            <a:endParaRPr lang="zh-CN" altLang="en-US" sz="36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32585" y="4896851"/>
            <a:ext cx="4029710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3 = 12</a:t>
            </a:r>
            <a:r>
              <a:rPr lang="zh-CN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06515" y="5725309"/>
            <a:ext cx="59188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zh-CN" sz="3600" b="1">
                <a:solidFill>
                  <a:srgbClr val="FF0000"/>
                </a:solidFill>
              </a:rPr>
              <a:t>口答：</a:t>
            </a:r>
            <a:r>
              <a:rPr sz="3600" b="1">
                <a:solidFill>
                  <a:srgbClr val="FF0000"/>
                </a:solidFill>
              </a:rPr>
              <a:t>一共要花</a:t>
            </a:r>
            <a:r>
              <a:rPr lang="en-US" sz="3600" b="1">
                <a:solidFill>
                  <a:srgbClr val="FF0000"/>
                </a:solidFill>
              </a:rPr>
              <a:t>12</a:t>
            </a:r>
            <a:r>
              <a:rPr lang="zh-CN" altLang="en-US" sz="3600" b="1">
                <a:solidFill>
                  <a:srgbClr val="FF0000"/>
                </a:solidFill>
              </a:rPr>
              <a:t>元</a:t>
            </a:r>
            <a:r>
              <a:rPr sz="3600" b="1">
                <a:solidFill>
                  <a:srgbClr val="FF0000"/>
                </a:solidFill>
              </a:rPr>
              <a:t>钱</a:t>
            </a:r>
            <a:r>
              <a:rPr lang="zh-CN" altLang="en-US" sz="3600" b="1">
                <a:solidFill>
                  <a:srgbClr val="FF0000"/>
                </a:solidFill>
              </a:rPr>
              <a:t>。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BF103C9A-D1E0-F780-CC70-B9C8630C1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7717" y="76470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27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39578D1-03A5-1BE8-156C-766F0708DA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3194" y="1181620"/>
            <a:ext cx="3918639" cy="311147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43210" y="1101454"/>
            <a:ext cx="7128792" cy="7350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 eaLnBrk="1" latinLnBrk="0" hangingPunct="1">
              <a:lnSpc>
                <a:spcPct val="130000"/>
              </a:lnSpc>
              <a:buClrTx/>
              <a:buSzTx/>
              <a:buFontTx/>
              <a:buNone/>
            </a:pPr>
            <a:r>
              <a:rPr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(3)</a:t>
            </a:r>
            <a:r>
              <a:rPr sz="36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请提出其他数学问题并解答</a:t>
            </a:r>
            <a:r>
              <a:rPr 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302018" y="2088692"/>
            <a:ext cx="5811176" cy="20231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sz="3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提问不唯一</a:t>
            </a:r>
            <a:r>
              <a:rPr 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，</a:t>
            </a:r>
            <a:r>
              <a:rPr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如</a:t>
            </a:r>
            <a:r>
              <a:rPr 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：</a:t>
            </a:r>
            <a:r>
              <a:rPr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买1张鸡蛋饼和1根煮玉米，一共要花多少钱</a:t>
            </a:r>
            <a:r>
              <a:rPr 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？</a:t>
            </a:r>
            <a:endParaRPr sz="36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47528" y="4509120"/>
            <a:ext cx="4032126" cy="6935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20000"/>
              </a:lnSpc>
            </a:pPr>
            <a:r>
              <a:rPr sz="3600" b="1">
                <a:solidFill>
                  <a:srgbClr val="FF0000"/>
                </a:solidFill>
                <a:cs typeface="Times New Roman" panose="02020603050405020304" pitchFamily="18" charset="0"/>
              </a:rPr>
              <a:t>6</a:t>
            </a: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sz="3600" b="1">
                <a:solidFill>
                  <a:srgbClr val="FF0000"/>
                </a:solidFill>
                <a:cs typeface="Times New Roman" panose="02020603050405020304" pitchFamily="18" charset="0"/>
              </a:rPr>
              <a:t>+</a:t>
            </a: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sz="3600" b="1">
                <a:solidFill>
                  <a:srgbClr val="FF0000"/>
                </a:solidFill>
                <a:cs typeface="Times New Roman" panose="02020603050405020304" pitchFamily="18" charset="0"/>
              </a:rPr>
              <a:t>5</a:t>
            </a: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sz="3600" b="1">
                <a:solidFill>
                  <a:srgbClr val="FF0000"/>
                </a:solidFill>
                <a:cs typeface="Times New Roman" panose="02020603050405020304" pitchFamily="18" charset="0"/>
              </a:rPr>
              <a:t>=</a:t>
            </a: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sz="3600" b="1">
                <a:solidFill>
                  <a:srgbClr val="FF0000"/>
                </a:solidFill>
                <a:cs typeface="Times New Roman" panose="02020603050405020304" pitchFamily="18" charset="0"/>
              </a:rPr>
              <a:t>11(元)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EA6E6C6-C5E3-17DF-2971-1AA143BAD7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3194" y="1181620"/>
            <a:ext cx="3918639" cy="311147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7" name="Rectangle 2"/>
          <p:cNvSpPr txBox="1">
            <a:spLocks noChangeArrowheads="1"/>
          </p:cNvSpPr>
          <p:nvPr/>
        </p:nvSpPr>
        <p:spPr bwMode="auto">
          <a:xfrm>
            <a:off x="911225" y="909320"/>
            <a:ext cx="994918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 eaLnBrk="1" latinLnBrk="0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6. </a:t>
            </a:r>
            <a:r>
              <a:rPr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用小棒摆三角形(如下图)</a:t>
            </a:r>
            <a:r>
              <a:rPr 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照这样摆下去</a:t>
            </a:r>
            <a:r>
              <a:rPr 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第4个图形要用多少根小棒</a:t>
            </a:r>
            <a:r>
              <a:rPr 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？</a:t>
            </a:r>
            <a:r>
              <a:rPr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第6个呢</a:t>
            </a:r>
            <a:r>
              <a:rPr 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？</a:t>
            </a:r>
          </a:p>
        </p:txBody>
      </p:sp>
      <p:pic>
        <p:nvPicPr>
          <p:cNvPr id="106" name="图片 105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36360" y="3572510"/>
            <a:ext cx="4617720" cy="23539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1847850" y="3069590"/>
            <a:ext cx="4029710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3 = 12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（根）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847850" y="4365625"/>
            <a:ext cx="4029710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6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3 = 18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（根）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3296285" y="1799590"/>
            <a:ext cx="1371600" cy="0"/>
          </a:xfrm>
          <a:prstGeom prst="line">
            <a:avLst/>
          </a:prstGeom>
          <a:ln w="254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847850" y="549275"/>
            <a:ext cx="40297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2800" b="1">
                <a:solidFill>
                  <a:srgbClr val="FF00FF"/>
                </a:solidFill>
                <a:cs typeface="Times New Roman" panose="02020603050405020304" pitchFamily="18" charset="0"/>
              </a:rPr>
              <a:t>三角形有</a:t>
            </a:r>
            <a:r>
              <a:rPr lang="en-US" altLang="zh-CN" sz="2800" b="1">
                <a:solidFill>
                  <a:srgbClr val="FF00FF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FF"/>
                </a:solidFill>
                <a:cs typeface="Times New Roman" panose="02020603050405020304" pitchFamily="18" charset="0"/>
              </a:rPr>
              <a:t>条边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435090" y="3716020"/>
            <a:ext cx="101409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2800" b="1">
                <a:solidFill>
                  <a:srgbClr val="FF00FF"/>
                </a:solidFill>
                <a:cs typeface="Times New Roman" panose="02020603050405020304" pitchFamily="18" charset="0"/>
              </a:rPr>
              <a:t>每边</a:t>
            </a:r>
            <a:r>
              <a:rPr lang="en-US" altLang="zh-CN" sz="2800" b="1">
                <a:solidFill>
                  <a:srgbClr val="FF00FF"/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FF00FF"/>
                </a:solidFill>
                <a:cs typeface="Times New Roman" panose="02020603050405020304" pitchFamily="18" charset="0"/>
              </a:rPr>
              <a:t>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633335" y="3211830"/>
            <a:ext cx="101409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2800" b="1">
                <a:solidFill>
                  <a:srgbClr val="FF00FF"/>
                </a:solidFill>
                <a:cs typeface="Times New Roman" panose="02020603050405020304" pitchFamily="18" charset="0"/>
              </a:rPr>
              <a:t>每边</a:t>
            </a:r>
            <a:r>
              <a:rPr lang="en-US" altLang="zh-CN" sz="2800" b="1">
                <a:solidFill>
                  <a:srgbClr val="FF00FF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FF"/>
                </a:solidFill>
                <a:cs typeface="Times New Roman" panose="02020603050405020304" pitchFamily="18" charset="0"/>
              </a:rPr>
              <a:t>根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467850" y="2707640"/>
            <a:ext cx="101409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2800" b="1">
                <a:solidFill>
                  <a:srgbClr val="FF00FF"/>
                </a:solidFill>
                <a:cs typeface="Times New Roman" panose="02020603050405020304" pitchFamily="18" charset="0"/>
              </a:rPr>
              <a:t>每边</a:t>
            </a:r>
            <a:r>
              <a:rPr lang="en-US" altLang="zh-CN" sz="2800" b="1">
                <a:solidFill>
                  <a:srgbClr val="FF00FF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FF"/>
                </a:solidFill>
                <a:cs typeface="Times New Roman" panose="02020603050405020304" pitchFamily="18" charset="0"/>
              </a:rPr>
              <a:t>根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9B69FE16-BE48-B68A-7EE0-D10A79A25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0515" y="209278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27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19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432</Words>
  <Application>Microsoft Office PowerPoint</Application>
  <PresentationFormat>宽屏</PresentationFormat>
  <Paragraphs>52</Paragraphs>
  <Slides>12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等线</vt:lpstr>
      <vt:lpstr>等线 Light</vt:lpstr>
      <vt:lpstr>黑体</vt:lpstr>
      <vt:lpstr>华文琥珀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/>
  <cp:keywords>状元成才路</cp:keywords>
  <dc:description/>
  <cp:lastModifiedBy/>
  <cp:revision>1</cp:revision>
  <dcterms:created xsi:type="dcterms:W3CDTF">2025-06-25T09:43:08Z</dcterms:created>
  <dcterms:modified xsi:type="dcterms:W3CDTF">2025-10-13T03:53:34Z</dcterms:modified>
  <cp:category>状元成才路</cp:category>
  <cp:contentStatus>状元成才路</cp:contentStatus>
</cp:coreProperties>
</file>