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7"/>
  </p:notesMasterIdLst>
  <p:handoutMasterIdLst>
    <p:handoutMasterId r:id="rId18"/>
  </p:handoutMasterIdLst>
  <p:sldIdLst>
    <p:sldId id="256" r:id="rId2"/>
    <p:sldId id="528" r:id="rId3"/>
    <p:sldId id="570" r:id="rId4"/>
    <p:sldId id="579" r:id="rId5"/>
    <p:sldId id="586" r:id="rId6"/>
    <p:sldId id="574" r:id="rId7"/>
    <p:sldId id="583" r:id="rId8"/>
    <p:sldId id="585" r:id="rId9"/>
    <p:sldId id="572" r:id="rId10"/>
    <p:sldId id="544" r:id="rId11"/>
    <p:sldId id="575" r:id="rId12"/>
    <p:sldId id="548" r:id="rId13"/>
    <p:sldId id="382" r:id="rId14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02A9EA"/>
    <a:srgbClr val="FFFFFF"/>
    <a:srgbClr val="FEF2E3"/>
    <a:srgbClr val="FEF7E4"/>
    <a:srgbClr val="FEEBD4"/>
    <a:srgbClr val="FD91A5"/>
    <a:srgbClr val="41C8F5"/>
    <a:srgbClr val="F04C35"/>
    <a:srgbClr val="F1C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85" d="100"/>
          <a:sy n="85" d="100"/>
        </p:scale>
        <p:origin x="7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整理和复习（</a:t>
            </a:r>
            <a:r>
              <a:rPr lang="en-US" altLang="zh-CN"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lang="zh-CN" altLang="en-US" sz="88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DE40FC61-B10B-6F34-00E6-00BFBC7E9BF0}"/>
              </a:ext>
            </a:extLst>
          </p:cNvPr>
          <p:cNvSpPr/>
          <p:nvPr/>
        </p:nvSpPr>
        <p:spPr>
          <a:xfrm>
            <a:off x="500743" y="136969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4EAB6A88-0D86-DD0E-AE6A-31B82F95B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508" y="155741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88DC00B-F4CD-5909-1AC6-1828E56D585D}"/>
              </a:ext>
            </a:extLst>
          </p:cNvPr>
          <p:cNvSpPr txBox="1"/>
          <p:nvPr/>
        </p:nvSpPr>
        <p:spPr>
          <a:xfrm>
            <a:off x="1108028" y="1316845"/>
            <a:ext cx="28705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算一算。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83988A-8840-FA33-BD2C-C03A890D60E1}"/>
              </a:ext>
            </a:extLst>
          </p:cNvPr>
          <p:cNvSpPr txBox="1"/>
          <p:nvPr/>
        </p:nvSpPr>
        <p:spPr>
          <a:xfrm>
            <a:off x="856034" y="2245675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72÷9=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4DC906-93B1-7A6F-C3AF-E05DA7B0A684}"/>
              </a:ext>
            </a:extLst>
          </p:cNvPr>
          <p:cNvSpPr txBox="1"/>
          <p:nvPr/>
        </p:nvSpPr>
        <p:spPr>
          <a:xfrm>
            <a:off x="856034" y="3124619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2FBC4F-0599-733A-A809-263AFE23A8A2}"/>
              </a:ext>
            </a:extLst>
          </p:cNvPr>
          <p:cNvSpPr txBox="1"/>
          <p:nvPr/>
        </p:nvSpPr>
        <p:spPr>
          <a:xfrm>
            <a:off x="856034" y="4007047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45÷9=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BCFC5CC-300C-7859-09C9-551A38CBE42B}"/>
              </a:ext>
            </a:extLst>
          </p:cNvPr>
          <p:cNvSpPr txBox="1"/>
          <p:nvPr/>
        </p:nvSpPr>
        <p:spPr>
          <a:xfrm>
            <a:off x="3505200" y="2245675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28÷4=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17E15B-7CAA-FD45-9481-794F4AD01EFE}"/>
              </a:ext>
            </a:extLst>
          </p:cNvPr>
          <p:cNvSpPr txBox="1"/>
          <p:nvPr/>
        </p:nvSpPr>
        <p:spPr>
          <a:xfrm>
            <a:off x="3505200" y="3124619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30÷6=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A92175F-758B-F27E-558A-809167124880}"/>
              </a:ext>
            </a:extLst>
          </p:cNvPr>
          <p:cNvSpPr txBox="1"/>
          <p:nvPr/>
        </p:nvSpPr>
        <p:spPr>
          <a:xfrm>
            <a:off x="3505200" y="4007047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3×7=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7C088F-A9B7-502D-4AE6-EFE5A5B7D93A}"/>
              </a:ext>
            </a:extLst>
          </p:cNvPr>
          <p:cNvSpPr txBox="1"/>
          <p:nvPr/>
        </p:nvSpPr>
        <p:spPr>
          <a:xfrm>
            <a:off x="6154366" y="2245675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5×9=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2FDE96-52DA-96F9-ECF7-A8D3415F9F4A}"/>
              </a:ext>
            </a:extLst>
          </p:cNvPr>
          <p:cNvSpPr txBox="1"/>
          <p:nvPr/>
        </p:nvSpPr>
        <p:spPr>
          <a:xfrm>
            <a:off x="6154366" y="3124619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27÷3=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770A0E8-EA29-4C91-0FDF-01321E86C6CD}"/>
              </a:ext>
            </a:extLst>
          </p:cNvPr>
          <p:cNvSpPr txBox="1"/>
          <p:nvPr/>
        </p:nvSpPr>
        <p:spPr>
          <a:xfrm>
            <a:off x="6154366" y="4007047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32÷8=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F021F6F-8BA0-3E99-FF9C-AD2F1D014C01}"/>
              </a:ext>
            </a:extLst>
          </p:cNvPr>
          <p:cNvSpPr txBox="1"/>
          <p:nvPr/>
        </p:nvSpPr>
        <p:spPr>
          <a:xfrm>
            <a:off x="8803532" y="2245675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42÷7=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B2FD978-E9A7-D425-3856-E7D72E31FC80}"/>
              </a:ext>
            </a:extLst>
          </p:cNvPr>
          <p:cNvSpPr txBox="1"/>
          <p:nvPr/>
        </p:nvSpPr>
        <p:spPr>
          <a:xfrm>
            <a:off x="8803532" y="3124619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CE8FBC3-93C5-DA65-0145-8ABED6F201A2}"/>
              </a:ext>
            </a:extLst>
          </p:cNvPr>
          <p:cNvSpPr txBox="1"/>
          <p:nvPr/>
        </p:nvSpPr>
        <p:spPr>
          <a:xfrm>
            <a:off x="8803532" y="4007047"/>
            <a:ext cx="193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56÷8=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AF4E33-3624-0B4D-BCD5-4C20E279CD73}"/>
              </a:ext>
            </a:extLst>
          </p:cNvPr>
          <p:cNvSpPr txBox="1"/>
          <p:nvPr/>
        </p:nvSpPr>
        <p:spPr>
          <a:xfrm>
            <a:off x="2677835" y="2245675"/>
            <a:ext cx="622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4B93548-32F3-C28F-BA00-CB72FFB31B54}"/>
              </a:ext>
            </a:extLst>
          </p:cNvPr>
          <p:cNvSpPr txBox="1"/>
          <p:nvPr/>
        </p:nvSpPr>
        <p:spPr>
          <a:xfrm>
            <a:off x="5308061" y="2245675"/>
            <a:ext cx="622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4A0F693-14AD-35FC-BE1E-9AE4647BD53D}"/>
              </a:ext>
            </a:extLst>
          </p:cNvPr>
          <p:cNvSpPr txBox="1"/>
          <p:nvPr/>
        </p:nvSpPr>
        <p:spPr>
          <a:xfrm>
            <a:off x="7935448" y="2245675"/>
            <a:ext cx="86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8854716-38CA-CC3D-F46D-7BE15A2904DC}"/>
              </a:ext>
            </a:extLst>
          </p:cNvPr>
          <p:cNvSpPr txBox="1"/>
          <p:nvPr/>
        </p:nvSpPr>
        <p:spPr>
          <a:xfrm>
            <a:off x="10630932" y="2245675"/>
            <a:ext cx="86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BF3C496-FBF0-422C-0008-B7B67CD3E6AF}"/>
              </a:ext>
            </a:extLst>
          </p:cNvPr>
          <p:cNvSpPr txBox="1"/>
          <p:nvPr/>
        </p:nvSpPr>
        <p:spPr>
          <a:xfrm>
            <a:off x="2677834" y="3124619"/>
            <a:ext cx="901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D28B76C-76BE-4217-CA77-7BB541709A4A}"/>
              </a:ext>
            </a:extLst>
          </p:cNvPr>
          <p:cNvSpPr txBox="1"/>
          <p:nvPr/>
        </p:nvSpPr>
        <p:spPr>
          <a:xfrm>
            <a:off x="5308061" y="3124619"/>
            <a:ext cx="622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4A56FCD-1E18-4F86-D489-A0C76BE5C54E}"/>
              </a:ext>
            </a:extLst>
          </p:cNvPr>
          <p:cNvSpPr txBox="1"/>
          <p:nvPr/>
        </p:nvSpPr>
        <p:spPr>
          <a:xfrm>
            <a:off x="7958607" y="3124619"/>
            <a:ext cx="86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3D39362-422E-A833-FD2B-78B6B4671D5B}"/>
              </a:ext>
            </a:extLst>
          </p:cNvPr>
          <p:cNvSpPr txBox="1"/>
          <p:nvPr/>
        </p:nvSpPr>
        <p:spPr>
          <a:xfrm>
            <a:off x="10630932" y="3124619"/>
            <a:ext cx="86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37B9851-ACDB-580C-0F7F-D2D2331C214B}"/>
              </a:ext>
            </a:extLst>
          </p:cNvPr>
          <p:cNvSpPr txBox="1"/>
          <p:nvPr/>
        </p:nvSpPr>
        <p:spPr>
          <a:xfrm>
            <a:off x="2677834" y="4007047"/>
            <a:ext cx="901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55057E2-8643-EBF9-1AD9-5ECE8AFDF947}"/>
              </a:ext>
            </a:extLst>
          </p:cNvPr>
          <p:cNvSpPr txBox="1"/>
          <p:nvPr/>
        </p:nvSpPr>
        <p:spPr>
          <a:xfrm>
            <a:off x="5308060" y="4007047"/>
            <a:ext cx="86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449B7DB-3F93-681F-5E6D-7B596309913D}"/>
              </a:ext>
            </a:extLst>
          </p:cNvPr>
          <p:cNvSpPr txBox="1"/>
          <p:nvPr/>
        </p:nvSpPr>
        <p:spPr>
          <a:xfrm>
            <a:off x="7958607" y="4007047"/>
            <a:ext cx="86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DB915FF-0E11-355C-D7FB-FA34147455A6}"/>
              </a:ext>
            </a:extLst>
          </p:cNvPr>
          <p:cNvSpPr txBox="1"/>
          <p:nvPr/>
        </p:nvSpPr>
        <p:spPr>
          <a:xfrm>
            <a:off x="10630932" y="4007047"/>
            <a:ext cx="86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55438AE9-098D-B964-D241-F2B065DAE209}"/>
              </a:ext>
            </a:extLst>
          </p:cNvPr>
          <p:cNvSpPr/>
          <p:nvPr/>
        </p:nvSpPr>
        <p:spPr>
          <a:xfrm>
            <a:off x="500743" y="9319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359FF4D-1D35-90AC-49E9-53B40B6C5C88}"/>
              </a:ext>
            </a:extLst>
          </p:cNvPr>
          <p:cNvSpPr txBox="1"/>
          <p:nvPr/>
        </p:nvSpPr>
        <p:spPr>
          <a:xfrm>
            <a:off x="1108028" y="879099"/>
            <a:ext cx="638227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根据右图可以列出哪些乘法算式和除法算式？并说一说它们的含义。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27A7883-BAD9-B21E-C286-3F800A4E5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9874" y="242317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B76C79F-80E8-8AD9-5E24-0B4286AA9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149" y="1086947"/>
            <a:ext cx="3543823" cy="468410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EED8CB3-62F1-496A-AAAA-1D90EC7405F1}"/>
              </a:ext>
            </a:extLst>
          </p:cNvPr>
          <p:cNvSpPr txBox="1"/>
          <p:nvPr/>
        </p:nvSpPr>
        <p:spPr>
          <a:xfrm>
            <a:off x="2274179" y="2819988"/>
            <a:ext cx="28941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6×8 = 48 (</a:t>
            </a:r>
            <a:r>
              <a:rPr lang="zh-CN" altLang="en-US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4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AB09ECB-FC56-494A-8783-7049FF3AB426}"/>
              </a:ext>
            </a:extLst>
          </p:cNvPr>
          <p:cNvSpPr txBox="1"/>
          <p:nvPr/>
        </p:nvSpPr>
        <p:spPr>
          <a:xfrm>
            <a:off x="2242673" y="4042402"/>
            <a:ext cx="29571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48÷6 = 8 (</a:t>
            </a:r>
            <a:r>
              <a:rPr lang="zh-CN" altLang="en-US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</a:t>
            </a:r>
            <a:r>
              <a:rPr lang="en-US" altLang="zh-CN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4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CEFD628-D7EB-45A7-B915-68039C347E4E}"/>
              </a:ext>
            </a:extLst>
          </p:cNvPr>
          <p:cNvSpPr txBox="1"/>
          <p:nvPr/>
        </p:nvSpPr>
        <p:spPr>
          <a:xfrm>
            <a:off x="2242673" y="5264816"/>
            <a:ext cx="29571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48÷8 = 6 (</a:t>
            </a:r>
            <a:r>
              <a:rPr lang="zh-CN" altLang="en-US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4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746B46-03E9-4D3B-AC8A-C72A01368237}"/>
              </a:ext>
            </a:extLst>
          </p:cNvPr>
          <p:cNvSpPr txBox="1"/>
          <p:nvPr/>
        </p:nvSpPr>
        <p:spPr>
          <a:xfrm>
            <a:off x="470934" y="3446584"/>
            <a:ext cx="7019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行圆片，每行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个，共有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个圆片。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52C3DF6-9E84-4153-88D8-4F10BEDEB541}"/>
              </a:ext>
            </a:extLst>
          </p:cNvPr>
          <p:cNvSpPr txBox="1"/>
          <p:nvPr/>
        </p:nvSpPr>
        <p:spPr>
          <a:xfrm>
            <a:off x="470934" y="4668998"/>
            <a:ext cx="7019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个圆片，每行摆 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个，可以摆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3AA2EE0-96C3-4C24-AC9C-F9B3CD294B34}"/>
              </a:ext>
            </a:extLst>
          </p:cNvPr>
          <p:cNvSpPr txBox="1"/>
          <p:nvPr/>
        </p:nvSpPr>
        <p:spPr>
          <a:xfrm>
            <a:off x="470934" y="5891411"/>
            <a:ext cx="8275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个圆片，摆成相同的每 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行，每行摆 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zh-CN" altLang="en-US" sz="3200" b="1" spc="-3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2B98A2DB-323B-A6AD-4864-C8977676D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2334" y="146013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688752E-D9A5-4A02-BCC8-E89859B38AFD}"/>
              </a:ext>
            </a:extLst>
          </p:cNvPr>
          <p:cNvSpPr/>
          <p:nvPr/>
        </p:nvSpPr>
        <p:spPr>
          <a:xfrm>
            <a:off x="500743" y="126268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30A8A0-B8BE-4F95-87D5-E280E5B276BB}"/>
              </a:ext>
            </a:extLst>
          </p:cNvPr>
          <p:cNvSpPr txBox="1"/>
          <p:nvPr/>
        </p:nvSpPr>
        <p:spPr>
          <a:xfrm>
            <a:off x="1108027" y="1209838"/>
            <a:ext cx="54386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一共有多少个圆片？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0CAE8EC-CA79-4885-A816-63F500B21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28" y="2153656"/>
            <a:ext cx="10381744" cy="1504173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16E2EB10-C784-4A27-B69B-A26B9A9A2851}"/>
              </a:ext>
            </a:extLst>
          </p:cNvPr>
          <p:cNvSpPr/>
          <p:nvPr/>
        </p:nvSpPr>
        <p:spPr>
          <a:xfrm rot="1499074">
            <a:off x="899379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A4C7B61-4062-4611-8DD3-E2EE12703BBE}"/>
              </a:ext>
            </a:extLst>
          </p:cNvPr>
          <p:cNvSpPr txBox="1"/>
          <p:nvPr/>
        </p:nvSpPr>
        <p:spPr>
          <a:xfrm>
            <a:off x="600308" y="4023962"/>
            <a:ext cx="1965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看作</a:t>
            </a:r>
            <a:r>
              <a:rPr lang="en-US" altLang="zh-CN" sz="28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组。</a:t>
            </a:r>
            <a:endParaRPr lang="zh-CN" altLang="en-US" sz="28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A43226C-84D0-4DE7-9136-238361E23DAF}"/>
              </a:ext>
            </a:extLst>
          </p:cNvPr>
          <p:cNvSpPr txBox="1"/>
          <p:nvPr/>
        </p:nvSpPr>
        <p:spPr>
          <a:xfrm>
            <a:off x="4110457" y="4080776"/>
            <a:ext cx="3655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5×9+1= 46 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E766640-A3CD-4AD0-A374-9E9DC6B24CD5}"/>
              </a:ext>
            </a:extLst>
          </p:cNvPr>
          <p:cNvSpPr/>
          <p:nvPr/>
        </p:nvSpPr>
        <p:spPr>
          <a:xfrm rot="1499074">
            <a:off x="1994303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5E8E6DC-E82D-4446-8341-B76E1D8CDCD2}"/>
              </a:ext>
            </a:extLst>
          </p:cNvPr>
          <p:cNvSpPr/>
          <p:nvPr/>
        </p:nvSpPr>
        <p:spPr>
          <a:xfrm rot="1499074">
            <a:off x="3087787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343434D7-5ECC-4C8C-BE71-3F59541B2243}"/>
              </a:ext>
            </a:extLst>
          </p:cNvPr>
          <p:cNvSpPr/>
          <p:nvPr/>
        </p:nvSpPr>
        <p:spPr>
          <a:xfrm rot="1499074">
            <a:off x="4237355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CA13521-7459-4749-86FC-A6FE5922DB57}"/>
              </a:ext>
            </a:extLst>
          </p:cNvPr>
          <p:cNvSpPr/>
          <p:nvPr/>
        </p:nvSpPr>
        <p:spPr>
          <a:xfrm rot="1499074">
            <a:off x="5276195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EA13214-D13A-4698-8EDA-7A44474CEF3F}"/>
              </a:ext>
            </a:extLst>
          </p:cNvPr>
          <p:cNvSpPr/>
          <p:nvPr/>
        </p:nvSpPr>
        <p:spPr>
          <a:xfrm rot="1499074">
            <a:off x="6381431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8447462B-A23B-40DD-976B-5756E08883E0}"/>
              </a:ext>
            </a:extLst>
          </p:cNvPr>
          <p:cNvSpPr/>
          <p:nvPr/>
        </p:nvSpPr>
        <p:spPr>
          <a:xfrm rot="1499074">
            <a:off x="7463155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968BD98-7D1C-497C-9158-21382A9D4E7D}"/>
              </a:ext>
            </a:extLst>
          </p:cNvPr>
          <p:cNvSpPr/>
          <p:nvPr/>
        </p:nvSpPr>
        <p:spPr>
          <a:xfrm rot="1499074">
            <a:off x="8661945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1A7C87F6-CE89-4E88-84B0-0A29F8D3DB51}"/>
              </a:ext>
            </a:extLst>
          </p:cNvPr>
          <p:cNvSpPr/>
          <p:nvPr/>
        </p:nvSpPr>
        <p:spPr>
          <a:xfrm rot="1499074">
            <a:off x="9665763" y="1856099"/>
            <a:ext cx="1367371" cy="198465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772BAE0-4F75-4FF7-876A-6165B3B9D3A7}"/>
              </a:ext>
            </a:extLst>
          </p:cNvPr>
          <p:cNvSpPr txBox="1"/>
          <p:nvPr/>
        </p:nvSpPr>
        <p:spPr>
          <a:xfrm>
            <a:off x="3485691" y="4874646"/>
            <a:ext cx="5220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口答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一共有 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个圆片。</a:t>
            </a: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7BEF7E66-51F9-888A-00D4-6A8227CA9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8675" y="20318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7AC685FE-6CF3-4C9C-A9DD-3AE168803F1A}"/>
              </a:ext>
            </a:extLst>
          </p:cNvPr>
          <p:cNvSpPr/>
          <p:nvPr/>
        </p:nvSpPr>
        <p:spPr>
          <a:xfrm>
            <a:off x="500743" y="11751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9390617-1635-4D78-ACC4-EF2546468E58}"/>
              </a:ext>
            </a:extLst>
          </p:cNvPr>
          <p:cNvSpPr txBox="1"/>
          <p:nvPr/>
        </p:nvSpPr>
        <p:spPr>
          <a:xfrm>
            <a:off x="1108027" y="1122291"/>
            <a:ext cx="1058323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按要求把下面的长方形分成形状、大小相同的小正方形或小长方形。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7F81F7C-3BE3-4EB7-9A0F-CFECC79C7305}"/>
              </a:ext>
            </a:extLst>
          </p:cNvPr>
          <p:cNvGrpSpPr/>
          <p:nvPr/>
        </p:nvGrpSpPr>
        <p:grpSpPr>
          <a:xfrm>
            <a:off x="1088572" y="2865469"/>
            <a:ext cx="2970000" cy="1539553"/>
            <a:chOff x="1570224" y="4752633"/>
            <a:chExt cx="2970000" cy="1539553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AD4B4E9E-9ABB-48C5-933F-F339B8168215}"/>
                </a:ext>
              </a:extLst>
            </p:cNvPr>
            <p:cNvSpPr/>
            <p:nvPr/>
          </p:nvSpPr>
          <p:spPr>
            <a:xfrm>
              <a:off x="1615224" y="4797633"/>
              <a:ext cx="2880000" cy="1440000"/>
            </a:xfrm>
            <a:prstGeom prst="rect">
              <a:avLst/>
            </a:prstGeom>
            <a:noFill/>
            <a:ln w="19050"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6E0A1D71-985A-42A6-B380-B9C9F1ACB8AB}"/>
                </a:ext>
              </a:extLst>
            </p:cNvPr>
            <p:cNvSpPr/>
            <p:nvPr/>
          </p:nvSpPr>
          <p:spPr>
            <a:xfrm>
              <a:off x="157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A0956914-D2BF-4D20-93DA-89A3B858E754}"/>
                </a:ext>
              </a:extLst>
            </p:cNvPr>
            <p:cNvSpPr/>
            <p:nvPr/>
          </p:nvSpPr>
          <p:spPr>
            <a:xfrm>
              <a:off x="157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44B5C788-7340-4109-95C2-05FA01F4711B}"/>
                </a:ext>
              </a:extLst>
            </p:cNvPr>
            <p:cNvSpPr/>
            <p:nvPr/>
          </p:nvSpPr>
          <p:spPr>
            <a:xfrm>
              <a:off x="445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48554182-2C8C-48F5-B799-450AA2E3BC52}"/>
                </a:ext>
              </a:extLst>
            </p:cNvPr>
            <p:cNvSpPr/>
            <p:nvPr/>
          </p:nvSpPr>
          <p:spPr>
            <a:xfrm>
              <a:off x="445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12F1E388-9574-407E-A5EE-C2DD594441B9}"/>
                </a:ext>
              </a:extLst>
            </p:cNvPr>
            <p:cNvSpPr/>
            <p:nvPr/>
          </p:nvSpPr>
          <p:spPr>
            <a:xfrm>
              <a:off x="229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F438D42E-665F-4622-B5A0-3AFB43FBF382}"/>
                </a:ext>
              </a:extLst>
            </p:cNvPr>
            <p:cNvSpPr/>
            <p:nvPr/>
          </p:nvSpPr>
          <p:spPr>
            <a:xfrm>
              <a:off x="301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200928CE-35EB-4B8F-B208-41C293608F18}"/>
                </a:ext>
              </a:extLst>
            </p:cNvPr>
            <p:cNvSpPr/>
            <p:nvPr/>
          </p:nvSpPr>
          <p:spPr>
            <a:xfrm>
              <a:off x="373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D08C4C56-C61F-4A21-BC61-B08CC690835A}"/>
                </a:ext>
              </a:extLst>
            </p:cNvPr>
            <p:cNvSpPr/>
            <p:nvPr/>
          </p:nvSpPr>
          <p:spPr>
            <a:xfrm>
              <a:off x="229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C918024F-63A5-457A-AB10-9814E04228A6}"/>
                </a:ext>
              </a:extLst>
            </p:cNvPr>
            <p:cNvSpPr/>
            <p:nvPr/>
          </p:nvSpPr>
          <p:spPr>
            <a:xfrm>
              <a:off x="301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04A7692D-4BF1-4D06-A379-6504711D05C1}"/>
                </a:ext>
              </a:extLst>
            </p:cNvPr>
            <p:cNvSpPr/>
            <p:nvPr/>
          </p:nvSpPr>
          <p:spPr>
            <a:xfrm>
              <a:off x="3730224" y="6202186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1D7B4EA9-C965-4D5F-A983-C38ED75F4E86}"/>
                </a:ext>
              </a:extLst>
            </p:cNvPr>
            <p:cNvSpPr/>
            <p:nvPr/>
          </p:nvSpPr>
          <p:spPr>
            <a:xfrm>
              <a:off x="1570224" y="547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718A14D0-46E0-4C56-90DE-169EEF41D4DE}"/>
                </a:ext>
              </a:extLst>
            </p:cNvPr>
            <p:cNvSpPr/>
            <p:nvPr/>
          </p:nvSpPr>
          <p:spPr>
            <a:xfrm>
              <a:off x="4450224" y="547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904ED584-C61D-4C36-AB50-C77C63AB0E4C}"/>
              </a:ext>
            </a:extLst>
          </p:cNvPr>
          <p:cNvGrpSpPr/>
          <p:nvPr/>
        </p:nvGrpSpPr>
        <p:grpSpPr>
          <a:xfrm>
            <a:off x="4588500" y="2865469"/>
            <a:ext cx="2970000" cy="1539553"/>
            <a:chOff x="1570224" y="4752633"/>
            <a:chExt cx="2970000" cy="1539553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056ECD81-1828-4A6D-99DC-30B0E2D5088F}"/>
                </a:ext>
              </a:extLst>
            </p:cNvPr>
            <p:cNvSpPr/>
            <p:nvPr/>
          </p:nvSpPr>
          <p:spPr>
            <a:xfrm>
              <a:off x="1615224" y="4797633"/>
              <a:ext cx="2880000" cy="1440000"/>
            </a:xfrm>
            <a:prstGeom prst="rect">
              <a:avLst/>
            </a:prstGeom>
            <a:noFill/>
            <a:ln w="19050"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791C3535-FF7D-4ECF-9A25-AF7DF15313CB}"/>
                </a:ext>
              </a:extLst>
            </p:cNvPr>
            <p:cNvSpPr/>
            <p:nvPr/>
          </p:nvSpPr>
          <p:spPr>
            <a:xfrm>
              <a:off x="157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94BB9274-DD1A-4A5A-9F37-903BCB50DDE0}"/>
                </a:ext>
              </a:extLst>
            </p:cNvPr>
            <p:cNvSpPr/>
            <p:nvPr/>
          </p:nvSpPr>
          <p:spPr>
            <a:xfrm>
              <a:off x="157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E87E6AD8-8A8A-4B2B-A69B-442236AC915E}"/>
                </a:ext>
              </a:extLst>
            </p:cNvPr>
            <p:cNvSpPr/>
            <p:nvPr/>
          </p:nvSpPr>
          <p:spPr>
            <a:xfrm>
              <a:off x="445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E670E529-7658-4E27-AC79-179B7A33F013}"/>
                </a:ext>
              </a:extLst>
            </p:cNvPr>
            <p:cNvSpPr/>
            <p:nvPr/>
          </p:nvSpPr>
          <p:spPr>
            <a:xfrm>
              <a:off x="445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DEE815DC-E02C-4D91-A0F4-1D9D4D693ECD}"/>
                </a:ext>
              </a:extLst>
            </p:cNvPr>
            <p:cNvSpPr/>
            <p:nvPr/>
          </p:nvSpPr>
          <p:spPr>
            <a:xfrm>
              <a:off x="229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71E4FFB1-C252-4B05-8367-697791C74C5F}"/>
                </a:ext>
              </a:extLst>
            </p:cNvPr>
            <p:cNvSpPr/>
            <p:nvPr/>
          </p:nvSpPr>
          <p:spPr>
            <a:xfrm>
              <a:off x="301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椭圆 85">
              <a:extLst>
                <a:ext uri="{FF2B5EF4-FFF2-40B4-BE49-F238E27FC236}">
                  <a16:creationId xmlns:a16="http://schemas.microsoft.com/office/drawing/2014/main" id="{38B29740-86AA-424B-B368-56006CD9B1B6}"/>
                </a:ext>
              </a:extLst>
            </p:cNvPr>
            <p:cNvSpPr/>
            <p:nvPr/>
          </p:nvSpPr>
          <p:spPr>
            <a:xfrm>
              <a:off x="373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197183D8-7BC8-47DD-A689-D3CE73819C1C}"/>
                </a:ext>
              </a:extLst>
            </p:cNvPr>
            <p:cNvSpPr/>
            <p:nvPr/>
          </p:nvSpPr>
          <p:spPr>
            <a:xfrm>
              <a:off x="229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67C7F637-63F5-49BE-B5C5-B414FA292288}"/>
                </a:ext>
              </a:extLst>
            </p:cNvPr>
            <p:cNvSpPr/>
            <p:nvPr/>
          </p:nvSpPr>
          <p:spPr>
            <a:xfrm>
              <a:off x="301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007704AB-8526-4B41-910B-3B43CCE074C3}"/>
                </a:ext>
              </a:extLst>
            </p:cNvPr>
            <p:cNvSpPr/>
            <p:nvPr/>
          </p:nvSpPr>
          <p:spPr>
            <a:xfrm>
              <a:off x="3730224" y="6202186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D03B0116-21D4-49B3-BABA-357BFE9CE4D8}"/>
                </a:ext>
              </a:extLst>
            </p:cNvPr>
            <p:cNvSpPr/>
            <p:nvPr/>
          </p:nvSpPr>
          <p:spPr>
            <a:xfrm>
              <a:off x="1570224" y="547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681326EF-C04B-4C76-918F-2D5DC3DCC322}"/>
                </a:ext>
              </a:extLst>
            </p:cNvPr>
            <p:cNvSpPr/>
            <p:nvPr/>
          </p:nvSpPr>
          <p:spPr>
            <a:xfrm>
              <a:off x="4450224" y="547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9CA10B8A-733D-4EF8-AD88-1950602B9838}"/>
              </a:ext>
            </a:extLst>
          </p:cNvPr>
          <p:cNvGrpSpPr/>
          <p:nvPr/>
        </p:nvGrpSpPr>
        <p:grpSpPr>
          <a:xfrm>
            <a:off x="8088428" y="2865469"/>
            <a:ext cx="2970000" cy="1539553"/>
            <a:chOff x="1570224" y="4752633"/>
            <a:chExt cx="2970000" cy="1539553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422A8F43-1604-4EC0-B806-329B5E4C02E6}"/>
                </a:ext>
              </a:extLst>
            </p:cNvPr>
            <p:cNvSpPr/>
            <p:nvPr/>
          </p:nvSpPr>
          <p:spPr>
            <a:xfrm>
              <a:off x="1615224" y="4797633"/>
              <a:ext cx="2880000" cy="1440000"/>
            </a:xfrm>
            <a:prstGeom prst="rect">
              <a:avLst/>
            </a:prstGeom>
            <a:noFill/>
            <a:ln w="19050"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3C5CC10E-2603-433C-B9F5-DDE0103EF1E6}"/>
                </a:ext>
              </a:extLst>
            </p:cNvPr>
            <p:cNvSpPr/>
            <p:nvPr/>
          </p:nvSpPr>
          <p:spPr>
            <a:xfrm>
              <a:off x="157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D0A5B6F8-12BE-4E18-97E2-75B86E7F1242}"/>
                </a:ext>
              </a:extLst>
            </p:cNvPr>
            <p:cNvSpPr/>
            <p:nvPr/>
          </p:nvSpPr>
          <p:spPr>
            <a:xfrm>
              <a:off x="157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617E37A4-9F58-401A-9081-E16366DCC28D}"/>
                </a:ext>
              </a:extLst>
            </p:cNvPr>
            <p:cNvSpPr/>
            <p:nvPr/>
          </p:nvSpPr>
          <p:spPr>
            <a:xfrm>
              <a:off x="445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DF9AD618-5EAB-4E51-9488-BC5169610112}"/>
                </a:ext>
              </a:extLst>
            </p:cNvPr>
            <p:cNvSpPr/>
            <p:nvPr/>
          </p:nvSpPr>
          <p:spPr>
            <a:xfrm>
              <a:off x="445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08AE1DB1-EAAC-4096-BDE6-CF39DC5FBCDA}"/>
                </a:ext>
              </a:extLst>
            </p:cNvPr>
            <p:cNvSpPr/>
            <p:nvPr/>
          </p:nvSpPr>
          <p:spPr>
            <a:xfrm>
              <a:off x="229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6C417780-B0E1-49AF-A657-770FCCD8F5C2}"/>
                </a:ext>
              </a:extLst>
            </p:cNvPr>
            <p:cNvSpPr/>
            <p:nvPr/>
          </p:nvSpPr>
          <p:spPr>
            <a:xfrm>
              <a:off x="301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A5BAEA87-1E9C-4798-B7A2-36D7E3C40500}"/>
                </a:ext>
              </a:extLst>
            </p:cNvPr>
            <p:cNvSpPr/>
            <p:nvPr/>
          </p:nvSpPr>
          <p:spPr>
            <a:xfrm>
              <a:off x="3730224" y="475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C1512E1B-DA4E-4286-823A-939E5B520AF5}"/>
                </a:ext>
              </a:extLst>
            </p:cNvPr>
            <p:cNvSpPr/>
            <p:nvPr/>
          </p:nvSpPr>
          <p:spPr>
            <a:xfrm>
              <a:off x="229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AA125800-807D-42E0-B31A-DB2CEE95DEEF}"/>
                </a:ext>
              </a:extLst>
            </p:cNvPr>
            <p:cNvSpPr/>
            <p:nvPr/>
          </p:nvSpPr>
          <p:spPr>
            <a:xfrm>
              <a:off x="3010224" y="619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2B8FBE1F-73A4-4FBF-9A20-F2B0207130D4}"/>
                </a:ext>
              </a:extLst>
            </p:cNvPr>
            <p:cNvSpPr/>
            <p:nvPr/>
          </p:nvSpPr>
          <p:spPr>
            <a:xfrm>
              <a:off x="3730224" y="6202186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96EBB6E7-F712-4CC1-9C80-9BB3E67B1DD6}"/>
                </a:ext>
              </a:extLst>
            </p:cNvPr>
            <p:cNvSpPr/>
            <p:nvPr/>
          </p:nvSpPr>
          <p:spPr>
            <a:xfrm>
              <a:off x="1570224" y="547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ADA989B6-4708-450F-AE52-9EFB41DAF7F6}"/>
                </a:ext>
              </a:extLst>
            </p:cNvPr>
            <p:cNvSpPr/>
            <p:nvPr/>
          </p:nvSpPr>
          <p:spPr>
            <a:xfrm>
              <a:off x="4450224" y="5472633"/>
              <a:ext cx="90000" cy="90000"/>
            </a:xfrm>
            <a:prstGeom prst="ellipse">
              <a:avLst/>
            </a:prstGeom>
            <a:solidFill>
              <a:srgbClr val="02A9EA"/>
            </a:solidFill>
            <a:ln>
              <a:solidFill>
                <a:srgbClr val="02A9E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D8C08F9D-8060-4016-AA01-47E2EE509F2E}"/>
              </a:ext>
            </a:extLst>
          </p:cNvPr>
          <p:cNvSpPr txBox="1"/>
          <p:nvPr/>
        </p:nvSpPr>
        <p:spPr>
          <a:xfrm>
            <a:off x="1178572" y="4633707"/>
            <a:ext cx="296510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平均分成</a:t>
            </a:r>
            <a:r>
              <a:rPr lang="en-US" altLang="zh-CN" dirty="0"/>
              <a:t>2</a:t>
            </a:r>
            <a:r>
              <a:rPr lang="zh-CN" altLang="en-US" dirty="0"/>
              <a:t>个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A8F179CA-0E33-4812-9741-ACB4406DF428}"/>
              </a:ext>
            </a:extLst>
          </p:cNvPr>
          <p:cNvSpPr txBox="1"/>
          <p:nvPr/>
        </p:nvSpPr>
        <p:spPr>
          <a:xfrm>
            <a:off x="4678500" y="4633707"/>
            <a:ext cx="296510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平均分成</a:t>
            </a:r>
            <a:r>
              <a:rPr lang="en-US" altLang="zh-CN" dirty="0"/>
              <a:t>4</a:t>
            </a:r>
            <a:r>
              <a:rPr lang="zh-CN" altLang="en-US" dirty="0"/>
              <a:t>个</a:t>
            </a: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237356D-26AF-495E-B8E3-7203AC8824EF}"/>
              </a:ext>
            </a:extLst>
          </p:cNvPr>
          <p:cNvSpPr txBox="1"/>
          <p:nvPr/>
        </p:nvSpPr>
        <p:spPr>
          <a:xfrm>
            <a:off x="8178428" y="4633707"/>
            <a:ext cx="296510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平均分成</a:t>
            </a:r>
            <a:r>
              <a:rPr lang="en-US" altLang="zh-CN" dirty="0"/>
              <a:t>8</a:t>
            </a:r>
            <a:r>
              <a:rPr lang="zh-CN" altLang="en-US" dirty="0"/>
              <a:t>个</a:t>
            </a:r>
          </a:p>
        </p:txBody>
      </p: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0F21CB21-4519-438B-920A-F3979C9B7194}"/>
              </a:ext>
            </a:extLst>
          </p:cNvPr>
          <p:cNvCxnSpPr>
            <a:cxnSpLocks/>
            <a:stCxn id="69" idx="4"/>
            <a:endCxn id="72" idx="0"/>
          </p:cNvCxnSpPr>
          <p:nvPr/>
        </p:nvCxnSpPr>
        <p:spPr>
          <a:xfrm>
            <a:off x="2573572" y="2955469"/>
            <a:ext cx="0" cy="135000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A5EE885C-D39F-4E85-92B3-B37A954E569C}"/>
              </a:ext>
            </a:extLst>
          </p:cNvPr>
          <p:cNvCxnSpPr>
            <a:cxnSpLocks/>
            <a:stCxn id="85" idx="4"/>
            <a:endCxn id="88" idx="0"/>
          </p:cNvCxnSpPr>
          <p:nvPr/>
        </p:nvCxnSpPr>
        <p:spPr>
          <a:xfrm>
            <a:off x="6073500" y="2955469"/>
            <a:ext cx="0" cy="135000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id="{AFAA0979-8EC8-4EF2-AFA8-1711B8090749}"/>
              </a:ext>
            </a:extLst>
          </p:cNvPr>
          <p:cNvCxnSpPr>
            <a:cxnSpLocks/>
            <a:stCxn id="90" idx="6"/>
            <a:endCxn id="91" idx="2"/>
          </p:cNvCxnSpPr>
          <p:nvPr/>
        </p:nvCxnSpPr>
        <p:spPr>
          <a:xfrm>
            <a:off x="4678500" y="3630469"/>
            <a:ext cx="2790000" cy="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>
            <a:extLst>
              <a:ext uri="{FF2B5EF4-FFF2-40B4-BE49-F238E27FC236}">
                <a16:creationId xmlns:a16="http://schemas.microsoft.com/office/drawing/2014/main" id="{46BCB0ED-D5F6-4494-BC91-FD90F1D5B1D2}"/>
              </a:ext>
            </a:extLst>
          </p:cNvPr>
          <p:cNvCxnSpPr>
            <a:cxnSpLocks/>
            <a:stCxn id="99" idx="4"/>
            <a:endCxn id="102" idx="0"/>
          </p:cNvCxnSpPr>
          <p:nvPr/>
        </p:nvCxnSpPr>
        <p:spPr>
          <a:xfrm>
            <a:off x="9573428" y="2955469"/>
            <a:ext cx="0" cy="135000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>
            <a:extLst>
              <a:ext uri="{FF2B5EF4-FFF2-40B4-BE49-F238E27FC236}">
                <a16:creationId xmlns:a16="http://schemas.microsoft.com/office/drawing/2014/main" id="{55CD4956-DB93-4ADB-846B-89C9A8A9B78B}"/>
              </a:ext>
            </a:extLst>
          </p:cNvPr>
          <p:cNvCxnSpPr>
            <a:cxnSpLocks/>
            <a:stCxn id="104" idx="6"/>
            <a:endCxn id="105" idx="2"/>
          </p:cNvCxnSpPr>
          <p:nvPr/>
        </p:nvCxnSpPr>
        <p:spPr>
          <a:xfrm>
            <a:off x="8178428" y="3630469"/>
            <a:ext cx="2790000" cy="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>
            <a:extLst>
              <a:ext uri="{FF2B5EF4-FFF2-40B4-BE49-F238E27FC236}">
                <a16:creationId xmlns:a16="http://schemas.microsoft.com/office/drawing/2014/main" id="{D3872108-94BF-409A-B395-A86FC8D427EF}"/>
              </a:ext>
            </a:extLst>
          </p:cNvPr>
          <p:cNvCxnSpPr>
            <a:cxnSpLocks/>
            <a:stCxn id="98" idx="4"/>
            <a:endCxn id="101" idx="0"/>
          </p:cNvCxnSpPr>
          <p:nvPr/>
        </p:nvCxnSpPr>
        <p:spPr>
          <a:xfrm>
            <a:off x="8853428" y="2955469"/>
            <a:ext cx="0" cy="135000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id="{5108F711-56AE-49DD-8A0D-54D55FE84B67}"/>
              </a:ext>
            </a:extLst>
          </p:cNvPr>
          <p:cNvCxnSpPr>
            <a:cxnSpLocks/>
            <a:stCxn id="100" idx="4"/>
            <a:endCxn id="103" idx="0"/>
          </p:cNvCxnSpPr>
          <p:nvPr/>
        </p:nvCxnSpPr>
        <p:spPr>
          <a:xfrm>
            <a:off x="10293428" y="2955469"/>
            <a:ext cx="0" cy="1359553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>
            <a:extLst>
              <a:ext uri="{FF2B5EF4-FFF2-40B4-BE49-F238E27FC236}">
                <a16:creationId xmlns:a16="http://schemas.microsoft.com/office/drawing/2014/main" id="{9CBC167B-A66E-468C-A847-E6406A9FF953}"/>
              </a:ext>
            </a:extLst>
          </p:cNvPr>
          <p:cNvCxnSpPr>
            <a:cxnSpLocks/>
          </p:cNvCxnSpPr>
          <p:nvPr/>
        </p:nvCxnSpPr>
        <p:spPr>
          <a:xfrm>
            <a:off x="1178572" y="3630469"/>
            <a:ext cx="2790000" cy="0"/>
          </a:xfrm>
          <a:prstGeom prst="line">
            <a:avLst/>
          </a:prstGeom>
          <a:ln w="19050">
            <a:solidFill>
              <a:srgbClr val="EE1D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5EFBE2BD-F0EE-458F-8AA4-4BCAFE1AE306}"/>
              </a:ext>
            </a:extLst>
          </p:cNvPr>
          <p:cNvGrpSpPr/>
          <p:nvPr/>
        </p:nvGrpSpPr>
        <p:grpSpPr>
          <a:xfrm>
            <a:off x="5358071" y="2955469"/>
            <a:ext cx="1431034" cy="1359553"/>
            <a:chOff x="5358071" y="2955469"/>
            <a:chExt cx="1431034" cy="1359553"/>
          </a:xfrm>
        </p:grpSpPr>
        <p:cxnSp>
          <p:nvCxnSpPr>
            <p:cNvPr id="118" name="直接连接符 117">
              <a:extLst>
                <a:ext uri="{FF2B5EF4-FFF2-40B4-BE49-F238E27FC236}">
                  <a16:creationId xmlns:a16="http://schemas.microsoft.com/office/drawing/2014/main" id="{117A36B6-2A3D-4F3F-97A2-707025D1BCB5}"/>
                </a:ext>
              </a:extLst>
            </p:cNvPr>
            <p:cNvCxnSpPr>
              <a:cxnSpLocks/>
            </p:cNvCxnSpPr>
            <p:nvPr/>
          </p:nvCxnSpPr>
          <p:spPr>
            <a:xfrm>
              <a:off x="5358071" y="2955469"/>
              <a:ext cx="0" cy="1350000"/>
            </a:xfrm>
            <a:prstGeom prst="line">
              <a:avLst/>
            </a:prstGeom>
            <a:ln w="19050">
              <a:solidFill>
                <a:srgbClr val="EE1D2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>
              <a:extLst>
                <a:ext uri="{FF2B5EF4-FFF2-40B4-BE49-F238E27FC236}">
                  <a16:creationId xmlns:a16="http://schemas.microsoft.com/office/drawing/2014/main" id="{E348EC9E-B9D4-4CAF-98E8-1D75F66D96F3}"/>
                </a:ext>
              </a:extLst>
            </p:cNvPr>
            <p:cNvCxnSpPr>
              <a:cxnSpLocks/>
            </p:cNvCxnSpPr>
            <p:nvPr/>
          </p:nvCxnSpPr>
          <p:spPr>
            <a:xfrm>
              <a:off x="6073500" y="2955469"/>
              <a:ext cx="0" cy="1350000"/>
            </a:xfrm>
            <a:prstGeom prst="line">
              <a:avLst/>
            </a:prstGeom>
            <a:ln w="19050">
              <a:solidFill>
                <a:srgbClr val="EE1D2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B58E1B85-D71A-45CF-95E1-16BF89009496}"/>
                </a:ext>
              </a:extLst>
            </p:cNvPr>
            <p:cNvCxnSpPr>
              <a:cxnSpLocks/>
            </p:cNvCxnSpPr>
            <p:nvPr/>
          </p:nvCxnSpPr>
          <p:spPr>
            <a:xfrm>
              <a:off x="6789105" y="2965022"/>
              <a:ext cx="0" cy="1350000"/>
            </a:xfrm>
            <a:prstGeom prst="line">
              <a:avLst/>
            </a:prstGeom>
            <a:ln w="19050">
              <a:solidFill>
                <a:srgbClr val="EE1D2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7AC2AF39-40CD-3C00-A7E9-40F8B4CCE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309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0E069F05-19BF-4BA8-A7FB-1D03691E42AE}"/>
              </a:ext>
            </a:extLst>
          </p:cNvPr>
          <p:cNvSpPr/>
          <p:nvPr/>
        </p:nvSpPr>
        <p:spPr>
          <a:xfrm>
            <a:off x="500743" y="9903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C7C1AED-0BE5-4EEC-9A14-21A86C4D03E4}"/>
              </a:ext>
            </a:extLst>
          </p:cNvPr>
          <p:cNvSpPr txBox="1"/>
          <p:nvPr/>
        </p:nvSpPr>
        <p:spPr>
          <a:xfrm>
            <a:off x="1108027" y="937465"/>
            <a:ext cx="1058323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先计算，再把算式按得数从小到大的顺序排列。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5500AF-02E8-4A77-AA78-E43ED1262975}"/>
              </a:ext>
            </a:extLst>
          </p:cNvPr>
          <p:cNvSpPr txBox="1"/>
          <p:nvPr/>
        </p:nvSpPr>
        <p:spPr>
          <a:xfrm>
            <a:off x="2130358" y="2280386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54÷9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4E6D081-2BBD-4EDB-867D-E08268A9A858}"/>
              </a:ext>
            </a:extLst>
          </p:cNvPr>
          <p:cNvSpPr txBox="1"/>
          <p:nvPr/>
        </p:nvSpPr>
        <p:spPr>
          <a:xfrm>
            <a:off x="4844375" y="2280386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8×3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08D5D17-84D8-4DBD-9B60-A4B18D7B4219}"/>
              </a:ext>
            </a:extLst>
          </p:cNvPr>
          <p:cNvSpPr txBox="1"/>
          <p:nvPr/>
        </p:nvSpPr>
        <p:spPr>
          <a:xfrm>
            <a:off x="7558392" y="2280386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24</a:t>
            </a:r>
            <a:r>
              <a:rPr lang="zh-CN" altLang="en-US" dirty="0"/>
              <a:t>－</a:t>
            </a: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2C513E7-5646-4EEF-992A-387697E9FED2}"/>
              </a:ext>
            </a:extLst>
          </p:cNvPr>
          <p:cNvSpPr txBox="1"/>
          <p:nvPr/>
        </p:nvSpPr>
        <p:spPr>
          <a:xfrm>
            <a:off x="3940783" y="3288002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7×7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A7AC423-7795-41F3-9479-384FC77265BA}"/>
              </a:ext>
            </a:extLst>
          </p:cNvPr>
          <p:cNvSpPr txBox="1"/>
          <p:nvPr/>
        </p:nvSpPr>
        <p:spPr>
          <a:xfrm>
            <a:off x="6646153" y="3288002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63÷9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C53D60C-AD46-4BD5-81B3-E310C5425338}"/>
              </a:ext>
            </a:extLst>
          </p:cNvPr>
          <p:cNvSpPr txBox="1"/>
          <p:nvPr/>
        </p:nvSpPr>
        <p:spPr>
          <a:xfrm>
            <a:off x="9351523" y="3288002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9×8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224F7CB-01A3-4231-AEC0-196303973286}"/>
              </a:ext>
            </a:extLst>
          </p:cNvPr>
          <p:cNvSpPr txBox="1"/>
          <p:nvPr/>
        </p:nvSpPr>
        <p:spPr>
          <a:xfrm>
            <a:off x="324950" y="4308055"/>
            <a:ext cx="11542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______&lt;______&lt;______&lt;______&lt;______&lt;______&lt;______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AFB89C4-EAD1-4FF5-9D96-AA58062099EA}"/>
              </a:ext>
            </a:extLst>
          </p:cNvPr>
          <p:cNvSpPr txBox="1"/>
          <p:nvPr/>
        </p:nvSpPr>
        <p:spPr>
          <a:xfrm>
            <a:off x="3299041" y="2280386"/>
            <a:ext cx="872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B5126A8-74E0-4D1E-827B-6760EDA29AEF}"/>
              </a:ext>
            </a:extLst>
          </p:cNvPr>
          <p:cNvSpPr txBox="1"/>
          <p:nvPr/>
        </p:nvSpPr>
        <p:spPr>
          <a:xfrm>
            <a:off x="1235413" y="3288002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36÷4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2C33003-267E-463B-BF3D-672523851DB0}"/>
              </a:ext>
            </a:extLst>
          </p:cNvPr>
          <p:cNvSpPr txBox="1"/>
          <p:nvPr/>
        </p:nvSpPr>
        <p:spPr>
          <a:xfrm>
            <a:off x="5818503" y="2280386"/>
            <a:ext cx="1224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83471EC-7EC4-4647-9857-D458781417F1}"/>
              </a:ext>
            </a:extLst>
          </p:cNvPr>
          <p:cNvSpPr txBox="1"/>
          <p:nvPr/>
        </p:nvSpPr>
        <p:spPr>
          <a:xfrm>
            <a:off x="8739361" y="2280386"/>
            <a:ext cx="1224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6B2166-B07D-4165-9F9E-773098F4B9CE}"/>
              </a:ext>
            </a:extLst>
          </p:cNvPr>
          <p:cNvSpPr txBox="1"/>
          <p:nvPr/>
        </p:nvSpPr>
        <p:spPr>
          <a:xfrm>
            <a:off x="2412168" y="3290663"/>
            <a:ext cx="88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6EF1CD0-046C-4D1F-B861-35AB7FCE3BA9}"/>
              </a:ext>
            </a:extLst>
          </p:cNvPr>
          <p:cNvSpPr txBox="1"/>
          <p:nvPr/>
        </p:nvSpPr>
        <p:spPr>
          <a:xfrm>
            <a:off x="4931630" y="3290663"/>
            <a:ext cx="1091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7A68544-AB5C-40AF-8D34-274F12FAA523}"/>
              </a:ext>
            </a:extLst>
          </p:cNvPr>
          <p:cNvSpPr txBox="1"/>
          <p:nvPr/>
        </p:nvSpPr>
        <p:spPr>
          <a:xfrm>
            <a:off x="7823190" y="3290663"/>
            <a:ext cx="1091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831D93F-D45E-42F8-AA1F-D070844B07E1}"/>
              </a:ext>
            </a:extLst>
          </p:cNvPr>
          <p:cNvSpPr txBox="1"/>
          <p:nvPr/>
        </p:nvSpPr>
        <p:spPr>
          <a:xfrm>
            <a:off x="10302484" y="3290663"/>
            <a:ext cx="1091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B46383B-03B4-4FAC-8456-276DAB8B70B9}"/>
              </a:ext>
            </a:extLst>
          </p:cNvPr>
          <p:cNvSpPr txBox="1"/>
          <p:nvPr/>
        </p:nvSpPr>
        <p:spPr>
          <a:xfrm>
            <a:off x="500743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54÷9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0630E07-2A05-4909-B304-08501C238075}"/>
              </a:ext>
            </a:extLst>
          </p:cNvPr>
          <p:cNvSpPr txBox="1"/>
          <p:nvPr/>
        </p:nvSpPr>
        <p:spPr>
          <a:xfrm>
            <a:off x="2182610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63÷9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9E01632-96FC-402C-8D16-4CBA949A7B75}"/>
              </a:ext>
            </a:extLst>
          </p:cNvPr>
          <p:cNvSpPr txBox="1"/>
          <p:nvPr/>
        </p:nvSpPr>
        <p:spPr>
          <a:xfrm>
            <a:off x="3787674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36÷4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F8CF6B8-AF67-458E-8C50-210A021C778F}"/>
              </a:ext>
            </a:extLst>
          </p:cNvPr>
          <p:cNvSpPr txBox="1"/>
          <p:nvPr/>
        </p:nvSpPr>
        <p:spPr>
          <a:xfrm>
            <a:off x="5437762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24</a:t>
            </a:r>
            <a:r>
              <a:rPr lang="zh-CN" altLang="en-US" dirty="0">
                <a:solidFill>
                  <a:srgbClr val="EE1D23"/>
                </a:solidFill>
              </a:rPr>
              <a:t>－</a:t>
            </a:r>
            <a:r>
              <a:rPr lang="en-US" altLang="zh-CN" dirty="0">
                <a:solidFill>
                  <a:srgbClr val="EE1D23"/>
                </a:solidFill>
              </a:rPr>
              <a:t>6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016DD3B-2CE8-4E13-9A83-EB54835205C4}"/>
              </a:ext>
            </a:extLst>
          </p:cNvPr>
          <p:cNvSpPr txBox="1"/>
          <p:nvPr/>
        </p:nvSpPr>
        <p:spPr>
          <a:xfrm>
            <a:off x="7134297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8×3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AA2EAF0-6028-4B30-923E-F67C5945B5D7}"/>
              </a:ext>
            </a:extLst>
          </p:cNvPr>
          <p:cNvSpPr txBox="1"/>
          <p:nvPr/>
        </p:nvSpPr>
        <p:spPr>
          <a:xfrm>
            <a:off x="8791458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7×7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BC50959-9C61-450C-A942-D6DA0AA34152}"/>
              </a:ext>
            </a:extLst>
          </p:cNvPr>
          <p:cNvSpPr txBox="1"/>
          <p:nvPr/>
        </p:nvSpPr>
        <p:spPr>
          <a:xfrm>
            <a:off x="10463121" y="4282244"/>
            <a:ext cx="1605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EE1D23"/>
                </a:solidFill>
              </a:rPr>
              <a:t>9×8</a:t>
            </a:r>
            <a:endParaRPr lang="zh-CN" altLang="en-US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42C21A9-A0C4-A236-745C-093979A01BF8}"/>
              </a:ext>
            </a:extLst>
          </p:cNvPr>
          <p:cNvSpPr/>
          <p:nvPr/>
        </p:nvSpPr>
        <p:spPr>
          <a:xfrm>
            <a:off x="500743" y="11833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FAE980-AAF1-2948-6B60-6B8149143E38}"/>
              </a:ext>
            </a:extLst>
          </p:cNvPr>
          <p:cNvSpPr txBox="1"/>
          <p:nvPr/>
        </p:nvSpPr>
        <p:spPr>
          <a:xfrm>
            <a:off x="1108027" y="1100025"/>
            <a:ext cx="1058323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个小组，每个小组有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人，每个小组分得多少本？平均每人分得多少本？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5CDFD2-74B1-87B5-D177-1C5D60AC8EAA}"/>
              </a:ext>
            </a:extLst>
          </p:cNvPr>
          <p:cNvSpPr txBox="1"/>
          <p:nvPr/>
        </p:nvSpPr>
        <p:spPr>
          <a:xfrm>
            <a:off x="3826674" y="3166795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24÷3 = 8(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90BFC0-A3B3-EFB7-2E39-B5A6EB086110}"/>
              </a:ext>
            </a:extLst>
          </p:cNvPr>
          <p:cNvSpPr txBox="1"/>
          <p:nvPr/>
        </p:nvSpPr>
        <p:spPr>
          <a:xfrm>
            <a:off x="3826674" y="4020201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8÷4 = 2(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2997F3-A06F-2736-138A-B220F1D9C160}"/>
              </a:ext>
            </a:extLst>
          </p:cNvPr>
          <p:cNvSpPr txBox="1"/>
          <p:nvPr/>
        </p:nvSpPr>
        <p:spPr>
          <a:xfrm>
            <a:off x="1642980" y="4873607"/>
            <a:ext cx="951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口答：每个小组分得</a:t>
            </a:r>
            <a:r>
              <a:rPr lang="en-US" altLang="zh-CN" dirty="0"/>
              <a:t>8</a:t>
            </a:r>
            <a:r>
              <a:rPr lang="zh-CN" altLang="en-US" dirty="0"/>
              <a:t>本，平均每人分得</a:t>
            </a:r>
            <a:r>
              <a:rPr lang="en-US" altLang="zh-CN" dirty="0"/>
              <a:t>2</a:t>
            </a:r>
            <a:r>
              <a:rPr lang="zh-CN" altLang="en-US" dirty="0"/>
              <a:t>本。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E3D94F4-077A-D568-05C4-48048239C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53959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F9884AF-10D4-91C2-CF0B-D3CD4C4D2486}"/>
              </a:ext>
            </a:extLst>
          </p:cNvPr>
          <p:cNvSpPr/>
          <p:nvPr/>
        </p:nvSpPr>
        <p:spPr>
          <a:xfrm>
            <a:off x="500743" y="11935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8BAAF35-45A8-70CD-9005-75E3FEBCC428}"/>
              </a:ext>
            </a:extLst>
          </p:cNvPr>
          <p:cNvSpPr txBox="1"/>
          <p:nvPr/>
        </p:nvSpPr>
        <p:spPr>
          <a:xfrm>
            <a:off x="1108027" y="1110185"/>
            <a:ext cx="1058323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个连接头、很多根小棒，可以搭多少个右图这样的正方体框架？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40AD92E-B69B-C814-A528-FAD1F69A5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5212" y="202775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692E89C-E522-14A0-3D5B-093436F18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66" y="2818173"/>
            <a:ext cx="2717389" cy="264405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3B8F12E-4962-014C-958C-52826B9467F7}"/>
              </a:ext>
            </a:extLst>
          </p:cNvPr>
          <p:cNvSpPr txBox="1"/>
          <p:nvPr/>
        </p:nvSpPr>
        <p:spPr>
          <a:xfrm>
            <a:off x="3188672" y="2586444"/>
            <a:ext cx="4351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sz="3200" dirty="0"/>
              <a:t>一个正方体框架需</a:t>
            </a:r>
            <a:r>
              <a:rPr lang="en-US" altLang="zh-CN" sz="3200" dirty="0"/>
              <a:t>8</a:t>
            </a:r>
            <a:r>
              <a:rPr lang="zh-CN" altLang="en-US" sz="3200" dirty="0"/>
              <a:t>个连接头、</a:t>
            </a:r>
            <a:r>
              <a:rPr lang="en-US" altLang="zh-CN" sz="3200" dirty="0"/>
              <a:t>12</a:t>
            </a:r>
            <a:r>
              <a:rPr lang="zh-CN" altLang="en-US" sz="3200" dirty="0"/>
              <a:t>根小棒。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945179A3-027E-4764-CEED-A219EC42DFB4}"/>
              </a:ext>
            </a:extLst>
          </p:cNvPr>
          <p:cNvCxnSpPr>
            <a:cxnSpLocks/>
          </p:cNvCxnSpPr>
          <p:nvPr/>
        </p:nvCxnSpPr>
        <p:spPr>
          <a:xfrm flipH="1" flipV="1">
            <a:off x="7103900" y="3345437"/>
            <a:ext cx="1308580" cy="538609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96D044D-0412-6E01-BF84-C48783A32EFC}"/>
              </a:ext>
            </a:extLst>
          </p:cNvPr>
          <p:cNvSpPr txBox="1"/>
          <p:nvPr/>
        </p:nvSpPr>
        <p:spPr>
          <a:xfrm>
            <a:off x="2424831" y="3781600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40÷8=5(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9FCB85-F258-F008-9314-1BA20B8489A6}"/>
              </a:ext>
            </a:extLst>
          </p:cNvPr>
          <p:cNvSpPr txBox="1"/>
          <p:nvPr/>
        </p:nvSpPr>
        <p:spPr>
          <a:xfrm>
            <a:off x="1642980" y="4540696"/>
            <a:ext cx="5897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口答：可以搭</a:t>
            </a:r>
            <a:r>
              <a:rPr lang="en-US" altLang="zh-CN" dirty="0"/>
              <a:t>5</a:t>
            </a:r>
            <a:r>
              <a:rPr lang="zh-CN" altLang="en-US" dirty="0"/>
              <a:t>个右图这样的正方体框架。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4459DA0-B114-835F-46E3-B558FDE3FBF4}"/>
              </a:ext>
            </a:extLst>
          </p:cNvPr>
          <p:cNvSpPr/>
          <p:nvPr/>
        </p:nvSpPr>
        <p:spPr>
          <a:xfrm>
            <a:off x="500743" y="10411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4819EC-46D6-8265-5334-1C1086A75DBF}"/>
              </a:ext>
            </a:extLst>
          </p:cNvPr>
          <p:cNvSpPr txBox="1"/>
          <p:nvPr/>
        </p:nvSpPr>
        <p:spPr>
          <a:xfrm>
            <a:off x="1108027" y="957785"/>
            <a:ext cx="1058323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一个魔方有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个面，每个面上有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个小正方形，每个魔方售价为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元。请提出数学问题并解答。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FFC96C-419E-8B3D-81E1-91A5F7146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652" y="2683878"/>
            <a:ext cx="1893895" cy="1977925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0147AC96-A42F-9028-BDBC-6B4FE34A7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0652" y="607870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9EC48DF-3708-4AD6-920F-5F3A5A62FB3D}"/>
              </a:ext>
            </a:extLst>
          </p:cNvPr>
          <p:cNvSpPr txBox="1"/>
          <p:nvPr/>
        </p:nvSpPr>
        <p:spPr>
          <a:xfrm>
            <a:off x="876020" y="2366966"/>
            <a:ext cx="795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spc="-300" dirty="0"/>
              <a:t>提问不唯一，如</a:t>
            </a:r>
            <a:r>
              <a:rPr lang="en-US" altLang="zh-CN" spc="-300" dirty="0"/>
              <a:t>:</a:t>
            </a:r>
            <a:endParaRPr lang="zh-CN" altLang="en-US" spc="-3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9C0595-963F-41C5-B651-89CD9A44F456}"/>
              </a:ext>
            </a:extLst>
          </p:cNvPr>
          <p:cNvSpPr txBox="1"/>
          <p:nvPr/>
        </p:nvSpPr>
        <p:spPr>
          <a:xfrm>
            <a:off x="2830994" y="3751322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9×6= 54 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7A12E24-0D59-4938-916F-8B8AAA048078}"/>
              </a:ext>
            </a:extLst>
          </p:cNvPr>
          <p:cNvSpPr txBox="1"/>
          <p:nvPr/>
        </p:nvSpPr>
        <p:spPr>
          <a:xfrm>
            <a:off x="876020" y="3054131"/>
            <a:ext cx="8184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spc="-300" dirty="0"/>
              <a:t>① 一个魔方的面上一共有多少个小正方形 </a:t>
            </a:r>
            <a:r>
              <a:rPr lang="en-US" altLang="zh-CN" spc="-300" dirty="0"/>
              <a:t>?</a:t>
            </a:r>
            <a:endParaRPr lang="zh-CN" altLang="en-US" spc="-3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E462744-7B2A-42F1-A11F-C6603931419C}"/>
              </a:ext>
            </a:extLst>
          </p:cNvPr>
          <p:cNvSpPr txBox="1"/>
          <p:nvPr/>
        </p:nvSpPr>
        <p:spPr>
          <a:xfrm>
            <a:off x="794657" y="4548904"/>
            <a:ext cx="732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spc="-300" dirty="0"/>
              <a:t>② 元元带 </a:t>
            </a:r>
            <a:r>
              <a:rPr lang="en-US" altLang="zh-CN" dirty="0"/>
              <a:t>63</a:t>
            </a:r>
            <a:r>
              <a:rPr lang="zh-CN" altLang="en-US" spc="-300" dirty="0"/>
              <a:t> 元能买几个这样的魔方 </a:t>
            </a:r>
            <a:r>
              <a:rPr lang="en-US" altLang="zh-CN" spc="-300" dirty="0"/>
              <a:t>?</a:t>
            </a:r>
            <a:endParaRPr lang="zh-CN" altLang="en-US" spc="-3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80C00CC-9F91-4E1B-8E3D-37B7B3EFD3ED}"/>
              </a:ext>
            </a:extLst>
          </p:cNvPr>
          <p:cNvSpPr txBox="1"/>
          <p:nvPr/>
        </p:nvSpPr>
        <p:spPr>
          <a:xfrm>
            <a:off x="2720158" y="5253884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63÷7= 9 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87710C5-C543-C2C3-B3EA-A23034C2A2D7}"/>
              </a:ext>
            </a:extLst>
          </p:cNvPr>
          <p:cNvSpPr/>
          <p:nvPr/>
        </p:nvSpPr>
        <p:spPr>
          <a:xfrm>
            <a:off x="500743" y="11935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424734C-3F9F-EDC3-BFD5-E99B166BF712}"/>
              </a:ext>
            </a:extLst>
          </p:cNvPr>
          <p:cNvSpPr txBox="1"/>
          <p:nvPr/>
        </p:nvSpPr>
        <p:spPr>
          <a:xfrm>
            <a:off x="1108027" y="1110185"/>
            <a:ext cx="1058323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一道除法题，除数是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。小明把被除数的十位数字和个位数字看颠倒了，结果除得的商是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。被除数是多少？这道题正确的商是多少？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86C4443-0B42-5848-E7D0-5240AB476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5210" y="273319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7AE4733-129E-48CF-AE85-E8241813080D}"/>
              </a:ext>
            </a:extLst>
          </p:cNvPr>
          <p:cNvSpPr txBox="1"/>
          <p:nvPr/>
        </p:nvSpPr>
        <p:spPr>
          <a:xfrm>
            <a:off x="3306808" y="3145771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4×6=24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C12B138-19FA-4846-BB42-7195A216F9C9}"/>
              </a:ext>
            </a:extLst>
          </p:cNvPr>
          <p:cNvSpPr txBox="1"/>
          <p:nvPr/>
        </p:nvSpPr>
        <p:spPr>
          <a:xfrm>
            <a:off x="2287684" y="3936498"/>
            <a:ext cx="4914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正确的被除数就是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8D18F8C-41DD-4819-86FF-B4A381890613}"/>
              </a:ext>
            </a:extLst>
          </p:cNvPr>
          <p:cNvSpPr txBox="1"/>
          <p:nvPr/>
        </p:nvSpPr>
        <p:spPr>
          <a:xfrm>
            <a:off x="4571214" y="4821836"/>
            <a:ext cx="3579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42÷6=7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04E3EB-6CCE-401C-B285-85B715A8FC6D}"/>
              </a:ext>
            </a:extLst>
          </p:cNvPr>
          <p:cNvSpPr txBox="1"/>
          <p:nvPr/>
        </p:nvSpPr>
        <p:spPr>
          <a:xfrm>
            <a:off x="2287684" y="4821835"/>
            <a:ext cx="2346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正确的商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AD36AFE-C9D2-4580-AF71-9D506BC8B7EC}"/>
              </a:ext>
            </a:extLst>
          </p:cNvPr>
          <p:cNvSpPr txBox="1"/>
          <p:nvPr/>
        </p:nvSpPr>
        <p:spPr>
          <a:xfrm>
            <a:off x="865283" y="5676956"/>
            <a:ext cx="904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口答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正确的被除数就是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，正确的商是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134AD13-18A9-CE8D-BCC9-16E9D946602E}"/>
              </a:ext>
            </a:extLst>
          </p:cNvPr>
          <p:cNvSpPr/>
          <p:nvPr/>
        </p:nvSpPr>
        <p:spPr>
          <a:xfrm>
            <a:off x="500743" y="102079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64166A-DB52-8B39-256C-F4AFFA0ED1ED}"/>
              </a:ext>
            </a:extLst>
          </p:cNvPr>
          <p:cNvSpPr txBox="1"/>
          <p:nvPr/>
        </p:nvSpPr>
        <p:spPr>
          <a:xfrm>
            <a:off x="1108027" y="937465"/>
            <a:ext cx="1058323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皮球、足球、篮球的价格关系如图所示，有一笔钱正好能买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个足球。如果用这笔钱买皮球，可以买几个？买篮球呢？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55AE7FE-B986-9FB1-6187-D9996D409962}"/>
              </a:ext>
            </a:extLst>
          </p:cNvPr>
          <p:cNvSpPr txBox="1"/>
          <p:nvPr/>
        </p:nvSpPr>
        <p:spPr>
          <a:xfrm>
            <a:off x="345077" y="991540"/>
            <a:ext cx="899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D519A36-3143-26C1-BEE6-0FF80E08E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130" y="249951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2EA435F-E4DA-0BAF-240E-7D12448ED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705" y="3053899"/>
            <a:ext cx="4007973" cy="18519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05E2D6F-53FC-1889-1817-63E1CE22C3BC}"/>
              </a:ext>
            </a:extLst>
          </p:cNvPr>
          <p:cNvSpPr txBox="1"/>
          <p:nvPr/>
        </p:nvSpPr>
        <p:spPr>
          <a:xfrm>
            <a:off x="1815664" y="3371052"/>
            <a:ext cx="3620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3×8=24(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A9B87D-F061-945C-B04D-7FE4F547C919}"/>
              </a:ext>
            </a:extLst>
          </p:cNvPr>
          <p:cNvSpPr txBox="1"/>
          <p:nvPr/>
        </p:nvSpPr>
        <p:spPr>
          <a:xfrm>
            <a:off x="1815663" y="4191619"/>
            <a:ext cx="3620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24÷4=6(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E6E06C-BE90-4D0D-6100-B0A748DB8189}"/>
              </a:ext>
            </a:extLst>
          </p:cNvPr>
          <p:cNvSpPr txBox="1"/>
          <p:nvPr/>
        </p:nvSpPr>
        <p:spPr>
          <a:xfrm>
            <a:off x="1088572" y="5012187"/>
            <a:ext cx="7538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口答：如果用这笔钱买皮球，可以买</a:t>
            </a:r>
            <a:r>
              <a:rPr lang="en-US" altLang="zh-CN" dirty="0"/>
              <a:t>24</a:t>
            </a:r>
            <a:r>
              <a:rPr lang="zh-CN" altLang="en-US" dirty="0"/>
              <a:t>个。买篮球，可以买</a:t>
            </a:r>
            <a:r>
              <a:rPr lang="en-US" altLang="zh-CN" dirty="0"/>
              <a:t>6</a:t>
            </a:r>
            <a:r>
              <a:rPr lang="zh-CN" altLang="en-US" dirty="0"/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7E675B9-F68E-1622-3063-307565C02B9B}"/>
              </a:ext>
            </a:extLst>
          </p:cNvPr>
          <p:cNvSpPr txBox="1"/>
          <p:nvPr/>
        </p:nvSpPr>
        <p:spPr>
          <a:xfrm>
            <a:off x="1128615" y="2616758"/>
            <a:ext cx="9934771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通过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本节课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的整理和复习，你有什么收获？还有什么想研究的问题？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4863</TotalTime>
  <Words>720</Words>
  <Application>Microsoft Office PowerPoint</Application>
  <PresentationFormat>宽屏</PresentationFormat>
  <Paragraphs>116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539</cp:revision>
  <dcterms:created xsi:type="dcterms:W3CDTF">2016-01-14T07:05:12Z</dcterms:created>
  <dcterms:modified xsi:type="dcterms:W3CDTF">2025-08-01T10:22:11Z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