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6" r:id="rId1"/>
  </p:sldMasterIdLst>
  <p:notesMasterIdLst>
    <p:notesMasterId r:id="rId19"/>
  </p:notesMasterIdLst>
  <p:handoutMasterIdLst>
    <p:handoutMasterId r:id="rId20"/>
  </p:handoutMasterIdLst>
  <p:sldIdLst>
    <p:sldId id="256" r:id="rId2"/>
    <p:sldId id="570" r:id="rId3"/>
    <p:sldId id="552" r:id="rId4"/>
    <p:sldId id="587" r:id="rId5"/>
    <p:sldId id="579" r:id="rId6"/>
    <p:sldId id="574" r:id="rId7"/>
    <p:sldId id="572" r:id="rId8"/>
    <p:sldId id="586" r:id="rId9"/>
    <p:sldId id="528" r:id="rId10"/>
    <p:sldId id="583" r:id="rId11"/>
    <p:sldId id="585" r:id="rId12"/>
    <p:sldId id="575" r:id="rId13"/>
    <p:sldId id="547" r:id="rId14"/>
    <p:sldId id="548" r:id="rId15"/>
    <p:sldId id="382" r:id="rId16"/>
  </p:sldIdLst>
  <p:sldSz cx="12192000" cy="6858000"/>
  <p:notesSz cx="6858000" cy="9144000"/>
  <p:custDataLst>
    <p:tags r:id="rId21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3333FF"/>
    <a:srgbClr val="EE1D23"/>
    <a:srgbClr val="F04C35"/>
    <a:srgbClr val="FAE7D9"/>
    <a:srgbClr val="2E7297"/>
    <a:srgbClr val="FDF7E3"/>
    <a:srgbClr val="D4D794"/>
    <a:srgbClr val="FFFFFF"/>
    <a:srgbClr val="FEF2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763" autoAdjust="0"/>
    <p:restoredTop sz="95026" autoAdjust="0"/>
  </p:normalViewPr>
  <p:slideViewPr>
    <p:cSldViewPr snapToGrid="0">
      <p:cViewPr varScale="1">
        <p:scale>
          <a:sx n="54" d="100"/>
          <a:sy n="54" d="100"/>
        </p:scale>
        <p:origin x="84" y="1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4BF417E-1351-5D95-E0C1-6517EC274C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DB5497-CB00-8CDD-C3C1-8BE11AE0C7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076A-F3CF-495A-A8EA-BE70EF93A67E}" type="datetimeFigureOut">
              <a:rPr lang="zh-CN" altLang="en-US" smtClean="0"/>
              <a:t>2025/8/12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ABFFDA2-5735-8F5A-1F29-8818F52242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E0946A-BAD8-48EF-0A95-8FE7569C13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BF6E-E7E4-4EE6-B3A4-4C1852D0E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138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7CE4070-D2FE-980F-ADFF-E4CC3B9F9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B326FF1C-9061-42D2-B814-229E6095FA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61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2D34AA-2093-BCCD-CDA4-8CED666522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5899FF-F0A9-71A3-FCFB-7EA4B9348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2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85C8D1C9-4268-09B5-9CDC-B2D9299AC7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0CEA67C-B615-DA20-1DFC-A4B04D6A09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4" r="17132"/>
          <a:stretch/>
        </p:blipFill>
        <p:spPr>
          <a:xfrm>
            <a:off x="-1" y="6604000"/>
            <a:ext cx="12192001" cy="254000"/>
          </a:xfrm>
          <a:custGeom>
            <a:avLst/>
            <a:gdLst>
              <a:gd name="connsiteX0" fmla="*/ 0 w 12192001"/>
              <a:gd name="connsiteY0" fmla="*/ 0 h 254000"/>
              <a:gd name="connsiteX1" fmla="*/ 555413 w 12192001"/>
              <a:gd name="connsiteY1" fmla="*/ 0 h 254000"/>
              <a:gd name="connsiteX2" fmla="*/ 1232747 w 12192001"/>
              <a:gd name="connsiteY2" fmla="*/ 0 h 254000"/>
              <a:gd name="connsiteX3" fmla="*/ 2153920 w 12192001"/>
              <a:gd name="connsiteY3" fmla="*/ 0 h 254000"/>
              <a:gd name="connsiteX4" fmla="*/ 2953174 w 12192001"/>
              <a:gd name="connsiteY4" fmla="*/ 0 h 254000"/>
              <a:gd name="connsiteX5" fmla="*/ 3874347 w 12192001"/>
              <a:gd name="connsiteY5" fmla="*/ 0 h 254000"/>
              <a:gd name="connsiteX6" fmla="*/ 4185920 w 12192001"/>
              <a:gd name="connsiteY6" fmla="*/ 0 h 254000"/>
              <a:gd name="connsiteX7" fmla="*/ 4985174 w 12192001"/>
              <a:gd name="connsiteY7" fmla="*/ 0 h 254000"/>
              <a:gd name="connsiteX8" fmla="*/ 5662507 w 12192001"/>
              <a:gd name="connsiteY8" fmla="*/ 0 h 254000"/>
              <a:gd name="connsiteX9" fmla="*/ 6096000 w 12192001"/>
              <a:gd name="connsiteY9" fmla="*/ 0 h 254000"/>
              <a:gd name="connsiteX10" fmla="*/ 6407574 w 12192001"/>
              <a:gd name="connsiteY10" fmla="*/ 0 h 254000"/>
              <a:gd name="connsiteX11" fmla="*/ 7084907 w 12192001"/>
              <a:gd name="connsiteY11" fmla="*/ 0 h 254000"/>
              <a:gd name="connsiteX12" fmla="*/ 7884161 w 12192001"/>
              <a:gd name="connsiteY12" fmla="*/ 0 h 254000"/>
              <a:gd name="connsiteX13" fmla="*/ 8317654 w 12192001"/>
              <a:gd name="connsiteY13" fmla="*/ 0 h 254000"/>
              <a:gd name="connsiteX14" fmla="*/ 8873067 w 12192001"/>
              <a:gd name="connsiteY14" fmla="*/ 0 h 254000"/>
              <a:gd name="connsiteX15" fmla="*/ 9306561 w 12192001"/>
              <a:gd name="connsiteY15" fmla="*/ 0 h 254000"/>
              <a:gd name="connsiteX16" fmla="*/ 9861974 w 12192001"/>
              <a:gd name="connsiteY16" fmla="*/ 0 h 254000"/>
              <a:gd name="connsiteX17" fmla="*/ 10539308 w 12192001"/>
              <a:gd name="connsiteY17" fmla="*/ 0 h 254000"/>
              <a:gd name="connsiteX18" fmla="*/ 11094721 w 12192001"/>
              <a:gd name="connsiteY18" fmla="*/ 0 h 254000"/>
              <a:gd name="connsiteX19" fmla="*/ 12192001 w 12192001"/>
              <a:gd name="connsiteY19" fmla="*/ 0 h 254000"/>
              <a:gd name="connsiteX20" fmla="*/ 12192001 w 12192001"/>
              <a:gd name="connsiteY20" fmla="*/ 254000 h 254000"/>
              <a:gd name="connsiteX21" fmla="*/ 11758508 w 12192001"/>
              <a:gd name="connsiteY21" fmla="*/ 254000 h 254000"/>
              <a:gd name="connsiteX22" fmla="*/ 10959254 w 12192001"/>
              <a:gd name="connsiteY22" fmla="*/ 254000 h 254000"/>
              <a:gd name="connsiteX23" fmla="*/ 10160001 w 12192001"/>
              <a:gd name="connsiteY23" fmla="*/ 254000 h 254000"/>
              <a:gd name="connsiteX24" fmla="*/ 9238827 w 12192001"/>
              <a:gd name="connsiteY24" fmla="*/ 254000 h 254000"/>
              <a:gd name="connsiteX25" fmla="*/ 8683414 w 12192001"/>
              <a:gd name="connsiteY25" fmla="*/ 254000 h 254000"/>
              <a:gd name="connsiteX26" fmla="*/ 7762241 w 12192001"/>
              <a:gd name="connsiteY26" fmla="*/ 254000 h 254000"/>
              <a:gd name="connsiteX27" fmla="*/ 7084907 w 12192001"/>
              <a:gd name="connsiteY27" fmla="*/ 254000 h 254000"/>
              <a:gd name="connsiteX28" fmla="*/ 6773334 w 12192001"/>
              <a:gd name="connsiteY28" fmla="*/ 254000 h 254000"/>
              <a:gd name="connsiteX29" fmla="*/ 6339841 w 12192001"/>
              <a:gd name="connsiteY29" fmla="*/ 254000 h 254000"/>
              <a:gd name="connsiteX30" fmla="*/ 6028267 w 12192001"/>
              <a:gd name="connsiteY30" fmla="*/ 254000 h 254000"/>
              <a:gd name="connsiteX31" fmla="*/ 5472854 w 12192001"/>
              <a:gd name="connsiteY31" fmla="*/ 254000 h 254000"/>
              <a:gd name="connsiteX32" fmla="*/ 4917440 w 12192001"/>
              <a:gd name="connsiteY32" fmla="*/ 254000 h 254000"/>
              <a:gd name="connsiteX33" fmla="*/ 4483947 w 12192001"/>
              <a:gd name="connsiteY33" fmla="*/ 254000 h 254000"/>
              <a:gd name="connsiteX34" fmla="*/ 3806614 w 12192001"/>
              <a:gd name="connsiteY34" fmla="*/ 254000 h 254000"/>
              <a:gd name="connsiteX35" fmla="*/ 3129280 w 12192001"/>
              <a:gd name="connsiteY35" fmla="*/ 254000 h 254000"/>
              <a:gd name="connsiteX36" fmla="*/ 2817707 w 12192001"/>
              <a:gd name="connsiteY36" fmla="*/ 254000 h 254000"/>
              <a:gd name="connsiteX37" fmla="*/ 2140374 w 12192001"/>
              <a:gd name="connsiteY37" fmla="*/ 254000 h 254000"/>
              <a:gd name="connsiteX38" fmla="*/ 1463040 w 12192001"/>
              <a:gd name="connsiteY38" fmla="*/ 254000 h 254000"/>
              <a:gd name="connsiteX39" fmla="*/ 1029547 w 12192001"/>
              <a:gd name="connsiteY39" fmla="*/ 254000 h 254000"/>
              <a:gd name="connsiteX40" fmla="*/ 596053 w 12192001"/>
              <a:gd name="connsiteY40" fmla="*/ 254000 h 254000"/>
              <a:gd name="connsiteX41" fmla="*/ 0 w 12192001"/>
              <a:gd name="connsiteY41" fmla="*/ 254000 h 254000"/>
              <a:gd name="connsiteX42" fmla="*/ 0 w 12192001"/>
              <a:gd name="connsiteY4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1" h="254000" fill="none" extrusionOk="0">
                <a:moveTo>
                  <a:pt x="0" y="0"/>
                </a:moveTo>
                <a:cubicBezTo>
                  <a:pt x="145676" y="-13640"/>
                  <a:pt x="303391" y="-18960"/>
                  <a:pt x="555413" y="0"/>
                </a:cubicBezTo>
                <a:cubicBezTo>
                  <a:pt x="807435" y="18960"/>
                  <a:pt x="1034511" y="-26547"/>
                  <a:pt x="1232747" y="0"/>
                </a:cubicBezTo>
                <a:cubicBezTo>
                  <a:pt x="1430983" y="26547"/>
                  <a:pt x="1926515" y="37152"/>
                  <a:pt x="2153920" y="0"/>
                </a:cubicBezTo>
                <a:cubicBezTo>
                  <a:pt x="2381325" y="-37152"/>
                  <a:pt x="2638522" y="-9963"/>
                  <a:pt x="2953174" y="0"/>
                </a:cubicBezTo>
                <a:cubicBezTo>
                  <a:pt x="3267826" y="9963"/>
                  <a:pt x="3463849" y="22795"/>
                  <a:pt x="3874347" y="0"/>
                </a:cubicBezTo>
                <a:cubicBezTo>
                  <a:pt x="4284845" y="-22795"/>
                  <a:pt x="4112471" y="-12921"/>
                  <a:pt x="4185920" y="0"/>
                </a:cubicBezTo>
                <a:cubicBezTo>
                  <a:pt x="4259369" y="12921"/>
                  <a:pt x="4731745" y="6020"/>
                  <a:pt x="4985174" y="0"/>
                </a:cubicBezTo>
                <a:cubicBezTo>
                  <a:pt x="5238603" y="-6020"/>
                  <a:pt x="5362193" y="7457"/>
                  <a:pt x="5662507" y="0"/>
                </a:cubicBezTo>
                <a:cubicBezTo>
                  <a:pt x="5962821" y="-7457"/>
                  <a:pt x="5975389" y="14937"/>
                  <a:pt x="6096000" y="0"/>
                </a:cubicBezTo>
                <a:cubicBezTo>
                  <a:pt x="6216611" y="-14937"/>
                  <a:pt x="6279236" y="-14459"/>
                  <a:pt x="6407574" y="0"/>
                </a:cubicBezTo>
                <a:cubicBezTo>
                  <a:pt x="6535912" y="14459"/>
                  <a:pt x="6870720" y="22031"/>
                  <a:pt x="7084907" y="0"/>
                </a:cubicBezTo>
                <a:cubicBezTo>
                  <a:pt x="7299094" y="-22031"/>
                  <a:pt x="7686832" y="13379"/>
                  <a:pt x="7884161" y="0"/>
                </a:cubicBezTo>
                <a:cubicBezTo>
                  <a:pt x="8081490" y="-13379"/>
                  <a:pt x="8136380" y="-18176"/>
                  <a:pt x="8317654" y="0"/>
                </a:cubicBezTo>
                <a:cubicBezTo>
                  <a:pt x="8498928" y="18176"/>
                  <a:pt x="8601804" y="-4492"/>
                  <a:pt x="8873067" y="0"/>
                </a:cubicBezTo>
                <a:cubicBezTo>
                  <a:pt x="9144330" y="4492"/>
                  <a:pt x="9147189" y="11211"/>
                  <a:pt x="9306561" y="0"/>
                </a:cubicBezTo>
                <a:cubicBezTo>
                  <a:pt x="9465933" y="-11211"/>
                  <a:pt x="9742026" y="-3562"/>
                  <a:pt x="9861974" y="0"/>
                </a:cubicBezTo>
                <a:cubicBezTo>
                  <a:pt x="9981922" y="3562"/>
                  <a:pt x="10321963" y="29033"/>
                  <a:pt x="10539308" y="0"/>
                </a:cubicBezTo>
                <a:cubicBezTo>
                  <a:pt x="10756653" y="-29033"/>
                  <a:pt x="10929671" y="-8856"/>
                  <a:pt x="11094721" y="0"/>
                </a:cubicBezTo>
                <a:cubicBezTo>
                  <a:pt x="11259771" y="8856"/>
                  <a:pt x="11889497" y="12551"/>
                  <a:pt x="12192001" y="0"/>
                </a:cubicBezTo>
                <a:cubicBezTo>
                  <a:pt x="12181169" y="106059"/>
                  <a:pt x="12193498" y="134933"/>
                  <a:pt x="12192001" y="254000"/>
                </a:cubicBezTo>
                <a:cubicBezTo>
                  <a:pt x="12099852" y="262971"/>
                  <a:pt x="11901549" y="263681"/>
                  <a:pt x="11758508" y="254000"/>
                </a:cubicBezTo>
                <a:cubicBezTo>
                  <a:pt x="11615467" y="244319"/>
                  <a:pt x="11311824" y="226624"/>
                  <a:pt x="10959254" y="254000"/>
                </a:cubicBezTo>
                <a:cubicBezTo>
                  <a:pt x="10606684" y="281376"/>
                  <a:pt x="10431036" y="248982"/>
                  <a:pt x="10160001" y="254000"/>
                </a:cubicBezTo>
                <a:cubicBezTo>
                  <a:pt x="9888966" y="259018"/>
                  <a:pt x="9689351" y="268440"/>
                  <a:pt x="9238827" y="254000"/>
                </a:cubicBezTo>
                <a:cubicBezTo>
                  <a:pt x="8788303" y="239560"/>
                  <a:pt x="8949660" y="228153"/>
                  <a:pt x="8683414" y="254000"/>
                </a:cubicBezTo>
                <a:cubicBezTo>
                  <a:pt x="8417168" y="279847"/>
                  <a:pt x="8042907" y="214327"/>
                  <a:pt x="7762241" y="254000"/>
                </a:cubicBezTo>
                <a:cubicBezTo>
                  <a:pt x="7481575" y="293673"/>
                  <a:pt x="7310121" y="279488"/>
                  <a:pt x="7084907" y="254000"/>
                </a:cubicBezTo>
                <a:cubicBezTo>
                  <a:pt x="6859693" y="228512"/>
                  <a:pt x="6870678" y="251290"/>
                  <a:pt x="6773334" y="254000"/>
                </a:cubicBezTo>
                <a:cubicBezTo>
                  <a:pt x="6675990" y="256710"/>
                  <a:pt x="6494483" y="273926"/>
                  <a:pt x="6339841" y="254000"/>
                </a:cubicBezTo>
                <a:cubicBezTo>
                  <a:pt x="6185199" y="234074"/>
                  <a:pt x="6147637" y="253230"/>
                  <a:pt x="6028267" y="254000"/>
                </a:cubicBezTo>
                <a:cubicBezTo>
                  <a:pt x="5908897" y="254770"/>
                  <a:pt x="5655435" y="236995"/>
                  <a:pt x="5472854" y="254000"/>
                </a:cubicBezTo>
                <a:cubicBezTo>
                  <a:pt x="5290273" y="271005"/>
                  <a:pt x="5065592" y="230928"/>
                  <a:pt x="4917440" y="254000"/>
                </a:cubicBezTo>
                <a:cubicBezTo>
                  <a:pt x="4769288" y="277072"/>
                  <a:pt x="4622030" y="259920"/>
                  <a:pt x="4483947" y="254000"/>
                </a:cubicBezTo>
                <a:cubicBezTo>
                  <a:pt x="4345864" y="248080"/>
                  <a:pt x="4079073" y="264140"/>
                  <a:pt x="3806614" y="254000"/>
                </a:cubicBezTo>
                <a:cubicBezTo>
                  <a:pt x="3534155" y="243860"/>
                  <a:pt x="3323050" y="238921"/>
                  <a:pt x="3129280" y="254000"/>
                </a:cubicBezTo>
                <a:cubicBezTo>
                  <a:pt x="2935510" y="269079"/>
                  <a:pt x="2932743" y="267695"/>
                  <a:pt x="2817707" y="254000"/>
                </a:cubicBezTo>
                <a:cubicBezTo>
                  <a:pt x="2702671" y="240305"/>
                  <a:pt x="2303363" y="264813"/>
                  <a:pt x="2140374" y="254000"/>
                </a:cubicBezTo>
                <a:cubicBezTo>
                  <a:pt x="1977385" y="243187"/>
                  <a:pt x="1690643" y="252081"/>
                  <a:pt x="1463040" y="254000"/>
                </a:cubicBezTo>
                <a:cubicBezTo>
                  <a:pt x="1235437" y="255919"/>
                  <a:pt x="1118695" y="233826"/>
                  <a:pt x="1029547" y="254000"/>
                </a:cubicBezTo>
                <a:cubicBezTo>
                  <a:pt x="940399" y="274174"/>
                  <a:pt x="736952" y="274277"/>
                  <a:pt x="596053" y="254000"/>
                </a:cubicBezTo>
                <a:cubicBezTo>
                  <a:pt x="455154" y="233723"/>
                  <a:pt x="152737" y="234373"/>
                  <a:pt x="0" y="254000"/>
                </a:cubicBezTo>
                <a:cubicBezTo>
                  <a:pt x="8919" y="197144"/>
                  <a:pt x="8882" y="112781"/>
                  <a:pt x="0" y="0"/>
                </a:cubicBezTo>
                <a:close/>
              </a:path>
              <a:path w="12192001" h="254000" stroke="0" extrusionOk="0">
                <a:moveTo>
                  <a:pt x="0" y="0"/>
                </a:moveTo>
                <a:cubicBezTo>
                  <a:pt x="133661" y="-6488"/>
                  <a:pt x="179796" y="-6163"/>
                  <a:pt x="311573" y="0"/>
                </a:cubicBezTo>
                <a:cubicBezTo>
                  <a:pt x="443350" y="6163"/>
                  <a:pt x="510527" y="-3077"/>
                  <a:pt x="623147" y="0"/>
                </a:cubicBezTo>
                <a:cubicBezTo>
                  <a:pt x="735767" y="3077"/>
                  <a:pt x="866872" y="-7575"/>
                  <a:pt x="934720" y="0"/>
                </a:cubicBezTo>
                <a:cubicBezTo>
                  <a:pt x="1002568" y="7575"/>
                  <a:pt x="1332094" y="-3835"/>
                  <a:pt x="1490133" y="0"/>
                </a:cubicBezTo>
                <a:cubicBezTo>
                  <a:pt x="1648172" y="3835"/>
                  <a:pt x="1797388" y="21647"/>
                  <a:pt x="1923627" y="0"/>
                </a:cubicBezTo>
                <a:cubicBezTo>
                  <a:pt x="2049866" y="-21647"/>
                  <a:pt x="2414104" y="-4383"/>
                  <a:pt x="2600960" y="0"/>
                </a:cubicBezTo>
                <a:cubicBezTo>
                  <a:pt x="2787816" y="4383"/>
                  <a:pt x="3163021" y="2012"/>
                  <a:pt x="3522134" y="0"/>
                </a:cubicBezTo>
                <a:cubicBezTo>
                  <a:pt x="3881247" y="-2012"/>
                  <a:pt x="3801054" y="27598"/>
                  <a:pt x="4077547" y="0"/>
                </a:cubicBezTo>
                <a:cubicBezTo>
                  <a:pt x="4354040" y="-27598"/>
                  <a:pt x="4295998" y="6881"/>
                  <a:pt x="4389120" y="0"/>
                </a:cubicBezTo>
                <a:cubicBezTo>
                  <a:pt x="4482242" y="-6881"/>
                  <a:pt x="4621992" y="10500"/>
                  <a:pt x="4822614" y="0"/>
                </a:cubicBezTo>
                <a:cubicBezTo>
                  <a:pt x="5023236" y="-10500"/>
                  <a:pt x="5297440" y="24651"/>
                  <a:pt x="5499947" y="0"/>
                </a:cubicBezTo>
                <a:cubicBezTo>
                  <a:pt x="5702454" y="-24651"/>
                  <a:pt x="5904615" y="20321"/>
                  <a:pt x="6055360" y="0"/>
                </a:cubicBezTo>
                <a:cubicBezTo>
                  <a:pt x="6206105" y="-20321"/>
                  <a:pt x="6387977" y="-9521"/>
                  <a:pt x="6610774" y="0"/>
                </a:cubicBezTo>
                <a:cubicBezTo>
                  <a:pt x="6833571" y="9521"/>
                  <a:pt x="6999520" y="-1638"/>
                  <a:pt x="7166187" y="0"/>
                </a:cubicBezTo>
                <a:cubicBezTo>
                  <a:pt x="7332854" y="1638"/>
                  <a:pt x="7585147" y="3773"/>
                  <a:pt x="7843521" y="0"/>
                </a:cubicBezTo>
                <a:cubicBezTo>
                  <a:pt x="8101895" y="-3773"/>
                  <a:pt x="8135915" y="-10874"/>
                  <a:pt x="8277014" y="0"/>
                </a:cubicBezTo>
                <a:cubicBezTo>
                  <a:pt x="8418113" y="10874"/>
                  <a:pt x="8756405" y="26410"/>
                  <a:pt x="8954347" y="0"/>
                </a:cubicBezTo>
                <a:cubicBezTo>
                  <a:pt x="9152289" y="-26410"/>
                  <a:pt x="9202918" y="-12533"/>
                  <a:pt x="9387841" y="0"/>
                </a:cubicBezTo>
                <a:cubicBezTo>
                  <a:pt x="9572764" y="12533"/>
                  <a:pt x="9915845" y="32015"/>
                  <a:pt x="10187094" y="0"/>
                </a:cubicBezTo>
                <a:cubicBezTo>
                  <a:pt x="10458343" y="-32015"/>
                  <a:pt x="10626389" y="-13496"/>
                  <a:pt x="10986348" y="0"/>
                </a:cubicBezTo>
                <a:cubicBezTo>
                  <a:pt x="11346307" y="13496"/>
                  <a:pt x="11687673" y="28562"/>
                  <a:pt x="12192001" y="0"/>
                </a:cubicBezTo>
                <a:cubicBezTo>
                  <a:pt x="12201589" y="58823"/>
                  <a:pt x="12201052" y="172612"/>
                  <a:pt x="12192001" y="254000"/>
                </a:cubicBezTo>
                <a:cubicBezTo>
                  <a:pt x="11941683" y="248848"/>
                  <a:pt x="11792788" y="256397"/>
                  <a:pt x="11636588" y="254000"/>
                </a:cubicBezTo>
                <a:cubicBezTo>
                  <a:pt x="11480388" y="251603"/>
                  <a:pt x="11266941" y="274427"/>
                  <a:pt x="10959254" y="254000"/>
                </a:cubicBezTo>
                <a:cubicBezTo>
                  <a:pt x="10651567" y="233573"/>
                  <a:pt x="10505470" y="216915"/>
                  <a:pt x="10160001" y="254000"/>
                </a:cubicBezTo>
                <a:cubicBezTo>
                  <a:pt x="9814532" y="291085"/>
                  <a:pt x="9671359" y="264628"/>
                  <a:pt x="9360747" y="254000"/>
                </a:cubicBezTo>
                <a:cubicBezTo>
                  <a:pt x="9050135" y="243372"/>
                  <a:pt x="8918357" y="236833"/>
                  <a:pt x="8683414" y="254000"/>
                </a:cubicBezTo>
                <a:cubicBezTo>
                  <a:pt x="8448471" y="271167"/>
                  <a:pt x="8338799" y="261558"/>
                  <a:pt x="8249921" y="254000"/>
                </a:cubicBezTo>
                <a:cubicBezTo>
                  <a:pt x="8161043" y="246442"/>
                  <a:pt x="8054708" y="238626"/>
                  <a:pt x="7938347" y="254000"/>
                </a:cubicBezTo>
                <a:cubicBezTo>
                  <a:pt x="7821986" y="269374"/>
                  <a:pt x="7588386" y="238043"/>
                  <a:pt x="7382934" y="254000"/>
                </a:cubicBezTo>
                <a:cubicBezTo>
                  <a:pt x="7177482" y="269957"/>
                  <a:pt x="6968070" y="240771"/>
                  <a:pt x="6705601" y="254000"/>
                </a:cubicBezTo>
                <a:cubicBezTo>
                  <a:pt x="6443132" y="267229"/>
                  <a:pt x="6074312" y="267438"/>
                  <a:pt x="5784427" y="254000"/>
                </a:cubicBezTo>
                <a:cubicBezTo>
                  <a:pt x="5494542" y="240562"/>
                  <a:pt x="5303202" y="292183"/>
                  <a:pt x="4985174" y="254000"/>
                </a:cubicBezTo>
                <a:cubicBezTo>
                  <a:pt x="4667146" y="215817"/>
                  <a:pt x="4391302" y="238160"/>
                  <a:pt x="4064000" y="254000"/>
                </a:cubicBezTo>
                <a:cubicBezTo>
                  <a:pt x="3736698" y="269840"/>
                  <a:pt x="3483284" y="220296"/>
                  <a:pt x="3142827" y="254000"/>
                </a:cubicBezTo>
                <a:cubicBezTo>
                  <a:pt x="2802370" y="287704"/>
                  <a:pt x="2639441" y="268720"/>
                  <a:pt x="2465494" y="254000"/>
                </a:cubicBezTo>
                <a:cubicBezTo>
                  <a:pt x="2291547" y="239280"/>
                  <a:pt x="2066244" y="245683"/>
                  <a:pt x="1788160" y="254000"/>
                </a:cubicBezTo>
                <a:cubicBezTo>
                  <a:pt x="1510076" y="262317"/>
                  <a:pt x="1441498" y="260386"/>
                  <a:pt x="1354667" y="254000"/>
                </a:cubicBezTo>
                <a:cubicBezTo>
                  <a:pt x="1267836" y="247614"/>
                  <a:pt x="1081345" y="254129"/>
                  <a:pt x="921173" y="254000"/>
                </a:cubicBezTo>
                <a:cubicBezTo>
                  <a:pt x="761001" y="253871"/>
                  <a:pt x="222441" y="283038"/>
                  <a:pt x="0" y="254000"/>
                </a:cubicBezTo>
                <a:cubicBezTo>
                  <a:pt x="4220" y="159271"/>
                  <a:pt x="-7538" y="55941"/>
                  <a:pt x="0" y="0"/>
                </a:cubicBezTo>
                <a:close/>
              </a:path>
            </a:pathLst>
          </a:custGeom>
          <a:ln>
            <a:solidFill>
              <a:srgbClr val="D4D794"/>
            </a:solidFill>
            <a:extLst>
              <a:ext uri="{C807C97D-BFC1-408E-A445-0C87EB9F89A2}">
                <ask:lineSketchStyleProps xmlns:ask="http://schemas.microsoft.com/office/drawing/2018/sketchyshapes" sd="388884573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50759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38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94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21" r:id="rId2"/>
    <p:sldLayoutId id="2147484519" r:id="rId3"/>
    <p:sldLayoutId id="21474845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>
            <a:extLst>
              <a:ext uri="{FF2B5EF4-FFF2-40B4-BE49-F238E27FC236}">
                <a16:creationId xmlns:a16="http://schemas.microsoft.com/office/drawing/2014/main" id="{72F45528-CDFA-53A1-CAF7-795348768469}"/>
              </a:ext>
            </a:extLst>
          </p:cNvPr>
          <p:cNvSpPr txBox="1"/>
          <p:nvPr/>
        </p:nvSpPr>
        <p:spPr>
          <a:xfrm>
            <a:off x="1802386" y="2954568"/>
            <a:ext cx="8587229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en-US" altLang="zh-CN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</a:t>
            </a:r>
            <a:r>
              <a:rPr lang="zh-CN" altLang="en-US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的乘法口诀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3C16668-043B-0426-7FA1-4EA1666B0D52}"/>
              </a:ext>
            </a:extLst>
          </p:cNvPr>
          <p:cNvGrpSpPr/>
          <p:nvPr/>
        </p:nvGrpSpPr>
        <p:grpSpPr>
          <a:xfrm>
            <a:off x="1996975" y="1313251"/>
            <a:ext cx="8198051" cy="1260000"/>
            <a:chOff x="950553" y="1163960"/>
            <a:chExt cx="8198051" cy="126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4D392F5-7055-96E7-96F7-913BBC5AC73A}"/>
                </a:ext>
              </a:extLst>
            </p:cNvPr>
            <p:cNvSpPr txBox="1"/>
            <p:nvPr/>
          </p:nvSpPr>
          <p:spPr>
            <a:xfrm>
              <a:off x="2210553" y="1332295"/>
              <a:ext cx="693805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7</a:t>
              </a:r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~</a:t>
              </a:r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9</a:t>
              </a:r>
              <a:r>
                <a:rPr lang="zh-CN" altLang="en-US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的表内乘、除法</a:t>
              </a:r>
              <a:endPara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6E047F8-77FC-09C2-3479-E30EE7D296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五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8A9F0511-0277-244E-97DD-A8E6C21B8682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二年级数学上册</a:t>
            </a:r>
            <a:endParaRPr lang="zh-CN" altLang="en-US" sz="2000" dirty="0"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终止 1">
            <a:extLst>
              <a:ext uri="{FF2B5EF4-FFF2-40B4-BE49-F238E27FC236}">
                <a16:creationId xmlns:a16="http://schemas.microsoft.com/office/drawing/2014/main" id="{ED36D97D-B9E1-3055-E41B-5AB7EBD7CC7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情境导入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7288D263-89E7-16D3-F304-5AFD2269975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7108" y="2275291"/>
            <a:ext cx="2085312" cy="2097401"/>
          </a:xfrm>
          <a:prstGeom prst="rect">
            <a:avLst/>
          </a:prstGeom>
        </p:spPr>
      </p:pic>
      <p:sp>
        <p:nvSpPr>
          <p:cNvPr id="21" name="对话气泡: 圆角矩形 20">
            <a:extLst>
              <a:ext uri="{FF2B5EF4-FFF2-40B4-BE49-F238E27FC236}">
                <a16:creationId xmlns:a16="http://schemas.microsoft.com/office/drawing/2014/main" id="{754C0FFC-70F3-1D8F-AC4C-A946D7DF9330}"/>
              </a:ext>
            </a:extLst>
          </p:cNvPr>
          <p:cNvSpPr/>
          <p:nvPr/>
        </p:nvSpPr>
        <p:spPr>
          <a:xfrm>
            <a:off x="1209769" y="1286482"/>
            <a:ext cx="2585842" cy="742319"/>
          </a:xfrm>
          <a:prstGeom prst="wedgeRoundRectCallout">
            <a:avLst>
              <a:gd name="adj1" fmla="val -41221"/>
              <a:gd name="adj2" fmla="val 8572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lnSpc>
                <a:spcPct val="114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猜谜语！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6C246485-DC74-4601-77A8-83F38D38CD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461" y="1174003"/>
            <a:ext cx="4401445" cy="4870489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8347AF23-E267-A930-6EC8-668E4BFF8421}"/>
              </a:ext>
            </a:extLst>
          </p:cNvPr>
          <p:cNvSpPr txBox="1"/>
          <p:nvPr/>
        </p:nvSpPr>
        <p:spPr>
          <a:xfrm>
            <a:off x="6263756" y="1595934"/>
            <a:ext cx="4758853" cy="36661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40">
              <a:lnSpc>
                <a:spcPct val="150000"/>
              </a:lnSpc>
            </a:pPr>
            <a:r>
              <a:rPr lang="zh-CN" altLang="en-US" sz="4000" b="1" dirty="0">
                <a:solidFill>
                  <a:prstClr val="black"/>
                </a:solidFill>
                <a:latin typeface="楷体"/>
                <a:ea typeface="楷体"/>
              </a:rPr>
              <a:t>身体半球形，</a:t>
            </a:r>
            <a:endParaRPr lang="en-US" altLang="zh-CN" sz="4000" b="1" dirty="0">
              <a:solidFill>
                <a:prstClr val="black"/>
              </a:solidFill>
              <a:latin typeface="楷体"/>
              <a:ea typeface="楷体"/>
            </a:endParaRPr>
          </a:p>
          <a:p>
            <a:pPr algn="ctr" defTabSz="1219140">
              <a:lnSpc>
                <a:spcPct val="150000"/>
              </a:lnSpc>
            </a:pPr>
            <a:r>
              <a:rPr lang="zh-CN" altLang="en-US" sz="4000" b="1" dirty="0">
                <a:solidFill>
                  <a:prstClr val="black"/>
                </a:solidFill>
                <a:latin typeface="楷体"/>
                <a:ea typeface="楷体"/>
              </a:rPr>
              <a:t>背上七颗星。</a:t>
            </a:r>
          </a:p>
          <a:p>
            <a:pPr algn="ctr" defTabSz="1219140">
              <a:lnSpc>
                <a:spcPct val="150000"/>
              </a:lnSpc>
            </a:pPr>
            <a:r>
              <a:rPr lang="zh-CN" altLang="en-US" sz="4000" b="1" dirty="0">
                <a:solidFill>
                  <a:prstClr val="black"/>
                </a:solidFill>
                <a:latin typeface="楷体"/>
                <a:ea typeface="楷体"/>
              </a:rPr>
              <a:t>蚜虫怕见它，</a:t>
            </a:r>
            <a:endParaRPr lang="en-US" altLang="zh-CN" sz="4000" b="1" dirty="0">
              <a:solidFill>
                <a:prstClr val="black"/>
              </a:solidFill>
              <a:latin typeface="楷体"/>
              <a:ea typeface="楷体"/>
            </a:endParaRPr>
          </a:p>
          <a:p>
            <a:pPr algn="ctr" defTabSz="1219140">
              <a:lnSpc>
                <a:spcPct val="150000"/>
              </a:lnSpc>
            </a:pPr>
            <a:r>
              <a:rPr lang="zh-CN" altLang="en-US" sz="4000" b="1" dirty="0">
                <a:solidFill>
                  <a:prstClr val="black"/>
                </a:solidFill>
                <a:latin typeface="楷体"/>
                <a:ea typeface="楷体"/>
              </a:rPr>
              <a:t>棉花最欢迎。</a:t>
            </a:r>
          </a:p>
        </p:txBody>
      </p:sp>
      <p:pic>
        <p:nvPicPr>
          <p:cNvPr id="26" name="Picture 17" descr="E:\2022年工作\人教教学易（数学）\二上-数字课堂(2022-08-11换图)\2022-08-18一审修改\图画\瓢虫.png">
            <a:extLst>
              <a:ext uri="{FF2B5EF4-FFF2-40B4-BE49-F238E27FC236}">
                <a16:creationId xmlns:a16="http://schemas.microsoft.com/office/drawing/2014/main" id="{87E835DF-A136-087D-9750-3A6BF4967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139" y="1730281"/>
            <a:ext cx="3693861" cy="401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BBD8429-947B-115D-46C0-C596EFA56EC9}"/>
              </a:ext>
            </a:extLst>
          </p:cNvPr>
          <p:cNvSpPr txBox="1"/>
          <p:nvPr/>
        </p:nvSpPr>
        <p:spPr>
          <a:xfrm>
            <a:off x="3044531" y="5365472"/>
            <a:ext cx="18813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七星瓢虫</a:t>
            </a:r>
            <a:endParaRPr lang="en-US" sz="2000" b="1"/>
          </a:p>
        </p:txBody>
      </p:sp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319AE13A-6894-EF26-CD5A-3DB11CB51EEE}"/>
              </a:ext>
            </a:extLst>
          </p:cNvPr>
          <p:cNvSpPr/>
          <p:nvPr/>
        </p:nvSpPr>
        <p:spPr>
          <a:xfrm>
            <a:off x="4798173" y="813508"/>
            <a:ext cx="4933513" cy="1153678"/>
          </a:xfrm>
          <a:prstGeom prst="wedgeRoundRectCallout">
            <a:avLst>
              <a:gd name="adj1" fmla="val -58081"/>
              <a:gd name="adj2" fmla="val 4607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数一数，一只七星瓢虫身上有几个点呢？</a:t>
            </a:r>
          </a:p>
        </p:txBody>
      </p:sp>
      <p:sp>
        <p:nvSpPr>
          <p:cNvPr id="6" name="Text Box 16">
            <a:extLst>
              <a:ext uri="{FF2B5EF4-FFF2-40B4-BE49-F238E27FC236}">
                <a16:creationId xmlns:a16="http://schemas.microsoft.com/office/drawing/2014/main" id="{FAC5E9CD-0314-3922-57AA-4F130C3B4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5206" y="4444844"/>
            <a:ext cx="141442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楷体" pitchFamily="49" charset="-122"/>
              </a:rPr>
              <a:t>7</a:t>
            </a:r>
            <a:r>
              <a:rPr lang="zh-CN" altLang="en-US" sz="4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楷体" pitchFamily="49" charset="-122"/>
              </a:rPr>
              <a:t>个</a:t>
            </a:r>
            <a:endParaRPr lang="en-US" altLang="zh-CN" sz="4400" b="1">
              <a:solidFill>
                <a:srgbClr val="FF0000"/>
              </a:solidFill>
              <a:latin typeface="楷体" pitchFamily="49" charset="-122"/>
              <a:ea typeface="楷体" pitchFamily="49" charset="-122"/>
              <a:cs typeface="Times New Roman" pitchFamily="18" charset="0"/>
              <a:sym typeface="楷体" pitchFamily="49" charset="-122"/>
            </a:endParaRPr>
          </a:p>
        </p:txBody>
      </p: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AE54122D-DAD1-A70C-FE56-D8695AE9BE83}"/>
              </a:ext>
            </a:extLst>
          </p:cNvPr>
          <p:cNvSpPr/>
          <p:nvPr/>
        </p:nvSpPr>
        <p:spPr>
          <a:xfrm>
            <a:off x="5452730" y="5031829"/>
            <a:ext cx="4101655" cy="752665"/>
          </a:xfrm>
          <a:prstGeom prst="wedgeRoundRectCallout">
            <a:avLst>
              <a:gd name="adj1" fmla="val -46281"/>
              <a:gd name="adj2" fmla="val -7873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只、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只、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只呢？</a:t>
            </a:r>
          </a:p>
        </p:txBody>
      </p:sp>
    </p:spTree>
    <p:extLst>
      <p:ext uri="{BB962C8B-B14F-4D97-AF65-F5344CB8AC3E}">
        <p14:creationId xmlns:p14="http://schemas.microsoft.com/office/powerpoint/2010/main" val="256312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bldLvl="0" autoUpdateAnimBg="0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A84D092C-1EB3-A221-1820-066EF782B2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788452"/>
              </p:ext>
            </p:extLst>
          </p:nvPr>
        </p:nvGraphicFramePr>
        <p:xfrm>
          <a:off x="6964344" y="4187557"/>
          <a:ext cx="4695313" cy="2133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3701">
                  <a:extLst>
                    <a:ext uri="{9D8B030D-6E8A-4147-A177-3AD203B41FA5}">
                      <a16:colId xmlns:a16="http://schemas.microsoft.com/office/drawing/2014/main" val="1062745554"/>
                    </a:ext>
                  </a:extLst>
                </a:gridCol>
                <a:gridCol w="524516">
                  <a:extLst>
                    <a:ext uri="{9D8B030D-6E8A-4147-A177-3AD203B41FA5}">
                      <a16:colId xmlns:a16="http://schemas.microsoft.com/office/drawing/2014/main" val="2232222475"/>
                    </a:ext>
                  </a:extLst>
                </a:gridCol>
                <a:gridCol w="524516">
                  <a:extLst>
                    <a:ext uri="{9D8B030D-6E8A-4147-A177-3AD203B41FA5}">
                      <a16:colId xmlns:a16="http://schemas.microsoft.com/office/drawing/2014/main" val="2077886926"/>
                    </a:ext>
                  </a:extLst>
                </a:gridCol>
                <a:gridCol w="524516">
                  <a:extLst>
                    <a:ext uri="{9D8B030D-6E8A-4147-A177-3AD203B41FA5}">
                      <a16:colId xmlns:a16="http://schemas.microsoft.com/office/drawing/2014/main" val="1515913207"/>
                    </a:ext>
                  </a:extLst>
                </a:gridCol>
                <a:gridCol w="524516">
                  <a:extLst>
                    <a:ext uri="{9D8B030D-6E8A-4147-A177-3AD203B41FA5}">
                      <a16:colId xmlns:a16="http://schemas.microsoft.com/office/drawing/2014/main" val="1540956770"/>
                    </a:ext>
                  </a:extLst>
                </a:gridCol>
                <a:gridCol w="524516">
                  <a:extLst>
                    <a:ext uri="{9D8B030D-6E8A-4147-A177-3AD203B41FA5}">
                      <a16:colId xmlns:a16="http://schemas.microsoft.com/office/drawing/2014/main" val="1274483712"/>
                    </a:ext>
                  </a:extLst>
                </a:gridCol>
                <a:gridCol w="524516">
                  <a:extLst>
                    <a:ext uri="{9D8B030D-6E8A-4147-A177-3AD203B41FA5}">
                      <a16:colId xmlns:a16="http://schemas.microsoft.com/office/drawing/2014/main" val="3972176066"/>
                    </a:ext>
                  </a:extLst>
                </a:gridCol>
                <a:gridCol w="524516">
                  <a:extLst>
                    <a:ext uri="{9D8B030D-6E8A-4147-A177-3AD203B41FA5}">
                      <a16:colId xmlns:a16="http://schemas.microsoft.com/office/drawing/2014/main" val="3724372753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拼图个数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7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56005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拼板块数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7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523643"/>
                  </a:ext>
                </a:extLst>
              </a:tr>
            </a:tbl>
          </a:graphicData>
        </a:graphic>
      </p:graphicFrame>
      <p:sp>
        <p:nvSpPr>
          <p:cNvPr id="7" name="流程图: 终止 6">
            <a:extLst>
              <a:ext uri="{FF2B5EF4-FFF2-40B4-BE49-F238E27FC236}">
                <a16:creationId xmlns:a16="http://schemas.microsoft.com/office/drawing/2014/main" id="{F1DAB2D6-37C4-EDDA-92FC-FB373FA6F14B}"/>
              </a:ext>
            </a:extLst>
          </p:cNvPr>
          <p:cNvSpPr/>
          <p:nvPr/>
        </p:nvSpPr>
        <p:spPr>
          <a:xfrm>
            <a:off x="128613" y="207774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探索新知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D2C7C9F-5A61-5128-2AED-85969A9EE9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978" y="1404434"/>
            <a:ext cx="904663" cy="90466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ADC9BF0-C2A7-3BBB-C338-FA7FEFB3FB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13" y="2208775"/>
            <a:ext cx="7582714" cy="3711516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056D7622-100A-4BC3-B718-DC0D72C37FA0}"/>
              </a:ext>
            </a:extLst>
          </p:cNvPr>
          <p:cNvSpPr txBox="1"/>
          <p:nvPr/>
        </p:nvSpPr>
        <p:spPr>
          <a:xfrm>
            <a:off x="8018451" y="5494387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D0FE40A-620F-30DD-B5C7-80516CC05A09}"/>
              </a:ext>
            </a:extLst>
          </p:cNvPr>
          <p:cNvSpPr txBox="1"/>
          <p:nvPr/>
        </p:nvSpPr>
        <p:spPr>
          <a:xfrm>
            <a:off x="8433701" y="5481686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286ECA5-6DB1-747C-973F-92CDDF368226}"/>
              </a:ext>
            </a:extLst>
          </p:cNvPr>
          <p:cNvSpPr txBox="1"/>
          <p:nvPr/>
        </p:nvSpPr>
        <p:spPr>
          <a:xfrm>
            <a:off x="9012669" y="5481685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D8A0B06-2B36-2E43-F724-3EF56A110C8C}"/>
              </a:ext>
            </a:extLst>
          </p:cNvPr>
          <p:cNvSpPr txBox="1"/>
          <p:nvPr/>
        </p:nvSpPr>
        <p:spPr>
          <a:xfrm>
            <a:off x="9491142" y="5494386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5B1718E-ECF2-C9EE-E312-41008E264E62}"/>
              </a:ext>
            </a:extLst>
          </p:cNvPr>
          <p:cNvSpPr txBox="1"/>
          <p:nvPr/>
        </p:nvSpPr>
        <p:spPr>
          <a:xfrm>
            <a:off x="10034455" y="5481684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5FFE3CC-9151-7579-67F8-6CE0D6CD695B}"/>
              </a:ext>
            </a:extLst>
          </p:cNvPr>
          <p:cNvSpPr txBox="1"/>
          <p:nvPr/>
        </p:nvSpPr>
        <p:spPr>
          <a:xfrm>
            <a:off x="10549538" y="5494385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C1588FF-D677-FB1D-A0D2-67E0AADF341A}"/>
              </a:ext>
            </a:extLst>
          </p:cNvPr>
          <p:cNvSpPr txBox="1"/>
          <p:nvPr/>
        </p:nvSpPr>
        <p:spPr>
          <a:xfrm>
            <a:off x="11077322" y="5518306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A0AA862-9243-E1B2-67E0-440C9B6BB302}"/>
              </a:ext>
            </a:extLst>
          </p:cNvPr>
          <p:cNvSpPr txBox="1"/>
          <p:nvPr/>
        </p:nvSpPr>
        <p:spPr>
          <a:xfrm>
            <a:off x="2878706" y="355753"/>
            <a:ext cx="7962900" cy="189494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B0F0"/>
                </a:solidFill>
              </a:rPr>
              <a:t>任务</a:t>
            </a:r>
            <a:r>
              <a:rPr lang="en-US" altLang="zh-CN" sz="2800" b="1">
                <a:solidFill>
                  <a:srgbClr val="00B0F0"/>
                </a:solidFill>
              </a:rPr>
              <a:t>1</a:t>
            </a:r>
          </a:p>
          <a:p>
            <a:pPr>
              <a:lnSpc>
                <a:spcPct val="120000"/>
              </a:lnSpc>
            </a:pPr>
            <a:r>
              <a:rPr lang="en-US" sz="2400" b="1"/>
              <a:t>1.</a:t>
            </a:r>
            <a:r>
              <a:rPr lang="zh-CN" altLang="en-US" sz="2400" b="1"/>
              <a:t>数一数，填一填，这里一共有</a:t>
            </a:r>
            <a:r>
              <a:rPr lang="en-US" altLang="zh-CN" sz="2400" b="1"/>
              <a:t>7</a:t>
            </a:r>
            <a:r>
              <a:rPr lang="zh-CN" altLang="en-US" sz="2400" b="1"/>
              <a:t>个拼图，每个拼图由几块不同颜色的拼板组成的？</a:t>
            </a:r>
            <a:endParaRPr lang="en-US" altLang="zh-CN" sz="2400" b="1"/>
          </a:p>
          <a:p>
            <a:pPr>
              <a:lnSpc>
                <a:spcPct val="120000"/>
              </a:lnSpc>
            </a:pPr>
            <a:r>
              <a:rPr lang="en-US" sz="2400" b="1"/>
              <a:t>2.</a:t>
            </a:r>
            <a:r>
              <a:rPr lang="zh-CN" altLang="en-US" sz="2400" b="1"/>
              <a:t>多个拼图一共有多少块拼板呢？那你是怎么得出来的？</a:t>
            </a:r>
            <a:endParaRPr lang="en-US" sz="2400" b="1"/>
          </a:p>
        </p:txBody>
      </p:sp>
    </p:spTree>
    <p:extLst>
      <p:ext uri="{BB962C8B-B14F-4D97-AF65-F5344CB8AC3E}">
        <p14:creationId xmlns:p14="http://schemas.microsoft.com/office/powerpoint/2010/main" val="46941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66047F1-9B24-735A-A196-467AF3E858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415693"/>
              </p:ext>
            </p:extLst>
          </p:nvPr>
        </p:nvGraphicFramePr>
        <p:xfrm>
          <a:off x="2395519" y="1180832"/>
          <a:ext cx="4695313" cy="2133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3701">
                  <a:extLst>
                    <a:ext uri="{9D8B030D-6E8A-4147-A177-3AD203B41FA5}">
                      <a16:colId xmlns:a16="http://schemas.microsoft.com/office/drawing/2014/main" val="1062745554"/>
                    </a:ext>
                  </a:extLst>
                </a:gridCol>
                <a:gridCol w="524516">
                  <a:extLst>
                    <a:ext uri="{9D8B030D-6E8A-4147-A177-3AD203B41FA5}">
                      <a16:colId xmlns:a16="http://schemas.microsoft.com/office/drawing/2014/main" val="2232222475"/>
                    </a:ext>
                  </a:extLst>
                </a:gridCol>
                <a:gridCol w="524516">
                  <a:extLst>
                    <a:ext uri="{9D8B030D-6E8A-4147-A177-3AD203B41FA5}">
                      <a16:colId xmlns:a16="http://schemas.microsoft.com/office/drawing/2014/main" val="2077886926"/>
                    </a:ext>
                  </a:extLst>
                </a:gridCol>
                <a:gridCol w="524516">
                  <a:extLst>
                    <a:ext uri="{9D8B030D-6E8A-4147-A177-3AD203B41FA5}">
                      <a16:colId xmlns:a16="http://schemas.microsoft.com/office/drawing/2014/main" val="1515913207"/>
                    </a:ext>
                  </a:extLst>
                </a:gridCol>
                <a:gridCol w="524516">
                  <a:extLst>
                    <a:ext uri="{9D8B030D-6E8A-4147-A177-3AD203B41FA5}">
                      <a16:colId xmlns:a16="http://schemas.microsoft.com/office/drawing/2014/main" val="1540956770"/>
                    </a:ext>
                  </a:extLst>
                </a:gridCol>
                <a:gridCol w="524516">
                  <a:extLst>
                    <a:ext uri="{9D8B030D-6E8A-4147-A177-3AD203B41FA5}">
                      <a16:colId xmlns:a16="http://schemas.microsoft.com/office/drawing/2014/main" val="1274483712"/>
                    </a:ext>
                  </a:extLst>
                </a:gridCol>
                <a:gridCol w="524516">
                  <a:extLst>
                    <a:ext uri="{9D8B030D-6E8A-4147-A177-3AD203B41FA5}">
                      <a16:colId xmlns:a16="http://schemas.microsoft.com/office/drawing/2014/main" val="3972176066"/>
                    </a:ext>
                  </a:extLst>
                </a:gridCol>
                <a:gridCol w="524516">
                  <a:extLst>
                    <a:ext uri="{9D8B030D-6E8A-4147-A177-3AD203B41FA5}">
                      <a16:colId xmlns:a16="http://schemas.microsoft.com/office/drawing/2014/main" val="3724372753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拼图个数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7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56005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拼板块数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7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523643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BD29CADE-2F7F-4BFC-804B-46338DB06740}"/>
              </a:ext>
            </a:extLst>
          </p:cNvPr>
          <p:cNvSpPr txBox="1"/>
          <p:nvPr/>
        </p:nvSpPr>
        <p:spPr>
          <a:xfrm>
            <a:off x="3449626" y="248766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B6F2668-420B-02FF-DF86-73A4F90A4E66}"/>
              </a:ext>
            </a:extLst>
          </p:cNvPr>
          <p:cNvSpPr txBox="1"/>
          <p:nvPr/>
        </p:nvSpPr>
        <p:spPr>
          <a:xfrm>
            <a:off x="3864876" y="2474961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D9DDA32-FA38-5DC3-9F49-53DCEA2E72BF}"/>
              </a:ext>
            </a:extLst>
          </p:cNvPr>
          <p:cNvSpPr txBox="1"/>
          <p:nvPr/>
        </p:nvSpPr>
        <p:spPr>
          <a:xfrm>
            <a:off x="4443844" y="247496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49FDBEA-D699-94FE-9782-B7D8424AB8E6}"/>
              </a:ext>
            </a:extLst>
          </p:cNvPr>
          <p:cNvSpPr txBox="1"/>
          <p:nvPr/>
        </p:nvSpPr>
        <p:spPr>
          <a:xfrm>
            <a:off x="4922317" y="2487661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E9FCB10-B5D7-686E-4EB1-26A1FE236199}"/>
              </a:ext>
            </a:extLst>
          </p:cNvPr>
          <p:cNvSpPr txBox="1"/>
          <p:nvPr/>
        </p:nvSpPr>
        <p:spPr>
          <a:xfrm>
            <a:off x="5465630" y="2474959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76A19A8-9FD2-9F7F-644D-10A2EA1A5949}"/>
              </a:ext>
            </a:extLst>
          </p:cNvPr>
          <p:cNvSpPr txBox="1"/>
          <p:nvPr/>
        </p:nvSpPr>
        <p:spPr>
          <a:xfrm>
            <a:off x="5980713" y="248766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A70728F-FAA7-7709-6880-8CCB092369D4}"/>
              </a:ext>
            </a:extLst>
          </p:cNvPr>
          <p:cNvSpPr txBox="1"/>
          <p:nvPr/>
        </p:nvSpPr>
        <p:spPr>
          <a:xfrm>
            <a:off x="6508497" y="2511581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FC1D2D5-3C6C-A99A-EE03-8EBC65C4DF4A}"/>
              </a:ext>
            </a:extLst>
          </p:cNvPr>
          <p:cNvSpPr txBox="1"/>
          <p:nvPr/>
        </p:nvSpPr>
        <p:spPr>
          <a:xfrm>
            <a:off x="1352518" y="3996893"/>
            <a:ext cx="7962900" cy="145501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B0F0"/>
                </a:solidFill>
              </a:rPr>
              <a:t>任务</a:t>
            </a:r>
            <a:r>
              <a:rPr lang="en-US" altLang="zh-CN" sz="2800" b="1">
                <a:solidFill>
                  <a:srgbClr val="00B0F0"/>
                </a:solidFill>
              </a:rPr>
              <a:t>2</a:t>
            </a:r>
          </a:p>
          <a:p>
            <a:pPr>
              <a:lnSpc>
                <a:spcPct val="120000"/>
              </a:lnSpc>
            </a:pPr>
            <a:r>
              <a:rPr lang="en-US" sz="2400" b="1"/>
              <a:t>1.</a:t>
            </a:r>
            <a:r>
              <a:rPr lang="zh-CN" altLang="en-US" sz="2400" b="1"/>
              <a:t>写出所有的乘法算式（成对写不容易遗漏哟）；</a:t>
            </a:r>
            <a:endParaRPr lang="en-US" altLang="zh-CN" sz="2400" b="1"/>
          </a:p>
          <a:p>
            <a:pPr>
              <a:lnSpc>
                <a:spcPct val="120000"/>
              </a:lnSpc>
            </a:pPr>
            <a:r>
              <a:rPr lang="en-US" sz="2400" b="1"/>
              <a:t>2.</a:t>
            </a:r>
            <a:r>
              <a:rPr lang="zh-CN" altLang="en-US" sz="2400" b="1"/>
              <a:t>尝试编一下</a:t>
            </a:r>
            <a:r>
              <a:rPr lang="en-US" altLang="zh-CN" sz="2400" b="1"/>
              <a:t>7</a:t>
            </a:r>
            <a:r>
              <a:rPr lang="zh-CN" altLang="en-US" sz="2400" b="1"/>
              <a:t>的乘法口诀。</a:t>
            </a:r>
            <a:endParaRPr lang="en-US" sz="2400" b="1"/>
          </a:p>
        </p:txBody>
      </p:sp>
    </p:spTree>
    <p:extLst>
      <p:ext uri="{BB962C8B-B14F-4D97-AF65-F5344CB8AC3E}">
        <p14:creationId xmlns:p14="http://schemas.microsoft.com/office/powerpoint/2010/main" val="321886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9B355F0-27BE-5F13-D572-809D7460D4CA}"/>
              </a:ext>
            </a:extLst>
          </p:cNvPr>
          <p:cNvSpPr txBox="1"/>
          <p:nvPr/>
        </p:nvSpPr>
        <p:spPr>
          <a:xfrm>
            <a:off x="1053547" y="1940678"/>
            <a:ext cx="21717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  <a:sym typeface="宋体" pitchFamily="2" charset="-122"/>
              </a:rPr>
              <a:t>7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  <a:sym typeface="宋体" pitchFamily="2" charset="-122"/>
              </a:rPr>
              <a:t>×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  <a:sym typeface="Times New Roman" pitchFamily="18" charset="0"/>
              </a:rPr>
              <a:t>1=7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63DD73D-C24B-0E10-A36A-88E6772EECF0}"/>
              </a:ext>
            </a:extLst>
          </p:cNvPr>
          <p:cNvGrpSpPr/>
          <p:nvPr/>
        </p:nvGrpSpPr>
        <p:grpSpPr>
          <a:xfrm>
            <a:off x="1053547" y="2545135"/>
            <a:ext cx="2272787" cy="646331"/>
            <a:chOff x="1845823" y="1897371"/>
            <a:chExt cx="2272787" cy="646331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0F46DAB-CFB7-E86D-A09C-83CFCF32A28E}"/>
                </a:ext>
              </a:extLst>
            </p:cNvPr>
            <p:cNvSpPr txBox="1"/>
            <p:nvPr/>
          </p:nvSpPr>
          <p:spPr>
            <a:xfrm>
              <a:off x="1845823" y="1897371"/>
              <a:ext cx="217170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宋体" pitchFamily="2" charset="-122"/>
                </a:rPr>
                <a:t>7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宋体" pitchFamily="2" charset="-122"/>
                </a:rPr>
                <a:t>×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Times New Roman" pitchFamily="18" charset="0"/>
                </a:rPr>
                <a:t>2=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0356EBB-97F5-8567-4E56-A99A1E92F4FA}"/>
                </a:ext>
              </a:extLst>
            </p:cNvPr>
            <p:cNvSpPr/>
            <p:nvPr/>
          </p:nvSpPr>
          <p:spPr>
            <a:xfrm>
              <a:off x="3189294" y="1955192"/>
              <a:ext cx="929316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6E2BF9F8-B9EC-22EF-A37E-8D260AD9DEF6}"/>
              </a:ext>
            </a:extLst>
          </p:cNvPr>
          <p:cNvGrpSpPr/>
          <p:nvPr/>
        </p:nvGrpSpPr>
        <p:grpSpPr>
          <a:xfrm>
            <a:off x="1053547" y="3187692"/>
            <a:ext cx="2272787" cy="646331"/>
            <a:chOff x="1845823" y="1897371"/>
            <a:chExt cx="2272787" cy="646331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5D512CB1-BA14-DA9C-A42F-168CC98CFDE6}"/>
                </a:ext>
              </a:extLst>
            </p:cNvPr>
            <p:cNvSpPr txBox="1"/>
            <p:nvPr/>
          </p:nvSpPr>
          <p:spPr>
            <a:xfrm>
              <a:off x="1845823" y="1897371"/>
              <a:ext cx="217170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宋体" pitchFamily="2" charset="-122"/>
                </a:rPr>
                <a:t>7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宋体" pitchFamily="2" charset="-122"/>
                </a:rPr>
                <a:t>×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Times New Roman" pitchFamily="18" charset="0"/>
                </a:rPr>
                <a:t>3=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5A7C1CB-64EF-080C-1CF5-DAF34DD5706F}"/>
                </a:ext>
              </a:extLst>
            </p:cNvPr>
            <p:cNvSpPr/>
            <p:nvPr/>
          </p:nvSpPr>
          <p:spPr>
            <a:xfrm>
              <a:off x="3189294" y="1955192"/>
              <a:ext cx="929316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6567D52-B8FA-AF9B-442A-281360E7E50B}"/>
              </a:ext>
            </a:extLst>
          </p:cNvPr>
          <p:cNvGrpSpPr/>
          <p:nvPr/>
        </p:nvGrpSpPr>
        <p:grpSpPr>
          <a:xfrm>
            <a:off x="1053547" y="3855649"/>
            <a:ext cx="2272787" cy="646331"/>
            <a:chOff x="1845823" y="1897371"/>
            <a:chExt cx="2272787" cy="646331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43878F3B-02E0-706D-64D5-314C170BE75B}"/>
                </a:ext>
              </a:extLst>
            </p:cNvPr>
            <p:cNvSpPr txBox="1"/>
            <p:nvPr/>
          </p:nvSpPr>
          <p:spPr>
            <a:xfrm>
              <a:off x="1845823" y="1897371"/>
              <a:ext cx="217170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宋体" pitchFamily="2" charset="-122"/>
                </a:rPr>
                <a:t>7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宋体" pitchFamily="2" charset="-122"/>
                </a:rPr>
                <a:t>×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Times New Roman" pitchFamily="18" charset="0"/>
                </a:rPr>
                <a:t>4=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FF420FC1-5069-0400-A5C5-7580F9940ADF}"/>
                </a:ext>
              </a:extLst>
            </p:cNvPr>
            <p:cNvSpPr/>
            <p:nvPr/>
          </p:nvSpPr>
          <p:spPr>
            <a:xfrm>
              <a:off x="3189294" y="1955192"/>
              <a:ext cx="929316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A5B6B3DF-2F85-444F-6014-9C1B3CFC7484}"/>
              </a:ext>
            </a:extLst>
          </p:cNvPr>
          <p:cNvGrpSpPr/>
          <p:nvPr/>
        </p:nvGrpSpPr>
        <p:grpSpPr>
          <a:xfrm>
            <a:off x="1053547" y="4510906"/>
            <a:ext cx="2272787" cy="646331"/>
            <a:chOff x="1845823" y="1897371"/>
            <a:chExt cx="2272787" cy="646331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24603F0A-9598-057F-3EAA-10AE176F023D}"/>
                </a:ext>
              </a:extLst>
            </p:cNvPr>
            <p:cNvSpPr txBox="1"/>
            <p:nvPr/>
          </p:nvSpPr>
          <p:spPr>
            <a:xfrm>
              <a:off x="1845823" y="1897371"/>
              <a:ext cx="217170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宋体" pitchFamily="2" charset="-122"/>
                </a:rPr>
                <a:t>7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宋体" pitchFamily="2" charset="-122"/>
                </a:rPr>
                <a:t>×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Times New Roman" pitchFamily="18" charset="0"/>
                </a:rPr>
                <a:t>5=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D2057AB-D308-57E3-34C9-C95610A366F8}"/>
                </a:ext>
              </a:extLst>
            </p:cNvPr>
            <p:cNvSpPr/>
            <p:nvPr/>
          </p:nvSpPr>
          <p:spPr>
            <a:xfrm>
              <a:off x="3189294" y="1955192"/>
              <a:ext cx="929316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D9CB7F54-28DF-535C-1C1E-A19BE5F92F5E}"/>
              </a:ext>
            </a:extLst>
          </p:cNvPr>
          <p:cNvGrpSpPr/>
          <p:nvPr/>
        </p:nvGrpSpPr>
        <p:grpSpPr>
          <a:xfrm>
            <a:off x="1053547" y="5191563"/>
            <a:ext cx="2272787" cy="646331"/>
            <a:chOff x="1845823" y="1897371"/>
            <a:chExt cx="2272787" cy="646331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6C5E61C5-3653-6C8B-1ED4-654C41BD2CC8}"/>
                </a:ext>
              </a:extLst>
            </p:cNvPr>
            <p:cNvSpPr txBox="1"/>
            <p:nvPr/>
          </p:nvSpPr>
          <p:spPr>
            <a:xfrm>
              <a:off x="1845823" y="1897371"/>
              <a:ext cx="217170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宋体" pitchFamily="2" charset="-122"/>
                </a:rPr>
                <a:t>7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宋体" pitchFamily="2" charset="-122"/>
                </a:rPr>
                <a:t>×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Times New Roman" pitchFamily="18" charset="0"/>
                </a:rPr>
                <a:t>6=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A61506A4-6318-482A-CC72-CD304044952B}"/>
                </a:ext>
              </a:extLst>
            </p:cNvPr>
            <p:cNvSpPr/>
            <p:nvPr/>
          </p:nvSpPr>
          <p:spPr>
            <a:xfrm>
              <a:off x="3189294" y="1955192"/>
              <a:ext cx="929316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237FCE7A-EED5-FE83-E626-E8D9670D28D5}"/>
              </a:ext>
            </a:extLst>
          </p:cNvPr>
          <p:cNvGrpSpPr/>
          <p:nvPr/>
        </p:nvGrpSpPr>
        <p:grpSpPr>
          <a:xfrm>
            <a:off x="1053547" y="5846817"/>
            <a:ext cx="2272787" cy="646331"/>
            <a:chOff x="1845823" y="1897371"/>
            <a:chExt cx="2272787" cy="646331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A89EFE09-872F-E658-1E47-E0761A23E853}"/>
                </a:ext>
              </a:extLst>
            </p:cNvPr>
            <p:cNvSpPr txBox="1"/>
            <p:nvPr/>
          </p:nvSpPr>
          <p:spPr>
            <a:xfrm>
              <a:off x="1845823" y="1897371"/>
              <a:ext cx="217170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宋体" pitchFamily="2" charset="-122"/>
                </a:rPr>
                <a:t>7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宋体" pitchFamily="2" charset="-122"/>
                </a:rPr>
                <a:t>×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Times New Roman" pitchFamily="18" charset="0"/>
                </a:rPr>
                <a:t>7=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EF4BE757-4F30-8E6F-DA20-B3B92F4E8C16}"/>
                </a:ext>
              </a:extLst>
            </p:cNvPr>
            <p:cNvSpPr/>
            <p:nvPr/>
          </p:nvSpPr>
          <p:spPr>
            <a:xfrm>
              <a:off x="3189294" y="1955192"/>
              <a:ext cx="929316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DF3B41D8-D388-224F-563A-38B7B45C7CCC}"/>
              </a:ext>
            </a:extLst>
          </p:cNvPr>
          <p:cNvSpPr txBox="1"/>
          <p:nvPr/>
        </p:nvSpPr>
        <p:spPr>
          <a:xfrm>
            <a:off x="4299537" y="1940678"/>
            <a:ext cx="21717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  <a:sym typeface="宋体" pitchFamily="2" charset="-122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  <a:sym typeface="宋体" pitchFamily="2" charset="-122"/>
              </a:rPr>
              <a:t>×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  <a:sym typeface="Times New Roman" pitchFamily="18" charset="0"/>
              </a:rPr>
              <a:t>7=7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910E85FF-A709-368C-E1EE-BAE75A9EAA6D}"/>
              </a:ext>
            </a:extLst>
          </p:cNvPr>
          <p:cNvGrpSpPr/>
          <p:nvPr/>
        </p:nvGrpSpPr>
        <p:grpSpPr>
          <a:xfrm>
            <a:off x="4299537" y="2545135"/>
            <a:ext cx="2272787" cy="646331"/>
            <a:chOff x="1845823" y="1897371"/>
            <a:chExt cx="2272787" cy="646331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F883A31F-1DCC-4AFA-2485-7C13B1B397B9}"/>
                </a:ext>
              </a:extLst>
            </p:cNvPr>
            <p:cNvSpPr txBox="1"/>
            <p:nvPr/>
          </p:nvSpPr>
          <p:spPr>
            <a:xfrm>
              <a:off x="1845823" y="1897371"/>
              <a:ext cx="217170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宋体" pitchFamily="2" charset="-122"/>
                </a:rPr>
                <a:t>2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宋体" pitchFamily="2" charset="-122"/>
                </a:rPr>
                <a:t>×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Times New Roman" pitchFamily="18" charset="0"/>
                </a:rPr>
                <a:t>7=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5A88C05F-FFFF-8E16-484F-8479642E1E45}"/>
                </a:ext>
              </a:extLst>
            </p:cNvPr>
            <p:cNvSpPr/>
            <p:nvPr/>
          </p:nvSpPr>
          <p:spPr>
            <a:xfrm>
              <a:off x="3189294" y="1955192"/>
              <a:ext cx="929316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962BDB9B-544F-FFC8-D0B2-D3D2762BD36B}"/>
              </a:ext>
            </a:extLst>
          </p:cNvPr>
          <p:cNvGrpSpPr/>
          <p:nvPr/>
        </p:nvGrpSpPr>
        <p:grpSpPr>
          <a:xfrm>
            <a:off x="4034937" y="3187691"/>
            <a:ext cx="2537387" cy="646331"/>
            <a:chOff x="4434877" y="2596357"/>
            <a:chExt cx="2537387" cy="646331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A8BD0C4D-47B0-762A-4BBE-D4D55E62EF49}"/>
                </a:ext>
              </a:extLst>
            </p:cNvPr>
            <p:cNvGrpSpPr/>
            <p:nvPr/>
          </p:nvGrpSpPr>
          <p:grpSpPr>
            <a:xfrm>
              <a:off x="4699477" y="2596357"/>
              <a:ext cx="2272787" cy="646331"/>
              <a:chOff x="1845823" y="1897371"/>
              <a:chExt cx="2272787" cy="646331"/>
            </a:xfrm>
          </p:grpSpPr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D2BCB1F5-3ECF-1C97-8D2A-039AE6814854}"/>
                  </a:ext>
                </a:extLst>
              </p:cNvPr>
              <p:cNvSpPr txBox="1"/>
              <p:nvPr/>
            </p:nvSpPr>
            <p:spPr>
              <a:xfrm>
                <a:off x="1845823" y="1897371"/>
                <a:ext cx="217170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  <a:defRPr/>
                </a:pPr>
                <a:r>
                  <a:rPr lang="en-US" altLang="zh-CN" sz="3600" b="1" dirty="0">
                    <a:solidFill>
                      <a:prstClr val="black"/>
                    </a:solidFill>
                    <a:latin typeface="Times New Roman" pitchFamily="18" charset="0"/>
                    <a:ea typeface="黑体" pitchFamily="49" charset="-122"/>
                    <a:sym typeface="宋体" pitchFamily="2" charset="-122"/>
                  </a:rPr>
                  <a:t>  </a:t>
                </a:r>
                <a:r>
                  <a:rPr kumimoji="0" lang="zh-CN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  <a:sym typeface="宋体" pitchFamily="2" charset="-122"/>
                  </a:rPr>
                  <a:t>×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  <a:sym typeface="Times New Roman" pitchFamily="18" charset="0"/>
                  </a:rPr>
                  <a:t>7=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Times New Roman" pitchFamily="18" charset="0"/>
                  <a:sym typeface="Times New Roman" pitchFamily="18" charset="0"/>
                </a:endParaRPr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BB8E0A10-5EEF-B270-BA82-016E80C493DC}"/>
                  </a:ext>
                </a:extLst>
              </p:cNvPr>
              <p:cNvSpPr/>
              <p:nvPr/>
            </p:nvSpPr>
            <p:spPr>
              <a:xfrm>
                <a:off x="3189294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ADFBFFF3-8AF8-4AA9-12A5-12BE220143A6}"/>
                </a:ext>
              </a:extLst>
            </p:cNvPr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25524A9D-1B3C-1E42-8D7D-6D83A637A84C}"/>
              </a:ext>
            </a:extLst>
          </p:cNvPr>
          <p:cNvGrpSpPr/>
          <p:nvPr/>
        </p:nvGrpSpPr>
        <p:grpSpPr>
          <a:xfrm>
            <a:off x="4034937" y="3855649"/>
            <a:ext cx="2537387" cy="646331"/>
            <a:chOff x="4434877" y="2596357"/>
            <a:chExt cx="2537387" cy="646331"/>
          </a:xfrm>
        </p:grpSpPr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CAEB8F9C-745E-20F3-0F0C-4224CD2FB2CB}"/>
                </a:ext>
              </a:extLst>
            </p:cNvPr>
            <p:cNvGrpSpPr/>
            <p:nvPr/>
          </p:nvGrpSpPr>
          <p:grpSpPr>
            <a:xfrm>
              <a:off x="4699477" y="2596357"/>
              <a:ext cx="2272787" cy="646331"/>
              <a:chOff x="1845823" y="1897371"/>
              <a:chExt cx="2272787" cy="646331"/>
            </a:xfrm>
          </p:grpSpPr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6F36E31D-F3FB-8208-6558-42965C0F05FC}"/>
                  </a:ext>
                </a:extLst>
              </p:cNvPr>
              <p:cNvSpPr txBox="1"/>
              <p:nvPr/>
            </p:nvSpPr>
            <p:spPr>
              <a:xfrm>
                <a:off x="1845823" y="1897371"/>
                <a:ext cx="217170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  <a:defRPr/>
                </a:pPr>
                <a:r>
                  <a:rPr lang="en-US" altLang="zh-CN" sz="3600" b="1" dirty="0">
                    <a:solidFill>
                      <a:prstClr val="black"/>
                    </a:solidFill>
                    <a:latin typeface="Times New Roman" pitchFamily="18" charset="0"/>
                    <a:ea typeface="黑体" pitchFamily="49" charset="-122"/>
                    <a:sym typeface="宋体" pitchFamily="2" charset="-122"/>
                  </a:rPr>
                  <a:t>  </a:t>
                </a:r>
                <a:r>
                  <a:rPr kumimoji="0" lang="zh-CN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  <a:sym typeface="宋体" pitchFamily="2" charset="-122"/>
                  </a:rPr>
                  <a:t>×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  <a:sym typeface="Times New Roman" pitchFamily="18" charset="0"/>
                  </a:rPr>
                  <a:t>7=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Times New Roman" pitchFamily="18" charset="0"/>
                  <a:sym typeface="Times New Roman" pitchFamily="18" charset="0"/>
                </a:endParaRPr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A95B1533-F8EE-B243-3C07-B9B52CCE25BB}"/>
                  </a:ext>
                </a:extLst>
              </p:cNvPr>
              <p:cNvSpPr/>
              <p:nvPr/>
            </p:nvSpPr>
            <p:spPr>
              <a:xfrm>
                <a:off x="3189294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7769B5A5-07DD-F60C-5825-0574B0CFB644}"/>
                </a:ext>
              </a:extLst>
            </p:cNvPr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FC59B50E-858E-6292-D247-D75A1BD132A6}"/>
              </a:ext>
            </a:extLst>
          </p:cNvPr>
          <p:cNvGrpSpPr/>
          <p:nvPr/>
        </p:nvGrpSpPr>
        <p:grpSpPr>
          <a:xfrm>
            <a:off x="4034937" y="4510906"/>
            <a:ext cx="2537387" cy="646331"/>
            <a:chOff x="4434877" y="2596357"/>
            <a:chExt cx="2537387" cy="646331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013B1EC7-9A1C-7E1F-DC3E-0FA9E1E2BCE5}"/>
                </a:ext>
              </a:extLst>
            </p:cNvPr>
            <p:cNvGrpSpPr/>
            <p:nvPr/>
          </p:nvGrpSpPr>
          <p:grpSpPr>
            <a:xfrm>
              <a:off x="4699477" y="2596357"/>
              <a:ext cx="2272787" cy="646331"/>
              <a:chOff x="1845823" y="1897371"/>
              <a:chExt cx="2272787" cy="646331"/>
            </a:xfrm>
          </p:grpSpPr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A6FFBC72-7E5C-390A-2223-B3B050BD0AFF}"/>
                  </a:ext>
                </a:extLst>
              </p:cNvPr>
              <p:cNvSpPr txBox="1"/>
              <p:nvPr/>
            </p:nvSpPr>
            <p:spPr>
              <a:xfrm>
                <a:off x="1845823" y="1897371"/>
                <a:ext cx="217170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  <a:defRPr/>
                </a:pPr>
                <a:r>
                  <a:rPr lang="en-US" altLang="zh-CN" sz="3600" b="1" dirty="0">
                    <a:solidFill>
                      <a:prstClr val="black"/>
                    </a:solidFill>
                    <a:latin typeface="Times New Roman" pitchFamily="18" charset="0"/>
                    <a:ea typeface="黑体" pitchFamily="49" charset="-122"/>
                    <a:sym typeface="宋体" pitchFamily="2" charset="-122"/>
                  </a:rPr>
                  <a:t>  </a:t>
                </a:r>
                <a:r>
                  <a:rPr kumimoji="0" lang="zh-CN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  <a:sym typeface="宋体" pitchFamily="2" charset="-122"/>
                  </a:rPr>
                  <a:t>×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  <a:sym typeface="Times New Roman" pitchFamily="18" charset="0"/>
                  </a:rPr>
                  <a:t>7=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Times New Roman" pitchFamily="18" charset="0"/>
                  <a:sym typeface="Times New Roman" pitchFamily="18" charset="0"/>
                </a:endParaRPr>
              </a:p>
            </p:txBody>
          </p:sp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5CE5C617-6532-2868-8952-86DA87798620}"/>
                  </a:ext>
                </a:extLst>
              </p:cNvPr>
              <p:cNvSpPr/>
              <p:nvPr/>
            </p:nvSpPr>
            <p:spPr>
              <a:xfrm>
                <a:off x="3189294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4EED5C4B-4E08-E879-BAEB-E2C8EA5B17E2}"/>
                </a:ext>
              </a:extLst>
            </p:cNvPr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23769ACA-99E4-9BCF-9DFA-BB68F99FC6AD}"/>
              </a:ext>
            </a:extLst>
          </p:cNvPr>
          <p:cNvGrpSpPr/>
          <p:nvPr/>
        </p:nvGrpSpPr>
        <p:grpSpPr>
          <a:xfrm>
            <a:off x="4034937" y="5191563"/>
            <a:ext cx="2537387" cy="646331"/>
            <a:chOff x="4434877" y="2596357"/>
            <a:chExt cx="2537387" cy="646331"/>
          </a:xfrm>
        </p:grpSpPr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9183BB4C-EFD5-BF7E-1C0B-C23AE4895CD7}"/>
                </a:ext>
              </a:extLst>
            </p:cNvPr>
            <p:cNvGrpSpPr/>
            <p:nvPr/>
          </p:nvGrpSpPr>
          <p:grpSpPr>
            <a:xfrm>
              <a:off x="4699477" y="2596357"/>
              <a:ext cx="2272787" cy="646331"/>
              <a:chOff x="1845823" y="1897371"/>
              <a:chExt cx="2272787" cy="646331"/>
            </a:xfrm>
          </p:grpSpPr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A0A4C30C-B3AE-A6A1-5F4A-D3162188CA6D}"/>
                  </a:ext>
                </a:extLst>
              </p:cNvPr>
              <p:cNvSpPr txBox="1"/>
              <p:nvPr/>
            </p:nvSpPr>
            <p:spPr>
              <a:xfrm>
                <a:off x="1845823" y="1897371"/>
                <a:ext cx="217170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  <a:defRPr/>
                </a:pPr>
                <a:r>
                  <a:rPr lang="en-US" altLang="zh-CN" sz="3600" b="1" dirty="0">
                    <a:solidFill>
                      <a:prstClr val="black"/>
                    </a:solidFill>
                    <a:latin typeface="Times New Roman" pitchFamily="18" charset="0"/>
                    <a:ea typeface="黑体" pitchFamily="49" charset="-122"/>
                    <a:sym typeface="宋体" pitchFamily="2" charset="-122"/>
                  </a:rPr>
                  <a:t>  </a:t>
                </a:r>
                <a:r>
                  <a:rPr kumimoji="0" lang="zh-CN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  <a:sym typeface="宋体" pitchFamily="2" charset="-122"/>
                  </a:rPr>
                  <a:t>×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  <a:sym typeface="Times New Roman" pitchFamily="18" charset="0"/>
                  </a:rPr>
                  <a:t>7=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Times New Roman" pitchFamily="18" charset="0"/>
                  <a:sym typeface="Times New Roman" pitchFamily="18" charset="0"/>
                </a:endParaRPr>
              </a:p>
            </p:txBody>
          </p:sp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DFEA0921-BD9C-0638-9D45-74433728E505}"/>
                  </a:ext>
                </a:extLst>
              </p:cNvPr>
              <p:cNvSpPr/>
              <p:nvPr/>
            </p:nvSpPr>
            <p:spPr>
              <a:xfrm>
                <a:off x="3189294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1F14886A-A1CC-FFE3-3E6B-F9212547EB74}"/>
                </a:ext>
              </a:extLst>
            </p:cNvPr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文本框 50">
            <a:extLst>
              <a:ext uri="{FF2B5EF4-FFF2-40B4-BE49-F238E27FC236}">
                <a16:creationId xmlns:a16="http://schemas.microsoft.com/office/drawing/2014/main" id="{14CC9877-CE68-099A-CF95-C1E9CAA6F993}"/>
              </a:ext>
            </a:extLst>
          </p:cNvPr>
          <p:cNvSpPr txBox="1"/>
          <p:nvPr/>
        </p:nvSpPr>
        <p:spPr>
          <a:xfrm>
            <a:off x="2513858" y="2539401"/>
            <a:ext cx="1030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  <a:sym typeface="宋体" pitchFamily="2" charset="-122"/>
              </a:rPr>
              <a:t>14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9F8B7DB8-920C-9FA7-3BEF-7DCFD467D5FE}"/>
              </a:ext>
            </a:extLst>
          </p:cNvPr>
          <p:cNvSpPr txBox="1"/>
          <p:nvPr/>
        </p:nvSpPr>
        <p:spPr>
          <a:xfrm>
            <a:off x="5786077" y="2539401"/>
            <a:ext cx="1030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  <a:sym typeface="宋体" pitchFamily="2" charset="-122"/>
              </a:rPr>
              <a:t>14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4535E383-2C08-E8CC-632C-3DED6AC395E6}"/>
              </a:ext>
            </a:extLst>
          </p:cNvPr>
          <p:cNvSpPr txBox="1"/>
          <p:nvPr/>
        </p:nvSpPr>
        <p:spPr>
          <a:xfrm>
            <a:off x="2525105" y="3187691"/>
            <a:ext cx="1030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  <a:sym typeface="宋体" pitchFamily="2" charset="-122"/>
              </a:rPr>
              <a:t>21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3E6ADA47-6798-E9D5-4C5D-8A779AA478CA}"/>
              </a:ext>
            </a:extLst>
          </p:cNvPr>
          <p:cNvSpPr txBox="1"/>
          <p:nvPr/>
        </p:nvSpPr>
        <p:spPr>
          <a:xfrm>
            <a:off x="4099317" y="3187691"/>
            <a:ext cx="1030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  <a:sym typeface="宋体" pitchFamily="2" charset="-122"/>
              </a:rPr>
              <a:t>3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5EE8EFFE-38A0-51CE-E6BF-9B8CDB1C3637}"/>
              </a:ext>
            </a:extLst>
          </p:cNvPr>
          <p:cNvSpPr txBox="1"/>
          <p:nvPr/>
        </p:nvSpPr>
        <p:spPr>
          <a:xfrm>
            <a:off x="5786077" y="3187691"/>
            <a:ext cx="1030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  <a:sym typeface="宋体" pitchFamily="2" charset="-122"/>
              </a:rPr>
              <a:t>21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074E4183-6AFC-EB94-DE61-8CE457E00187}"/>
              </a:ext>
            </a:extLst>
          </p:cNvPr>
          <p:cNvSpPr txBox="1"/>
          <p:nvPr/>
        </p:nvSpPr>
        <p:spPr>
          <a:xfrm>
            <a:off x="2525105" y="3852941"/>
            <a:ext cx="1030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  <a:sym typeface="宋体" pitchFamily="2" charset="-122"/>
              </a:rPr>
              <a:t>28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9F8D6DF9-86A3-5EE7-C04E-C778D54C0212}"/>
              </a:ext>
            </a:extLst>
          </p:cNvPr>
          <p:cNvSpPr txBox="1"/>
          <p:nvPr/>
        </p:nvSpPr>
        <p:spPr>
          <a:xfrm>
            <a:off x="4099317" y="3852941"/>
            <a:ext cx="1030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  <a:sym typeface="宋体" pitchFamily="2" charset="-122"/>
              </a:rPr>
              <a:t>4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807C326B-9FA5-62B9-396C-A2BD319EC197}"/>
              </a:ext>
            </a:extLst>
          </p:cNvPr>
          <p:cNvSpPr txBox="1"/>
          <p:nvPr/>
        </p:nvSpPr>
        <p:spPr>
          <a:xfrm>
            <a:off x="5786077" y="3852941"/>
            <a:ext cx="1030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  <a:sym typeface="宋体" pitchFamily="2" charset="-122"/>
              </a:rPr>
              <a:t>28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DD1C9814-EF1D-1E69-02E5-BD6A757DF816}"/>
              </a:ext>
            </a:extLst>
          </p:cNvPr>
          <p:cNvSpPr txBox="1"/>
          <p:nvPr/>
        </p:nvSpPr>
        <p:spPr>
          <a:xfrm>
            <a:off x="2525105" y="4505490"/>
            <a:ext cx="1030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  <a:sym typeface="宋体" pitchFamily="2" charset="-122"/>
              </a:rPr>
              <a:t>35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2CE1E449-1169-7A7F-215E-7C651834C87A}"/>
              </a:ext>
            </a:extLst>
          </p:cNvPr>
          <p:cNvSpPr txBox="1"/>
          <p:nvPr/>
        </p:nvSpPr>
        <p:spPr>
          <a:xfrm>
            <a:off x="4099317" y="4505490"/>
            <a:ext cx="1030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  <a:sym typeface="宋体" pitchFamily="2" charset="-122"/>
              </a:rPr>
              <a:t>5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0081A984-AC96-A4F5-69B8-11CE3C2B9FDC}"/>
              </a:ext>
            </a:extLst>
          </p:cNvPr>
          <p:cNvSpPr txBox="1"/>
          <p:nvPr/>
        </p:nvSpPr>
        <p:spPr>
          <a:xfrm>
            <a:off x="5786077" y="4505490"/>
            <a:ext cx="1030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  <a:sym typeface="宋体" pitchFamily="2" charset="-122"/>
              </a:rPr>
              <a:t>35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1BA2BBEB-6A94-58F1-15B7-F0EC04CAC5F9}"/>
              </a:ext>
            </a:extLst>
          </p:cNvPr>
          <p:cNvSpPr txBox="1"/>
          <p:nvPr/>
        </p:nvSpPr>
        <p:spPr>
          <a:xfrm>
            <a:off x="2525105" y="5191560"/>
            <a:ext cx="1030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  <a:sym typeface="宋体" pitchFamily="2" charset="-122"/>
              </a:rPr>
              <a:t>42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4A313ED7-A800-F192-A00E-1D8260711FCF}"/>
              </a:ext>
            </a:extLst>
          </p:cNvPr>
          <p:cNvSpPr txBox="1"/>
          <p:nvPr/>
        </p:nvSpPr>
        <p:spPr>
          <a:xfrm>
            <a:off x="4099317" y="5191560"/>
            <a:ext cx="1030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  <a:sym typeface="宋体" pitchFamily="2" charset="-122"/>
              </a:rPr>
              <a:t>6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31BBB273-DE57-67BE-D288-FCDBA2051855}"/>
              </a:ext>
            </a:extLst>
          </p:cNvPr>
          <p:cNvSpPr txBox="1"/>
          <p:nvPr/>
        </p:nvSpPr>
        <p:spPr>
          <a:xfrm>
            <a:off x="5786077" y="5191560"/>
            <a:ext cx="1030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  <a:sym typeface="宋体" pitchFamily="2" charset="-122"/>
              </a:rPr>
              <a:t>42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957DF096-9F18-4D92-EB12-32D22CFC8926}"/>
              </a:ext>
            </a:extLst>
          </p:cNvPr>
          <p:cNvSpPr txBox="1"/>
          <p:nvPr/>
        </p:nvSpPr>
        <p:spPr>
          <a:xfrm>
            <a:off x="2525105" y="5846814"/>
            <a:ext cx="1030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  <a:sym typeface="宋体" pitchFamily="2" charset="-122"/>
              </a:rPr>
              <a:t>49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68" name="矩形: 圆角 67">
            <a:extLst>
              <a:ext uri="{FF2B5EF4-FFF2-40B4-BE49-F238E27FC236}">
                <a16:creationId xmlns:a16="http://schemas.microsoft.com/office/drawing/2014/main" id="{BC855C95-7C7F-07AE-9ACF-74A20DBEC1CD}"/>
              </a:ext>
            </a:extLst>
          </p:cNvPr>
          <p:cNvSpPr/>
          <p:nvPr/>
        </p:nvSpPr>
        <p:spPr>
          <a:xfrm>
            <a:off x="7024384" y="1092418"/>
            <a:ext cx="3501376" cy="5282049"/>
          </a:xfrm>
          <a:prstGeom prst="roundRect">
            <a:avLst>
              <a:gd name="adj" fmla="val 13080"/>
            </a:avLst>
          </a:prstGeom>
          <a:solidFill>
            <a:srgbClr val="FAE7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5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一七 得七</a:t>
            </a:r>
            <a:endParaRPr lang="en-US" altLang="zh-CN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二七</a:t>
            </a:r>
            <a:r>
              <a:rPr lang="en-US" altLang="zh-CN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 )</a:t>
            </a:r>
          </a:p>
          <a:p>
            <a:pPr>
              <a:lnSpc>
                <a:spcPct val="125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三七</a:t>
            </a:r>
            <a:r>
              <a:rPr lang="en-US" altLang="zh-CN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 )</a:t>
            </a:r>
          </a:p>
          <a:p>
            <a:pPr>
              <a:lnSpc>
                <a:spcPct val="125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四七</a:t>
            </a:r>
            <a:r>
              <a:rPr lang="en-US" altLang="zh-CN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 )</a:t>
            </a:r>
          </a:p>
          <a:p>
            <a:pPr>
              <a:lnSpc>
                <a:spcPct val="125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五七</a:t>
            </a:r>
            <a:r>
              <a:rPr lang="en-US" altLang="zh-CN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 )</a:t>
            </a:r>
          </a:p>
          <a:p>
            <a:pPr>
              <a:lnSpc>
                <a:spcPct val="125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六七</a:t>
            </a:r>
            <a:r>
              <a:rPr lang="en-US" altLang="zh-CN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 )</a:t>
            </a:r>
          </a:p>
          <a:p>
            <a:pPr>
              <a:lnSpc>
                <a:spcPct val="125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七七</a:t>
            </a:r>
            <a:r>
              <a:rPr lang="en-US" altLang="zh-CN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 )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24417116-182A-5B07-9F40-B6E841254EAA}"/>
              </a:ext>
            </a:extLst>
          </p:cNvPr>
          <p:cNvSpPr txBox="1"/>
          <p:nvPr/>
        </p:nvSpPr>
        <p:spPr>
          <a:xfrm>
            <a:off x="8466269" y="2063016"/>
            <a:ext cx="14500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zh-CN" altLang="en-US" sz="3600" b="1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itchFamily="2" charset="-122"/>
              </a:rPr>
              <a:t>十四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E2F880C2-6CF2-9510-3A37-0B01BA426FB3}"/>
              </a:ext>
            </a:extLst>
          </p:cNvPr>
          <p:cNvSpPr txBox="1"/>
          <p:nvPr/>
        </p:nvSpPr>
        <p:spPr>
          <a:xfrm>
            <a:off x="8466269" y="2753359"/>
            <a:ext cx="18608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zh-CN" altLang="en-US" sz="3600" b="1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itchFamily="2" charset="-122"/>
              </a:rPr>
              <a:t>二十一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4D9925E5-A75F-AEC1-2141-1507AA2C0D40}"/>
              </a:ext>
            </a:extLst>
          </p:cNvPr>
          <p:cNvSpPr txBox="1"/>
          <p:nvPr/>
        </p:nvSpPr>
        <p:spPr>
          <a:xfrm>
            <a:off x="8466269" y="3443702"/>
            <a:ext cx="18608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zh-CN" altLang="en-US" sz="3600" b="1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itchFamily="2" charset="-122"/>
              </a:rPr>
              <a:t>二十八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A6F9713E-0EE9-F660-3ACA-20D5CB0A706D}"/>
              </a:ext>
            </a:extLst>
          </p:cNvPr>
          <p:cNvSpPr txBox="1"/>
          <p:nvPr/>
        </p:nvSpPr>
        <p:spPr>
          <a:xfrm>
            <a:off x="8466269" y="4134045"/>
            <a:ext cx="18608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zh-CN" altLang="en-US" sz="3600" b="1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itchFamily="2" charset="-122"/>
              </a:rPr>
              <a:t>三十五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1EE7E8E7-FFD0-85EE-23AB-7DE3F7F21B71}"/>
              </a:ext>
            </a:extLst>
          </p:cNvPr>
          <p:cNvSpPr txBox="1"/>
          <p:nvPr/>
        </p:nvSpPr>
        <p:spPr>
          <a:xfrm>
            <a:off x="8466269" y="4824388"/>
            <a:ext cx="18608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zh-CN" altLang="en-US" sz="3600" b="1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itchFamily="2" charset="-122"/>
              </a:rPr>
              <a:t>四十二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E4D293E2-789A-BBA5-26F0-FF10DA1A1257}"/>
              </a:ext>
            </a:extLst>
          </p:cNvPr>
          <p:cNvSpPr txBox="1"/>
          <p:nvPr/>
        </p:nvSpPr>
        <p:spPr>
          <a:xfrm>
            <a:off x="8466269" y="5514729"/>
            <a:ext cx="18608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zh-CN" altLang="en-US" sz="3600" b="1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itchFamily="2" charset="-122"/>
              </a:rPr>
              <a:t>四十九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7FD1B954-90BD-077D-5363-99F42EC17CD5}"/>
              </a:ext>
            </a:extLst>
          </p:cNvPr>
          <p:cNvSpPr txBox="1"/>
          <p:nvPr/>
        </p:nvSpPr>
        <p:spPr>
          <a:xfrm>
            <a:off x="10733340" y="2584931"/>
            <a:ext cx="738664" cy="22970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3333FF"/>
                </a:solidFill>
              </a:rPr>
              <a:t>背诵口诀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60407E88-A76E-B23E-1585-F9A1235AD1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99924"/>
              </p:ext>
            </p:extLst>
          </p:nvPr>
        </p:nvGraphicFramePr>
        <p:xfrm>
          <a:off x="1208175" y="281518"/>
          <a:ext cx="4695313" cy="1645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3701">
                  <a:extLst>
                    <a:ext uri="{9D8B030D-6E8A-4147-A177-3AD203B41FA5}">
                      <a16:colId xmlns:a16="http://schemas.microsoft.com/office/drawing/2014/main" val="1062745554"/>
                    </a:ext>
                  </a:extLst>
                </a:gridCol>
                <a:gridCol w="524516">
                  <a:extLst>
                    <a:ext uri="{9D8B030D-6E8A-4147-A177-3AD203B41FA5}">
                      <a16:colId xmlns:a16="http://schemas.microsoft.com/office/drawing/2014/main" val="2232222475"/>
                    </a:ext>
                  </a:extLst>
                </a:gridCol>
                <a:gridCol w="524516">
                  <a:extLst>
                    <a:ext uri="{9D8B030D-6E8A-4147-A177-3AD203B41FA5}">
                      <a16:colId xmlns:a16="http://schemas.microsoft.com/office/drawing/2014/main" val="2077886926"/>
                    </a:ext>
                  </a:extLst>
                </a:gridCol>
                <a:gridCol w="524516">
                  <a:extLst>
                    <a:ext uri="{9D8B030D-6E8A-4147-A177-3AD203B41FA5}">
                      <a16:colId xmlns:a16="http://schemas.microsoft.com/office/drawing/2014/main" val="1515913207"/>
                    </a:ext>
                  </a:extLst>
                </a:gridCol>
                <a:gridCol w="524516">
                  <a:extLst>
                    <a:ext uri="{9D8B030D-6E8A-4147-A177-3AD203B41FA5}">
                      <a16:colId xmlns:a16="http://schemas.microsoft.com/office/drawing/2014/main" val="1540956770"/>
                    </a:ext>
                  </a:extLst>
                </a:gridCol>
                <a:gridCol w="524516">
                  <a:extLst>
                    <a:ext uri="{9D8B030D-6E8A-4147-A177-3AD203B41FA5}">
                      <a16:colId xmlns:a16="http://schemas.microsoft.com/office/drawing/2014/main" val="1274483712"/>
                    </a:ext>
                  </a:extLst>
                </a:gridCol>
                <a:gridCol w="524516">
                  <a:extLst>
                    <a:ext uri="{9D8B030D-6E8A-4147-A177-3AD203B41FA5}">
                      <a16:colId xmlns:a16="http://schemas.microsoft.com/office/drawing/2014/main" val="3972176066"/>
                    </a:ext>
                  </a:extLst>
                </a:gridCol>
                <a:gridCol w="524516">
                  <a:extLst>
                    <a:ext uri="{9D8B030D-6E8A-4147-A177-3AD203B41FA5}">
                      <a16:colId xmlns:a16="http://schemas.microsoft.com/office/drawing/2014/main" val="3724372753"/>
                    </a:ext>
                  </a:extLst>
                </a:gridCol>
              </a:tblGrid>
              <a:tr h="77915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拼图个数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7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56005"/>
                  </a:ext>
                </a:extLst>
              </a:tr>
              <a:tr h="77915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拼板块数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7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523643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6DAEE51D-A7A8-931A-3687-ADB47B3CE460}"/>
              </a:ext>
            </a:extLst>
          </p:cNvPr>
          <p:cNvSpPr txBox="1"/>
          <p:nvPr/>
        </p:nvSpPr>
        <p:spPr>
          <a:xfrm>
            <a:off x="2262282" y="1100669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8D1D814-1EEA-A0C9-A569-391627579C3D}"/>
              </a:ext>
            </a:extLst>
          </p:cNvPr>
          <p:cNvSpPr txBox="1"/>
          <p:nvPr/>
        </p:nvSpPr>
        <p:spPr>
          <a:xfrm>
            <a:off x="2677532" y="108796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CC38D90-E5CE-0F4B-3F83-1E05078525A8}"/>
              </a:ext>
            </a:extLst>
          </p:cNvPr>
          <p:cNvSpPr txBox="1"/>
          <p:nvPr/>
        </p:nvSpPr>
        <p:spPr>
          <a:xfrm>
            <a:off x="3256500" y="1087967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7828838-BF5B-A98D-72D1-077B416F565E}"/>
              </a:ext>
            </a:extLst>
          </p:cNvPr>
          <p:cNvSpPr txBox="1"/>
          <p:nvPr/>
        </p:nvSpPr>
        <p:spPr>
          <a:xfrm>
            <a:off x="3734973" y="110066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4BAB66F1-A52B-02DD-3AE8-93F891DF171A}"/>
              </a:ext>
            </a:extLst>
          </p:cNvPr>
          <p:cNvSpPr txBox="1"/>
          <p:nvPr/>
        </p:nvSpPr>
        <p:spPr>
          <a:xfrm>
            <a:off x="4278286" y="1087966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04AF4770-B807-E931-3369-24F6E05DDF92}"/>
              </a:ext>
            </a:extLst>
          </p:cNvPr>
          <p:cNvSpPr txBox="1"/>
          <p:nvPr/>
        </p:nvSpPr>
        <p:spPr>
          <a:xfrm>
            <a:off x="4793369" y="1100667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29ACF73D-B0FD-8E2F-A3AE-1312AF5C31BD}"/>
              </a:ext>
            </a:extLst>
          </p:cNvPr>
          <p:cNvSpPr txBox="1"/>
          <p:nvPr/>
        </p:nvSpPr>
        <p:spPr>
          <a:xfrm>
            <a:off x="5321153" y="112458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19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8" grpId="0" animBg="1"/>
      <p:bldP spid="70" grpId="0"/>
      <p:bldP spid="71" grpId="0"/>
      <p:bldP spid="72" grpId="0"/>
      <p:bldP spid="73" grpId="0"/>
      <p:bldP spid="74" grpId="0"/>
      <p:bldP spid="75" grpId="0"/>
      <p:bldP spid="7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50FFD024-7039-B0D1-9AEA-4C6126514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214" y="2306581"/>
            <a:ext cx="5930140" cy="3951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3CDF9D8-7990-74A0-4960-2BDC3AF342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097" r="16423"/>
          <a:stretch/>
        </p:blipFill>
        <p:spPr>
          <a:xfrm>
            <a:off x="809878" y="765193"/>
            <a:ext cx="3618689" cy="3199306"/>
          </a:xfrm>
          <a:prstGeom prst="rect">
            <a:avLst/>
          </a:prstGeom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D441BA65-D867-3B96-09DD-CD07F0F15B3B}"/>
              </a:ext>
            </a:extLst>
          </p:cNvPr>
          <p:cNvSpPr/>
          <p:nvPr/>
        </p:nvSpPr>
        <p:spPr>
          <a:xfrm>
            <a:off x="4667868" y="599824"/>
            <a:ext cx="5790495" cy="1481896"/>
          </a:xfrm>
          <a:prstGeom prst="wedgeRoundRectCallout">
            <a:avLst>
              <a:gd name="adj1" fmla="val -61800"/>
              <a:gd name="adj2" fmla="val 3790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孙悟空在炼丹炉中</a:t>
            </a:r>
            <a:r>
              <a:rPr lang="zh-CN" altLang="en-US" sz="3200" b="1" dirty="0">
                <a:solidFill>
                  <a:srgbClr val="CC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七七四十九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天，炼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成火眼金睛。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B5E76280-6B3C-64A5-402E-CC3BD56C4C80}"/>
              </a:ext>
            </a:extLst>
          </p:cNvPr>
          <p:cNvSpPr/>
          <p:nvPr/>
        </p:nvSpPr>
        <p:spPr>
          <a:xfrm>
            <a:off x="1008461" y="4223690"/>
            <a:ext cx="4302842" cy="1906877"/>
          </a:xfrm>
          <a:prstGeom prst="wedgeRoundRectCallout">
            <a:avLst>
              <a:gd name="adj1" fmla="val 69776"/>
              <a:gd name="adj2" fmla="val -3249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取经的路上遇到妖怪，不管</a:t>
            </a:r>
            <a:r>
              <a:rPr lang="zh-CN" altLang="en-US" sz="3200" b="1" dirty="0">
                <a:solidFill>
                  <a:srgbClr val="CC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三七二十一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，举起金箍棒就打。</a:t>
            </a:r>
          </a:p>
        </p:txBody>
      </p:sp>
    </p:spTree>
    <p:extLst>
      <p:ext uri="{BB962C8B-B14F-4D97-AF65-F5344CB8AC3E}">
        <p14:creationId xmlns:p14="http://schemas.microsoft.com/office/powerpoint/2010/main" val="173986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C6105F01-51EE-E7F3-A5BE-1177021426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1289" y="725519"/>
            <a:ext cx="10169423" cy="693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charset="0"/>
              <a:buNone/>
            </a:pP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  <a:sym typeface="宋体" pitchFamily="2" charset="-122"/>
              </a:rPr>
              <a:t>现在你知道</a:t>
            </a: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  <a:sym typeface="宋体" pitchFamily="2" charset="-122"/>
              </a:rPr>
              <a:t>2</a:t>
            </a: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  <a:sym typeface="宋体" pitchFamily="2" charset="-122"/>
              </a:rPr>
              <a:t>只七星瓢虫身上有多少个点了吗？</a:t>
            </a:r>
          </a:p>
        </p:txBody>
      </p:sp>
      <p:pic>
        <p:nvPicPr>
          <p:cNvPr id="7" name="Picture 17" descr="E:\2022年工作\人教教学易（数学）\二上-数字课堂(2022-08-11换图)\2022-08-18一审修改\图画\瓢虫.png">
            <a:extLst>
              <a:ext uri="{FF2B5EF4-FFF2-40B4-BE49-F238E27FC236}">
                <a16:creationId xmlns:a16="http://schemas.microsoft.com/office/drawing/2014/main" id="{0026F4AC-F9A2-055F-23A8-68BFE8D9B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623" y="2322880"/>
            <a:ext cx="1584257" cy="172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7" descr="E:\2022年工作\人教教学易（数学）\二上-数字课堂(2022-08-11换图)\2022-08-18一审修改\图画\瓢虫.png">
            <a:extLst>
              <a:ext uri="{FF2B5EF4-FFF2-40B4-BE49-F238E27FC236}">
                <a16:creationId xmlns:a16="http://schemas.microsoft.com/office/drawing/2014/main" id="{66CA0876-C896-7D12-9E52-445148BAD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522" y="2322880"/>
            <a:ext cx="1584257" cy="172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3007BFB-74C9-6B6B-97C3-4B52C46841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458" y="4637754"/>
            <a:ext cx="1356818" cy="1356818"/>
          </a:xfrm>
          <a:prstGeom prst="rect">
            <a:avLst/>
          </a:prstGeom>
        </p:spPr>
      </p:pic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0E26D1D7-1547-1847-DD24-9019FA8A9292}"/>
              </a:ext>
            </a:extLst>
          </p:cNvPr>
          <p:cNvSpPr/>
          <p:nvPr/>
        </p:nvSpPr>
        <p:spPr>
          <a:xfrm>
            <a:off x="2644500" y="4614705"/>
            <a:ext cx="2259661" cy="1245396"/>
          </a:xfrm>
          <a:prstGeom prst="wedgeRoundRectCallout">
            <a:avLst>
              <a:gd name="adj1" fmla="val -66494"/>
              <a:gd name="adj2" fmla="val 2955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defRPr/>
            </a:pP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二七十四，有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14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个！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D680331-E4B0-6995-F708-AF80D03AB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1289" y="1524199"/>
            <a:ext cx="4085853" cy="693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  <a:sym typeface="宋体" pitchFamily="2" charset="-122"/>
              </a:rPr>
              <a:t>4</a:t>
            </a: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  <a:sym typeface="宋体" pitchFamily="2" charset="-122"/>
              </a:rPr>
              <a:t>只七星瓢虫呢？</a:t>
            </a:r>
          </a:p>
        </p:txBody>
      </p:sp>
      <p:pic>
        <p:nvPicPr>
          <p:cNvPr id="14" name="Picture 17" descr="E:\2022年工作\人教教学易（数学）\二上-数字课堂(2022-08-11换图)\2022-08-18一审修改\图画\瓢虫.png">
            <a:extLst>
              <a:ext uri="{FF2B5EF4-FFF2-40B4-BE49-F238E27FC236}">
                <a16:creationId xmlns:a16="http://schemas.microsoft.com/office/drawing/2014/main" id="{7B4B5497-BAD4-5AA4-6C16-68097331C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223" y="2322880"/>
            <a:ext cx="1584257" cy="172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7" descr="E:\2022年工作\人教教学易（数学）\二上-数字课堂(2022-08-11换图)\2022-08-18一审修改\图画\瓢虫.png">
            <a:extLst>
              <a:ext uri="{FF2B5EF4-FFF2-40B4-BE49-F238E27FC236}">
                <a16:creationId xmlns:a16="http://schemas.microsoft.com/office/drawing/2014/main" id="{2BE2A084-CC1B-427C-0DB1-4931FE2E6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0122" y="2322880"/>
            <a:ext cx="1584257" cy="172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05D73C5-B4BE-3341-6A3D-93B137316C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7569" y="4637754"/>
            <a:ext cx="1357200" cy="1357200"/>
          </a:xfrm>
          <a:prstGeom prst="rect">
            <a:avLst/>
          </a:prstGeom>
        </p:spPr>
      </p:pic>
      <p:sp>
        <p:nvSpPr>
          <p:cNvPr id="17" name="对话气泡: 圆角矩形 16">
            <a:extLst>
              <a:ext uri="{FF2B5EF4-FFF2-40B4-BE49-F238E27FC236}">
                <a16:creationId xmlns:a16="http://schemas.microsoft.com/office/drawing/2014/main" id="{1F930D35-11F9-8281-0618-CFA3C2F23BD0}"/>
              </a:ext>
            </a:extLst>
          </p:cNvPr>
          <p:cNvSpPr/>
          <p:nvPr/>
        </p:nvSpPr>
        <p:spPr>
          <a:xfrm>
            <a:off x="5177949" y="4815628"/>
            <a:ext cx="4369551" cy="843550"/>
          </a:xfrm>
          <a:prstGeom prst="wedgeRoundRectCallout">
            <a:avLst>
              <a:gd name="adj1" fmla="val 59396"/>
              <a:gd name="adj2" fmla="val 3297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四七二十八，有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28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个！</a:t>
            </a:r>
          </a:p>
        </p:txBody>
      </p:sp>
    </p:spTree>
    <p:extLst>
      <p:ext uri="{BB962C8B-B14F-4D97-AF65-F5344CB8AC3E}">
        <p14:creationId xmlns:p14="http://schemas.microsoft.com/office/powerpoint/2010/main" val="104078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1BBF17FF-B55D-7C10-10CF-2F4BEC00374B}"/>
              </a:ext>
            </a:extLst>
          </p:cNvPr>
          <p:cNvSpPr/>
          <p:nvPr/>
        </p:nvSpPr>
        <p:spPr>
          <a:xfrm>
            <a:off x="0" y="41656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数学游戏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658D6600-28F9-01DC-2D69-100BD2775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3082" y="1416469"/>
            <a:ext cx="10205835" cy="1333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规则：两人一组，每人同时从对方手中抽出一张，谁最快说出相应的口诀，两张卡片就归谁。</a:t>
            </a:r>
          </a:p>
        </p:txBody>
      </p:sp>
      <p:pic>
        <p:nvPicPr>
          <p:cNvPr id="5" name="Picture 16" descr="2A01">
            <a:extLst>
              <a:ext uri="{FF2B5EF4-FFF2-40B4-BE49-F238E27FC236}">
                <a16:creationId xmlns:a16="http://schemas.microsoft.com/office/drawing/2014/main" id="{73D4497A-072E-065C-B99F-F84C740D8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152" y="2879387"/>
            <a:ext cx="4695696" cy="3379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A8E3242F-E96D-E35A-7934-57330B6CE844}"/>
              </a:ext>
            </a:extLst>
          </p:cNvPr>
          <p:cNvSpPr/>
          <p:nvPr/>
        </p:nvSpPr>
        <p:spPr>
          <a:xfrm>
            <a:off x="1070904" y="2967694"/>
            <a:ext cx="2469443" cy="1207299"/>
          </a:xfrm>
          <a:prstGeom prst="wedgeRoundRectCallout">
            <a:avLst>
              <a:gd name="adj1" fmla="val 67215"/>
              <a:gd name="adj2" fmla="val 25464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你算得快，</a:t>
            </a:r>
          </a:p>
          <a:p>
            <a:pPr lvl="0" eaLnBrk="1" hangingPunct="1"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卡片归你。</a:t>
            </a:r>
          </a:p>
        </p:txBody>
      </p: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31621DE1-464F-A1FE-D016-D092E53F2A1A}"/>
              </a:ext>
            </a:extLst>
          </p:cNvPr>
          <p:cNvSpPr/>
          <p:nvPr/>
        </p:nvSpPr>
        <p:spPr>
          <a:xfrm>
            <a:off x="8794666" y="3571343"/>
            <a:ext cx="2635334" cy="709361"/>
          </a:xfrm>
          <a:prstGeom prst="wedgeRoundRectCallout">
            <a:avLst>
              <a:gd name="adj1" fmla="val -66039"/>
              <a:gd name="adj2" fmla="val 2683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五七三十五。</a:t>
            </a:r>
          </a:p>
        </p:txBody>
      </p:sp>
    </p:spTree>
    <p:extLst>
      <p:ext uri="{BB962C8B-B14F-4D97-AF65-F5344CB8AC3E}">
        <p14:creationId xmlns:p14="http://schemas.microsoft.com/office/powerpoint/2010/main" val="4287978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终止 3">
            <a:extLst>
              <a:ext uri="{FF2B5EF4-FFF2-40B4-BE49-F238E27FC236}">
                <a16:creationId xmlns:a16="http://schemas.microsoft.com/office/drawing/2014/main" id="{F34B9938-4A19-09ED-151D-65D7A821CD53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巩固练习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7A25158F-C758-0107-923C-E4BAE481D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5084" y="178503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341D46-2D8C-C5EE-E9EA-E0CE218795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5084" y="2517917"/>
            <a:ext cx="7317980" cy="1822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40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7×4=         5×7=         7×6=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40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4×7=         7×5=         6×7=</a:t>
            </a:r>
            <a:endParaRPr lang="zh-CN" altLang="en-US" sz="4000" b="1" dirty="0"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1916ED29-4B96-3D65-A45D-ED51E387837E}"/>
              </a:ext>
            </a:extLst>
          </p:cNvPr>
          <p:cNvSpPr/>
          <p:nvPr/>
        </p:nvSpPr>
        <p:spPr>
          <a:xfrm>
            <a:off x="500743" y="169117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31" descr="两小豆形象之聪聪PPT用（反边）">
            <a:extLst>
              <a:ext uri="{FF2B5EF4-FFF2-40B4-BE49-F238E27FC236}">
                <a16:creationId xmlns:a16="http://schemas.microsoft.com/office/drawing/2014/main" id="{0F1A9EE4-26FF-ED6D-665E-6531BA82C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440" y="3049212"/>
            <a:ext cx="1378267" cy="1467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153D7789-751D-B949-64C9-AB9084B2AB1B}"/>
              </a:ext>
            </a:extLst>
          </p:cNvPr>
          <p:cNvSpPr/>
          <p:nvPr/>
        </p:nvSpPr>
        <p:spPr>
          <a:xfrm>
            <a:off x="8246211" y="1213674"/>
            <a:ext cx="2800705" cy="1331397"/>
          </a:xfrm>
          <a:prstGeom prst="wedgeRoundRectCallout">
            <a:avLst>
              <a:gd name="adj1" fmla="val 32950"/>
              <a:gd name="adj2" fmla="val 7797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你用的是哪句口诀？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A303370-01D5-DD0E-3B5B-794E64446478}"/>
              </a:ext>
            </a:extLst>
          </p:cNvPr>
          <p:cNvSpPr txBox="1"/>
          <p:nvPr/>
        </p:nvSpPr>
        <p:spPr>
          <a:xfrm>
            <a:off x="794657" y="4672857"/>
            <a:ext cx="2538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四七</a:t>
            </a:r>
            <a:r>
              <a:rPr lang="zh-CN" altLang="en-US" sz="3200" b="1" dirty="0">
                <a:solidFill>
                  <a:srgbClr val="EE1D23"/>
                </a:solidFill>
              </a:rPr>
              <a:t>二十八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0B80291-73D9-A1A8-16E1-6BF6753B42EE}"/>
              </a:ext>
            </a:extLst>
          </p:cNvPr>
          <p:cNvSpPr txBox="1"/>
          <p:nvPr/>
        </p:nvSpPr>
        <p:spPr>
          <a:xfrm>
            <a:off x="2546214" y="2704997"/>
            <a:ext cx="11016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28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F0572E9-F496-FE5B-1B15-C106F59BFE76}"/>
              </a:ext>
            </a:extLst>
          </p:cNvPr>
          <p:cNvSpPr txBox="1"/>
          <p:nvPr/>
        </p:nvSpPr>
        <p:spPr>
          <a:xfrm>
            <a:off x="2546214" y="3632196"/>
            <a:ext cx="11016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28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C122E90-106D-5CFD-1214-54AD2E9CE2B1}"/>
              </a:ext>
            </a:extLst>
          </p:cNvPr>
          <p:cNvSpPr txBox="1"/>
          <p:nvPr/>
        </p:nvSpPr>
        <p:spPr>
          <a:xfrm>
            <a:off x="3383838" y="4672857"/>
            <a:ext cx="2538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五七</a:t>
            </a:r>
            <a:r>
              <a:rPr lang="zh-CN" altLang="en-US" sz="3200" b="1" dirty="0">
                <a:solidFill>
                  <a:srgbClr val="EE1D23"/>
                </a:solidFill>
              </a:rPr>
              <a:t>三十五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85B117D-ED3E-9C13-B1C3-F7AFA06F516A}"/>
              </a:ext>
            </a:extLst>
          </p:cNvPr>
          <p:cNvSpPr txBox="1"/>
          <p:nvPr/>
        </p:nvSpPr>
        <p:spPr>
          <a:xfrm>
            <a:off x="4953810" y="2704997"/>
            <a:ext cx="11016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35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89674A8-8700-A233-27E7-ED97FD4D9836}"/>
              </a:ext>
            </a:extLst>
          </p:cNvPr>
          <p:cNvSpPr txBox="1"/>
          <p:nvPr/>
        </p:nvSpPr>
        <p:spPr>
          <a:xfrm>
            <a:off x="4953810" y="3632196"/>
            <a:ext cx="11016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35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AE343DC-FA49-B758-4906-F2A67D2CF5D0}"/>
              </a:ext>
            </a:extLst>
          </p:cNvPr>
          <p:cNvSpPr txBox="1"/>
          <p:nvPr/>
        </p:nvSpPr>
        <p:spPr>
          <a:xfrm>
            <a:off x="5972785" y="4672857"/>
            <a:ext cx="2538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六七</a:t>
            </a:r>
            <a:r>
              <a:rPr lang="zh-CN" altLang="en-US" sz="3200" b="1" dirty="0">
                <a:solidFill>
                  <a:srgbClr val="EE1D23"/>
                </a:solidFill>
              </a:rPr>
              <a:t>四十二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4DB730E-0985-4FBA-FD6A-A47C2C80D810}"/>
              </a:ext>
            </a:extLst>
          </p:cNvPr>
          <p:cNvSpPr txBox="1"/>
          <p:nvPr/>
        </p:nvSpPr>
        <p:spPr>
          <a:xfrm>
            <a:off x="7410046" y="2704997"/>
            <a:ext cx="11016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42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CAEF181-E849-DB84-026C-2F561D41DE30}"/>
              </a:ext>
            </a:extLst>
          </p:cNvPr>
          <p:cNvSpPr txBox="1"/>
          <p:nvPr/>
        </p:nvSpPr>
        <p:spPr>
          <a:xfrm>
            <a:off x="7410046" y="3632196"/>
            <a:ext cx="11016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42</a:t>
            </a:r>
            <a:endParaRPr lang="zh-CN" altLang="en-US" dirty="0">
              <a:solidFill>
                <a:srgbClr val="EE1D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21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B2CE8521-24D0-8F37-188C-252A4158AC24}"/>
              </a:ext>
            </a:extLst>
          </p:cNvPr>
          <p:cNvSpPr/>
          <p:nvPr/>
        </p:nvSpPr>
        <p:spPr>
          <a:xfrm>
            <a:off x="500743" y="83513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05F8F21-D1DC-9C19-0FAE-69A009ABD4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0143" y="1625164"/>
            <a:ext cx="4034144" cy="4330149"/>
          </a:xfrm>
          <a:prstGeom prst="rect">
            <a:avLst/>
          </a:prstGeom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127837C4-3118-642F-0BAB-7AF622AAA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5084" y="987365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F809D2B-8FAE-21DB-C76F-61F3DFA3192F}"/>
              </a:ext>
            </a:extLst>
          </p:cNvPr>
          <p:cNvSpPr txBox="1"/>
          <p:nvPr/>
        </p:nvSpPr>
        <p:spPr>
          <a:xfrm>
            <a:off x="5941978" y="1422968"/>
            <a:ext cx="4856131" cy="1433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36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个星期有多少天？ 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r>
              <a:rPr lang="en-US" altLang="zh-CN" sz="36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个星期呢？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AA9305A1-9984-BB38-C81E-CDA33E9D6B09}"/>
              </a:ext>
            </a:extLst>
          </p:cNvPr>
          <p:cNvGrpSpPr/>
          <p:nvPr/>
        </p:nvGrpSpPr>
        <p:grpSpPr>
          <a:xfrm>
            <a:off x="6276416" y="3105834"/>
            <a:ext cx="3042847" cy="646331"/>
            <a:chOff x="4434877" y="2596357"/>
            <a:chExt cx="3042847" cy="646331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9B8B5AF6-AE81-7896-3609-24996C86F693}"/>
                </a:ext>
              </a:extLst>
            </p:cNvPr>
            <p:cNvGrpSpPr/>
            <p:nvPr/>
          </p:nvGrpSpPr>
          <p:grpSpPr>
            <a:xfrm>
              <a:off x="4699477" y="2596357"/>
              <a:ext cx="2778247" cy="646331"/>
              <a:chOff x="1845823" y="1897371"/>
              <a:chExt cx="2778247" cy="646331"/>
            </a:xfrm>
          </p:grpSpPr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985F65B-59F4-BACC-D01E-EE84DD9E907C}"/>
                  </a:ext>
                </a:extLst>
              </p:cNvPr>
              <p:cNvSpPr txBox="1"/>
              <p:nvPr/>
            </p:nvSpPr>
            <p:spPr>
              <a:xfrm>
                <a:off x="1845823" y="1897371"/>
                <a:ext cx="217170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  <a:defRPr/>
                </a:pPr>
                <a:r>
                  <a:rPr lang="en-US" altLang="zh-CN" sz="3600" b="1" dirty="0">
                    <a:solidFill>
                      <a:prstClr val="black"/>
                    </a:solidFill>
                    <a:latin typeface="Times New Roman" pitchFamily="18" charset="0"/>
                    <a:ea typeface="黑体" pitchFamily="49" charset="-122"/>
                    <a:sym typeface="宋体" pitchFamily="2" charset="-122"/>
                  </a:rPr>
                  <a:t>  </a:t>
                </a:r>
                <a:r>
                  <a:rPr kumimoji="0" lang="zh-CN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  <a:sym typeface="宋体" pitchFamily="2" charset="-122"/>
                  </a:rPr>
                  <a:t>×</a:t>
                </a:r>
                <a:r>
                  <a:rPr lang="en-US" altLang="zh-CN" sz="3600" b="1" dirty="0">
                    <a:solidFill>
                      <a:prstClr val="black"/>
                    </a:solidFill>
                    <a:latin typeface="Times New Roman" pitchFamily="18" charset="0"/>
                    <a:ea typeface="黑体" pitchFamily="49" charset="-122"/>
                    <a:sym typeface="Times New Roman" pitchFamily="18" charset="0"/>
                  </a:rPr>
                  <a:t>   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  <a:sym typeface="Times New Roman" pitchFamily="18" charset="0"/>
                  </a:rPr>
                  <a:t>=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Times New Roman" pitchFamily="18" charset="0"/>
                  <a:sym typeface="Times New Roman" pitchFamily="18" charset="0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D0964F90-61DA-B0D3-129E-AED8373524FF}"/>
                  </a:ext>
                </a:extLst>
              </p:cNvPr>
              <p:cNvSpPr/>
              <p:nvPr/>
            </p:nvSpPr>
            <p:spPr>
              <a:xfrm>
                <a:off x="3694754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8C3F56B4-BE75-7760-A702-B9C551B475FF}"/>
                </a:ext>
              </a:extLst>
            </p:cNvPr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826CCA16-86E1-C8D6-FFAC-622C45F5C57E}"/>
                </a:ext>
              </a:extLst>
            </p:cNvPr>
            <p:cNvSpPr/>
            <p:nvPr/>
          </p:nvSpPr>
          <p:spPr>
            <a:xfrm>
              <a:off x="552072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8959B61-5BDE-D9FD-1FA9-749CD6FADDA0}"/>
              </a:ext>
            </a:extLst>
          </p:cNvPr>
          <p:cNvGrpSpPr/>
          <p:nvPr/>
        </p:nvGrpSpPr>
        <p:grpSpPr>
          <a:xfrm>
            <a:off x="6276416" y="4059446"/>
            <a:ext cx="3042847" cy="646331"/>
            <a:chOff x="4434877" y="2596357"/>
            <a:chExt cx="3042847" cy="646331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05668148-EF7A-450D-E60A-521DA26CBA05}"/>
                </a:ext>
              </a:extLst>
            </p:cNvPr>
            <p:cNvGrpSpPr/>
            <p:nvPr/>
          </p:nvGrpSpPr>
          <p:grpSpPr>
            <a:xfrm>
              <a:off x="4699477" y="2596357"/>
              <a:ext cx="2778247" cy="646331"/>
              <a:chOff x="1845823" y="1897371"/>
              <a:chExt cx="2778247" cy="646331"/>
            </a:xfrm>
          </p:grpSpPr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F3D6EA9C-DD61-E2DD-D345-8C5D2EED2262}"/>
                  </a:ext>
                </a:extLst>
              </p:cNvPr>
              <p:cNvSpPr txBox="1"/>
              <p:nvPr/>
            </p:nvSpPr>
            <p:spPr>
              <a:xfrm>
                <a:off x="1845823" y="1897371"/>
                <a:ext cx="217170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  <a:defRPr/>
                </a:pPr>
                <a:r>
                  <a:rPr lang="en-US" altLang="zh-CN" sz="3600" b="1" dirty="0">
                    <a:solidFill>
                      <a:prstClr val="black"/>
                    </a:solidFill>
                    <a:latin typeface="Times New Roman" pitchFamily="18" charset="0"/>
                    <a:ea typeface="黑体" pitchFamily="49" charset="-122"/>
                    <a:sym typeface="宋体" pitchFamily="2" charset="-122"/>
                  </a:rPr>
                  <a:t>  </a:t>
                </a:r>
                <a:r>
                  <a:rPr kumimoji="0" lang="zh-CN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  <a:sym typeface="宋体" pitchFamily="2" charset="-122"/>
                  </a:rPr>
                  <a:t>×</a:t>
                </a:r>
                <a:r>
                  <a:rPr lang="en-US" altLang="zh-CN" sz="3600" b="1" dirty="0">
                    <a:solidFill>
                      <a:prstClr val="black"/>
                    </a:solidFill>
                    <a:latin typeface="Times New Roman" pitchFamily="18" charset="0"/>
                    <a:ea typeface="黑体" pitchFamily="49" charset="-122"/>
                    <a:sym typeface="Times New Roman" pitchFamily="18" charset="0"/>
                  </a:rPr>
                  <a:t>   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  <a:sym typeface="Times New Roman" pitchFamily="18" charset="0"/>
                  </a:rPr>
                  <a:t>=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Times New Roman" pitchFamily="18" charset="0"/>
                  <a:sym typeface="Times New Roman" pitchFamily="18" charset="0"/>
                </a:endParaRP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D28A46A5-A15A-CFC1-3982-69714BBAAF3E}"/>
                  </a:ext>
                </a:extLst>
              </p:cNvPr>
              <p:cNvSpPr/>
              <p:nvPr/>
            </p:nvSpPr>
            <p:spPr>
              <a:xfrm>
                <a:off x="3694754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95E74952-F5C4-5F9A-5B24-E9A44F205C4F}"/>
                </a:ext>
              </a:extLst>
            </p:cNvPr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12771B4-A9A9-9124-B77A-9ADE4B6E249A}"/>
                </a:ext>
              </a:extLst>
            </p:cNvPr>
            <p:cNvSpPr/>
            <p:nvPr/>
          </p:nvSpPr>
          <p:spPr>
            <a:xfrm>
              <a:off x="552072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AC5DEABD-FC63-CBA2-7A4C-79F3311E9BFE}"/>
              </a:ext>
            </a:extLst>
          </p:cNvPr>
          <p:cNvSpPr txBox="1"/>
          <p:nvPr/>
        </p:nvSpPr>
        <p:spPr>
          <a:xfrm>
            <a:off x="7429816" y="3105834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2</a:t>
            </a:r>
            <a:endParaRPr lang="zh-CN" altLang="en-US" sz="1600" dirty="0">
              <a:solidFill>
                <a:srgbClr val="EE1D23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3A3B2FA-6C04-8FE3-0273-F36D0770FE9A}"/>
              </a:ext>
            </a:extLst>
          </p:cNvPr>
          <p:cNvSpPr txBox="1"/>
          <p:nvPr/>
        </p:nvSpPr>
        <p:spPr>
          <a:xfrm>
            <a:off x="6312956" y="3070098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7</a:t>
            </a:r>
            <a:endParaRPr lang="zh-CN" altLang="en-US" sz="1600" dirty="0">
              <a:solidFill>
                <a:srgbClr val="EE1D23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5FBFB66-16C6-F847-4A60-78E1B1F5F4EF}"/>
              </a:ext>
            </a:extLst>
          </p:cNvPr>
          <p:cNvSpPr txBox="1"/>
          <p:nvPr/>
        </p:nvSpPr>
        <p:spPr>
          <a:xfrm>
            <a:off x="8515666" y="3092918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14</a:t>
            </a:r>
            <a:endParaRPr lang="zh-CN" altLang="en-US" sz="1600" dirty="0">
              <a:solidFill>
                <a:srgbClr val="EE1D23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ED2A89B-05D3-9EC9-920B-CDD539EDAC45}"/>
              </a:ext>
            </a:extLst>
          </p:cNvPr>
          <p:cNvSpPr txBox="1"/>
          <p:nvPr/>
        </p:nvSpPr>
        <p:spPr>
          <a:xfrm>
            <a:off x="7408443" y="4055208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3</a:t>
            </a:r>
            <a:endParaRPr lang="zh-CN" altLang="en-US" sz="1600" dirty="0">
              <a:solidFill>
                <a:srgbClr val="EE1D23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64F6271-76D2-96F3-D947-140D2A1067FC}"/>
              </a:ext>
            </a:extLst>
          </p:cNvPr>
          <p:cNvSpPr txBox="1"/>
          <p:nvPr/>
        </p:nvSpPr>
        <p:spPr>
          <a:xfrm>
            <a:off x="6300964" y="4063684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7</a:t>
            </a:r>
            <a:endParaRPr lang="zh-CN" altLang="en-US" sz="1600" dirty="0">
              <a:solidFill>
                <a:srgbClr val="EE1D23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75F418F-0E5F-3C61-F732-415972122636}"/>
              </a:ext>
            </a:extLst>
          </p:cNvPr>
          <p:cNvSpPr txBox="1"/>
          <p:nvPr/>
        </p:nvSpPr>
        <p:spPr>
          <a:xfrm>
            <a:off x="8515666" y="4059446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21</a:t>
            </a:r>
            <a:endParaRPr lang="zh-CN" altLang="en-US" sz="1600" dirty="0">
              <a:solidFill>
                <a:srgbClr val="EE1D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85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/>
      <p:bldP spid="20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B90840AE-FA5B-A1C0-C12E-1294E43F859C}"/>
              </a:ext>
            </a:extLst>
          </p:cNvPr>
          <p:cNvSpPr/>
          <p:nvPr/>
        </p:nvSpPr>
        <p:spPr>
          <a:xfrm>
            <a:off x="500743" y="105865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83D83BD-1935-3888-2A0E-8339730ED815}"/>
              </a:ext>
            </a:extLst>
          </p:cNvPr>
          <p:cNvSpPr txBox="1"/>
          <p:nvPr/>
        </p:nvSpPr>
        <p:spPr>
          <a:xfrm>
            <a:off x="1157200" y="1005811"/>
            <a:ext cx="609755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连一连。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CF67F2CD-7485-CCD6-FFFA-4E47E4DFA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1484" y="1246378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5A17160-BB9C-EE9B-F497-392304806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271" y="1923547"/>
            <a:ext cx="10717457" cy="3010905"/>
          </a:xfrm>
          <a:prstGeom prst="rect">
            <a:avLst/>
          </a:prstGeom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93B97D2F-0650-4857-DE82-47CD8A4AF71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696720" y="2997200"/>
            <a:ext cx="2255520" cy="143256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090525D0-9EE6-3485-B561-2C0AF970EB45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1849120" y="2997200"/>
            <a:ext cx="1991359" cy="143256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3C7E24F6-DE75-5FB3-AA05-EE5AA15F030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994400" y="2997200"/>
            <a:ext cx="2255520" cy="143256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082C5A35-3D93-0509-0A62-10EEFE459D1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8239760" y="2997200"/>
            <a:ext cx="2255520" cy="143256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929BEEE5-9377-1CAB-6FB3-A2FAB7C531B5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6085839" y="2997200"/>
            <a:ext cx="4282440" cy="143256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357128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320C1FAE-CC9B-03D1-723E-F54E719B007C}"/>
              </a:ext>
            </a:extLst>
          </p:cNvPr>
          <p:cNvGrpSpPr/>
          <p:nvPr/>
        </p:nvGrpSpPr>
        <p:grpSpPr>
          <a:xfrm>
            <a:off x="4726895" y="1201494"/>
            <a:ext cx="6933882" cy="5089861"/>
            <a:chOff x="4726895" y="1201494"/>
            <a:chExt cx="6933882" cy="5089861"/>
          </a:xfrm>
        </p:grpSpPr>
        <p:pic>
          <p:nvPicPr>
            <p:cNvPr id="6" name="Picture 38">
              <a:extLst>
                <a:ext uri="{FF2B5EF4-FFF2-40B4-BE49-F238E27FC236}">
                  <a16:creationId xmlns:a16="http://schemas.microsoft.com/office/drawing/2014/main" id="{452B4CB7-CE92-CB2A-F638-20FF037348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726895" y="1201494"/>
              <a:ext cx="6933882" cy="5089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1F4AF4D7-A91D-6DCC-06F3-38CBF590B5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56079" y="2825766"/>
              <a:ext cx="468971" cy="515603"/>
            </a:xfrm>
            <a:prstGeom prst="rect">
              <a:avLst/>
            </a:prstGeom>
          </p:spPr>
        </p:pic>
      </p:grpSp>
      <p:sp>
        <p:nvSpPr>
          <p:cNvPr id="4" name="椭圆 3">
            <a:extLst>
              <a:ext uri="{FF2B5EF4-FFF2-40B4-BE49-F238E27FC236}">
                <a16:creationId xmlns:a16="http://schemas.microsoft.com/office/drawing/2014/main" id="{06928042-A88A-5C0F-0A79-C1364107C109}"/>
              </a:ext>
            </a:extLst>
          </p:cNvPr>
          <p:cNvSpPr/>
          <p:nvPr/>
        </p:nvSpPr>
        <p:spPr>
          <a:xfrm>
            <a:off x="500743" y="56081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7AE350C-574B-B0B6-5B5F-23974A86886F}"/>
              </a:ext>
            </a:extLst>
          </p:cNvPr>
          <p:cNvSpPr txBox="1"/>
          <p:nvPr/>
        </p:nvSpPr>
        <p:spPr>
          <a:xfrm>
            <a:off x="1157200" y="507971"/>
            <a:ext cx="609755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算一算。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" name="对话气泡: 圆角矩形 1">
            <a:extLst>
              <a:ext uri="{FF2B5EF4-FFF2-40B4-BE49-F238E27FC236}">
                <a16:creationId xmlns:a16="http://schemas.microsoft.com/office/drawing/2014/main" id="{8F9CCCFB-B4F2-4952-A885-1A9AC6274792}"/>
              </a:ext>
            </a:extLst>
          </p:cNvPr>
          <p:cNvSpPr/>
          <p:nvPr/>
        </p:nvSpPr>
        <p:spPr>
          <a:xfrm>
            <a:off x="880288" y="1440681"/>
            <a:ext cx="3699355" cy="1331397"/>
          </a:xfrm>
          <a:prstGeom prst="wedgeRoundRectCallout">
            <a:avLst>
              <a:gd name="adj1" fmla="val 63190"/>
              <a:gd name="adj2" fmla="val 4217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每句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个字，所以又叫“七言诗”。</a:t>
            </a:r>
          </a:p>
        </p:txBody>
      </p:sp>
      <p:sp>
        <p:nvSpPr>
          <p:cNvPr id="7" name="圆角矩形 41">
            <a:extLst>
              <a:ext uri="{FF2B5EF4-FFF2-40B4-BE49-F238E27FC236}">
                <a16:creationId xmlns:a16="http://schemas.microsoft.com/office/drawing/2014/main" id="{2316A1E8-8804-6698-AF57-3ACA7BC5FAD5}"/>
              </a:ext>
            </a:extLst>
          </p:cNvPr>
          <p:cNvSpPr/>
          <p:nvPr/>
        </p:nvSpPr>
        <p:spPr>
          <a:xfrm>
            <a:off x="500743" y="3011265"/>
            <a:ext cx="4078900" cy="1901876"/>
          </a:xfrm>
          <a:prstGeom prst="round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想一想：加上题目和作者一共有几个字？怎样列式？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C27EC7E-5927-1728-80D8-2C58E5BF3165}"/>
              </a:ext>
            </a:extLst>
          </p:cNvPr>
          <p:cNvSpPr txBox="1"/>
          <p:nvPr/>
        </p:nvSpPr>
        <p:spPr>
          <a:xfrm>
            <a:off x="1051481" y="5068243"/>
            <a:ext cx="3356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4×7+4=32(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个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)</a:t>
            </a:r>
            <a:endParaRPr lang="zh-CN" altLang="en-US" sz="1600" dirty="0">
              <a:solidFill>
                <a:srgbClr val="EE1D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30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98B83731-D5D4-2CAE-CB9F-5A2031193471}"/>
              </a:ext>
            </a:extLst>
          </p:cNvPr>
          <p:cNvSpPr/>
          <p:nvPr/>
        </p:nvSpPr>
        <p:spPr>
          <a:xfrm>
            <a:off x="500743" y="101326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244E912-5E8F-A389-E80C-92752F131664}"/>
              </a:ext>
            </a:extLst>
          </p:cNvPr>
          <p:cNvSpPr txBox="1"/>
          <p:nvPr/>
        </p:nvSpPr>
        <p:spPr>
          <a:xfrm>
            <a:off x="1157199" y="960413"/>
            <a:ext cx="9893421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     、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   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、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   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各代表一个数，想一想，填一填。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菱形 4">
            <a:extLst>
              <a:ext uri="{FF2B5EF4-FFF2-40B4-BE49-F238E27FC236}">
                <a16:creationId xmlns:a16="http://schemas.microsoft.com/office/drawing/2014/main" id="{879BC5EE-862D-5622-1F71-FD50E2D3924C}"/>
              </a:ext>
            </a:extLst>
          </p:cNvPr>
          <p:cNvSpPr/>
          <p:nvPr/>
        </p:nvSpPr>
        <p:spPr>
          <a:xfrm>
            <a:off x="1295830" y="1005617"/>
            <a:ext cx="603115" cy="603115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5DAA1A0B-47DB-FB05-2DA7-DE44F5CFE021}"/>
              </a:ext>
            </a:extLst>
          </p:cNvPr>
          <p:cNvSpPr/>
          <p:nvPr/>
        </p:nvSpPr>
        <p:spPr>
          <a:xfrm>
            <a:off x="2282989" y="1005617"/>
            <a:ext cx="603115" cy="603115"/>
          </a:xfrm>
          <a:prstGeom prst="ellipse">
            <a:avLst/>
          </a:prstGeom>
          <a:solidFill>
            <a:srgbClr val="F04C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8B321EAA-008F-6AB1-82FF-58781D7419DB}"/>
              </a:ext>
            </a:extLst>
          </p:cNvPr>
          <p:cNvSpPr/>
          <p:nvPr/>
        </p:nvSpPr>
        <p:spPr>
          <a:xfrm>
            <a:off x="3338240" y="1043017"/>
            <a:ext cx="612843" cy="52831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020E46E8-A145-37EA-1007-F0CE93651AA2}"/>
              </a:ext>
            </a:extLst>
          </p:cNvPr>
          <p:cNvGrpSpPr/>
          <p:nvPr/>
        </p:nvGrpSpPr>
        <p:grpSpPr>
          <a:xfrm>
            <a:off x="1360712" y="2140755"/>
            <a:ext cx="2522475" cy="646331"/>
            <a:chOff x="1360712" y="2456798"/>
            <a:chExt cx="2522475" cy="646331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08C51220-E09B-DE21-0EE9-6749EB3BB1A5}"/>
                </a:ext>
              </a:extLst>
            </p:cNvPr>
            <p:cNvSpPr txBox="1"/>
            <p:nvPr/>
          </p:nvSpPr>
          <p:spPr>
            <a:xfrm>
              <a:off x="1851759" y="2456798"/>
              <a:ext cx="20314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×2=14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菱形 8">
              <a:extLst>
                <a:ext uri="{FF2B5EF4-FFF2-40B4-BE49-F238E27FC236}">
                  <a16:creationId xmlns:a16="http://schemas.microsoft.com/office/drawing/2014/main" id="{2CD0EADF-BA1D-7CEA-40F8-8B271E2AFF6C}"/>
                </a:ext>
              </a:extLst>
            </p:cNvPr>
            <p:cNvSpPr/>
            <p:nvPr/>
          </p:nvSpPr>
          <p:spPr>
            <a:xfrm>
              <a:off x="1360712" y="2478406"/>
              <a:ext cx="603115" cy="603115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F8293281-0510-7770-FFF1-5037DDCE1AA7}"/>
              </a:ext>
            </a:extLst>
          </p:cNvPr>
          <p:cNvGrpSpPr/>
          <p:nvPr/>
        </p:nvGrpSpPr>
        <p:grpSpPr>
          <a:xfrm>
            <a:off x="4412348" y="2140754"/>
            <a:ext cx="2752667" cy="646331"/>
            <a:chOff x="4688992" y="2456797"/>
            <a:chExt cx="2752667" cy="646331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AF772AA-4C30-8CBF-7151-1A4FD0F2721C}"/>
                </a:ext>
              </a:extLst>
            </p:cNvPr>
            <p:cNvSpPr txBox="1"/>
            <p:nvPr/>
          </p:nvSpPr>
          <p:spPr>
            <a:xfrm>
              <a:off x="4688992" y="2456797"/>
              <a:ext cx="27526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  ×      =21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D15887D6-E59C-5986-15E4-787417BB6F2D}"/>
                </a:ext>
              </a:extLst>
            </p:cNvPr>
            <p:cNvSpPr/>
            <p:nvPr/>
          </p:nvSpPr>
          <p:spPr>
            <a:xfrm>
              <a:off x="5704706" y="2475973"/>
              <a:ext cx="603115" cy="603115"/>
            </a:xfrm>
            <a:prstGeom prst="ellipse">
              <a:avLst/>
            </a:prstGeom>
            <a:solidFill>
              <a:srgbClr val="F04C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04E4C05-16B5-088A-F3B2-846DFC1CC31C}"/>
              </a:ext>
            </a:extLst>
          </p:cNvPr>
          <p:cNvGrpSpPr/>
          <p:nvPr/>
        </p:nvGrpSpPr>
        <p:grpSpPr>
          <a:xfrm>
            <a:off x="7694177" y="2140754"/>
            <a:ext cx="2752667" cy="646331"/>
            <a:chOff x="7168032" y="2456797"/>
            <a:chExt cx="2752667" cy="646331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C5A4926F-930E-F82D-DB07-941A5ECF4251}"/>
                </a:ext>
              </a:extLst>
            </p:cNvPr>
            <p:cNvSpPr txBox="1"/>
            <p:nvPr/>
          </p:nvSpPr>
          <p:spPr>
            <a:xfrm>
              <a:off x="7168032" y="2456797"/>
              <a:ext cx="27526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  ×      =35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8462192A-9D90-283D-86DB-5FFEE887E945}"/>
                </a:ext>
              </a:extLst>
            </p:cNvPr>
            <p:cNvSpPr/>
            <p:nvPr/>
          </p:nvSpPr>
          <p:spPr>
            <a:xfrm>
              <a:off x="8183746" y="2513373"/>
              <a:ext cx="612843" cy="528313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34014F5E-D5EE-8185-8012-7BBD9E07CBF9}"/>
              </a:ext>
            </a:extLst>
          </p:cNvPr>
          <p:cNvGrpSpPr/>
          <p:nvPr/>
        </p:nvGrpSpPr>
        <p:grpSpPr>
          <a:xfrm>
            <a:off x="1360712" y="3344039"/>
            <a:ext cx="2689698" cy="646331"/>
            <a:chOff x="1898945" y="3660082"/>
            <a:chExt cx="2689698" cy="646331"/>
          </a:xfrm>
        </p:grpSpPr>
        <p:sp>
          <p:nvSpPr>
            <p:cNvPr id="19" name="菱形 18">
              <a:extLst>
                <a:ext uri="{FF2B5EF4-FFF2-40B4-BE49-F238E27FC236}">
                  <a16:creationId xmlns:a16="http://schemas.microsoft.com/office/drawing/2014/main" id="{A03F0D7F-ACE6-B8D2-2C5B-A12352483B3A}"/>
                </a:ext>
              </a:extLst>
            </p:cNvPr>
            <p:cNvSpPr/>
            <p:nvPr/>
          </p:nvSpPr>
          <p:spPr>
            <a:xfrm>
              <a:off x="1898945" y="3681690"/>
              <a:ext cx="603115" cy="603115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DE1927B5-6F90-9CEF-9692-F79539F4AE8E}"/>
                </a:ext>
              </a:extLst>
            </p:cNvPr>
            <p:cNvSpPr txBox="1"/>
            <p:nvPr/>
          </p:nvSpPr>
          <p:spPr>
            <a:xfrm>
              <a:off x="2557215" y="3660082"/>
              <a:ext cx="20314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r>
                <a:rPr lang="en-US" altLang="zh-CN" sz="36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(   )</a:t>
              </a:r>
              <a:endPara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E0D52F23-E711-0CCB-A14C-1ECB2C841157}"/>
              </a:ext>
            </a:extLst>
          </p:cNvPr>
          <p:cNvGrpSpPr/>
          <p:nvPr/>
        </p:nvGrpSpPr>
        <p:grpSpPr>
          <a:xfrm>
            <a:off x="4417312" y="3344039"/>
            <a:ext cx="2634543" cy="646331"/>
            <a:chOff x="4941510" y="3660082"/>
            <a:chExt cx="2634543" cy="646331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890C9E6D-FB39-18D2-21CF-5E42FFC57E1E}"/>
                </a:ext>
              </a:extLst>
            </p:cNvPr>
            <p:cNvSpPr txBox="1"/>
            <p:nvPr/>
          </p:nvSpPr>
          <p:spPr>
            <a:xfrm>
              <a:off x="5544625" y="3660082"/>
              <a:ext cx="20314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r>
                <a:rPr lang="en-US" altLang="zh-CN" sz="36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(   )</a:t>
              </a:r>
              <a:endPara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7818C35A-622E-5282-DD41-B4C255B90E17}"/>
                </a:ext>
              </a:extLst>
            </p:cNvPr>
            <p:cNvSpPr/>
            <p:nvPr/>
          </p:nvSpPr>
          <p:spPr>
            <a:xfrm>
              <a:off x="4941510" y="3681690"/>
              <a:ext cx="603115" cy="603115"/>
            </a:xfrm>
            <a:prstGeom prst="ellipse">
              <a:avLst/>
            </a:prstGeom>
            <a:solidFill>
              <a:srgbClr val="F04C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493BAEE8-CD5D-CA13-7EA9-FB60AC31CC64}"/>
              </a:ext>
            </a:extLst>
          </p:cNvPr>
          <p:cNvGrpSpPr/>
          <p:nvPr/>
        </p:nvGrpSpPr>
        <p:grpSpPr>
          <a:xfrm>
            <a:off x="7694177" y="3344039"/>
            <a:ext cx="2644271" cy="646331"/>
            <a:chOff x="8406349" y="3660082"/>
            <a:chExt cx="2644271" cy="646331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95A1BB40-42D1-676F-3542-29E1EE47D572}"/>
                </a:ext>
              </a:extLst>
            </p:cNvPr>
            <p:cNvSpPr txBox="1"/>
            <p:nvPr/>
          </p:nvSpPr>
          <p:spPr>
            <a:xfrm>
              <a:off x="9019192" y="3660082"/>
              <a:ext cx="20314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r>
                <a:rPr lang="en-US" altLang="zh-CN" sz="36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(   )</a:t>
              </a:r>
              <a:endPara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4" name="等腰三角形 23">
              <a:extLst>
                <a:ext uri="{FF2B5EF4-FFF2-40B4-BE49-F238E27FC236}">
                  <a16:creationId xmlns:a16="http://schemas.microsoft.com/office/drawing/2014/main" id="{4199D59E-2C05-6A96-D178-84B116FB7F22}"/>
                </a:ext>
              </a:extLst>
            </p:cNvPr>
            <p:cNvSpPr/>
            <p:nvPr/>
          </p:nvSpPr>
          <p:spPr>
            <a:xfrm>
              <a:off x="8406349" y="3719090"/>
              <a:ext cx="612843" cy="528313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菱形 27">
            <a:extLst>
              <a:ext uri="{FF2B5EF4-FFF2-40B4-BE49-F238E27FC236}">
                <a16:creationId xmlns:a16="http://schemas.microsoft.com/office/drawing/2014/main" id="{48CB0E9F-54DB-39DE-8B19-BABA5B159A0F}"/>
              </a:ext>
            </a:extLst>
          </p:cNvPr>
          <p:cNvSpPr/>
          <p:nvPr/>
        </p:nvSpPr>
        <p:spPr>
          <a:xfrm>
            <a:off x="4370983" y="2159930"/>
            <a:ext cx="603115" cy="603115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菱形 28">
            <a:extLst>
              <a:ext uri="{FF2B5EF4-FFF2-40B4-BE49-F238E27FC236}">
                <a16:creationId xmlns:a16="http://schemas.microsoft.com/office/drawing/2014/main" id="{B5EFE5C0-F11C-ECBB-59B6-E17F17ED82E6}"/>
              </a:ext>
            </a:extLst>
          </p:cNvPr>
          <p:cNvSpPr/>
          <p:nvPr/>
        </p:nvSpPr>
        <p:spPr>
          <a:xfrm>
            <a:off x="7646973" y="2159930"/>
            <a:ext cx="603115" cy="603115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77715559-80ED-49D7-B55B-B10C29F1E0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7569" y="4547324"/>
            <a:ext cx="1357200" cy="1357200"/>
          </a:xfrm>
          <a:prstGeom prst="rect">
            <a:avLst/>
          </a:prstGeom>
        </p:spPr>
      </p:pic>
      <p:grpSp>
        <p:nvGrpSpPr>
          <p:cNvPr id="35" name="组合 34">
            <a:extLst>
              <a:ext uri="{FF2B5EF4-FFF2-40B4-BE49-F238E27FC236}">
                <a16:creationId xmlns:a16="http://schemas.microsoft.com/office/drawing/2014/main" id="{CD231747-032E-D32B-D8A7-8FD7D8DD230E}"/>
              </a:ext>
            </a:extLst>
          </p:cNvPr>
          <p:cNvGrpSpPr/>
          <p:nvPr/>
        </p:nvGrpSpPr>
        <p:grpSpPr>
          <a:xfrm>
            <a:off x="3130475" y="4495516"/>
            <a:ext cx="6275307" cy="843550"/>
            <a:chOff x="3150795" y="4992025"/>
            <a:chExt cx="6275307" cy="843550"/>
          </a:xfrm>
        </p:grpSpPr>
        <p:sp>
          <p:nvSpPr>
            <p:cNvPr id="33" name="对话气泡: 圆角矩形 32">
              <a:extLst>
                <a:ext uri="{FF2B5EF4-FFF2-40B4-BE49-F238E27FC236}">
                  <a16:creationId xmlns:a16="http://schemas.microsoft.com/office/drawing/2014/main" id="{B90A5F0B-1F86-41F5-80C9-91229FBB83F5}"/>
                </a:ext>
              </a:extLst>
            </p:cNvPr>
            <p:cNvSpPr/>
            <p:nvPr/>
          </p:nvSpPr>
          <p:spPr>
            <a:xfrm>
              <a:off x="3150795" y="4992025"/>
              <a:ext cx="6275307" cy="843550"/>
            </a:xfrm>
            <a:prstGeom prst="wedgeRoundRectCallout">
              <a:avLst>
                <a:gd name="adj1" fmla="val 57838"/>
                <a:gd name="adj2" fmla="val 30666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eaLnBrk="1" hangingPunct="1">
                <a:defRPr/>
              </a:pPr>
              <a:r>
                <a:rPr lang="zh-CN" altLang="en-US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想（</a:t>
              </a: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二</a:t>
              </a:r>
              <a:r>
                <a:rPr lang="zh-CN" altLang="en-US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）七十四，所以       是</a:t>
              </a:r>
              <a:r>
                <a:rPr lang="en-US" altLang="zh-CN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7</a:t>
              </a:r>
              <a:r>
                <a:rPr lang="zh-CN" altLang="en-US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。</a:t>
              </a:r>
            </a:p>
          </p:txBody>
        </p:sp>
        <p:sp>
          <p:nvSpPr>
            <p:cNvPr id="34" name="菱形 33">
              <a:extLst>
                <a:ext uri="{FF2B5EF4-FFF2-40B4-BE49-F238E27FC236}">
                  <a16:creationId xmlns:a16="http://schemas.microsoft.com/office/drawing/2014/main" id="{A2DC41BC-84FB-44E9-C131-6B882134ECE0}"/>
                </a:ext>
              </a:extLst>
            </p:cNvPr>
            <p:cNvSpPr/>
            <p:nvPr/>
          </p:nvSpPr>
          <p:spPr>
            <a:xfrm>
              <a:off x="7433678" y="5114617"/>
              <a:ext cx="603115" cy="603115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38E18DFF-8052-C1E6-617B-4FE4037B913F}"/>
              </a:ext>
            </a:extLst>
          </p:cNvPr>
          <p:cNvSpPr txBox="1"/>
          <p:nvPr/>
        </p:nvSpPr>
        <p:spPr>
          <a:xfrm>
            <a:off x="2740358" y="3344039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7</a:t>
            </a:r>
            <a:endParaRPr lang="zh-CN" altLang="en-US" sz="1600" dirty="0">
              <a:solidFill>
                <a:srgbClr val="EE1D23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D9C00E2-0228-0811-8667-3F15E001E5A8}"/>
              </a:ext>
            </a:extLst>
          </p:cNvPr>
          <p:cNvSpPr txBox="1"/>
          <p:nvPr/>
        </p:nvSpPr>
        <p:spPr>
          <a:xfrm>
            <a:off x="5747242" y="3344039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3</a:t>
            </a:r>
            <a:endParaRPr lang="zh-CN" altLang="en-US" sz="1600" dirty="0">
              <a:solidFill>
                <a:srgbClr val="EE1D23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72C596E2-AA56-5B01-78F7-ACC50AB42447}"/>
              </a:ext>
            </a:extLst>
          </p:cNvPr>
          <p:cNvSpPr txBox="1"/>
          <p:nvPr/>
        </p:nvSpPr>
        <p:spPr>
          <a:xfrm>
            <a:off x="9032448" y="3344039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5</a:t>
            </a:r>
            <a:endParaRPr lang="zh-CN" altLang="en-US" sz="1600" dirty="0">
              <a:solidFill>
                <a:srgbClr val="EE1D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62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6" grpId="0"/>
      <p:bldP spid="37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终止 15">
            <a:extLst>
              <a:ext uri="{FF2B5EF4-FFF2-40B4-BE49-F238E27FC236}">
                <a16:creationId xmlns:a16="http://schemas.microsoft.com/office/drawing/2014/main" id="{D9E37A59-0B9A-71B1-53E1-F053D94253B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68" name="图片 67">
            <a:extLst>
              <a:ext uri="{FF2B5EF4-FFF2-40B4-BE49-F238E27FC236}">
                <a16:creationId xmlns:a16="http://schemas.microsoft.com/office/drawing/2014/main" id="{DF2E483D-7B5D-A439-9192-867E805B0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963" y="1389843"/>
            <a:ext cx="8320073" cy="4845586"/>
          </a:xfrm>
          <a:prstGeom prst="rect">
            <a:avLst/>
          </a:prstGeom>
        </p:spPr>
      </p:pic>
      <p:sp>
        <p:nvSpPr>
          <p:cNvPr id="69" name="Text Box 16">
            <a:extLst>
              <a:ext uri="{FF2B5EF4-FFF2-40B4-BE49-F238E27FC236}">
                <a16:creationId xmlns:a16="http://schemas.microsoft.com/office/drawing/2014/main" id="{4CE862CF-8E0D-4EEA-FB8C-9324F6237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4597" y="609820"/>
            <a:ext cx="332280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latinLnBrk="1" hangingPunct="1">
              <a:spcBef>
                <a:spcPct val="50000"/>
              </a:spcBef>
            </a:pPr>
            <a:r>
              <a:rPr lang="en-US" altLang="zh-CN" sz="3600" b="1">
                <a:solidFill>
                  <a:srgbClr val="3333FF"/>
                </a:solidFill>
                <a:latin typeface="Times New Roman" pitchFamily="18" charset="0"/>
                <a:ea typeface="黑体" pitchFamily="49" charset="-122"/>
              </a:rPr>
              <a:t>7</a:t>
            </a:r>
            <a:r>
              <a:rPr lang="zh-CN" altLang="en-US" sz="3600" b="1">
                <a:solidFill>
                  <a:srgbClr val="3333FF"/>
                </a:solidFill>
                <a:latin typeface="Times New Roman" pitchFamily="18" charset="0"/>
                <a:ea typeface="黑体" pitchFamily="49" charset="-122"/>
              </a:rPr>
              <a:t>的乘法口诀</a:t>
            </a:r>
          </a:p>
        </p:txBody>
      </p:sp>
    </p:spTree>
    <p:extLst>
      <p:ext uri="{BB962C8B-B14F-4D97-AF65-F5344CB8AC3E}">
        <p14:creationId xmlns:p14="http://schemas.microsoft.com/office/powerpoint/2010/main" val="642932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96E0B79-0FFA-850C-6E28-D0F540C05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流程图: 终止 5">
            <a:extLst>
              <a:ext uri="{FF2B5EF4-FFF2-40B4-BE49-F238E27FC236}">
                <a16:creationId xmlns:a16="http://schemas.microsoft.com/office/drawing/2014/main" id="{DF0A8F12-0260-4A50-6224-F821F27FF68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0" name="TextBox 48">
            <a:extLst>
              <a:ext uri="{FF2B5EF4-FFF2-40B4-BE49-F238E27FC236}">
                <a16:creationId xmlns:a16="http://schemas.microsoft.com/office/drawing/2014/main" id="{2A961E23-9B6B-19FC-16A3-A5362859C467}"/>
              </a:ext>
            </a:extLst>
          </p:cNvPr>
          <p:cNvSpPr txBox="1"/>
          <p:nvPr/>
        </p:nvSpPr>
        <p:spPr>
          <a:xfrm>
            <a:off x="668687" y="1670087"/>
            <a:ext cx="1085462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5152</TotalTime>
  <Words>584</Words>
  <Application>Microsoft Office PowerPoint</Application>
  <PresentationFormat>宽屏</PresentationFormat>
  <Paragraphs>173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黑体</vt:lpstr>
      <vt:lpstr>华文琥珀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Wangfen</cp:lastModifiedBy>
  <cp:revision>553</cp:revision>
  <dcterms:created xsi:type="dcterms:W3CDTF">2016-01-14T07:05:12Z</dcterms:created>
  <dcterms:modified xsi:type="dcterms:W3CDTF">2025-08-12T06:19:14Z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