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570" r:id="rId3"/>
    <p:sldId id="552" r:id="rId4"/>
    <p:sldId id="579" r:id="rId5"/>
    <p:sldId id="586" r:id="rId6"/>
    <p:sldId id="583" r:id="rId7"/>
    <p:sldId id="587" r:id="rId8"/>
    <p:sldId id="590" r:id="rId9"/>
    <p:sldId id="528" r:id="rId10"/>
    <p:sldId id="572" r:id="rId11"/>
    <p:sldId id="544" r:id="rId12"/>
    <p:sldId id="575" r:id="rId13"/>
    <p:sldId id="547" r:id="rId14"/>
    <p:sldId id="548" r:id="rId15"/>
    <p:sldId id="382" r:id="rId16"/>
  </p:sldIdLst>
  <p:sldSz cx="12192000" cy="6858000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BD4"/>
    <a:srgbClr val="F04C35"/>
    <a:srgbClr val="3333FF"/>
    <a:srgbClr val="D4D794"/>
    <a:srgbClr val="FEF2E3"/>
    <a:srgbClr val="FEF7E4"/>
    <a:srgbClr val="FD91A5"/>
    <a:srgbClr val="41C8F5"/>
    <a:srgbClr val="F1C754"/>
    <a:srgbClr val="86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63" d="100"/>
          <a:sy n="63" d="100"/>
        </p:scale>
        <p:origin x="72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>
            <a:fillRect/>
          </a:stretch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2298;&#20061;&#20061;&#28040;&#23506;&#22270;&#12299;&#65306;&#29992;&#20061;&#20061;&#20843;&#21313;&#19968;&#31508;&#36814;&#25509;&#26469;&#24180;&#30340;&#26149;&#22825;.mp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9&#20056;&#27861;&#21475;&#35776;&#25163;&#25351;&#25805;.mp4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/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en-US" altLang="zh-CN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9</a:t>
            </a:r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的乘法口诀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/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复习导入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6026" y="1422951"/>
            <a:ext cx="4629555" cy="732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说口诀算得数。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12951" y="2501151"/>
            <a:ext cx="1891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4×8=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1172" y="2501151"/>
            <a:ext cx="1891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8×5=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69394" y="2501151"/>
            <a:ext cx="1891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6×7=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12951" y="4277898"/>
            <a:ext cx="1891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7×2=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1172" y="4277898"/>
            <a:ext cx="1891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8×7=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69394" y="4277898"/>
            <a:ext cx="1891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3×6=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28408" y="3325798"/>
            <a:ext cx="2655652" cy="646331"/>
          </a:xfrm>
          <a:prstGeom prst="rect">
            <a:avLst/>
          </a:prstGeom>
          <a:solidFill>
            <a:srgbClr val="FEEBD4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四八三十二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28625" y="2501151"/>
            <a:ext cx="1225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13634" y="3325798"/>
            <a:ext cx="2774965" cy="646331"/>
          </a:xfrm>
          <a:prstGeom prst="rect">
            <a:avLst/>
          </a:prstGeom>
          <a:solidFill>
            <a:srgbClr val="FEEB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五八四十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51062" y="2501151"/>
            <a:ext cx="1225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75124" y="3325798"/>
            <a:ext cx="2983810" cy="646331"/>
          </a:xfrm>
          <a:prstGeom prst="rect">
            <a:avLst/>
          </a:prstGeom>
          <a:solidFill>
            <a:srgbClr val="FEEB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六七四十二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429284" y="2501151"/>
            <a:ext cx="1225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28408" y="5111883"/>
            <a:ext cx="2655652" cy="646331"/>
          </a:xfrm>
          <a:prstGeom prst="rect">
            <a:avLst/>
          </a:prstGeom>
          <a:solidFill>
            <a:srgbClr val="FEEBD4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二七十四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928625" y="4277898"/>
            <a:ext cx="1225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513634" y="5111882"/>
            <a:ext cx="2774965" cy="646331"/>
          </a:xfrm>
          <a:prstGeom prst="rect">
            <a:avLst/>
          </a:prstGeom>
          <a:solidFill>
            <a:srgbClr val="FEEB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七八五十六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151062" y="4277898"/>
            <a:ext cx="1225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75124" y="5111882"/>
            <a:ext cx="2983810" cy="646331"/>
          </a:xfrm>
          <a:prstGeom prst="rect">
            <a:avLst/>
          </a:prstGeom>
          <a:solidFill>
            <a:srgbClr val="FEEB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三六十八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429284" y="4277898"/>
            <a:ext cx="1225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1180696"/>
            <a:ext cx="904663" cy="904663"/>
          </a:xfrm>
          <a:prstGeom prst="rect">
            <a:avLst/>
          </a:prstGeom>
        </p:spPr>
      </p:pic>
      <p:sp>
        <p:nvSpPr>
          <p:cNvPr id="4" name="文本框 3">
            <a:hlinkClick r:id="rId3" action="ppaction://hlinkfile"/>
          </p:cNvPr>
          <p:cNvSpPr txBox="1"/>
          <p:nvPr/>
        </p:nvSpPr>
        <p:spPr>
          <a:xfrm>
            <a:off x="1797183" y="1309861"/>
            <a:ext cx="6237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你知道“</a:t>
            </a:r>
            <a:r>
              <a:rPr lang="zh-CN" altLang="en-US" sz="3600" b="1" u="sng" dirty="0">
                <a:solidFill>
                  <a:schemeClr val="accent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九九消寒图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”吗？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276424" y="2085359"/>
            <a:ext cx="3457504" cy="425827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1842" y="4185781"/>
            <a:ext cx="1523550" cy="2157855"/>
          </a:xfrm>
          <a:prstGeom prst="rect">
            <a:avLst/>
          </a:prstGeom>
        </p:spPr>
      </p:pic>
      <p:sp>
        <p:nvSpPr>
          <p:cNvPr id="10" name="对话气泡: 圆角矩形 9"/>
          <p:cNvSpPr/>
          <p:nvPr/>
        </p:nvSpPr>
        <p:spPr>
          <a:xfrm>
            <a:off x="4733928" y="2275261"/>
            <a:ext cx="5083920" cy="2434051"/>
          </a:xfrm>
          <a:prstGeom prst="wedgeRoundRectCallout">
            <a:avLst>
              <a:gd name="adj1" fmla="val 56497"/>
              <a:gd name="adj2" fmla="val 3895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从冬至开始，每过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天就染红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瓣梅花，染完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朵梅花就过了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个“九”，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朵梅花染完春天就到了。</a:t>
            </a:r>
          </a:p>
        </p:txBody>
      </p:sp>
      <p:sp>
        <p:nvSpPr>
          <p:cNvPr id="3" name="文本框 2">
            <a:hlinkClick r:id="rId3" action="ppaction://hlinkfile"/>
            <a:extLst>
              <a:ext uri="{FF2B5EF4-FFF2-40B4-BE49-F238E27FC236}">
                <a16:creationId xmlns:a16="http://schemas.microsoft.com/office/drawing/2014/main" id="{0B0DED3A-E115-D87E-C5D1-C71A93504AC7}"/>
              </a:ext>
            </a:extLst>
          </p:cNvPr>
          <p:cNvSpPr txBox="1"/>
          <p:nvPr/>
        </p:nvSpPr>
        <p:spPr>
          <a:xfrm>
            <a:off x="9144000" y="236513"/>
            <a:ext cx="177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u="sng">
                <a:solidFill>
                  <a:schemeClr val="accent1"/>
                </a:solidFill>
              </a:rPr>
              <a:t>点击播放视频</a:t>
            </a:r>
            <a:endParaRPr lang="en-US" u="sng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/>
        </p:nvCxnSpPr>
        <p:spPr>
          <a:xfrm>
            <a:off x="988060" y="5740521"/>
            <a:ext cx="1002030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461135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465677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470219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474761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479303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483845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488387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492929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9497471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258570" y="5740521"/>
            <a:ext cx="639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3" name="矩形 12"/>
          <p:cNvSpPr/>
          <p:nvPr/>
        </p:nvSpPr>
        <p:spPr>
          <a:xfrm>
            <a:off x="3189549" y="5824341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194091" y="5824341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198633" y="5824462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03175" y="5824341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207717" y="5824341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212259" y="5824341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216801" y="5824341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185007" y="5824341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>
            <a:off x="10502011" y="5591931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0221343" y="5824341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51566" y="138990"/>
            <a:ext cx="3803254" cy="468410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444" y="3299710"/>
            <a:ext cx="718185" cy="707875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1446530" y="4865005"/>
            <a:ext cx="1062990" cy="1069340"/>
            <a:chOff x="2418" y="7501"/>
            <a:chExt cx="1674" cy="1684"/>
          </a:xfrm>
        </p:grpSpPr>
        <p:sp>
          <p:nvSpPr>
            <p:cNvPr id="36" name="弧形 35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2258695" y="5783215"/>
            <a:ext cx="639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71032" y="3961912"/>
            <a:ext cx="683867" cy="689593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2459579" y="4865005"/>
            <a:ext cx="1062990" cy="1069340"/>
            <a:chOff x="2418" y="7501"/>
            <a:chExt cx="1674" cy="1684"/>
          </a:xfrm>
        </p:grpSpPr>
        <p:sp>
          <p:nvSpPr>
            <p:cNvPr id="43" name="弧形 42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3144241" y="5783215"/>
            <a:ext cx="7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12074" y="3329453"/>
            <a:ext cx="674453" cy="635520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458762" y="4865005"/>
            <a:ext cx="1062990" cy="1069340"/>
            <a:chOff x="2418" y="7501"/>
            <a:chExt cx="1674" cy="1684"/>
          </a:xfrm>
        </p:grpSpPr>
        <p:sp>
          <p:nvSpPr>
            <p:cNvPr id="50" name="弧形 49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4152261" y="5783215"/>
            <a:ext cx="7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08114" y="2573540"/>
            <a:ext cx="727090" cy="707500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4463304" y="4865005"/>
            <a:ext cx="1062990" cy="1069340"/>
            <a:chOff x="2418" y="7501"/>
            <a:chExt cx="1674" cy="1684"/>
          </a:xfrm>
        </p:grpSpPr>
        <p:sp>
          <p:nvSpPr>
            <p:cNvPr id="57" name="弧形 56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5161483" y="5783215"/>
            <a:ext cx="7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31124" y="2613336"/>
            <a:ext cx="627660" cy="647165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>
            <a:off x="5463951" y="4865005"/>
            <a:ext cx="1062990" cy="1069340"/>
            <a:chOff x="2418" y="7501"/>
            <a:chExt cx="1674" cy="1684"/>
          </a:xfrm>
        </p:grpSpPr>
        <p:sp>
          <p:nvSpPr>
            <p:cNvPr id="64" name="弧形 63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6168747" y="5783215"/>
            <a:ext cx="7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60640" y="1665415"/>
            <a:ext cx="733038" cy="728447"/>
          </a:xfrm>
          <a:prstGeom prst="rect">
            <a:avLst/>
          </a:prstGeom>
        </p:spPr>
      </p:pic>
      <p:grpSp>
        <p:nvGrpSpPr>
          <p:cNvPr id="70" name="组合 69"/>
          <p:cNvGrpSpPr/>
          <p:nvPr/>
        </p:nvGrpSpPr>
        <p:grpSpPr>
          <a:xfrm>
            <a:off x="6478105" y="4865005"/>
            <a:ext cx="1062990" cy="1069340"/>
            <a:chOff x="2418" y="7501"/>
            <a:chExt cx="1674" cy="1684"/>
          </a:xfrm>
        </p:grpSpPr>
        <p:sp>
          <p:nvSpPr>
            <p:cNvPr id="71" name="弧形 70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7175326" y="5783215"/>
            <a:ext cx="7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58610" y="1181546"/>
            <a:ext cx="736576" cy="718132"/>
          </a:xfrm>
          <a:prstGeom prst="rect">
            <a:avLst/>
          </a:prstGeom>
        </p:spPr>
      </p:pic>
      <p:grpSp>
        <p:nvGrpSpPr>
          <p:cNvPr id="77" name="组合 76"/>
          <p:cNvGrpSpPr/>
          <p:nvPr/>
        </p:nvGrpSpPr>
        <p:grpSpPr>
          <a:xfrm>
            <a:off x="7485369" y="4865005"/>
            <a:ext cx="1062990" cy="1069340"/>
            <a:chOff x="2418" y="7501"/>
            <a:chExt cx="1674" cy="1684"/>
          </a:xfrm>
        </p:grpSpPr>
        <p:sp>
          <p:nvSpPr>
            <p:cNvPr id="78" name="弧形 77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8175964" y="5783215"/>
            <a:ext cx="7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87059" y="1530161"/>
            <a:ext cx="661035" cy="739074"/>
          </a:xfrm>
          <a:prstGeom prst="rect">
            <a:avLst/>
          </a:prstGeom>
        </p:spPr>
      </p:pic>
      <p:grpSp>
        <p:nvGrpSpPr>
          <p:cNvPr id="83" name="组合 82"/>
          <p:cNvGrpSpPr/>
          <p:nvPr/>
        </p:nvGrpSpPr>
        <p:grpSpPr>
          <a:xfrm>
            <a:off x="8485533" y="4865005"/>
            <a:ext cx="1062990" cy="1069340"/>
            <a:chOff x="2418" y="7501"/>
            <a:chExt cx="1674" cy="1684"/>
          </a:xfrm>
        </p:grpSpPr>
        <p:sp>
          <p:nvSpPr>
            <p:cNvPr id="84" name="弧形 83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9176602" y="5783215"/>
            <a:ext cx="7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</p:txBody>
      </p:sp>
      <p:pic>
        <p:nvPicPr>
          <p:cNvPr id="89" name="图片 8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660084" y="500084"/>
            <a:ext cx="694372" cy="695520"/>
          </a:xfrm>
          <a:prstGeom prst="rect">
            <a:avLst/>
          </a:prstGeom>
        </p:spPr>
      </p:pic>
      <p:grpSp>
        <p:nvGrpSpPr>
          <p:cNvPr id="90" name="组合 89"/>
          <p:cNvGrpSpPr/>
          <p:nvPr/>
        </p:nvGrpSpPr>
        <p:grpSpPr>
          <a:xfrm>
            <a:off x="9488969" y="4865005"/>
            <a:ext cx="1062990" cy="1069340"/>
            <a:chOff x="2418" y="7501"/>
            <a:chExt cx="1674" cy="1684"/>
          </a:xfrm>
        </p:grpSpPr>
        <p:sp>
          <p:nvSpPr>
            <p:cNvPr id="91" name="弧形 90"/>
            <p:cNvSpPr/>
            <p:nvPr/>
          </p:nvSpPr>
          <p:spPr>
            <a:xfrm>
              <a:off x="2418" y="8279"/>
              <a:ext cx="1623" cy="906"/>
            </a:xfrm>
            <a:prstGeom prst="arc">
              <a:avLst>
                <a:gd name="adj1" fmla="val 11267105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2704" y="7501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EE1D23"/>
                  </a:solidFill>
                </a:rPr>
                <a:t>+9</a:t>
              </a: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10187400" y="5783215"/>
            <a:ext cx="7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5276606" y="1693107"/>
            <a:ext cx="6503733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看：观察图中有几个</a:t>
            </a: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相加。</a:t>
            </a:r>
            <a:endParaRPr lang="en-US" altLang="zh-C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写：写出乘法算式。</a:t>
            </a:r>
            <a:endParaRPr lang="en-US" altLang="zh-C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编：编出对应乘法口诀。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5258494" y="985221"/>
            <a:ext cx="4445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小组合作探究：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45" grpId="0"/>
      <p:bldP spid="45" grpId="1"/>
      <p:bldP spid="52" grpId="0"/>
      <p:bldP spid="52" grpId="1"/>
      <p:bldP spid="59" grpId="0"/>
      <p:bldP spid="59" grpId="1"/>
      <p:bldP spid="66" grpId="0"/>
      <p:bldP spid="66" grpId="1"/>
      <p:bldP spid="73" grpId="0"/>
      <p:bldP spid="73" grpId="1"/>
      <p:bldP spid="80" grpId="0"/>
      <p:bldP spid="80" grpId="1"/>
      <p:bldP spid="86" grpId="0"/>
      <p:bldP spid="86" grpId="1"/>
      <p:bldP spid="93" grpId="0"/>
      <p:bldP spid="93" grpId="1"/>
      <p:bldP spid="94" grpId="0"/>
      <p:bldP spid="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63904" y="162783"/>
            <a:ext cx="21717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9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×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1=9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82811" y="162783"/>
            <a:ext cx="21717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×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9=9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69952" y="767014"/>
            <a:ext cx="2706267" cy="584775"/>
            <a:chOff x="2675131" y="3754120"/>
            <a:chExt cx="2706267" cy="584775"/>
          </a:xfrm>
        </p:grpSpPr>
        <p:grpSp>
          <p:nvGrpSpPr>
            <p:cNvPr id="10" name="组合 9"/>
            <p:cNvGrpSpPr/>
            <p:nvPr/>
          </p:nvGrpSpPr>
          <p:grpSpPr>
            <a:xfrm>
              <a:off x="2675131" y="3754120"/>
              <a:ext cx="2706267" cy="584775"/>
              <a:chOff x="1683712" y="1897371"/>
              <a:chExt cx="2706267" cy="584775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9×       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6066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3437354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69952" y="1363442"/>
            <a:ext cx="2706267" cy="584775"/>
            <a:chOff x="2675131" y="3754120"/>
            <a:chExt cx="2706267" cy="584775"/>
          </a:xfrm>
        </p:grpSpPr>
        <p:grpSp>
          <p:nvGrpSpPr>
            <p:cNvPr id="18" name="组合 17"/>
            <p:cNvGrpSpPr/>
            <p:nvPr/>
          </p:nvGrpSpPr>
          <p:grpSpPr>
            <a:xfrm>
              <a:off x="2675131" y="3754120"/>
              <a:ext cx="2706267" cy="584775"/>
              <a:chOff x="1683712" y="1897371"/>
              <a:chExt cx="2706267" cy="58477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9×       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46066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3437354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69952" y="1959870"/>
            <a:ext cx="2706267" cy="584775"/>
            <a:chOff x="2675131" y="3754120"/>
            <a:chExt cx="2706267" cy="584775"/>
          </a:xfrm>
        </p:grpSpPr>
        <p:grpSp>
          <p:nvGrpSpPr>
            <p:cNvPr id="23" name="组合 22"/>
            <p:cNvGrpSpPr/>
            <p:nvPr/>
          </p:nvGrpSpPr>
          <p:grpSpPr>
            <a:xfrm>
              <a:off x="2675131" y="3754120"/>
              <a:ext cx="2706267" cy="584775"/>
              <a:chOff x="1683712" y="1897371"/>
              <a:chExt cx="2706267" cy="584775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9×       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346066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3437354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9952" y="2556298"/>
            <a:ext cx="2706267" cy="584775"/>
            <a:chOff x="2675131" y="3754120"/>
            <a:chExt cx="2706267" cy="584775"/>
          </a:xfrm>
        </p:grpSpPr>
        <p:grpSp>
          <p:nvGrpSpPr>
            <p:cNvPr id="28" name="组合 27"/>
            <p:cNvGrpSpPr/>
            <p:nvPr/>
          </p:nvGrpSpPr>
          <p:grpSpPr>
            <a:xfrm>
              <a:off x="2675131" y="3754120"/>
              <a:ext cx="2706267" cy="584775"/>
              <a:chOff x="1683712" y="1897371"/>
              <a:chExt cx="2706267" cy="584775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9×       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346066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3437354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69952" y="3152726"/>
            <a:ext cx="2706267" cy="584775"/>
            <a:chOff x="2675131" y="3754120"/>
            <a:chExt cx="2706267" cy="584775"/>
          </a:xfrm>
        </p:grpSpPr>
        <p:grpSp>
          <p:nvGrpSpPr>
            <p:cNvPr id="33" name="组合 32"/>
            <p:cNvGrpSpPr/>
            <p:nvPr/>
          </p:nvGrpSpPr>
          <p:grpSpPr>
            <a:xfrm>
              <a:off x="2675131" y="3754120"/>
              <a:ext cx="2706267" cy="584775"/>
              <a:chOff x="1683712" y="1897371"/>
              <a:chExt cx="2706267" cy="584775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9×       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46066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3437354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69952" y="3749154"/>
            <a:ext cx="2706267" cy="584775"/>
            <a:chOff x="2675131" y="3754120"/>
            <a:chExt cx="2706267" cy="584775"/>
          </a:xfrm>
        </p:grpSpPr>
        <p:grpSp>
          <p:nvGrpSpPr>
            <p:cNvPr id="38" name="组合 37"/>
            <p:cNvGrpSpPr/>
            <p:nvPr/>
          </p:nvGrpSpPr>
          <p:grpSpPr>
            <a:xfrm>
              <a:off x="2675131" y="3754120"/>
              <a:ext cx="2706267" cy="584775"/>
              <a:chOff x="1683712" y="1897371"/>
              <a:chExt cx="2706267" cy="584775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9×       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46066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3437354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69952" y="4345582"/>
            <a:ext cx="2706267" cy="584775"/>
            <a:chOff x="2675131" y="3754120"/>
            <a:chExt cx="2706267" cy="584775"/>
          </a:xfrm>
        </p:grpSpPr>
        <p:grpSp>
          <p:nvGrpSpPr>
            <p:cNvPr id="43" name="组合 42"/>
            <p:cNvGrpSpPr/>
            <p:nvPr/>
          </p:nvGrpSpPr>
          <p:grpSpPr>
            <a:xfrm>
              <a:off x="2675131" y="3754120"/>
              <a:ext cx="2706267" cy="584775"/>
              <a:chOff x="1683712" y="1897371"/>
              <a:chExt cx="2706267" cy="584775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9×       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346066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3437354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69952" y="4942008"/>
            <a:ext cx="2706267" cy="584775"/>
            <a:chOff x="2675131" y="3754120"/>
            <a:chExt cx="2706267" cy="584775"/>
          </a:xfrm>
        </p:grpSpPr>
        <p:grpSp>
          <p:nvGrpSpPr>
            <p:cNvPr id="48" name="组合 47"/>
            <p:cNvGrpSpPr/>
            <p:nvPr/>
          </p:nvGrpSpPr>
          <p:grpSpPr>
            <a:xfrm>
              <a:off x="2675131" y="3754120"/>
              <a:ext cx="2706267" cy="584775"/>
              <a:chOff x="1683712" y="1897371"/>
              <a:chExt cx="2706267" cy="584775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9×       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346066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3437354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240852" y="767012"/>
            <a:ext cx="2935307" cy="584775"/>
            <a:chOff x="2225135" y="3754120"/>
            <a:chExt cx="2935307" cy="584775"/>
          </a:xfrm>
        </p:grpSpPr>
        <p:grpSp>
          <p:nvGrpSpPr>
            <p:cNvPr id="53" name="组合 52"/>
            <p:cNvGrpSpPr/>
            <p:nvPr/>
          </p:nvGrpSpPr>
          <p:grpSpPr>
            <a:xfrm>
              <a:off x="2675131" y="3754120"/>
              <a:ext cx="2485311" cy="584775"/>
              <a:chOff x="1683712" y="1897371"/>
              <a:chExt cx="2485311" cy="584775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×9=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9358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2225135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240852" y="1363440"/>
            <a:ext cx="2935307" cy="584775"/>
            <a:chOff x="2225135" y="3754120"/>
            <a:chExt cx="2935307" cy="584775"/>
          </a:xfrm>
        </p:grpSpPr>
        <p:grpSp>
          <p:nvGrpSpPr>
            <p:cNvPr id="58" name="组合 57"/>
            <p:cNvGrpSpPr/>
            <p:nvPr/>
          </p:nvGrpSpPr>
          <p:grpSpPr>
            <a:xfrm>
              <a:off x="2675131" y="3754120"/>
              <a:ext cx="2485311" cy="584775"/>
              <a:chOff x="1683712" y="1897371"/>
              <a:chExt cx="2485311" cy="584775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×9=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269358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59" name="矩形 58"/>
            <p:cNvSpPr/>
            <p:nvPr/>
          </p:nvSpPr>
          <p:spPr>
            <a:xfrm>
              <a:off x="2225135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240852" y="1959868"/>
            <a:ext cx="2935307" cy="584775"/>
            <a:chOff x="2225135" y="3754120"/>
            <a:chExt cx="2935307" cy="584775"/>
          </a:xfrm>
        </p:grpSpPr>
        <p:grpSp>
          <p:nvGrpSpPr>
            <p:cNvPr id="63" name="组合 62"/>
            <p:cNvGrpSpPr/>
            <p:nvPr/>
          </p:nvGrpSpPr>
          <p:grpSpPr>
            <a:xfrm>
              <a:off x="2675131" y="3754120"/>
              <a:ext cx="2485311" cy="584775"/>
              <a:chOff x="1683712" y="1897371"/>
              <a:chExt cx="2485311" cy="584775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×9=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269358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2225135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240852" y="2556296"/>
            <a:ext cx="2935307" cy="584775"/>
            <a:chOff x="2225135" y="3754120"/>
            <a:chExt cx="2935307" cy="584775"/>
          </a:xfrm>
        </p:grpSpPr>
        <p:grpSp>
          <p:nvGrpSpPr>
            <p:cNvPr id="68" name="组合 67"/>
            <p:cNvGrpSpPr/>
            <p:nvPr/>
          </p:nvGrpSpPr>
          <p:grpSpPr>
            <a:xfrm>
              <a:off x="2675131" y="3754120"/>
              <a:ext cx="2485311" cy="584775"/>
              <a:chOff x="1683712" y="1897371"/>
              <a:chExt cx="2485311" cy="584775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×9=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269358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2225135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240852" y="3152724"/>
            <a:ext cx="2935307" cy="584775"/>
            <a:chOff x="2225135" y="3754120"/>
            <a:chExt cx="2935307" cy="584775"/>
          </a:xfrm>
        </p:grpSpPr>
        <p:grpSp>
          <p:nvGrpSpPr>
            <p:cNvPr id="73" name="组合 72"/>
            <p:cNvGrpSpPr/>
            <p:nvPr/>
          </p:nvGrpSpPr>
          <p:grpSpPr>
            <a:xfrm>
              <a:off x="2675131" y="3754120"/>
              <a:ext cx="2485311" cy="584775"/>
              <a:chOff x="1683712" y="1897371"/>
              <a:chExt cx="2485311" cy="584775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×9=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69358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74" name="矩形 73"/>
            <p:cNvSpPr/>
            <p:nvPr/>
          </p:nvSpPr>
          <p:spPr>
            <a:xfrm>
              <a:off x="2225135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240852" y="3749152"/>
            <a:ext cx="2935307" cy="584775"/>
            <a:chOff x="2225135" y="3754120"/>
            <a:chExt cx="2935307" cy="584775"/>
          </a:xfrm>
        </p:grpSpPr>
        <p:grpSp>
          <p:nvGrpSpPr>
            <p:cNvPr id="78" name="组合 77"/>
            <p:cNvGrpSpPr/>
            <p:nvPr/>
          </p:nvGrpSpPr>
          <p:grpSpPr>
            <a:xfrm>
              <a:off x="2675131" y="3754120"/>
              <a:ext cx="2485311" cy="584775"/>
              <a:chOff x="1683712" y="1897371"/>
              <a:chExt cx="2485311" cy="584775"/>
            </a:xfrm>
          </p:grpSpPr>
          <p:sp>
            <p:nvSpPr>
              <p:cNvPr id="80" name="文本框 79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×9=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269358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79" name="矩形 78"/>
            <p:cNvSpPr/>
            <p:nvPr/>
          </p:nvSpPr>
          <p:spPr>
            <a:xfrm>
              <a:off x="2225135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239586" y="4345582"/>
            <a:ext cx="2935307" cy="584775"/>
            <a:chOff x="2225135" y="3754120"/>
            <a:chExt cx="2935307" cy="584775"/>
          </a:xfrm>
        </p:grpSpPr>
        <p:grpSp>
          <p:nvGrpSpPr>
            <p:cNvPr id="83" name="组合 82"/>
            <p:cNvGrpSpPr/>
            <p:nvPr/>
          </p:nvGrpSpPr>
          <p:grpSpPr>
            <a:xfrm>
              <a:off x="2675131" y="3754120"/>
              <a:ext cx="2485311" cy="584775"/>
              <a:chOff x="1683712" y="1897371"/>
              <a:chExt cx="2485311" cy="584775"/>
            </a:xfrm>
          </p:grpSpPr>
          <p:sp>
            <p:nvSpPr>
              <p:cNvPr id="85" name="文本框 84"/>
              <p:cNvSpPr txBox="1"/>
              <p:nvPr/>
            </p:nvSpPr>
            <p:spPr>
              <a:xfrm>
                <a:off x="1683712" y="1897371"/>
                <a:ext cx="248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×9=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2693583" y="1924413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84" name="矩形 83"/>
            <p:cNvSpPr/>
            <p:nvPr/>
          </p:nvSpPr>
          <p:spPr>
            <a:xfrm>
              <a:off x="2225135" y="3781162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44" name="图片 1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258" y="5371539"/>
            <a:ext cx="7603484" cy="1401606"/>
          </a:xfrm>
          <a:prstGeom prst="rect">
            <a:avLst/>
          </a:prstGeom>
        </p:spPr>
      </p:pic>
      <p:grpSp>
        <p:nvGrpSpPr>
          <p:cNvPr id="150" name="组合 149"/>
          <p:cNvGrpSpPr/>
          <p:nvPr/>
        </p:nvGrpSpPr>
        <p:grpSpPr>
          <a:xfrm>
            <a:off x="1596717" y="770769"/>
            <a:ext cx="2039581" cy="584775"/>
            <a:chOff x="1596717" y="761041"/>
            <a:chExt cx="2039581" cy="584775"/>
          </a:xfrm>
        </p:grpSpPr>
        <p:sp>
          <p:nvSpPr>
            <p:cNvPr id="145" name="文本框 144"/>
            <p:cNvSpPr txBox="1"/>
            <p:nvPr/>
          </p:nvSpPr>
          <p:spPr>
            <a:xfrm>
              <a:off x="1596717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2706982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4310098" y="770769"/>
            <a:ext cx="2473004" cy="584775"/>
            <a:chOff x="4310098" y="761041"/>
            <a:chExt cx="2473004" cy="584775"/>
          </a:xfrm>
        </p:grpSpPr>
        <p:sp>
          <p:nvSpPr>
            <p:cNvPr id="147" name="文本框 146"/>
            <p:cNvSpPr txBox="1"/>
            <p:nvPr/>
          </p:nvSpPr>
          <p:spPr>
            <a:xfrm>
              <a:off x="5853786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4310098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1596717" y="1365366"/>
            <a:ext cx="2039581" cy="584775"/>
            <a:chOff x="1596717" y="761041"/>
            <a:chExt cx="2039581" cy="584775"/>
          </a:xfrm>
        </p:grpSpPr>
        <p:sp>
          <p:nvSpPr>
            <p:cNvPr id="152" name="文本框 151"/>
            <p:cNvSpPr txBox="1"/>
            <p:nvPr/>
          </p:nvSpPr>
          <p:spPr>
            <a:xfrm>
              <a:off x="1596717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2706982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27</a:t>
              </a: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4310098" y="1365366"/>
            <a:ext cx="2473004" cy="584775"/>
            <a:chOff x="4310098" y="761041"/>
            <a:chExt cx="2473004" cy="584775"/>
          </a:xfrm>
        </p:grpSpPr>
        <p:sp>
          <p:nvSpPr>
            <p:cNvPr id="155" name="文本框 154"/>
            <p:cNvSpPr txBox="1"/>
            <p:nvPr/>
          </p:nvSpPr>
          <p:spPr>
            <a:xfrm>
              <a:off x="5853786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27</a:t>
              </a:r>
            </a:p>
          </p:txBody>
        </p:sp>
        <p:sp>
          <p:nvSpPr>
            <p:cNvPr id="156" name="文本框 155"/>
            <p:cNvSpPr txBox="1"/>
            <p:nvPr/>
          </p:nvSpPr>
          <p:spPr>
            <a:xfrm>
              <a:off x="4310098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1596717" y="1962259"/>
            <a:ext cx="2039581" cy="584775"/>
            <a:chOff x="1596717" y="761041"/>
            <a:chExt cx="2039581" cy="584775"/>
          </a:xfrm>
        </p:grpSpPr>
        <p:sp>
          <p:nvSpPr>
            <p:cNvPr id="158" name="文本框 157"/>
            <p:cNvSpPr txBox="1"/>
            <p:nvPr/>
          </p:nvSpPr>
          <p:spPr>
            <a:xfrm>
              <a:off x="1596717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59" name="文本框 158"/>
            <p:cNvSpPr txBox="1"/>
            <p:nvPr/>
          </p:nvSpPr>
          <p:spPr>
            <a:xfrm>
              <a:off x="2706982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36</a:t>
              </a: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4310098" y="1962259"/>
            <a:ext cx="2473004" cy="584775"/>
            <a:chOff x="4310098" y="761041"/>
            <a:chExt cx="2473004" cy="584775"/>
          </a:xfrm>
        </p:grpSpPr>
        <p:sp>
          <p:nvSpPr>
            <p:cNvPr id="161" name="文本框 160"/>
            <p:cNvSpPr txBox="1"/>
            <p:nvPr/>
          </p:nvSpPr>
          <p:spPr>
            <a:xfrm>
              <a:off x="5853786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36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4310098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1596717" y="2554428"/>
            <a:ext cx="2039581" cy="584775"/>
            <a:chOff x="1596717" y="761041"/>
            <a:chExt cx="2039581" cy="584775"/>
          </a:xfrm>
        </p:grpSpPr>
        <p:sp>
          <p:nvSpPr>
            <p:cNvPr id="182" name="文本框 181"/>
            <p:cNvSpPr txBox="1"/>
            <p:nvPr/>
          </p:nvSpPr>
          <p:spPr>
            <a:xfrm>
              <a:off x="1596717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2706982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4310098" y="2554428"/>
            <a:ext cx="2473004" cy="584775"/>
            <a:chOff x="4310098" y="761041"/>
            <a:chExt cx="2473004" cy="584775"/>
          </a:xfrm>
        </p:grpSpPr>
        <p:sp>
          <p:nvSpPr>
            <p:cNvPr id="185" name="文本框 184"/>
            <p:cNvSpPr txBox="1"/>
            <p:nvPr/>
          </p:nvSpPr>
          <p:spPr>
            <a:xfrm>
              <a:off x="5853786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4310098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1596717" y="3151609"/>
            <a:ext cx="2039581" cy="584775"/>
            <a:chOff x="1596717" y="761041"/>
            <a:chExt cx="2039581" cy="584775"/>
          </a:xfrm>
        </p:grpSpPr>
        <p:sp>
          <p:nvSpPr>
            <p:cNvPr id="188" name="文本框 187"/>
            <p:cNvSpPr txBox="1"/>
            <p:nvPr/>
          </p:nvSpPr>
          <p:spPr>
            <a:xfrm>
              <a:off x="1596717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2706982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54</a:t>
              </a:r>
            </a:p>
          </p:txBody>
        </p:sp>
      </p:grpSp>
      <p:grpSp>
        <p:nvGrpSpPr>
          <p:cNvPr id="190" name="组合 189"/>
          <p:cNvGrpSpPr/>
          <p:nvPr/>
        </p:nvGrpSpPr>
        <p:grpSpPr>
          <a:xfrm>
            <a:off x="4310098" y="3151609"/>
            <a:ext cx="2473004" cy="584775"/>
            <a:chOff x="4310098" y="761041"/>
            <a:chExt cx="2473004" cy="584775"/>
          </a:xfrm>
        </p:grpSpPr>
        <p:sp>
          <p:nvSpPr>
            <p:cNvPr id="191" name="文本框 190"/>
            <p:cNvSpPr txBox="1"/>
            <p:nvPr/>
          </p:nvSpPr>
          <p:spPr>
            <a:xfrm>
              <a:off x="5853786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54</a:t>
              </a:r>
            </a:p>
          </p:txBody>
        </p:sp>
        <p:sp>
          <p:nvSpPr>
            <p:cNvPr id="192" name="文本框 191"/>
            <p:cNvSpPr txBox="1"/>
            <p:nvPr/>
          </p:nvSpPr>
          <p:spPr>
            <a:xfrm>
              <a:off x="4310098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1596717" y="3745648"/>
            <a:ext cx="2039581" cy="584775"/>
            <a:chOff x="1596717" y="761041"/>
            <a:chExt cx="2039581" cy="584775"/>
          </a:xfrm>
        </p:grpSpPr>
        <p:sp>
          <p:nvSpPr>
            <p:cNvPr id="194" name="文本框 193"/>
            <p:cNvSpPr txBox="1"/>
            <p:nvPr/>
          </p:nvSpPr>
          <p:spPr>
            <a:xfrm>
              <a:off x="1596717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195" name="文本框 194"/>
            <p:cNvSpPr txBox="1"/>
            <p:nvPr/>
          </p:nvSpPr>
          <p:spPr>
            <a:xfrm>
              <a:off x="2706982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63</a:t>
              </a:r>
            </a:p>
          </p:txBody>
        </p:sp>
      </p:grpSp>
      <p:grpSp>
        <p:nvGrpSpPr>
          <p:cNvPr id="196" name="组合 195"/>
          <p:cNvGrpSpPr/>
          <p:nvPr/>
        </p:nvGrpSpPr>
        <p:grpSpPr>
          <a:xfrm>
            <a:off x="4310098" y="3745648"/>
            <a:ext cx="2473004" cy="584775"/>
            <a:chOff x="4310098" y="761041"/>
            <a:chExt cx="2473004" cy="584775"/>
          </a:xfrm>
        </p:grpSpPr>
        <p:sp>
          <p:nvSpPr>
            <p:cNvPr id="197" name="文本框 196"/>
            <p:cNvSpPr txBox="1"/>
            <p:nvPr/>
          </p:nvSpPr>
          <p:spPr>
            <a:xfrm>
              <a:off x="5853786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63</a:t>
              </a:r>
            </a:p>
          </p:txBody>
        </p:sp>
        <p:sp>
          <p:nvSpPr>
            <p:cNvPr id="198" name="文本框 197"/>
            <p:cNvSpPr txBox="1"/>
            <p:nvPr/>
          </p:nvSpPr>
          <p:spPr>
            <a:xfrm>
              <a:off x="4310098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1596717" y="4342016"/>
            <a:ext cx="2039581" cy="584775"/>
            <a:chOff x="1596717" y="761041"/>
            <a:chExt cx="2039581" cy="584775"/>
          </a:xfrm>
        </p:grpSpPr>
        <p:sp>
          <p:nvSpPr>
            <p:cNvPr id="209" name="文本框 208"/>
            <p:cNvSpPr txBox="1"/>
            <p:nvPr/>
          </p:nvSpPr>
          <p:spPr>
            <a:xfrm>
              <a:off x="1596717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2706982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</a:t>
              </a:r>
            </a:p>
          </p:txBody>
        </p:sp>
      </p:grpSp>
      <p:grpSp>
        <p:nvGrpSpPr>
          <p:cNvPr id="211" name="组合 210"/>
          <p:cNvGrpSpPr/>
          <p:nvPr/>
        </p:nvGrpSpPr>
        <p:grpSpPr>
          <a:xfrm>
            <a:off x="4310098" y="4342016"/>
            <a:ext cx="2473004" cy="584775"/>
            <a:chOff x="4310098" y="761041"/>
            <a:chExt cx="2473004" cy="584775"/>
          </a:xfrm>
        </p:grpSpPr>
        <p:sp>
          <p:nvSpPr>
            <p:cNvPr id="212" name="文本框 211"/>
            <p:cNvSpPr txBox="1"/>
            <p:nvPr/>
          </p:nvSpPr>
          <p:spPr>
            <a:xfrm>
              <a:off x="5853786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</a:t>
              </a:r>
            </a:p>
          </p:txBody>
        </p:sp>
        <p:sp>
          <p:nvSpPr>
            <p:cNvPr id="213" name="文本框 212"/>
            <p:cNvSpPr txBox="1"/>
            <p:nvPr/>
          </p:nvSpPr>
          <p:spPr>
            <a:xfrm>
              <a:off x="4310098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1596717" y="4926791"/>
            <a:ext cx="2039581" cy="584775"/>
            <a:chOff x="1596717" y="761041"/>
            <a:chExt cx="2039581" cy="584775"/>
          </a:xfrm>
        </p:grpSpPr>
        <p:sp>
          <p:nvSpPr>
            <p:cNvPr id="227" name="文本框 226"/>
            <p:cNvSpPr txBox="1"/>
            <p:nvPr/>
          </p:nvSpPr>
          <p:spPr>
            <a:xfrm>
              <a:off x="1596717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228" name="文本框 227"/>
            <p:cNvSpPr txBox="1"/>
            <p:nvPr/>
          </p:nvSpPr>
          <p:spPr>
            <a:xfrm>
              <a:off x="2706982" y="761041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81</a:t>
              </a:r>
            </a:p>
          </p:txBody>
        </p:sp>
      </p:grpSp>
      <p:sp>
        <p:nvSpPr>
          <p:cNvPr id="229" name="矩形: 圆角 228"/>
          <p:cNvSpPr/>
          <p:nvPr/>
        </p:nvSpPr>
        <p:spPr>
          <a:xfrm>
            <a:off x="7383006" y="285444"/>
            <a:ext cx="2872642" cy="5122741"/>
          </a:xfrm>
          <a:prstGeom prst="roundRect">
            <a:avLst>
              <a:gd name="adj" fmla="val 13080"/>
            </a:avLst>
          </a:prstGeom>
          <a:solidFill>
            <a:srgbClr val="FAE7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 得九</a:t>
            </a:r>
            <a:endParaRPr lang="en-US" alt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</p:txBody>
      </p:sp>
      <p:sp>
        <p:nvSpPr>
          <p:cNvPr id="230" name="文本框 229"/>
          <p:cNvSpPr txBox="1"/>
          <p:nvPr/>
        </p:nvSpPr>
        <p:spPr>
          <a:xfrm>
            <a:off x="8497081" y="99806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十八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31" name="文本框 230"/>
          <p:cNvSpPr txBox="1"/>
          <p:nvPr/>
        </p:nvSpPr>
        <p:spPr>
          <a:xfrm>
            <a:off x="8497081" y="151295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二十七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32" name="文本框 231"/>
          <p:cNvSpPr txBox="1"/>
          <p:nvPr/>
        </p:nvSpPr>
        <p:spPr>
          <a:xfrm>
            <a:off x="8497081" y="202784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三十六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33" name="文本框 232"/>
          <p:cNvSpPr txBox="1"/>
          <p:nvPr/>
        </p:nvSpPr>
        <p:spPr>
          <a:xfrm>
            <a:off x="8497081" y="254273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四十五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8497081" y="305762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五十四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8497081" y="357251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六十三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8497081" y="408740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七十二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37" name="文本框 236"/>
          <p:cNvSpPr txBox="1"/>
          <p:nvPr/>
        </p:nvSpPr>
        <p:spPr>
          <a:xfrm>
            <a:off x="8497081" y="4602294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八十一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/>
      <p:bldP spid="230" grpId="0"/>
      <p:bldP spid="231" grpId="0"/>
      <p:bldP spid="232" grpId="0"/>
      <p:bldP spid="233" grpId="0"/>
      <p:bldP spid="234" grpId="0"/>
      <p:bldP spid="235" grpId="0"/>
      <p:bldP spid="236" grpId="0"/>
      <p:bldP spid="2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D4FB38A-1D01-0253-A3B9-0FC30797ADEC}"/>
              </a:ext>
            </a:extLst>
          </p:cNvPr>
          <p:cNvSpPr/>
          <p:nvPr/>
        </p:nvSpPr>
        <p:spPr>
          <a:xfrm>
            <a:off x="7103726" y="3247683"/>
            <a:ext cx="4741161" cy="28015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Group 294"/>
          <p:cNvGraphicFramePr>
            <a:graphicFrameLocks noGrp="1"/>
          </p:cNvGraphicFramePr>
          <p:nvPr/>
        </p:nvGraphicFramePr>
        <p:xfrm>
          <a:off x="458720" y="490034"/>
          <a:ext cx="6525741" cy="5877932"/>
        </p:xfrm>
        <a:graphic>
          <a:graphicData uri="http://schemas.openxmlformats.org/drawingml/2006/table">
            <a:tbl>
              <a:tblPr/>
              <a:tblGrid>
                <a:gridCol w="653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83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3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04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31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04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31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557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4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7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1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1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4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31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31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31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149904" marR="149904" marT="77950" marB="77950" anchor="ctr" anchorCtr="1" horzOverflow="overflow">
                    <a:lnL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74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椭圆 3"/>
          <p:cNvSpPr/>
          <p:nvPr/>
        </p:nvSpPr>
        <p:spPr>
          <a:xfrm>
            <a:off x="5715243" y="531819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69448" y="1183329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417938" y="1840554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762618" y="2493118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107298" y="3142034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451978" y="3794814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804278" y="4446498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54038" y="5101818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04440" y="5757030"/>
            <a:ext cx="573932" cy="573932"/>
          </a:xfrm>
          <a:prstGeom prst="ellipse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149830" y="2662908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规律：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130780" y="3247683"/>
            <a:ext cx="4583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相邻的口诀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得数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相差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19"/>
          <p:cNvSpPr txBox="1">
            <a:spLocks noChangeArrowheads="1"/>
          </p:cNvSpPr>
          <p:nvPr/>
        </p:nvSpPr>
        <p:spPr bwMode="auto">
          <a:xfrm>
            <a:off x="7163531" y="3694343"/>
            <a:ext cx="45834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800" b="1" i="0" u="none" strike="noStrike" cap="none" spc="0" normalizeH="0" baseline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ym typeface="宋体" panose="02010600030101010101" pitchFamily="2" charset="-122"/>
              </a:rPr>
              <a:t>2. 积的个位、十位上的数相加的和都是</a:t>
            </a:r>
            <a:r>
              <a:rPr lang="zh-CN" altLang="en-US" dirty="0">
                <a:sym typeface="Times New Roman" panose="02020603050405020304" pitchFamily="18" charset="0"/>
              </a:rPr>
              <a:t>9。</a:t>
            </a:r>
            <a:endParaRPr lang="zh-CN" altLang="en-US" dirty="0"/>
          </a:p>
        </p:txBody>
      </p:sp>
      <p:sp>
        <p:nvSpPr>
          <p:cNvPr id="17" name="Text Box 120"/>
          <p:cNvSpPr txBox="1">
            <a:spLocks noChangeArrowheads="1"/>
          </p:cNvSpPr>
          <p:nvPr/>
        </p:nvSpPr>
        <p:spPr bwMode="auto">
          <a:xfrm>
            <a:off x="7196282" y="4544769"/>
            <a:ext cx="45834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800" b="1" i="0" u="none" strike="noStrike" cap="none" spc="0" normalizeH="0" baseline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eaLnBrk="1" hangingPunct="1"/>
            <a:r>
              <a:rPr lang="zh-CN" altLang="en-US" dirty="0">
                <a:sym typeface="宋体" panose="02010600030101010101" pitchFamily="2" charset="-122"/>
              </a:rPr>
              <a:t>3. 得数个位上的数逐渐少</a:t>
            </a:r>
            <a:r>
              <a:rPr lang="zh-CN" altLang="en-US" dirty="0"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ym typeface="宋体" panose="02010600030101010101" pitchFamily="2" charset="-122"/>
              </a:rPr>
              <a:t>、十位上的数逐渐多</a:t>
            </a:r>
            <a:r>
              <a:rPr lang="zh-CN" altLang="en-US" dirty="0"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ym typeface="宋体" panose="02010600030101010101" pitchFamily="2" charset="-122"/>
              </a:rPr>
              <a:t>。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5B5588-668C-7423-71FE-D3BF6F0E0E9A}"/>
              </a:ext>
            </a:extLst>
          </p:cNvPr>
          <p:cNvSpPr txBox="1"/>
          <p:nvPr/>
        </p:nvSpPr>
        <p:spPr>
          <a:xfrm>
            <a:off x="7215334" y="324934"/>
            <a:ext cx="4629554" cy="2358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小组交流：</a:t>
            </a:r>
            <a:endParaRPr lang="en-US" altLang="zh-CN" sz="3600" b="1" dirty="0">
              <a:solidFill>
                <a:srgbClr val="3333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请把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的乘法口诀的得数圈起来。然后小组交流一下，你发现了什么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 Box 120">
            <a:extLst>
              <a:ext uri="{FF2B5EF4-FFF2-40B4-BE49-F238E27FC236}">
                <a16:creationId xmlns:a16="http://schemas.microsoft.com/office/drawing/2014/main" id="{3AB0E41E-62D1-502A-1491-4D6EEFDBF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6282" y="5415795"/>
            <a:ext cx="4583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800" b="1" i="0" u="none" strike="noStrike" cap="none" spc="0" normalizeH="0" baseline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eaLnBrk="1" hangingPunct="1"/>
            <a:r>
              <a:rPr lang="en-US" altLang="zh-CN">
                <a:sym typeface="宋体" panose="02010600030101010101" pitchFamily="2" charset="-122"/>
              </a:rPr>
              <a:t>4.</a:t>
            </a:r>
            <a:r>
              <a:rPr lang="zh-CN" altLang="en-US">
                <a:sym typeface="宋体" panose="02010600030101010101" pitchFamily="2" charset="-122"/>
              </a:rPr>
              <a:t>几个</a:t>
            </a:r>
            <a:r>
              <a:rPr lang="en-US" altLang="zh-CN">
                <a:sym typeface="宋体" panose="02010600030101010101" pitchFamily="2" charset="-122"/>
              </a:rPr>
              <a:t>9</a:t>
            </a:r>
            <a:r>
              <a:rPr lang="zh-CN" altLang="en-US">
                <a:sym typeface="宋体" panose="02010600030101010101" pitchFamily="2" charset="-122"/>
              </a:rPr>
              <a:t>就是几个</a:t>
            </a:r>
            <a:r>
              <a:rPr lang="en-US" altLang="zh-CN">
                <a:sym typeface="宋体" panose="02010600030101010101" pitchFamily="2" charset="-122"/>
              </a:rPr>
              <a:t>10</a:t>
            </a:r>
            <a:r>
              <a:rPr lang="zh-CN" altLang="en-US">
                <a:sym typeface="宋体" panose="02010600030101010101" pitchFamily="2" charset="-122"/>
              </a:rPr>
              <a:t>减几个</a:t>
            </a:r>
            <a:r>
              <a:rPr lang="en-US" altLang="zh-CN">
                <a:sym typeface="宋体" panose="02010600030101010101" pitchFamily="2" charset="-122"/>
              </a:rPr>
              <a:t>1</a:t>
            </a:r>
            <a:r>
              <a:rPr lang="zh-CN" altLang="en-US">
                <a:sym typeface="宋体" panose="02010600030101010101" pitchFamily="2" charset="-122"/>
              </a:rPr>
              <a:t>。</a:t>
            </a:r>
            <a:endParaRPr lang="zh-CN" altLang="en-US" dirty="0"/>
          </a:p>
        </p:txBody>
      </p:sp>
      <p:sp>
        <p:nvSpPr>
          <p:cNvPr id="19" name="文本框 18">
            <a:hlinkClick r:id="rId2" action="ppaction://hlinkfile"/>
            <a:extLst>
              <a:ext uri="{FF2B5EF4-FFF2-40B4-BE49-F238E27FC236}">
                <a16:creationId xmlns:a16="http://schemas.microsoft.com/office/drawing/2014/main" id="{40D903AB-B74E-504E-12E5-9D3D83232099}"/>
              </a:ext>
            </a:extLst>
          </p:cNvPr>
          <p:cNvSpPr txBox="1"/>
          <p:nvPr/>
        </p:nvSpPr>
        <p:spPr>
          <a:xfrm>
            <a:off x="7860121" y="6125529"/>
            <a:ext cx="41223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u="sng">
                <a:solidFill>
                  <a:schemeClr val="accent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用双手表示</a:t>
            </a:r>
            <a:r>
              <a:rPr lang="en-US" altLang="zh-CN" sz="2400" b="1" u="sng">
                <a:solidFill>
                  <a:schemeClr val="accent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u="sng" dirty="0">
                <a:solidFill>
                  <a:schemeClr val="accent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u="sng">
                <a:solidFill>
                  <a:schemeClr val="accent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乘法口诀</a:t>
            </a:r>
            <a:endParaRPr lang="zh-CN" altLang="en-US" sz="2400" b="1" u="sng" dirty="0">
              <a:solidFill>
                <a:schemeClr val="accent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/>
      <p:bldP spid="16" grpId="0" bldLvl="0" autoUpdateAnimBg="0"/>
      <p:bldP spid="17" grpId="0" bldLvl="0" autoUpdateAnimBg="0"/>
      <p:bldP spid="18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1" y="500365"/>
            <a:ext cx="5242578" cy="9197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24833" y="606280"/>
            <a:ext cx="53797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发现规律，记忆口诀</a:t>
            </a:r>
          </a:p>
        </p:txBody>
      </p:sp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776267" y="2651090"/>
            <a:ext cx="5996605" cy="13336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5</a:t>
            </a:r>
            <a:r>
              <a:rPr lang="zh-CN" altLang="en-US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分钟时间，谁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能不看着黑板背一背</a:t>
            </a:r>
            <a:r>
              <a:rPr lang="en-US" altLang="zh-CN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9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的乘法口诀？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7F0BD356-BDA9-365D-3D10-A14E67F97E6C}"/>
              </a:ext>
            </a:extLst>
          </p:cNvPr>
          <p:cNvSpPr/>
          <p:nvPr/>
        </p:nvSpPr>
        <p:spPr>
          <a:xfrm>
            <a:off x="7052806" y="1212544"/>
            <a:ext cx="2872642" cy="5122741"/>
          </a:xfrm>
          <a:prstGeom prst="roundRect">
            <a:avLst>
              <a:gd name="adj" fmla="val 13080"/>
            </a:avLst>
          </a:prstGeom>
          <a:solidFill>
            <a:srgbClr val="FAE7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 得九</a:t>
            </a:r>
            <a:endParaRPr lang="en-US" alt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05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94A0FCA-8728-014E-F332-90BD842B7100}"/>
              </a:ext>
            </a:extLst>
          </p:cNvPr>
          <p:cNvSpPr txBox="1"/>
          <p:nvPr/>
        </p:nvSpPr>
        <p:spPr>
          <a:xfrm>
            <a:off x="8166881" y="192516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十八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E2F570F-43EC-4CAE-D5F2-F2643AE8ED27}"/>
              </a:ext>
            </a:extLst>
          </p:cNvPr>
          <p:cNvSpPr txBox="1"/>
          <p:nvPr/>
        </p:nvSpPr>
        <p:spPr>
          <a:xfrm>
            <a:off x="8166881" y="244005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二十七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33C8E4B-78AC-68CD-809E-B5494CC9B53F}"/>
              </a:ext>
            </a:extLst>
          </p:cNvPr>
          <p:cNvSpPr txBox="1"/>
          <p:nvPr/>
        </p:nvSpPr>
        <p:spPr>
          <a:xfrm>
            <a:off x="8166881" y="295494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三十六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A92A0F8-C03F-0D53-BF5B-4A65A46E5995}"/>
              </a:ext>
            </a:extLst>
          </p:cNvPr>
          <p:cNvSpPr txBox="1"/>
          <p:nvPr/>
        </p:nvSpPr>
        <p:spPr>
          <a:xfrm>
            <a:off x="8166881" y="346983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四十五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54EE95C-BD1F-E271-54EB-F164E8D92FFF}"/>
              </a:ext>
            </a:extLst>
          </p:cNvPr>
          <p:cNvSpPr txBox="1"/>
          <p:nvPr/>
        </p:nvSpPr>
        <p:spPr>
          <a:xfrm>
            <a:off x="8166881" y="398472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五十四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6A0F79A-6016-970D-21C9-65E7A12B305C}"/>
              </a:ext>
            </a:extLst>
          </p:cNvPr>
          <p:cNvSpPr txBox="1"/>
          <p:nvPr/>
        </p:nvSpPr>
        <p:spPr>
          <a:xfrm>
            <a:off x="8166881" y="449961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六十三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D74B6C6-209A-34FE-A768-1905F3474198}"/>
              </a:ext>
            </a:extLst>
          </p:cNvPr>
          <p:cNvSpPr txBox="1"/>
          <p:nvPr/>
        </p:nvSpPr>
        <p:spPr>
          <a:xfrm>
            <a:off x="8166881" y="5014505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七十二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ED1B711-0F7F-1879-00BB-B06C6C4FA3C3}"/>
              </a:ext>
            </a:extLst>
          </p:cNvPr>
          <p:cNvSpPr txBox="1"/>
          <p:nvPr/>
        </p:nvSpPr>
        <p:spPr>
          <a:xfrm>
            <a:off x="8166881" y="5529394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八十一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BD74346-7450-4784-96FC-5F8000F7FBA3}"/>
              </a:ext>
            </a:extLst>
          </p:cNvPr>
          <p:cNvSpPr/>
          <p:nvPr/>
        </p:nvSpPr>
        <p:spPr>
          <a:xfrm>
            <a:off x="431791" y="5631352"/>
            <a:ext cx="5410000" cy="607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70AAA6C-C0F1-6D93-4602-886A10FCC31E}"/>
              </a:ext>
            </a:extLst>
          </p:cNvPr>
          <p:cNvSpPr/>
          <p:nvPr/>
        </p:nvSpPr>
        <p:spPr>
          <a:xfrm>
            <a:off x="6319935" y="5617773"/>
            <a:ext cx="5410000" cy="6079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1" y="519821"/>
            <a:ext cx="5242578" cy="9197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24833" y="625736"/>
            <a:ext cx="53797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发现规律，记忆口诀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924" y="1740005"/>
            <a:ext cx="5129554" cy="37561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2" y="1740005"/>
            <a:ext cx="5060885" cy="375612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2065" y="5640901"/>
            <a:ext cx="53797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>
                <a:latin typeface="Times New Roman" panose="02020603050405020304"/>
                <a:ea typeface="楷体" panose="02010609060101010101" pitchFamily="49" charset="-122"/>
              </a:rPr>
              <a:t>孙悟空有                     般</a:t>
            </a:r>
            <a:r>
              <a:rPr lang="zh-CN" altLang="en-US" sz="3200" b="1" dirty="0">
                <a:latin typeface="Times New Roman" panose="02020603050405020304"/>
                <a:ea typeface="楷体" panose="02010609060101010101" pitchFamily="49" charset="-122"/>
              </a:rPr>
              <a:t>变化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194637" y="5631353"/>
            <a:ext cx="57511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3200" b="1">
                <a:latin typeface="+mj-lt"/>
                <a:ea typeface="楷体" panose="02010609060101010101" pitchFamily="49" charset="-122"/>
              </a:rPr>
              <a:t>历经                       难</a:t>
            </a:r>
            <a:r>
              <a:rPr lang="zh-CN" altLang="en-US" sz="3200" b="1" dirty="0">
                <a:latin typeface="+mj-lt"/>
                <a:ea typeface="楷体" panose="02010609060101010101" pitchFamily="49" charset="-122"/>
              </a:rPr>
              <a:t>取得真经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7E8EA49-E288-CC51-D868-E594C09CAD09}"/>
              </a:ext>
            </a:extLst>
          </p:cNvPr>
          <p:cNvSpPr txBox="1"/>
          <p:nvPr/>
        </p:nvSpPr>
        <p:spPr>
          <a:xfrm>
            <a:off x="2194237" y="5654480"/>
            <a:ext cx="22510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八九七十二</a:t>
            </a:r>
            <a:endParaRPr lang="en-US" sz="320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AF5621A-94C2-0387-2ED6-EB8233E5CD31}"/>
              </a:ext>
            </a:extLst>
          </p:cNvPr>
          <p:cNvSpPr txBox="1"/>
          <p:nvPr/>
        </p:nvSpPr>
        <p:spPr>
          <a:xfrm>
            <a:off x="7340600" y="5631352"/>
            <a:ext cx="2781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九九八十一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00743" y="143825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7199" y="1385406"/>
            <a:ext cx="43000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对口诀，记口诀。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4646718" y="163477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42" y="3902578"/>
            <a:ext cx="2067505" cy="22107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1217" y="3864017"/>
            <a:ext cx="1983041" cy="2287844"/>
          </a:xfrm>
          <a:prstGeom prst="rect">
            <a:avLst/>
          </a:prstGeom>
        </p:spPr>
      </p:pic>
      <p:sp>
        <p:nvSpPr>
          <p:cNvPr id="10" name="对话气泡: 圆角矩形 9"/>
          <p:cNvSpPr/>
          <p:nvPr/>
        </p:nvSpPr>
        <p:spPr>
          <a:xfrm>
            <a:off x="1778191" y="2678795"/>
            <a:ext cx="2060646" cy="825299"/>
          </a:xfrm>
          <a:prstGeom prst="wedgeRoundRectCallout">
            <a:avLst>
              <a:gd name="adj1" fmla="val -36492"/>
              <a:gd name="adj2" fmla="val 8757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对话气泡: 圆角矩形 10"/>
          <p:cNvSpPr/>
          <p:nvPr/>
        </p:nvSpPr>
        <p:spPr>
          <a:xfrm>
            <a:off x="4452165" y="2896706"/>
            <a:ext cx="4934499" cy="2011743"/>
          </a:xfrm>
          <a:prstGeom prst="wedgeRoundRectCallout">
            <a:avLst>
              <a:gd name="adj1" fmla="val 61594"/>
              <a:gd name="adj2" fmla="val 4215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三十六。如果记不住，可以想“三九二十七”，再加一个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就是三十六。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78311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88572" y="325185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计算每一题分别用的是哪句口诀？你发现了什么？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157199" y="98936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199" y="1534932"/>
            <a:ext cx="174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2×9=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639130" y="1534932"/>
            <a:ext cx="174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3×9=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121061" y="1534932"/>
            <a:ext cx="174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4×9=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602992" y="1534932"/>
            <a:ext cx="174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5×9=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157199" y="2443450"/>
            <a:ext cx="174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9×9=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3639130" y="2443450"/>
            <a:ext cx="174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8×9=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6121061" y="2443450"/>
            <a:ext cx="174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7×9=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8602992" y="2443450"/>
            <a:ext cx="17412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6×9=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2367389" y="1534931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18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38859" y="1534931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27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64450" y="1534931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36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856158" y="1534931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45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96573" y="2438679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81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839842" y="2438679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72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64450" y="2438679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63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856157" y="2438679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54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57" y="4695665"/>
            <a:ext cx="1357200" cy="1357200"/>
          </a:xfrm>
          <a:prstGeom prst="rect">
            <a:avLst/>
          </a:prstGeom>
        </p:spPr>
      </p:pic>
      <p:sp>
        <p:nvSpPr>
          <p:cNvPr id="24" name="对话气泡: 圆角矩形 23"/>
          <p:cNvSpPr/>
          <p:nvPr/>
        </p:nvSpPr>
        <p:spPr>
          <a:xfrm>
            <a:off x="2959238" y="4246433"/>
            <a:ext cx="8064895" cy="1539053"/>
          </a:xfrm>
          <a:prstGeom prst="wedgeRoundRectCallout">
            <a:avLst>
              <a:gd name="adj1" fmla="val -56386"/>
              <a:gd name="adj2" fmla="val 3128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每一列上面算式的结果，个位和十位上的数交换位置后，就是下面算式的结果。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103941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7199" y="986567"/>
            <a:ext cx="43000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看图列式计算。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41" y="2019937"/>
            <a:ext cx="4938349" cy="18648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620" y="2019937"/>
            <a:ext cx="4717639" cy="18648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298767" y="4126443"/>
            <a:ext cx="4588323" cy="646331"/>
            <a:chOff x="4434877" y="2596357"/>
            <a:chExt cx="4588323" cy="646331"/>
          </a:xfrm>
        </p:grpSpPr>
        <p:grpSp>
          <p:nvGrpSpPr>
            <p:cNvPr id="8" name="组合 7"/>
            <p:cNvGrpSpPr/>
            <p:nvPr/>
          </p:nvGrpSpPr>
          <p:grpSpPr>
            <a:xfrm>
              <a:off x="4699477" y="2596357"/>
              <a:ext cx="4323723" cy="646331"/>
              <a:chOff x="1845823" y="1897371"/>
              <a:chExt cx="4323723" cy="646331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845823" y="1897371"/>
                <a:ext cx="432372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Times New Roman" panose="02020603050405020304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    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sym typeface="Times New Roman" panose="02020603050405020304" pitchFamily="18" charset="0"/>
                  </a:rPr>
                  <a:t>(   )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654936" y="4126443"/>
            <a:ext cx="4588323" cy="646331"/>
            <a:chOff x="4434877" y="2596357"/>
            <a:chExt cx="4588323" cy="646331"/>
          </a:xfrm>
        </p:grpSpPr>
        <p:grpSp>
          <p:nvGrpSpPr>
            <p:cNvPr id="27" name="组合 26"/>
            <p:cNvGrpSpPr/>
            <p:nvPr/>
          </p:nvGrpSpPr>
          <p:grpSpPr>
            <a:xfrm>
              <a:off x="4699477" y="2596357"/>
              <a:ext cx="4323723" cy="646331"/>
              <a:chOff x="1845823" y="1897371"/>
              <a:chExt cx="4323723" cy="646331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845823" y="1897371"/>
                <a:ext cx="432372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Times New Roman" panose="02020603050405020304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    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sym typeface="Times New Roman" panose="02020603050405020304" pitchFamily="18" charset="0"/>
                  </a:rPr>
                  <a:t>(   )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357297" y="411352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449227" y="411352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556706" y="411352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81727" y="411352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zh-CN" altLang="en-US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5"/>
          <p:cNvSpPr txBox="1"/>
          <p:nvPr/>
        </p:nvSpPr>
        <p:spPr>
          <a:xfrm>
            <a:off x="1601093" y="5014471"/>
            <a:ext cx="34321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en-US" altLang="zh-CN" dirty="0">
                <a:latin typeface="Times New Roman" panose="02020603050405020304" pitchFamily="18" charset="0"/>
              </a:rPr>
              <a:t>9×6=54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719894" y="411352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811824" y="411352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899847" y="411352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054052" y="411352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endParaRPr lang="zh-CN" altLang="en-US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5"/>
          <p:cNvSpPr txBox="1"/>
          <p:nvPr/>
        </p:nvSpPr>
        <p:spPr>
          <a:xfrm>
            <a:off x="6919536" y="5014471"/>
            <a:ext cx="34321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en-US" altLang="zh-CN" dirty="0">
                <a:latin typeface="Times New Roman" panose="02020603050405020304" pitchFamily="18" charset="0"/>
              </a:rPr>
              <a:t>9×5=45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137015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7199" y="1317309"/>
            <a:ext cx="642064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填上合适的数。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512618" y="2476157"/>
            <a:ext cx="3877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en-US" altLang="zh-CN" dirty="0"/>
              <a:t>×9=36</a:t>
            </a:r>
            <a:endParaRPr lang="zh-CN" altLang="en-US" dirty="0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6021997" y="2476157"/>
            <a:ext cx="4060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=81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1512618" y="3811732"/>
            <a:ext cx="3877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/>
              <a:t>5×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en-US" altLang="zh-CN" dirty="0"/>
              <a:t>=45</a:t>
            </a:r>
            <a:endParaRPr lang="zh-CN" altLang="en-US" dirty="0"/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6021997" y="3811731"/>
            <a:ext cx="51114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en-US" altLang="zh-CN" dirty="0"/>
              <a:t>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en-US" altLang="zh-CN" dirty="0"/>
              <a:t>=72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099450" y="247615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23203" y="247615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09570" y="3811731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03358" y="3811731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64213" y="3811731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73617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7199" y="683323"/>
            <a:ext cx="430001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快乐小尝试。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157199" y="1555501"/>
            <a:ext cx="398365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9×1=10 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-(    )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6188488" y="1555501"/>
            <a:ext cx="511230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9×2=20 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-(    )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1157199" y="2484845"/>
            <a:ext cx="520258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9×3=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)-(    )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6188488" y="2484845"/>
            <a:ext cx="554962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9×4=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)-(    )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57199" y="3411516"/>
            <a:ext cx="533538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9×5=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)-(    )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188488" y="3411516"/>
            <a:ext cx="533538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9×6=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)-(    )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088572" y="4301320"/>
            <a:ext cx="1114223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根据你发现的规律，再写出三道像上面这样的算式。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60582" y="5471248"/>
            <a:ext cx="391408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dirty="0"/>
              <a:t>______________</a:t>
            </a:r>
            <a:endParaRPr lang="zh-CN" altLang="en-US" dirty="0"/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4322953" y="5471248"/>
            <a:ext cx="391408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dirty="0"/>
              <a:t>______________</a:t>
            </a:r>
            <a:endParaRPr lang="zh-CN" altLang="en-US" dirty="0"/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885323" y="5471248"/>
            <a:ext cx="391408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dirty="0"/>
              <a:t>______________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3725262" y="1551019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34911" y="1550858"/>
            <a:ext cx="646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79862" y="2489495"/>
            <a:ext cx="749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30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30909" y="2489495"/>
            <a:ext cx="749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22800" y="2489495"/>
            <a:ext cx="749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40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573847" y="2489495"/>
            <a:ext cx="749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79862" y="3396678"/>
            <a:ext cx="749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50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530909" y="3396678"/>
            <a:ext cx="749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22800" y="3396678"/>
            <a:ext cx="749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60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573847" y="3396678"/>
            <a:ext cx="749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87768" y="5418176"/>
            <a:ext cx="25647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9×7=70</a:t>
            </a:r>
            <a:r>
              <a:rPr lang="en-US" altLang="zh-CN" dirty="0">
                <a:latin typeface="楷体" panose="02010609060101010101" pitchFamily="49" charset="-122"/>
              </a:rPr>
              <a:t>-</a:t>
            </a:r>
            <a:r>
              <a:rPr lang="en-US" altLang="zh-CN" dirty="0"/>
              <a:t>7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050139" y="5418176"/>
            <a:ext cx="25647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9×8=80</a:t>
            </a:r>
            <a:r>
              <a:rPr lang="en-US" altLang="zh-CN" dirty="0">
                <a:latin typeface="楷体" panose="02010609060101010101" pitchFamily="49" charset="-122"/>
              </a:rPr>
              <a:t>-</a:t>
            </a:r>
            <a:r>
              <a:rPr lang="en-US" altLang="zh-CN" dirty="0"/>
              <a:t>8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663060" y="5418176"/>
            <a:ext cx="25647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9×9=90</a:t>
            </a:r>
            <a:r>
              <a:rPr lang="en-US" altLang="zh-CN" dirty="0">
                <a:latin typeface="楷体" panose="02010609060101010101" pitchFamily="49" charset="-122"/>
              </a:rPr>
              <a:t>-</a:t>
            </a:r>
            <a:r>
              <a:rPr lang="en-US" altLang="zh-CN" dirty="0"/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 Box 16"/>
          <p:cNvSpPr txBox="1">
            <a:spLocks noChangeArrowheads="1"/>
          </p:cNvSpPr>
          <p:nvPr/>
        </p:nvSpPr>
        <p:spPr bwMode="auto">
          <a:xfrm>
            <a:off x="4434597" y="485659"/>
            <a:ext cx="3322806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latinLnBrk="1" hangingPunct="1">
              <a:spcBef>
                <a:spcPct val="50000"/>
              </a:spcBef>
            </a:pPr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的乘法口诀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14" y="1227993"/>
            <a:ext cx="8801170" cy="51487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/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787</Words>
  <Application>Microsoft Office PowerPoint</Application>
  <PresentationFormat>宽屏</PresentationFormat>
  <Paragraphs>317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554</cp:revision>
  <dcterms:created xsi:type="dcterms:W3CDTF">2016-01-14T07:05:00Z</dcterms:created>
  <dcterms:modified xsi:type="dcterms:W3CDTF">2025-07-25T11:16:51Z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2052-12.8.2.17838</vt:lpwstr>
  </property>
  <property fmtid="{D5CDD505-2E9C-101B-9397-08002B2CF9AE}" pid="3" name="ICV">
    <vt:lpwstr>FD5F2F8711B647B1937DC6464D633A69_12</vt:lpwstr>
  </property>
</Properties>
</file>