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570" r:id="rId3"/>
    <p:sldId id="588" r:id="rId4"/>
    <p:sldId id="552" r:id="rId5"/>
    <p:sldId id="589" r:id="rId6"/>
    <p:sldId id="590" r:id="rId7"/>
    <p:sldId id="528" r:id="rId8"/>
    <p:sldId id="544" r:id="rId9"/>
    <p:sldId id="575" r:id="rId10"/>
    <p:sldId id="547" r:id="rId11"/>
    <p:sldId id="587" r:id="rId12"/>
    <p:sldId id="548" r:id="rId13"/>
    <p:sldId id="382" r:id="rId14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CE8"/>
    <a:srgbClr val="41C8F5"/>
    <a:srgbClr val="FEF2E3"/>
    <a:srgbClr val="FEF7E4"/>
    <a:srgbClr val="FEEBD4"/>
    <a:srgbClr val="FD91A5"/>
    <a:srgbClr val="F04C35"/>
    <a:srgbClr val="F1C754"/>
    <a:srgbClr val="86C63F"/>
    <a:srgbClr val="E9C6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113" d="100"/>
          <a:sy n="113" d="100"/>
        </p:scale>
        <p:origin x="4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>
            <a:fillRect/>
          </a:stretch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/>
          <p:cNvSpPr txBox="1"/>
          <p:nvPr/>
        </p:nvSpPr>
        <p:spPr>
          <a:xfrm>
            <a:off x="1530249" y="2954568"/>
            <a:ext cx="913150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72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</a:t>
            </a:r>
            <a:r>
              <a:rPr lang="en-US" altLang="zh-CN" sz="72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9</a:t>
            </a:r>
            <a:r>
              <a:rPr lang="zh-CN" altLang="en-US" sz="72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的乘法口诀求商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996975" y="1313251"/>
            <a:ext cx="8198051" cy="1260000"/>
            <a:chOff x="950553" y="1163960"/>
            <a:chExt cx="8198051" cy="1260000"/>
          </a:xfrm>
        </p:grpSpPr>
        <p:sp>
          <p:nvSpPr>
            <p:cNvPr id="3" name="文本框 2"/>
            <p:cNvSpPr txBox="1"/>
            <p:nvPr/>
          </p:nvSpPr>
          <p:spPr>
            <a:xfrm>
              <a:off x="2210553" y="1332295"/>
              <a:ext cx="693805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7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~</a:t>
              </a:r>
              <a:r>
                <a:rPr lang="en-US" altLang="zh-CN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9</a:t>
              </a:r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的表内乘、除法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/>
          <p:cNvSpPr/>
          <p:nvPr/>
        </p:nvSpPr>
        <p:spPr>
          <a:xfrm>
            <a:off x="1303506" y="2310626"/>
            <a:ext cx="9270461" cy="3073941"/>
          </a:xfrm>
          <a:prstGeom prst="roundRect">
            <a:avLst>
              <a:gd name="adj" fmla="val 16321"/>
            </a:avLst>
          </a:pr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终止 1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复习导入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8212" y="1352144"/>
            <a:ext cx="6361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将下列口诀补充完整。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97775" y="2588174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九二十七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97141" y="2588174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七十二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697775" y="3510094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三十六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597141" y="3510094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四十五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97775" y="4432014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九六十三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597141" y="4432014"/>
            <a:ext cx="3854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九五十四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156759" y="2588174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545884" y="2588174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654955" y="3510093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45883" y="3510093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156759" y="4432014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056282" y="4432014"/>
            <a:ext cx="78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8212" y="1250544"/>
            <a:ext cx="7034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抢答，说说你是怎么想的。</a:t>
            </a: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723515" y="2422495"/>
            <a:ext cx="2016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24÷8=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6894195" y="2422495"/>
            <a:ext cx="2016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21÷7=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2723515" y="4069953"/>
            <a:ext cx="2016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40÷5=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6894194" y="4069952"/>
            <a:ext cx="2016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28÷4=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4204186" y="2422495"/>
            <a:ext cx="708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8379946" y="2422495"/>
            <a:ext cx="708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4204186" y="4069952"/>
            <a:ext cx="708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8379946" y="4069952"/>
            <a:ext cx="708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492" y="1144399"/>
            <a:ext cx="904663" cy="904663"/>
          </a:xfrm>
          <a:prstGeom prst="rect">
            <a:avLst/>
          </a:prstGeom>
        </p:spPr>
      </p:pic>
      <p:grpSp>
        <p:nvGrpSpPr>
          <p:cNvPr id="123" name="组合 122"/>
          <p:cNvGrpSpPr/>
          <p:nvPr/>
        </p:nvGrpSpPr>
        <p:grpSpPr>
          <a:xfrm>
            <a:off x="460031" y="2153468"/>
            <a:ext cx="5021324" cy="3352913"/>
            <a:chOff x="2044205" y="1248101"/>
            <a:chExt cx="5021324" cy="3352913"/>
          </a:xfrm>
        </p:grpSpPr>
        <p:grpSp>
          <p:nvGrpSpPr>
            <p:cNvPr id="72" name="组合 71"/>
            <p:cNvGrpSpPr/>
            <p:nvPr/>
          </p:nvGrpSpPr>
          <p:grpSpPr>
            <a:xfrm>
              <a:off x="2044205" y="1248101"/>
              <a:ext cx="5021324" cy="557925"/>
              <a:chOff x="2044205" y="1248101"/>
              <a:chExt cx="5021324" cy="557925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2044205" y="1807099"/>
              <a:ext cx="5021324" cy="557925"/>
              <a:chOff x="2044205" y="1248101"/>
              <a:chExt cx="5021324" cy="557925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2044205" y="2366097"/>
              <a:ext cx="5021324" cy="557925"/>
              <a:chOff x="2044205" y="1248101"/>
              <a:chExt cx="5021324" cy="557925"/>
            </a:xfrm>
          </p:grpSpPr>
          <p:sp>
            <p:nvSpPr>
              <p:cNvPr id="84" name="矩形 83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2044205" y="2925095"/>
              <a:ext cx="5021324" cy="557925"/>
              <a:chOff x="2044205" y="1248101"/>
              <a:chExt cx="5021324" cy="557925"/>
            </a:xfrm>
          </p:grpSpPr>
          <p:sp>
            <p:nvSpPr>
              <p:cNvPr id="94" name="矩形 93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2044205" y="3484093"/>
              <a:ext cx="5021324" cy="557925"/>
              <a:chOff x="2044205" y="1248101"/>
              <a:chExt cx="5021324" cy="557925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矩形 109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矩形 110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矩形 111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2044205" y="4043089"/>
              <a:ext cx="5021324" cy="557925"/>
              <a:chOff x="2044205" y="1248101"/>
              <a:chExt cx="5021324" cy="557925"/>
            </a:xfrm>
          </p:grpSpPr>
          <p:sp>
            <p:nvSpPr>
              <p:cNvPr id="114" name="矩形 113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 114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6" name="左大括号 125"/>
          <p:cNvSpPr/>
          <p:nvPr/>
        </p:nvSpPr>
        <p:spPr>
          <a:xfrm rot="5400000" flipH="1">
            <a:off x="2850889" y="3188957"/>
            <a:ext cx="239605" cy="5021324"/>
          </a:xfrm>
          <a:prstGeom prst="leftBrace">
            <a:avLst>
              <a:gd name="adj1" fmla="val 37124"/>
              <a:gd name="adj2" fmla="val 50000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文本框 126"/>
          <p:cNvSpPr txBox="1"/>
          <p:nvPr/>
        </p:nvSpPr>
        <p:spPr>
          <a:xfrm>
            <a:off x="1587882" y="5833833"/>
            <a:ext cx="3487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04C3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每行</a:t>
            </a:r>
            <a:r>
              <a:rPr lang="en-US" altLang="zh-CN" sz="2800" b="1" dirty="0">
                <a:solidFill>
                  <a:srgbClr val="F04C3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04C35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个小正方形</a:t>
            </a:r>
            <a:endParaRPr lang="zh-CN" altLang="en-US" sz="4400" b="1" dirty="0">
              <a:solidFill>
                <a:srgbClr val="F04C3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8" name="左大括号 127"/>
          <p:cNvSpPr/>
          <p:nvPr/>
        </p:nvSpPr>
        <p:spPr>
          <a:xfrm flipH="1">
            <a:off x="5556877" y="2156688"/>
            <a:ext cx="241200" cy="3349693"/>
          </a:xfrm>
          <a:prstGeom prst="leftBrace">
            <a:avLst>
              <a:gd name="adj1" fmla="val 37124"/>
              <a:gd name="adj2" fmla="val 50000"/>
            </a:avLst>
          </a:prstGeom>
          <a:ln w="28575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9" name="组合 128"/>
          <p:cNvGrpSpPr/>
          <p:nvPr/>
        </p:nvGrpSpPr>
        <p:grpSpPr>
          <a:xfrm>
            <a:off x="5727055" y="2711393"/>
            <a:ext cx="615553" cy="2683194"/>
            <a:chOff x="6353144" y="2309968"/>
            <a:chExt cx="615553" cy="2683194"/>
          </a:xfrm>
        </p:grpSpPr>
        <p:sp>
          <p:nvSpPr>
            <p:cNvPr id="130" name="文本框 129"/>
            <p:cNvSpPr txBox="1"/>
            <p:nvPr/>
          </p:nvSpPr>
          <p:spPr>
            <a:xfrm>
              <a:off x="6353144" y="2742070"/>
              <a:ext cx="615553" cy="2251092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F04C35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行小正方形</a:t>
              </a:r>
              <a:endParaRPr lang="zh-CN" altLang="en-US" sz="4400" b="1" dirty="0">
                <a:solidFill>
                  <a:srgbClr val="F04C3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6478819" y="2309968"/>
              <a:ext cx="36420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04C35"/>
                  </a:solidFill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6</a:t>
              </a:r>
              <a:endParaRPr lang="zh-CN" altLang="en-US" dirty="0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8CE4139-28B0-F53B-C083-1C12E9858543}"/>
              </a:ext>
            </a:extLst>
          </p:cNvPr>
          <p:cNvSpPr txBox="1"/>
          <p:nvPr/>
        </p:nvSpPr>
        <p:spPr>
          <a:xfrm>
            <a:off x="6342608" y="2459393"/>
            <a:ext cx="5448523" cy="3046988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图中的小正方形有几行，每行有多少个？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你能提出哪些数学问题，并用乘除法列式。</a:t>
            </a:r>
            <a:endParaRPr lang="en-US" altLang="zh-CN" sz="32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尝试计算，小组内互相说一说你是怎么计算的。</a:t>
            </a:r>
            <a:endParaRPr 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/>
      <p:bldP spid="1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: 圆角 77">
            <a:extLst>
              <a:ext uri="{FF2B5EF4-FFF2-40B4-BE49-F238E27FC236}">
                <a16:creationId xmlns:a16="http://schemas.microsoft.com/office/drawing/2014/main" id="{783B3009-0015-A8AC-F420-1F361B829AB0}"/>
              </a:ext>
            </a:extLst>
          </p:cNvPr>
          <p:cNvSpPr/>
          <p:nvPr/>
        </p:nvSpPr>
        <p:spPr>
          <a:xfrm>
            <a:off x="348299" y="3448796"/>
            <a:ext cx="5966362" cy="26184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F1DCFA96-7E21-0832-A413-25CFA898D280}"/>
              </a:ext>
            </a:extLst>
          </p:cNvPr>
          <p:cNvSpPr/>
          <p:nvPr/>
        </p:nvSpPr>
        <p:spPr>
          <a:xfrm>
            <a:off x="5916645" y="280466"/>
            <a:ext cx="5521184" cy="26469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矩形: 圆角 75">
            <a:extLst>
              <a:ext uri="{FF2B5EF4-FFF2-40B4-BE49-F238E27FC236}">
                <a16:creationId xmlns:a16="http://schemas.microsoft.com/office/drawing/2014/main" id="{5167C4DB-2574-71E1-AEA3-1C4662F4F4B4}"/>
              </a:ext>
            </a:extLst>
          </p:cNvPr>
          <p:cNvSpPr/>
          <p:nvPr/>
        </p:nvSpPr>
        <p:spPr>
          <a:xfrm>
            <a:off x="438925" y="280319"/>
            <a:ext cx="5237075" cy="26469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文本框 63"/>
          <p:cNvSpPr txBox="1"/>
          <p:nvPr/>
        </p:nvSpPr>
        <p:spPr>
          <a:xfrm>
            <a:off x="509207" y="536543"/>
            <a:ext cx="57309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200" dirty="0"/>
              <a:t>有</a:t>
            </a:r>
            <a:r>
              <a:rPr lang="en-US" altLang="zh-CN" sz="3200" dirty="0"/>
              <a:t>6</a:t>
            </a:r>
            <a:r>
              <a:rPr lang="zh-CN" altLang="en-US" sz="3200" dirty="0"/>
              <a:t>行小正方形，每行有</a:t>
            </a:r>
            <a:r>
              <a:rPr lang="en-US" altLang="zh-CN" sz="3200" dirty="0"/>
              <a:t>9</a:t>
            </a:r>
            <a:r>
              <a:rPr lang="zh-CN" altLang="en-US" sz="3200" dirty="0"/>
              <a:t>个，一共有多少个小正方形？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655471" y="1689750"/>
            <a:ext cx="162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6×9=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03051" y="2266623"/>
            <a:ext cx="4262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ea typeface="楷体" panose="02010609060101010101" pitchFamily="49" charset="-122"/>
              </a:rPr>
              <a:t>口诀：六九五十四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2919326" y="1689749"/>
            <a:ext cx="1215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9ABD84CB-67F7-C7C8-A5C6-8D178E48E279}"/>
              </a:ext>
            </a:extLst>
          </p:cNvPr>
          <p:cNvSpPr txBox="1"/>
          <p:nvPr/>
        </p:nvSpPr>
        <p:spPr>
          <a:xfrm>
            <a:off x="5999527" y="433956"/>
            <a:ext cx="55211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个小正方形，每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个摆一行，可以摆几行？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2F50700-541F-B667-5823-6E73C38CD114}"/>
              </a:ext>
            </a:extLst>
          </p:cNvPr>
          <p:cNvSpPr txBox="1"/>
          <p:nvPr/>
        </p:nvSpPr>
        <p:spPr>
          <a:xfrm>
            <a:off x="7506409" y="1627428"/>
            <a:ext cx="1945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54÷9=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F0C4CB2E-7F4D-936A-010F-0F16F9911BB7}"/>
              </a:ext>
            </a:extLst>
          </p:cNvPr>
          <p:cNvSpPr txBox="1"/>
          <p:nvPr/>
        </p:nvSpPr>
        <p:spPr>
          <a:xfrm>
            <a:off x="6682445" y="2151502"/>
            <a:ext cx="496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ea typeface="楷体" panose="02010609060101010101" pitchFamily="49" charset="-122"/>
              </a:rPr>
              <a:t>想：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九五十四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D35FEB8C-2B8B-4E87-03A0-E0AB618C5C9E}"/>
              </a:ext>
            </a:extLst>
          </p:cNvPr>
          <p:cNvSpPr txBox="1"/>
          <p:nvPr/>
        </p:nvSpPr>
        <p:spPr>
          <a:xfrm>
            <a:off x="9037563" y="1627428"/>
            <a:ext cx="1215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C46886A-D2DA-D35E-5F60-27DE507F1D6E}"/>
              </a:ext>
            </a:extLst>
          </p:cNvPr>
          <p:cNvSpPr txBox="1"/>
          <p:nvPr/>
        </p:nvSpPr>
        <p:spPr>
          <a:xfrm>
            <a:off x="496642" y="3578014"/>
            <a:ext cx="55211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个小正方形，摆了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行，平均每行摆几个？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BAA76124-3FF0-2412-44CF-7401E360017A}"/>
              </a:ext>
            </a:extLst>
          </p:cNvPr>
          <p:cNvSpPr txBox="1"/>
          <p:nvPr/>
        </p:nvSpPr>
        <p:spPr>
          <a:xfrm>
            <a:off x="1858881" y="4735489"/>
            <a:ext cx="1945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54÷6=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8DB898DD-F17A-484C-8CB2-6057DE850C89}"/>
              </a:ext>
            </a:extLst>
          </p:cNvPr>
          <p:cNvSpPr txBox="1"/>
          <p:nvPr/>
        </p:nvSpPr>
        <p:spPr>
          <a:xfrm>
            <a:off x="1083260" y="5299758"/>
            <a:ext cx="496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ea typeface="楷体" panose="02010609060101010101" pitchFamily="49" charset="-122"/>
              </a:rPr>
              <a:t>想：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九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五十四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ABB15F4E-F4BD-8198-B9B3-E3BEBC305FE3}"/>
              </a:ext>
            </a:extLst>
          </p:cNvPr>
          <p:cNvSpPr txBox="1"/>
          <p:nvPr/>
        </p:nvSpPr>
        <p:spPr>
          <a:xfrm>
            <a:off x="3390035" y="4735489"/>
            <a:ext cx="1215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E3438B5C-6AEA-3635-91E2-0BB6545FD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150" y="3131671"/>
            <a:ext cx="4974825" cy="3681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3" grpId="0"/>
      <p:bldP spid="74" grpId="0"/>
      <p:bldP spid="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数学游戏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36231" y="1314869"/>
            <a:ext cx="11319539" cy="1786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规则：同桌两人一组，计时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1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分钟：一人抽取乘法口诀卡片，另一人需立刻说出对应的两道乘法算式和两道除法算式；时间到后交换角色，再来一轮，比一比谁答题时说得又快又对。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6246" y="3288621"/>
            <a:ext cx="6882066" cy="2946351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368317" y="3288621"/>
            <a:ext cx="2948152" cy="1315255"/>
          </a:xfrm>
          <a:prstGeom prst="wedgeRoundRectCallout">
            <a:avLst>
              <a:gd name="adj1" fmla="val 62188"/>
              <a:gd name="adj2" fmla="val 1413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与这句口诀对应的算式是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对话气泡: 圆角矩形 9"/>
          <p:cNvSpPr/>
          <p:nvPr/>
        </p:nvSpPr>
        <p:spPr>
          <a:xfrm>
            <a:off x="10010807" y="3756489"/>
            <a:ext cx="1744963" cy="2325477"/>
          </a:xfrm>
          <a:prstGeom prst="wedgeRoundRectCallout">
            <a:avLst>
              <a:gd name="adj1" fmla="val -74641"/>
              <a:gd name="adj2" fmla="val 976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7×9=63</a:t>
            </a:r>
          </a:p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9×7=63</a:t>
            </a:r>
          </a:p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63÷7=9</a:t>
            </a:r>
          </a:p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63÷9=7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263103-42A2-8123-A9D9-66D03031AF55}"/>
              </a:ext>
            </a:extLst>
          </p:cNvPr>
          <p:cNvSpPr txBox="1"/>
          <p:nvPr/>
        </p:nvSpPr>
        <p:spPr>
          <a:xfrm>
            <a:off x="7608253" y="1043448"/>
            <a:ext cx="2402554" cy="271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0"/>
              </a:lnSpc>
            </a:pPr>
            <a:r>
              <a:rPr lang="en-US" altLang="zh-CN" sz="6000" b="1" dirty="0"/>
              <a:t>01:00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00:59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00:58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00:57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00:56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00:55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00:54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00:53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00:52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00:51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00:50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00:49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00:48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00:47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00:46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00:45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00:44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00:43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00:42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00:41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00:40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00:39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00:38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00:37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00:36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00:35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00:34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00:33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00:32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00:31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00:30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00:29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00:28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00:27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00:26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00:25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00:24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00:23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00:22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00:21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00:20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00:19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00:18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00:17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00:16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00:15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00:14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00:13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00:12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00:11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00:10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00:09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00:08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00:07</a:t>
            </a:r>
          </a:p>
          <a:p>
            <a:pPr>
              <a:lnSpc>
                <a:spcPts val="0"/>
              </a:lnSpc>
            </a:pPr>
            <a:r>
              <a:rPr lang="en-US" altLang="zh-CN" sz="6000" b="1" dirty="0"/>
              <a:t>00:06</a:t>
            </a:r>
          </a:p>
          <a:p>
            <a:pPr>
              <a:lnSpc>
                <a:spcPts val="0"/>
              </a:lnSpc>
            </a:pPr>
            <a:r>
              <a:rPr lang="en-US" altLang="zh-CN" sz="6000" b="1" dirty="0">
                <a:solidFill>
                  <a:srgbClr val="FF0000"/>
                </a:solidFill>
              </a:rPr>
              <a:t>00:05</a:t>
            </a:r>
          </a:p>
          <a:p>
            <a:pPr>
              <a:lnSpc>
                <a:spcPts val="0"/>
              </a:lnSpc>
            </a:pPr>
            <a:r>
              <a:rPr lang="en-US" altLang="zh-CN" sz="6000" b="1" dirty="0">
                <a:solidFill>
                  <a:srgbClr val="FF0000"/>
                </a:solidFill>
              </a:rPr>
              <a:t>00:04</a:t>
            </a:r>
          </a:p>
          <a:p>
            <a:pPr>
              <a:lnSpc>
                <a:spcPts val="0"/>
              </a:lnSpc>
            </a:pPr>
            <a:r>
              <a:rPr lang="en-US" altLang="zh-CN" sz="6000" b="1" dirty="0">
                <a:solidFill>
                  <a:srgbClr val="FF0000"/>
                </a:solidFill>
              </a:rPr>
              <a:t>00:03</a:t>
            </a:r>
          </a:p>
          <a:p>
            <a:pPr>
              <a:lnSpc>
                <a:spcPts val="0"/>
              </a:lnSpc>
            </a:pPr>
            <a:r>
              <a:rPr lang="en-US" altLang="zh-CN" sz="6000" b="1" dirty="0">
                <a:solidFill>
                  <a:srgbClr val="FF0000"/>
                </a:solidFill>
              </a:rPr>
              <a:t>00:02</a:t>
            </a:r>
          </a:p>
          <a:p>
            <a:pPr>
              <a:lnSpc>
                <a:spcPts val="0"/>
              </a:lnSpc>
            </a:pPr>
            <a:r>
              <a:rPr lang="en-US" altLang="zh-CN" sz="6000" b="1" dirty="0">
                <a:solidFill>
                  <a:srgbClr val="FF0000"/>
                </a:solidFill>
              </a:rPr>
              <a:t>00:01</a:t>
            </a:r>
          </a:p>
          <a:p>
            <a:pPr>
              <a:lnSpc>
                <a:spcPts val="0"/>
              </a:lnSpc>
            </a:pPr>
            <a:r>
              <a:rPr lang="en-US" altLang="zh-CN" sz="6000" b="1" dirty="0">
                <a:solidFill>
                  <a:srgbClr val="FF0000"/>
                </a:solidFill>
              </a:rPr>
              <a:t>00:00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000"/>
                            </p:stCondLst>
                            <p:childTnLst>
                              <p:par>
                                <p:cTn id="5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6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0"/>
                            </p:stCondLst>
                            <p:childTnLst>
                              <p:par>
                                <p:cTn id="6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3000"/>
                            </p:stCondLst>
                            <p:childTnLst>
                              <p:par>
                                <p:cTn id="7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0"/>
                            </p:stCondLst>
                            <p:childTnLst>
                              <p:par>
                                <p:cTn id="8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000"/>
                            </p:stCondLst>
                            <p:childTnLst>
                              <p:par>
                                <p:cTn id="8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8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9000"/>
                            </p:stCondLst>
                            <p:childTnLst>
                              <p:par>
                                <p:cTn id="9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0"/>
                            </p:stCondLst>
                            <p:childTnLst>
                              <p:par>
                                <p:cTn id="9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1000"/>
                            </p:stCondLst>
                            <p:childTnLst>
                              <p:par>
                                <p:cTn id="9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7000"/>
                            </p:stCondLst>
                            <p:childTnLst>
                              <p:par>
                                <p:cTn id="11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8000"/>
                            </p:stCondLst>
                            <p:childTnLst>
                              <p:par>
                                <p:cTn id="11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9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0" end="4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1000"/>
                            </p:stCondLst>
                            <p:childTnLst>
                              <p:par>
                                <p:cTn id="12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1" end="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000"/>
                            </p:stCondLst>
                            <p:childTnLst>
                              <p:par>
                                <p:cTn id="13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2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3000"/>
                            </p:stCondLst>
                            <p:childTnLst>
                              <p:par>
                                <p:cTn id="13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3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4000"/>
                            </p:stCondLst>
                            <p:childTnLst>
                              <p:par>
                                <p:cTn id="13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5000"/>
                            </p:stCondLst>
                            <p:childTnLst>
                              <p:par>
                                <p:cTn id="14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6000"/>
                            </p:stCondLst>
                            <p:childTnLst>
                              <p:par>
                                <p:cTn id="14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000"/>
                            </p:stCondLst>
                            <p:childTnLst>
                              <p:par>
                                <p:cTn id="14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8000"/>
                            </p:stCondLst>
                            <p:childTnLst>
                              <p:par>
                                <p:cTn id="14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8" end="4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9000"/>
                            </p:stCondLst>
                            <p:childTnLst>
                              <p:par>
                                <p:cTn id="15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00"/>
                            </p:stCondLst>
                            <p:childTnLst>
                              <p:par>
                                <p:cTn id="15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1000"/>
                            </p:stCondLst>
                            <p:childTnLst>
                              <p:par>
                                <p:cTn id="158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1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2000"/>
                            </p:stCondLst>
                            <p:childTnLst>
                              <p:par>
                                <p:cTn id="161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2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3000"/>
                            </p:stCondLst>
                            <p:childTnLst>
                              <p:par>
                                <p:cTn id="164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3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4000"/>
                            </p:stCondLst>
                            <p:childTnLst>
                              <p:par>
                                <p:cTn id="167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4" end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5000"/>
                            </p:stCondLst>
                            <p:childTnLst>
                              <p:par>
                                <p:cTn id="170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5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6000"/>
                            </p:stCondLst>
                            <p:childTnLst>
                              <p:par>
                                <p:cTn id="17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6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7000"/>
                            </p:stCondLst>
                            <p:childTnLst>
                              <p:par>
                                <p:cTn id="17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7" end="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8000"/>
                            </p:stCondLst>
                            <p:childTnLst>
                              <p:par>
                                <p:cTn id="17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8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9" end="5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0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00743" y="135589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1088572" y="144975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5957" y="2040211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7×9=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88731" y="2040211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8×9=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61506" y="2040211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9×3=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15957" y="3018197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63÷7=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15957" y="3996182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63÷9=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88731" y="3018197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72÷8=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88731" y="3996182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72÷9=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161506" y="3018197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27÷3=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61506" y="3996182"/>
            <a:ext cx="1972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27÷9=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082953" y="2040211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82953" y="3018196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082953" y="3996182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54813" y="2040211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54813" y="3018196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54813" y="3996182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26673" y="2040211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26673" y="3018196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026673" y="3996182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937172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1088572" y="103103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0860" y="1888293"/>
            <a:ext cx="3748820" cy="3361401"/>
            <a:chOff x="1040860" y="1735893"/>
            <a:chExt cx="3748820" cy="3361401"/>
          </a:xfrm>
        </p:grpSpPr>
        <p:sp>
          <p:nvSpPr>
            <p:cNvPr id="5" name="矩形: 圆角 4"/>
            <p:cNvSpPr/>
            <p:nvPr/>
          </p:nvSpPr>
          <p:spPr>
            <a:xfrm>
              <a:off x="1040860" y="1816100"/>
              <a:ext cx="1215957" cy="3281194"/>
            </a:xfrm>
            <a:prstGeom prst="roundRect">
              <a:avLst>
                <a:gd name="adj" fmla="val 36545"/>
              </a:avLst>
            </a:prstGeom>
            <a:solidFill>
              <a:srgbClr val="FDFCE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3573723" y="1816100"/>
              <a:ext cx="1215957" cy="3281194"/>
            </a:xfrm>
            <a:prstGeom prst="roundRect">
              <a:avLst>
                <a:gd name="adj" fmla="val 36545"/>
              </a:avLst>
            </a:prstGeom>
            <a:solidFill>
              <a:srgbClr val="FDFCE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25673" y="2087880"/>
              <a:ext cx="9819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325673" y="2783582"/>
              <a:ext cx="9819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325673" y="3479284"/>
              <a:ext cx="9819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25673" y="4174985"/>
              <a:ext cx="9819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直接箭头连接符 11"/>
            <p:cNvCxnSpPr/>
            <p:nvPr/>
          </p:nvCxnSpPr>
          <p:spPr>
            <a:xfrm>
              <a:off x="2179320" y="2411045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>
              <a:off x="2179320" y="3112696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/>
            <p:cNvCxnSpPr/>
            <p:nvPr/>
          </p:nvCxnSpPr>
          <p:spPr>
            <a:xfrm>
              <a:off x="2179320" y="3814347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/>
          </p:nvCxnSpPr>
          <p:spPr>
            <a:xfrm>
              <a:off x="2179320" y="4515999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3840480" y="2151970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840480" y="2853621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3840480" y="3555272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3840480" y="4256924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82795" y="1735893"/>
              <a:ext cx="11317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289260" y="1888293"/>
            <a:ext cx="3748820" cy="3361401"/>
            <a:chOff x="1040860" y="1735893"/>
            <a:chExt cx="3748820" cy="3361401"/>
          </a:xfrm>
        </p:grpSpPr>
        <p:sp>
          <p:nvSpPr>
            <p:cNvPr id="23" name="矩形: 圆角 22"/>
            <p:cNvSpPr/>
            <p:nvPr/>
          </p:nvSpPr>
          <p:spPr>
            <a:xfrm>
              <a:off x="1040860" y="1816100"/>
              <a:ext cx="1215957" cy="3281194"/>
            </a:xfrm>
            <a:prstGeom prst="roundRect">
              <a:avLst>
                <a:gd name="adj" fmla="val 36545"/>
              </a:avLst>
            </a:prstGeom>
            <a:solidFill>
              <a:srgbClr val="FDFCE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3573723" y="1816100"/>
              <a:ext cx="1215957" cy="3281194"/>
            </a:xfrm>
            <a:prstGeom prst="roundRect">
              <a:avLst>
                <a:gd name="adj" fmla="val 36545"/>
              </a:avLst>
            </a:prstGeom>
            <a:solidFill>
              <a:srgbClr val="FDFCE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25673" y="2087880"/>
              <a:ext cx="1106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36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325673" y="2783582"/>
              <a:ext cx="1106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325673" y="3479284"/>
              <a:ext cx="1106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45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25673" y="4174985"/>
              <a:ext cx="1106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9" name="直接箭头连接符 28"/>
            <p:cNvCxnSpPr/>
            <p:nvPr/>
          </p:nvCxnSpPr>
          <p:spPr>
            <a:xfrm>
              <a:off x="2179320" y="2411045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>
              <a:off x="2179320" y="3112696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/>
          </p:nvCxnSpPr>
          <p:spPr>
            <a:xfrm>
              <a:off x="2179320" y="3814347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>
              <a:off x="2179320" y="4515999"/>
              <a:ext cx="1610360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3840480" y="2151970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3840480" y="2853621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3840480" y="3555272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840480" y="4256924"/>
              <a:ext cx="772160" cy="51814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41C8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482795" y="1735893"/>
              <a:ext cx="11806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÷9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017856" y="2241938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017856" y="2944639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17856" y="3647340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017856" y="4350041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0269955" y="2241938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269955" y="2944639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269955" y="3647340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269955" y="4350041"/>
            <a:ext cx="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83989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94657" y="1741249"/>
          <a:ext cx="10333788" cy="2295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4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5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5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5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5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5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56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561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652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被除数</a:t>
                      </a: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3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2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除数</a:t>
                      </a: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E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6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2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7" marR="91447" marT="45621" marB="456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30197" y="4522480"/>
            <a:ext cx="1357200" cy="1357200"/>
          </a:xfrm>
          <a:prstGeom prst="rect">
            <a:avLst/>
          </a:prstGeom>
        </p:spPr>
      </p:pic>
      <p:sp>
        <p:nvSpPr>
          <p:cNvPr id="5" name="对话气泡: 圆角矩形 4"/>
          <p:cNvSpPr/>
          <p:nvPr/>
        </p:nvSpPr>
        <p:spPr>
          <a:xfrm>
            <a:off x="2449914" y="4798502"/>
            <a:ext cx="6159065" cy="805156"/>
          </a:xfrm>
          <a:prstGeom prst="wedgeRoundRectCallout">
            <a:avLst>
              <a:gd name="adj1" fmla="val 57311"/>
              <a:gd name="adj2" fmla="val 2739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想“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除数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被除数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”。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07" y="3360236"/>
            <a:ext cx="840984" cy="58919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309" y="3360236"/>
            <a:ext cx="840984" cy="5891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963" y="3360236"/>
            <a:ext cx="840984" cy="58919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7617" y="3360236"/>
            <a:ext cx="840984" cy="5891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271" y="3360236"/>
            <a:ext cx="840984" cy="58919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8925" y="3360236"/>
            <a:ext cx="840984" cy="58919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579" y="3360236"/>
            <a:ext cx="840984" cy="589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0743" y="41187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44042" y="359027"/>
            <a:ext cx="1054721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蚂蚁是一种社会性昆虫，其中工蚁负责收集食物。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3520" y="3327004"/>
            <a:ext cx="3946053" cy="1352074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1144854" y="1225606"/>
            <a:ext cx="4429095" cy="2023429"/>
          </a:xfrm>
          <a:prstGeom prst="wedgeRoundRectCallout">
            <a:avLst>
              <a:gd name="adj1" fmla="val 34919"/>
              <a:gd name="adj2" fmla="val 6870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只工蚁搬运一块饼干，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45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只工蚁能搬运多少块饼干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对话气泡: 圆角矩形 9"/>
          <p:cNvSpPr/>
          <p:nvPr/>
        </p:nvSpPr>
        <p:spPr>
          <a:xfrm>
            <a:off x="6446197" y="1220744"/>
            <a:ext cx="4429095" cy="2023429"/>
          </a:xfrm>
          <a:prstGeom prst="wedgeRoundRectCallout">
            <a:avLst>
              <a:gd name="adj1" fmla="val -40854"/>
              <a:gd name="adj2" fmla="val 72555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只工蚁搬运一块方糖，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36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只工蚁能搬运多少块方糖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?</a:t>
            </a:r>
            <a:endParaRPr lang="zh-CN" altLang="en-US" sz="32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99423" y="4556480"/>
            <a:ext cx="31617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45÷9=5(</a:t>
            </a:r>
            <a:r>
              <a:rPr lang="zh-CN" altLang="en-US" dirty="0"/>
              <a:t>块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291937" y="4556480"/>
            <a:ext cx="31617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36÷4=9(</a:t>
            </a:r>
            <a:r>
              <a:rPr lang="zh-CN" altLang="en-US" dirty="0"/>
              <a:t>块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672259" y="5240199"/>
            <a:ext cx="88474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口答：</a:t>
            </a:r>
            <a:r>
              <a:rPr lang="en-US" altLang="zh-CN" dirty="0"/>
              <a:t>45</a:t>
            </a:r>
            <a:r>
              <a:rPr lang="zh-CN" altLang="en-US" dirty="0"/>
              <a:t>只工蚁能搬运</a:t>
            </a:r>
            <a:r>
              <a:rPr lang="en-US" altLang="zh-CN" dirty="0"/>
              <a:t>5</a:t>
            </a:r>
            <a:r>
              <a:rPr lang="zh-CN" altLang="en-US" dirty="0"/>
              <a:t>块饼干，</a:t>
            </a:r>
            <a:r>
              <a:rPr lang="en-US" altLang="zh-CN" dirty="0"/>
              <a:t>36</a:t>
            </a:r>
            <a:r>
              <a:rPr lang="zh-CN" altLang="en-US" dirty="0"/>
              <a:t>只工蚁能搬运</a:t>
            </a:r>
            <a:r>
              <a:rPr lang="en-US" altLang="zh-CN" dirty="0"/>
              <a:t>9</a:t>
            </a:r>
            <a:r>
              <a:rPr lang="zh-CN" altLang="en-US" dirty="0"/>
              <a:t>块方糖。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0743" y="141382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4042" y="1331792"/>
            <a:ext cx="1054721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一根绳子长</a:t>
            </a:r>
            <a:r>
              <a:rPr lang="en-US" altLang="zh-CN" dirty="0"/>
              <a:t>72</a:t>
            </a:r>
            <a:r>
              <a:rPr lang="zh-CN" altLang="en-US" dirty="0"/>
              <a:t>厘米，连续对折三次后沿折痕剪开，剪下的绳子每段长几厘米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672259" y="2973654"/>
            <a:ext cx="8847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连续对折三次后沿折痕可以剪成</a:t>
            </a:r>
            <a:r>
              <a:rPr lang="en-US" altLang="zh-CN" dirty="0"/>
              <a:t>8</a:t>
            </a:r>
            <a:r>
              <a:rPr lang="zh-CN" altLang="en-US" dirty="0"/>
              <a:t>段。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99423" y="3710174"/>
            <a:ext cx="3396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en-US" altLang="zh-CN" dirty="0"/>
              <a:t>72÷8=9(</a:t>
            </a:r>
            <a:r>
              <a:rPr lang="zh-CN" altLang="en-US" dirty="0"/>
              <a:t>厘米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672259" y="4530080"/>
            <a:ext cx="884748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dirty="0"/>
              <a:t>口答：剪下的绳子每段长</a:t>
            </a:r>
            <a:r>
              <a:rPr lang="en-US" altLang="zh-CN" dirty="0"/>
              <a:t>9</a:t>
            </a:r>
            <a:r>
              <a:rPr lang="zh-CN" altLang="en-US" dirty="0"/>
              <a:t>厘米。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74676" y="1376624"/>
            <a:ext cx="5021324" cy="3352913"/>
            <a:chOff x="2044205" y="1248101"/>
            <a:chExt cx="5021324" cy="3352913"/>
          </a:xfrm>
        </p:grpSpPr>
        <p:grpSp>
          <p:nvGrpSpPr>
            <p:cNvPr id="3" name="组合 2"/>
            <p:cNvGrpSpPr/>
            <p:nvPr/>
          </p:nvGrpSpPr>
          <p:grpSpPr>
            <a:xfrm>
              <a:off x="2044205" y="1248101"/>
              <a:ext cx="5021324" cy="557925"/>
              <a:chOff x="2044205" y="1248101"/>
              <a:chExt cx="5021324" cy="557925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2044205" y="1807099"/>
              <a:ext cx="5021324" cy="557925"/>
              <a:chOff x="2044205" y="1248101"/>
              <a:chExt cx="5021324" cy="557925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044205" y="2366097"/>
              <a:ext cx="5021324" cy="557925"/>
              <a:chOff x="2044205" y="1248101"/>
              <a:chExt cx="5021324" cy="557925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044205" y="2925095"/>
              <a:ext cx="5021324" cy="557925"/>
              <a:chOff x="2044205" y="1248101"/>
              <a:chExt cx="5021324" cy="557925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044205" y="3484093"/>
              <a:ext cx="5021324" cy="557925"/>
              <a:chOff x="2044205" y="1248101"/>
              <a:chExt cx="5021324" cy="557925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044205" y="4043089"/>
              <a:ext cx="5021324" cy="557925"/>
              <a:chOff x="2044205" y="1248101"/>
              <a:chExt cx="5021324" cy="55792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20442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6021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1600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179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427590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83383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391755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49680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6507604" y="1248101"/>
                <a:ext cx="557925" cy="557925"/>
              </a:xfrm>
              <a:prstGeom prst="rect">
                <a:avLst/>
              </a:prstGeom>
              <a:solidFill>
                <a:srgbClr val="FDF3EC"/>
              </a:solidFill>
              <a:ln w="28575">
                <a:solidFill>
                  <a:srgbClr val="F7B1B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6540370" y="1513607"/>
            <a:ext cx="229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54÷9=6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540370" y="2213174"/>
            <a:ext cx="496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ea typeface="楷体" panose="02010609060101010101" pitchFamily="49" charset="-122"/>
              </a:rPr>
              <a:t>想：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九五十四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540370" y="3190599"/>
            <a:ext cx="2291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54÷6=9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540370" y="3890166"/>
            <a:ext cx="496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ea typeface="楷体" panose="02010609060101010101" pitchFamily="49" charset="-122"/>
              </a:rPr>
              <a:t>想：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九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五十四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17436" y="4923452"/>
            <a:ext cx="10557129" cy="1300228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对除数是</a:t>
            </a:r>
            <a:r>
              <a:rPr lang="en-US" altLang="zh-CN" dirty="0"/>
              <a:t>9</a:t>
            </a:r>
            <a:r>
              <a:rPr lang="zh-CN" altLang="en-US" dirty="0"/>
              <a:t>的除法算式求商时，可以根据</a:t>
            </a:r>
            <a:r>
              <a:rPr lang="en-US" altLang="zh-CN" dirty="0"/>
              <a:t>9</a:t>
            </a:r>
            <a:r>
              <a:rPr lang="zh-CN" altLang="en-US" dirty="0"/>
              <a:t>的乘法口诀，想</a:t>
            </a:r>
            <a:r>
              <a:rPr lang="en-US" altLang="zh-CN" dirty="0"/>
              <a:t>9×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en-US" altLang="zh-CN" dirty="0"/>
              <a:t>=</a:t>
            </a:r>
            <a:r>
              <a:rPr lang="zh-CN" altLang="en-US" dirty="0"/>
              <a:t>被除数，即可求出商是几。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/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644</Words>
  <Application>Microsoft Office PowerPoint</Application>
  <PresentationFormat>宽屏</PresentationFormat>
  <Paragraphs>201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542</cp:revision>
  <dcterms:created xsi:type="dcterms:W3CDTF">2016-01-14T07:05:00Z</dcterms:created>
  <dcterms:modified xsi:type="dcterms:W3CDTF">2025-07-26T02:03:04Z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2052-12.8.2.17838</vt:lpwstr>
  </property>
  <property fmtid="{D5CDD505-2E9C-101B-9397-08002B2CF9AE}" pid="3" name="ICV">
    <vt:lpwstr>ED18184BF91240269AAEE2B2C6E73A2E_12</vt:lpwstr>
  </property>
</Properties>
</file>