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06" r:id="rId1"/>
  </p:sldMasterIdLst>
  <p:notesMasterIdLst>
    <p:notesMasterId r:id="rId18"/>
  </p:notesMasterIdLst>
  <p:handoutMasterIdLst>
    <p:handoutMasterId r:id="rId19"/>
  </p:handoutMasterIdLst>
  <p:sldIdLst>
    <p:sldId id="256" r:id="rId2"/>
    <p:sldId id="570" r:id="rId3"/>
    <p:sldId id="588" r:id="rId4"/>
    <p:sldId id="552" r:id="rId5"/>
    <p:sldId id="591" r:id="rId6"/>
    <p:sldId id="592" r:id="rId7"/>
    <p:sldId id="593" r:id="rId8"/>
    <p:sldId id="544" r:id="rId9"/>
    <p:sldId id="575" r:id="rId10"/>
    <p:sldId id="528" r:id="rId11"/>
    <p:sldId id="587" r:id="rId12"/>
    <p:sldId id="547" r:id="rId13"/>
    <p:sldId id="548" r:id="rId14"/>
    <p:sldId id="382" r:id="rId15"/>
  </p:sldIdLst>
  <p:sldSz cx="12192000" cy="6858000"/>
  <p:notesSz cx="6858000" cy="9144000"/>
  <p:custDataLst>
    <p:tags r:id="rId20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EF2E3"/>
    <a:srgbClr val="4472C4"/>
    <a:srgbClr val="F04C35"/>
    <a:srgbClr val="FEF7E4"/>
    <a:srgbClr val="A8D4E1"/>
    <a:srgbClr val="037FB7"/>
    <a:srgbClr val="FEEBD4"/>
    <a:srgbClr val="FD91A5"/>
    <a:srgbClr val="41C8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318" autoAdjust="0"/>
    <p:restoredTop sz="95026" autoAdjust="0"/>
  </p:normalViewPr>
  <p:slideViewPr>
    <p:cSldViewPr snapToGrid="0">
      <p:cViewPr varScale="1">
        <p:scale>
          <a:sx n="104" d="100"/>
          <a:sy n="104" d="100"/>
        </p:scale>
        <p:origin x="138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4BF417E-1351-5D95-E0C1-6517EC274C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BDB5497-CB00-8CDD-C3C1-8BE11AE0C7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6076A-F3CF-495A-A8EA-BE70EF93A67E}" type="datetimeFigureOut">
              <a:rPr lang="zh-CN" altLang="en-US" smtClean="0"/>
              <a:t>2025/7/26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ABFFDA2-5735-8F5A-1F29-8818F52242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4E0946A-BAD8-48EF-0A95-8FE7569C13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5BF6E-E7E4-4EE6-B3A4-4C1852D0E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138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147DD4A-DFAD-E66D-612E-DF06B6AA4B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4FCB6E-66DE-6E33-485F-B5908295A5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4105D6E-6992-8A52-3F34-2B878097F5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1135C7D-3E35-BDAA-F676-B5A87047A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94EA76-DCF9-5C09-29E0-13D9F119A4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30780F-1F21-A17D-892E-20BE89EDF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7B0EFFF-912F-49FC-AA1D-5A64669567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7CE4070-D2FE-980F-ADFF-E4CC3B9F9B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B326FF1C-9061-42D2-B814-229E6095FA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615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E2D34AA-2093-BCCD-CDA4-8CED666522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05899FF-F0A9-71A3-FCFB-7EA4B93483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720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85C8D1C9-4268-09B5-9CDC-B2D9299AC7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0CEA67C-B615-DA20-1DFC-A4B04D6A09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94" r="17132"/>
          <a:stretch/>
        </p:blipFill>
        <p:spPr>
          <a:xfrm>
            <a:off x="-1" y="6604000"/>
            <a:ext cx="12192001" cy="254000"/>
          </a:xfrm>
          <a:custGeom>
            <a:avLst/>
            <a:gdLst>
              <a:gd name="connsiteX0" fmla="*/ 0 w 12192001"/>
              <a:gd name="connsiteY0" fmla="*/ 0 h 254000"/>
              <a:gd name="connsiteX1" fmla="*/ 555413 w 12192001"/>
              <a:gd name="connsiteY1" fmla="*/ 0 h 254000"/>
              <a:gd name="connsiteX2" fmla="*/ 1232747 w 12192001"/>
              <a:gd name="connsiteY2" fmla="*/ 0 h 254000"/>
              <a:gd name="connsiteX3" fmla="*/ 2153920 w 12192001"/>
              <a:gd name="connsiteY3" fmla="*/ 0 h 254000"/>
              <a:gd name="connsiteX4" fmla="*/ 2953174 w 12192001"/>
              <a:gd name="connsiteY4" fmla="*/ 0 h 254000"/>
              <a:gd name="connsiteX5" fmla="*/ 3874347 w 12192001"/>
              <a:gd name="connsiteY5" fmla="*/ 0 h 254000"/>
              <a:gd name="connsiteX6" fmla="*/ 4185920 w 12192001"/>
              <a:gd name="connsiteY6" fmla="*/ 0 h 254000"/>
              <a:gd name="connsiteX7" fmla="*/ 4985174 w 12192001"/>
              <a:gd name="connsiteY7" fmla="*/ 0 h 254000"/>
              <a:gd name="connsiteX8" fmla="*/ 5662507 w 12192001"/>
              <a:gd name="connsiteY8" fmla="*/ 0 h 254000"/>
              <a:gd name="connsiteX9" fmla="*/ 6096000 w 12192001"/>
              <a:gd name="connsiteY9" fmla="*/ 0 h 254000"/>
              <a:gd name="connsiteX10" fmla="*/ 6407574 w 12192001"/>
              <a:gd name="connsiteY10" fmla="*/ 0 h 254000"/>
              <a:gd name="connsiteX11" fmla="*/ 7084907 w 12192001"/>
              <a:gd name="connsiteY11" fmla="*/ 0 h 254000"/>
              <a:gd name="connsiteX12" fmla="*/ 7884161 w 12192001"/>
              <a:gd name="connsiteY12" fmla="*/ 0 h 254000"/>
              <a:gd name="connsiteX13" fmla="*/ 8317654 w 12192001"/>
              <a:gd name="connsiteY13" fmla="*/ 0 h 254000"/>
              <a:gd name="connsiteX14" fmla="*/ 8873067 w 12192001"/>
              <a:gd name="connsiteY14" fmla="*/ 0 h 254000"/>
              <a:gd name="connsiteX15" fmla="*/ 9306561 w 12192001"/>
              <a:gd name="connsiteY15" fmla="*/ 0 h 254000"/>
              <a:gd name="connsiteX16" fmla="*/ 9861974 w 12192001"/>
              <a:gd name="connsiteY16" fmla="*/ 0 h 254000"/>
              <a:gd name="connsiteX17" fmla="*/ 10539308 w 12192001"/>
              <a:gd name="connsiteY17" fmla="*/ 0 h 254000"/>
              <a:gd name="connsiteX18" fmla="*/ 11094721 w 12192001"/>
              <a:gd name="connsiteY18" fmla="*/ 0 h 254000"/>
              <a:gd name="connsiteX19" fmla="*/ 12192001 w 12192001"/>
              <a:gd name="connsiteY19" fmla="*/ 0 h 254000"/>
              <a:gd name="connsiteX20" fmla="*/ 12192001 w 12192001"/>
              <a:gd name="connsiteY20" fmla="*/ 254000 h 254000"/>
              <a:gd name="connsiteX21" fmla="*/ 11758508 w 12192001"/>
              <a:gd name="connsiteY21" fmla="*/ 254000 h 254000"/>
              <a:gd name="connsiteX22" fmla="*/ 10959254 w 12192001"/>
              <a:gd name="connsiteY22" fmla="*/ 254000 h 254000"/>
              <a:gd name="connsiteX23" fmla="*/ 10160001 w 12192001"/>
              <a:gd name="connsiteY23" fmla="*/ 254000 h 254000"/>
              <a:gd name="connsiteX24" fmla="*/ 9238827 w 12192001"/>
              <a:gd name="connsiteY24" fmla="*/ 254000 h 254000"/>
              <a:gd name="connsiteX25" fmla="*/ 8683414 w 12192001"/>
              <a:gd name="connsiteY25" fmla="*/ 254000 h 254000"/>
              <a:gd name="connsiteX26" fmla="*/ 7762241 w 12192001"/>
              <a:gd name="connsiteY26" fmla="*/ 254000 h 254000"/>
              <a:gd name="connsiteX27" fmla="*/ 7084907 w 12192001"/>
              <a:gd name="connsiteY27" fmla="*/ 254000 h 254000"/>
              <a:gd name="connsiteX28" fmla="*/ 6773334 w 12192001"/>
              <a:gd name="connsiteY28" fmla="*/ 254000 h 254000"/>
              <a:gd name="connsiteX29" fmla="*/ 6339841 w 12192001"/>
              <a:gd name="connsiteY29" fmla="*/ 254000 h 254000"/>
              <a:gd name="connsiteX30" fmla="*/ 6028267 w 12192001"/>
              <a:gd name="connsiteY30" fmla="*/ 254000 h 254000"/>
              <a:gd name="connsiteX31" fmla="*/ 5472854 w 12192001"/>
              <a:gd name="connsiteY31" fmla="*/ 254000 h 254000"/>
              <a:gd name="connsiteX32" fmla="*/ 4917440 w 12192001"/>
              <a:gd name="connsiteY32" fmla="*/ 254000 h 254000"/>
              <a:gd name="connsiteX33" fmla="*/ 4483947 w 12192001"/>
              <a:gd name="connsiteY33" fmla="*/ 254000 h 254000"/>
              <a:gd name="connsiteX34" fmla="*/ 3806614 w 12192001"/>
              <a:gd name="connsiteY34" fmla="*/ 254000 h 254000"/>
              <a:gd name="connsiteX35" fmla="*/ 3129280 w 12192001"/>
              <a:gd name="connsiteY35" fmla="*/ 254000 h 254000"/>
              <a:gd name="connsiteX36" fmla="*/ 2817707 w 12192001"/>
              <a:gd name="connsiteY36" fmla="*/ 254000 h 254000"/>
              <a:gd name="connsiteX37" fmla="*/ 2140374 w 12192001"/>
              <a:gd name="connsiteY37" fmla="*/ 254000 h 254000"/>
              <a:gd name="connsiteX38" fmla="*/ 1463040 w 12192001"/>
              <a:gd name="connsiteY38" fmla="*/ 254000 h 254000"/>
              <a:gd name="connsiteX39" fmla="*/ 1029547 w 12192001"/>
              <a:gd name="connsiteY39" fmla="*/ 254000 h 254000"/>
              <a:gd name="connsiteX40" fmla="*/ 596053 w 12192001"/>
              <a:gd name="connsiteY40" fmla="*/ 254000 h 254000"/>
              <a:gd name="connsiteX41" fmla="*/ 0 w 12192001"/>
              <a:gd name="connsiteY41" fmla="*/ 254000 h 254000"/>
              <a:gd name="connsiteX42" fmla="*/ 0 w 12192001"/>
              <a:gd name="connsiteY42" fmla="*/ 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2192001" h="254000" fill="none" extrusionOk="0">
                <a:moveTo>
                  <a:pt x="0" y="0"/>
                </a:moveTo>
                <a:cubicBezTo>
                  <a:pt x="145676" y="-13640"/>
                  <a:pt x="303391" y="-18960"/>
                  <a:pt x="555413" y="0"/>
                </a:cubicBezTo>
                <a:cubicBezTo>
                  <a:pt x="807435" y="18960"/>
                  <a:pt x="1034511" y="-26547"/>
                  <a:pt x="1232747" y="0"/>
                </a:cubicBezTo>
                <a:cubicBezTo>
                  <a:pt x="1430983" y="26547"/>
                  <a:pt x="1926515" y="37152"/>
                  <a:pt x="2153920" y="0"/>
                </a:cubicBezTo>
                <a:cubicBezTo>
                  <a:pt x="2381325" y="-37152"/>
                  <a:pt x="2638522" y="-9963"/>
                  <a:pt x="2953174" y="0"/>
                </a:cubicBezTo>
                <a:cubicBezTo>
                  <a:pt x="3267826" y="9963"/>
                  <a:pt x="3463849" y="22795"/>
                  <a:pt x="3874347" y="0"/>
                </a:cubicBezTo>
                <a:cubicBezTo>
                  <a:pt x="4284845" y="-22795"/>
                  <a:pt x="4112471" y="-12921"/>
                  <a:pt x="4185920" y="0"/>
                </a:cubicBezTo>
                <a:cubicBezTo>
                  <a:pt x="4259369" y="12921"/>
                  <a:pt x="4731745" y="6020"/>
                  <a:pt x="4985174" y="0"/>
                </a:cubicBezTo>
                <a:cubicBezTo>
                  <a:pt x="5238603" y="-6020"/>
                  <a:pt x="5362193" y="7457"/>
                  <a:pt x="5662507" y="0"/>
                </a:cubicBezTo>
                <a:cubicBezTo>
                  <a:pt x="5962821" y="-7457"/>
                  <a:pt x="5975389" y="14937"/>
                  <a:pt x="6096000" y="0"/>
                </a:cubicBezTo>
                <a:cubicBezTo>
                  <a:pt x="6216611" y="-14937"/>
                  <a:pt x="6279236" y="-14459"/>
                  <a:pt x="6407574" y="0"/>
                </a:cubicBezTo>
                <a:cubicBezTo>
                  <a:pt x="6535912" y="14459"/>
                  <a:pt x="6870720" y="22031"/>
                  <a:pt x="7084907" y="0"/>
                </a:cubicBezTo>
                <a:cubicBezTo>
                  <a:pt x="7299094" y="-22031"/>
                  <a:pt x="7686832" y="13379"/>
                  <a:pt x="7884161" y="0"/>
                </a:cubicBezTo>
                <a:cubicBezTo>
                  <a:pt x="8081490" y="-13379"/>
                  <a:pt x="8136380" y="-18176"/>
                  <a:pt x="8317654" y="0"/>
                </a:cubicBezTo>
                <a:cubicBezTo>
                  <a:pt x="8498928" y="18176"/>
                  <a:pt x="8601804" y="-4492"/>
                  <a:pt x="8873067" y="0"/>
                </a:cubicBezTo>
                <a:cubicBezTo>
                  <a:pt x="9144330" y="4492"/>
                  <a:pt x="9147189" y="11211"/>
                  <a:pt x="9306561" y="0"/>
                </a:cubicBezTo>
                <a:cubicBezTo>
                  <a:pt x="9465933" y="-11211"/>
                  <a:pt x="9742026" y="-3562"/>
                  <a:pt x="9861974" y="0"/>
                </a:cubicBezTo>
                <a:cubicBezTo>
                  <a:pt x="9981922" y="3562"/>
                  <a:pt x="10321963" y="29033"/>
                  <a:pt x="10539308" y="0"/>
                </a:cubicBezTo>
                <a:cubicBezTo>
                  <a:pt x="10756653" y="-29033"/>
                  <a:pt x="10929671" y="-8856"/>
                  <a:pt x="11094721" y="0"/>
                </a:cubicBezTo>
                <a:cubicBezTo>
                  <a:pt x="11259771" y="8856"/>
                  <a:pt x="11889497" y="12551"/>
                  <a:pt x="12192001" y="0"/>
                </a:cubicBezTo>
                <a:cubicBezTo>
                  <a:pt x="12181169" y="106059"/>
                  <a:pt x="12193498" y="134933"/>
                  <a:pt x="12192001" y="254000"/>
                </a:cubicBezTo>
                <a:cubicBezTo>
                  <a:pt x="12099852" y="262971"/>
                  <a:pt x="11901549" y="263681"/>
                  <a:pt x="11758508" y="254000"/>
                </a:cubicBezTo>
                <a:cubicBezTo>
                  <a:pt x="11615467" y="244319"/>
                  <a:pt x="11311824" y="226624"/>
                  <a:pt x="10959254" y="254000"/>
                </a:cubicBezTo>
                <a:cubicBezTo>
                  <a:pt x="10606684" y="281376"/>
                  <a:pt x="10431036" y="248982"/>
                  <a:pt x="10160001" y="254000"/>
                </a:cubicBezTo>
                <a:cubicBezTo>
                  <a:pt x="9888966" y="259018"/>
                  <a:pt x="9689351" y="268440"/>
                  <a:pt x="9238827" y="254000"/>
                </a:cubicBezTo>
                <a:cubicBezTo>
                  <a:pt x="8788303" y="239560"/>
                  <a:pt x="8949660" y="228153"/>
                  <a:pt x="8683414" y="254000"/>
                </a:cubicBezTo>
                <a:cubicBezTo>
                  <a:pt x="8417168" y="279847"/>
                  <a:pt x="8042907" y="214327"/>
                  <a:pt x="7762241" y="254000"/>
                </a:cubicBezTo>
                <a:cubicBezTo>
                  <a:pt x="7481575" y="293673"/>
                  <a:pt x="7310121" y="279488"/>
                  <a:pt x="7084907" y="254000"/>
                </a:cubicBezTo>
                <a:cubicBezTo>
                  <a:pt x="6859693" y="228512"/>
                  <a:pt x="6870678" y="251290"/>
                  <a:pt x="6773334" y="254000"/>
                </a:cubicBezTo>
                <a:cubicBezTo>
                  <a:pt x="6675990" y="256710"/>
                  <a:pt x="6494483" y="273926"/>
                  <a:pt x="6339841" y="254000"/>
                </a:cubicBezTo>
                <a:cubicBezTo>
                  <a:pt x="6185199" y="234074"/>
                  <a:pt x="6147637" y="253230"/>
                  <a:pt x="6028267" y="254000"/>
                </a:cubicBezTo>
                <a:cubicBezTo>
                  <a:pt x="5908897" y="254770"/>
                  <a:pt x="5655435" y="236995"/>
                  <a:pt x="5472854" y="254000"/>
                </a:cubicBezTo>
                <a:cubicBezTo>
                  <a:pt x="5290273" y="271005"/>
                  <a:pt x="5065592" y="230928"/>
                  <a:pt x="4917440" y="254000"/>
                </a:cubicBezTo>
                <a:cubicBezTo>
                  <a:pt x="4769288" y="277072"/>
                  <a:pt x="4622030" y="259920"/>
                  <a:pt x="4483947" y="254000"/>
                </a:cubicBezTo>
                <a:cubicBezTo>
                  <a:pt x="4345864" y="248080"/>
                  <a:pt x="4079073" y="264140"/>
                  <a:pt x="3806614" y="254000"/>
                </a:cubicBezTo>
                <a:cubicBezTo>
                  <a:pt x="3534155" y="243860"/>
                  <a:pt x="3323050" y="238921"/>
                  <a:pt x="3129280" y="254000"/>
                </a:cubicBezTo>
                <a:cubicBezTo>
                  <a:pt x="2935510" y="269079"/>
                  <a:pt x="2932743" y="267695"/>
                  <a:pt x="2817707" y="254000"/>
                </a:cubicBezTo>
                <a:cubicBezTo>
                  <a:pt x="2702671" y="240305"/>
                  <a:pt x="2303363" y="264813"/>
                  <a:pt x="2140374" y="254000"/>
                </a:cubicBezTo>
                <a:cubicBezTo>
                  <a:pt x="1977385" y="243187"/>
                  <a:pt x="1690643" y="252081"/>
                  <a:pt x="1463040" y="254000"/>
                </a:cubicBezTo>
                <a:cubicBezTo>
                  <a:pt x="1235437" y="255919"/>
                  <a:pt x="1118695" y="233826"/>
                  <a:pt x="1029547" y="254000"/>
                </a:cubicBezTo>
                <a:cubicBezTo>
                  <a:pt x="940399" y="274174"/>
                  <a:pt x="736952" y="274277"/>
                  <a:pt x="596053" y="254000"/>
                </a:cubicBezTo>
                <a:cubicBezTo>
                  <a:pt x="455154" y="233723"/>
                  <a:pt x="152737" y="234373"/>
                  <a:pt x="0" y="254000"/>
                </a:cubicBezTo>
                <a:cubicBezTo>
                  <a:pt x="8919" y="197144"/>
                  <a:pt x="8882" y="112781"/>
                  <a:pt x="0" y="0"/>
                </a:cubicBezTo>
                <a:close/>
              </a:path>
              <a:path w="12192001" h="254000" stroke="0" extrusionOk="0">
                <a:moveTo>
                  <a:pt x="0" y="0"/>
                </a:moveTo>
                <a:cubicBezTo>
                  <a:pt x="133661" y="-6488"/>
                  <a:pt x="179796" y="-6163"/>
                  <a:pt x="311573" y="0"/>
                </a:cubicBezTo>
                <a:cubicBezTo>
                  <a:pt x="443350" y="6163"/>
                  <a:pt x="510527" y="-3077"/>
                  <a:pt x="623147" y="0"/>
                </a:cubicBezTo>
                <a:cubicBezTo>
                  <a:pt x="735767" y="3077"/>
                  <a:pt x="866872" y="-7575"/>
                  <a:pt x="934720" y="0"/>
                </a:cubicBezTo>
                <a:cubicBezTo>
                  <a:pt x="1002568" y="7575"/>
                  <a:pt x="1332094" y="-3835"/>
                  <a:pt x="1490133" y="0"/>
                </a:cubicBezTo>
                <a:cubicBezTo>
                  <a:pt x="1648172" y="3835"/>
                  <a:pt x="1797388" y="21647"/>
                  <a:pt x="1923627" y="0"/>
                </a:cubicBezTo>
                <a:cubicBezTo>
                  <a:pt x="2049866" y="-21647"/>
                  <a:pt x="2414104" y="-4383"/>
                  <a:pt x="2600960" y="0"/>
                </a:cubicBezTo>
                <a:cubicBezTo>
                  <a:pt x="2787816" y="4383"/>
                  <a:pt x="3163021" y="2012"/>
                  <a:pt x="3522134" y="0"/>
                </a:cubicBezTo>
                <a:cubicBezTo>
                  <a:pt x="3881247" y="-2012"/>
                  <a:pt x="3801054" y="27598"/>
                  <a:pt x="4077547" y="0"/>
                </a:cubicBezTo>
                <a:cubicBezTo>
                  <a:pt x="4354040" y="-27598"/>
                  <a:pt x="4295998" y="6881"/>
                  <a:pt x="4389120" y="0"/>
                </a:cubicBezTo>
                <a:cubicBezTo>
                  <a:pt x="4482242" y="-6881"/>
                  <a:pt x="4621992" y="10500"/>
                  <a:pt x="4822614" y="0"/>
                </a:cubicBezTo>
                <a:cubicBezTo>
                  <a:pt x="5023236" y="-10500"/>
                  <a:pt x="5297440" y="24651"/>
                  <a:pt x="5499947" y="0"/>
                </a:cubicBezTo>
                <a:cubicBezTo>
                  <a:pt x="5702454" y="-24651"/>
                  <a:pt x="5904615" y="20321"/>
                  <a:pt x="6055360" y="0"/>
                </a:cubicBezTo>
                <a:cubicBezTo>
                  <a:pt x="6206105" y="-20321"/>
                  <a:pt x="6387977" y="-9521"/>
                  <a:pt x="6610774" y="0"/>
                </a:cubicBezTo>
                <a:cubicBezTo>
                  <a:pt x="6833571" y="9521"/>
                  <a:pt x="6999520" y="-1638"/>
                  <a:pt x="7166187" y="0"/>
                </a:cubicBezTo>
                <a:cubicBezTo>
                  <a:pt x="7332854" y="1638"/>
                  <a:pt x="7585147" y="3773"/>
                  <a:pt x="7843521" y="0"/>
                </a:cubicBezTo>
                <a:cubicBezTo>
                  <a:pt x="8101895" y="-3773"/>
                  <a:pt x="8135915" y="-10874"/>
                  <a:pt x="8277014" y="0"/>
                </a:cubicBezTo>
                <a:cubicBezTo>
                  <a:pt x="8418113" y="10874"/>
                  <a:pt x="8756405" y="26410"/>
                  <a:pt x="8954347" y="0"/>
                </a:cubicBezTo>
                <a:cubicBezTo>
                  <a:pt x="9152289" y="-26410"/>
                  <a:pt x="9202918" y="-12533"/>
                  <a:pt x="9387841" y="0"/>
                </a:cubicBezTo>
                <a:cubicBezTo>
                  <a:pt x="9572764" y="12533"/>
                  <a:pt x="9915845" y="32015"/>
                  <a:pt x="10187094" y="0"/>
                </a:cubicBezTo>
                <a:cubicBezTo>
                  <a:pt x="10458343" y="-32015"/>
                  <a:pt x="10626389" y="-13496"/>
                  <a:pt x="10986348" y="0"/>
                </a:cubicBezTo>
                <a:cubicBezTo>
                  <a:pt x="11346307" y="13496"/>
                  <a:pt x="11687673" y="28562"/>
                  <a:pt x="12192001" y="0"/>
                </a:cubicBezTo>
                <a:cubicBezTo>
                  <a:pt x="12201589" y="58823"/>
                  <a:pt x="12201052" y="172612"/>
                  <a:pt x="12192001" y="254000"/>
                </a:cubicBezTo>
                <a:cubicBezTo>
                  <a:pt x="11941683" y="248848"/>
                  <a:pt x="11792788" y="256397"/>
                  <a:pt x="11636588" y="254000"/>
                </a:cubicBezTo>
                <a:cubicBezTo>
                  <a:pt x="11480388" y="251603"/>
                  <a:pt x="11266941" y="274427"/>
                  <a:pt x="10959254" y="254000"/>
                </a:cubicBezTo>
                <a:cubicBezTo>
                  <a:pt x="10651567" y="233573"/>
                  <a:pt x="10505470" y="216915"/>
                  <a:pt x="10160001" y="254000"/>
                </a:cubicBezTo>
                <a:cubicBezTo>
                  <a:pt x="9814532" y="291085"/>
                  <a:pt x="9671359" y="264628"/>
                  <a:pt x="9360747" y="254000"/>
                </a:cubicBezTo>
                <a:cubicBezTo>
                  <a:pt x="9050135" y="243372"/>
                  <a:pt x="8918357" y="236833"/>
                  <a:pt x="8683414" y="254000"/>
                </a:cubicBezTo>
                <a:cubicBezTo>
                  <a:pt x="8448471" y="271167"/>
                  <a:pt x="8338799" y="261558"/>
                  <a:pt x="8249921" y="254000"/>
                </a:cubicBezTo>
                <a:cubicBezTo>
                  <a:pt x="8161043" y="246442"/>
                  <a:pt x="8054708" y="238626"/>
                  <a:pt x="7938347" y="254000"/>
                </a:cubicBezTo>
                <a:cubicBezTo>
                  <a:pt x="7821986" y="269374"/>
                  <a:pt x="7588386" y="238043"/>
                  <a:pt x="7382934" y="254000"/>
                </a:cubicBezTo>
                <a:cubicBezTo>
                  <a:pt x="7177482" y="269957"/>
                  <a:pt x="6968070" y="240771"/>
                  <a:pt x="6705601" y="254000"/>
                </a:cubicBezTo>
                <a:cubicBezTo>
                  <a:pt x="6443132" y="267229"/>
                  <a:pt x="6074312" y="267438"/>
                  <a:pt x="5784427" y="254000"/>
                </a:cubicBezTo>
                <a:cubicBezTo>
                  <a:pt x="5494542" y="240562"/>
                  <a:pt x="5303202" y="292183"/>
                  <a:pt x="4985174" y="254000"/>
                </a:cubicBezTo>
                <a:cubicBezTo>
                  <a:pt x="4667146" y="215817"/>
                  <a:pt x="4391302" y="238160"/>
                  <a:pt x="4064000" y="254000"/>
                </a:cubicBezTo>
                <a:cubicBezTo>
                  <a:pt x="3736698" y="269840"/>
                  <a:pt x="3483284" y="220296"/>
                  <a:pt x="3142827" y="254000"/>
                </a:cubicBezTo>
                <a:cubicBezTo>
                  <a:pt x="2802370" y="287704"/>
                  <a:pt x="2639441" y="268720"/>
                  <a:pt x="2465494" y="254000"/>
                </a:cubicBezTo>
                <a:cubicBezTo>
                  <a:pt x="2291547" y="239280"/>
                  <a:pt x="2066244" y="245683"/>
                  <a:pt x="1788160" y="254000"/>
                </a:cubicBezTo>
                <a:cubicBezTo>
                  <a:pt x="1510076" y="262317"/>
                  <a:pt x="1441498" y="260386"/>
                  <a:pt x="1354667" y="254000"/>
                </a:cubicBezTo>
                <a:cubicBezTo>
                  <a:pt x="1267836" y="247614"/>
                  <a:pt x="1081345" y="254129"/>
                  <a:pt x="921173" y="254000"/>
                </a:cubicBezTo>
                <a:cubicBezTo>
                  <a:pt x="761001" y="253871"/>
                  <a:pt x="222441" y="283038"/>
                  <a:pt x="0" y="254000"/>
                </a:cubicBezTo>
                <a:cubicBezTo>
                  <a:pt x="4220" y="159271"/>
                  <a:pt x="-7538" y="55941"/>
                  <a:pt x="0" y="0"/>
                </a:cubicBezTo>
                <a:close/>
              </a:path>
            </a:pathLst>
          </a:custGeom>
          <a:ln>
            <a:solidFill>
              <a:srgbClr val="D4D794"/>
            </a:solidFill>
          </a:ln>
        </p:spPr>
      </p:pic>
    </p:spTree>
    <p:extLst>
      <p:ext uri="{BB962C8B-B14F-4D97-AF65-F5344CB8AC3E}">
        <p14:creationId xmlns:p14="http://schemas.microsoft.com/office/powerpoint/2010/main" val="3507597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389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948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8" r:id="rId1"/>
    <p:sldLayoutId id="2147484521" r:id="rId2"/>
    <p:sldLayoutId id="2147484519" r:id="rId3"/>
    <p:sldLayoutId id="214748452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8">
            <a:extLst>
              <a:ext uri="{FF2B5EF4-FFF2-40B4-BE49-F238E27FC236}">
                <a16:creationId xmlns:a16="http://schemas.microsoft.com/office/drawing/2014/main" id="{72F45528-CDFA-53A1-CAF7-795348768469}"/>
              </a:ext>
            </a:extLst>
          </p:cNvPr>
          <p:cNvSpPr txBox="1"/>
          <p:nvPr/>
        </p:nvSpPr>
        <p:spPr>
          <a:xfrm>
            <a:off x="1802386" y="2954568"/>
            <a:ext cx="8587229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8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解决问题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3C16668-043B-0426-7FA1-4EA1666B0D52}"/>
              </a:ext>
            </a:extLst>
          </p:cNvPr>
          <p:cNvGrpSpPr/>
          <p:nvPr/>
        </p:nvGrpSpPr>
        <p:grpSpPr>
          <a:xfrm>
            <a:off x="1996975" y="1313251"/>
            <a:ext cx="8198051" cy="1260000"/>
            <a:chOff x="950553" y="1163960"/>
            <a:chExt cx="8198051" cy="126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4D392F5-7055-96E7-96F7-913BBC5AC73A}"/>
                </a:ext>
              </a:extLst>
            </p:cNvPr>
            <p:cNvSpPr txBox="1"/>
            <p:nvPr/>
          </p:nvSpPr>
          <p:spPr>
            <a:xfrm>
              <a:off x="2210553" y="1332295"/>
              <a:ext cx="6938051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7</a:t>
              </a:r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~</a:t>
              </a:r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9</a:t>
              </a:r>
              <a:r>
                <a:rPr lang="zh-CN" altLang="en-US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的表内乘、除法</a:t>
              </a:r>
              <a:endPara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F6E047F8-77FC-09C2-3479-E30EE7D296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3" y="1163960"/>
              <a:ext cx="1260000" cy="126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五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8A9F0511-0277-244E-97DD-A8E6C21B8682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二年级数学上册</a:t>
            </a:r>
            <a:endParaRPr lang="zh-CN" altLang="en-US" sz="2000" dirty="0"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终止 1">
            <a:extLst>
              <a:ext uri="{FF2B5EF4-FFF2-40B4-BE49-F238E27FC236}">
                <a16:creationId xmlns:a16="http://schemas.microsoft.com/office/drawing/2014/main" id="{ED36D97D-B9E1-3055-E41B-5AB7EBD7CC7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复习导入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A96DAFF-5F98-AD71-62FA-C6FFDF48E491}"/>
              </a:ext>
            </a:extLst>
          </p:cNvPr>
          <p:cNvSpPr txBox="1"/>
          <p:nvPr/>
        </p:nvSpPr>
        <p:spPr>
          <a:xfrm>
            <a:off x="576165" y="1326474"/>
            <a:ext cx="61162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1.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口算大比拼。</a:t>
            </a:r>
          </a:p>
        </p:txBody>
      </p:sp>
      <p:sp>
        <p:nvSpPr>
          <p:cNvPr id="5" name="文本框 1">
            <a:extLst>
              <a:ext uri="{FF2B5EF4-FFF2-40B4-BE49-F238E27FC236}">
                <a16:creationId xmlns:a16="http://schemas.microsoft.com/office/drawing/2014/main" id="{B852CFD5-2F75-5A61-FFB5-D67C6007D6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8427" y="2188917"/>
            <a:ext cx="9951065" cy="2480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32÷8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		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63÷7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		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18÷3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		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81÷9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56÷8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		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28÷4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		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40÷5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		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45÷9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49÷7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		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32÷8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		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54÷6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		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21÷3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35AB7D0-7AB4-65F5-DB91-53D216F82BB6}"/>
              </a:ext>
            </a:extLst>
          </p:cNvPr>
          <p:cNvSpPr txBox="1"/>
          <p:nvPr/>
        </p:nvSpPr>
        <p:spPr>
          <a:xfrm>
            <a:off x="2411678" y="235131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6C224BE-C320-2803-F1D5-5079FAC52602}"/>
              </a:ext>
            </a:extLst>
          </p:cNvPr>
          <p:cNvSpPr txBox="1"/>
          <p:nvPr/>
        </p:nvSpPr>
        <p:spPr>
          <a:xfrm>
            <a:off x="5138331" y="235131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618B446-CEDB-066E-B1B4-EAB50568D4EE}"/>
              </a:ext>
            </a:extLst>
          </p:cNvPr>
          <p:cNvSpPr txBox="1"/>
          <p:nvPr/>
        </p:nvSpPr>
        <p:spPr>
          <a:xfrm>
            <a:off x="7864984" y="235131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85A11AD-52F3-A479-A0B2-FEB0A18C9088}"/>
              </a:ext>
            </a:extLst>
          </p:cNvPr>
          <p:cNvSpPr txBox="1"/>
          <p:nvPr/>
        </p:nvSpPr>
        <p:spPr>
          <a:xfrm>
            <a:off x="10605197" y="235131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B7E5133-03A2-5C85-744D-EE6A765FF3B1}"/>
              </a:ext>
            </a:extLst>
          </p:cNvPr>
          <p:cNvSpPr txBox="1"/>
          <p:nvPr/>
        </p:nvSpPr>
        <p:spPr>
          <a:xfrm>
            <a:off x="2411678" y="3191166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62E448B-C8C6-93CF-4BE4-D0A21E17DF19}"/>
              </a:ext>
            </a:extLst>
          </p:cNvPr>
          <p:cNvSpPr txBox="1"/>
          <p:nvPr/>
        </p:nvSpPr>
        <p:spPr>
          <a:xfrm>
            <a:off x="5138331" y="3191166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C1FB1F2-A7DC-5041-54CA-640AA67AB52A}"/>
              </a:ext>
            </a:extLst>
          </p:cNvPr>
          <p:cNvSpPr txBox="1"/>
          <p:nvPr/>
        </p:nvSpPr>
        <p:spPr>
          <a:xfrm>
            <a:off x="7864984" y="3191166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9A4D373-EDF8-62F2-ECB6-B314C287A316}"/>
              </a:ext>
            </a:extLst>
          </p:cNvPr>
          <p:cNvSpPr txBox="1"/>
          <p:nvPr/>
        </p:nvSpPr>
        <p:spPr>
          <a:xfrm>
            <a:off x="10605197" y="3191166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A9D1011-44F7-B947-6768-6678685B2846}"/>
              </a:ext>
            </a:extLst>
          </p:cNvPr>
          <p:cNvSpPr txBox="1"/>
          <p:nvPr/>
        </p:nvSpPr>
        <p:spPr>
          <a:xfrm>
            <a:off x="2411678" y="398928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BC308C5-5224-D8D9-57D5-335109B6F2A9}"/>
              </a:ext>
            </a:extLst>
          </p:cNvPr>
          <p:cNvSpPr txBox="1"/>
          <p:nvPr/>
        </p:nvSpPr>
        <p:spPr>
          <a:xfrm>
            <a:off x="5138331" y="398928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1E21F8F-7CFC-2D46-BFA2-37CD84376B6E}"/>
              </a:ext>
            </a:extLst>
          </p:cNvPr>
          <p:cNvSpPr txBox="1"/>
          <p:nvPr/>
        </p:nvSpPr>
        <p:spPr>
          <a:xfrm>
            <a:off x="7864984" y="398928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21A3029-CA93-AA99-8112-E104E13B7F74}"/>
              </a:ext>
            </a:extLst>
          </p:cNvPr>
          <p:cNvSpPr txBox="1"/>
          <p:nvPr/>
        </p:nvSpPr>
        <p:spPr>
          <a:xfrm>
            <a:off x="10605197" y="398928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12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FFDC61E-FFF4-0F09-76E4-62A7F98BE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67" y="328882"/>
            <a:ext cx="8302108" cy="2023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2.分一分，算一算。</a:t>
            </a:r>
          </a:p>
          <a:p>
            <a:pPr>
              <a:lnSpc>
                <a:spcPct val="12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）把8根小棒平均分成2份，数一数，每份有多少根呢？</a:t>
            </a:r>
          </a:p>
        </p:txBody>
      </p:sp>
      <p:pic>
        <p:nvPicPr>
          <p:cNvPr id="3" name="图片 4">
            <a:extLst>
              <a:ext uri="{FF2B5EF4-FFF2-40B4-BE49-F238E27FC236}">
                <a16:creationId xmlns:a16="http://schemas.microsoft.com/office/drawing/2014/main" id="{C00C9A96-68D5-2A20-2754-981960C49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697" y="710490"/>
            <a:ext cx="2987746" cy="2613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E894650C-9114-3D96-0F42-CB122B53E0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2927" y="2560133"/>
            <a:ext cx="3289202" cy="69352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8÷2=4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（根）</a:t>
            </a:r>
          </a:p>
        </p:txBody>
      </p:sp>
      <p:sp>
        <p:nvSpPr>
          <p:cNvPr id="9" name="矩形 3">
            <a:extLst>
              <a:ext uri="{FF2B5EF4-FFF2-40B4-BE49-F238E27FC236}">
                <a16:creationId xmlns:a16="http://schemas.microsoft.com/office/drawing/2014/main" id="{C1293BD2-6EFE-FE5F-6F9C-868AA38E93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67" y="3778207"/>
            <a:ext cx="98296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）10根小棒，每5根一份，能分成几份呢？</a:t>
            </a:r>
          </a:p>
        </p:txBody>
      </p:sp>
      <p:pic>
        <p:nvPicPr>
          <p:cNvPr id="12" name="图片 5">
            <a:extLst>
              <a:ext uri="{FF2B5EF4-FFF2-40B4-BE49-F238E27FC236}">
                <a16:creationId xmlns:a16="http://schemas.microsoft.com/office/drawing/2014/main" id="{2B3B1FC8-E87B-4F3D-4A0C-A123C0533D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0294" y="3616286"/>
            <a:ext cx="3203189" cy="2726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1EB30477-E65B-1E21-955E-34A239D90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8342" y="4632671"/>
            <a:ext cx="3306762" cy="69352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buNone/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dirty="0"/>
              <a:t>10÷5=2</a:t>
            </a:r>
            <a:r>
              <a:rPr lang="zh-CN" altLang="en-US" dirty="0"/>
              <a:t>（份）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183304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7">
            <a:extLst>
              <a:ext uri="{FF2B5EF4-FFF2-40B4-BE49-F238E27FC236}">
                <a16:creationId xmlns:a16="http://schemas.microsoft.com/office/drawing/2014/main" id="{E8458C91-7269-7990-09D0-E59355624595}"/>
              </a:ext>
            </a:extLst>
          </p:cNvPr>
          <p:cNvSpPr/>
          <p:nvPr/>
        </p:nvSpPr>
        <p:spPr>
          <a:xfrm>
            <a:off x="914400" y="3429000"/>
            <a:ext cx="10058400" cy="2641600"/>
          </a:xfrm>
          <a:prstGeom prst="roundRect">
            <a:avLst>
              <a:gd name="adj" fmla="val 11971"/>
            </a:avLst>
          </a:prstGeom>
          <a:solidFill>
            <a:srgbClr val="FEF7E4"/>
          </a:solidFill>
          <a:ln w="1905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流程图: 终止 6">
            <a:extLst>
              <a:ext uri="{FF2B5EF4-FFF2-40B4-BE49-F238E27FC236}">
                <a16:creationId xmlns:a16="http://schemas.microsoft.com/office/drawing/2014/main" id="{F1DAB2D6-37C4-EDDA-92FC-FB373FA6F14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探索新知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F6F69145-DCAB-1578-C207-D822145861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9179" y="1144006"/>
            <a:ext cx="803480" cy="80348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1F677C0-1DBA-B042-9148-0A6EA4BB709E}"/>
              </a:ext>
            </a:extLst>
          </p:cNvPr>
          <p:cNvSpPr txBox="1"/>
          <p:nvPr/>
        </p:nvSpPr>
        <p:spPr>
          <a:xfrm>
            <a:off x="1282659" y="1144006"/>
            <a:ext cx="10208085" cy="18294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4000"/>
              </a:lnSpc>
            </a:pPr>
            <a:r>
              <a:rPr lang="zh-CN" altLang="en-US" sz="3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一群学生去游乐园，先坐摩天轮，再玩碰碰车。摩天轮每个轿厢可坐</a:t>
            </a:r>
            <a:r>
              <a:rPr lang="en-US" altLang="zh-CN" sz="3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人，正好坐满</a:t>
            </a:r>
            <a:r>
              <a:rPr lang="en-US" altLang="zh-CN" sz="3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个轿厢。碰碰车</a:t>
            </a:r>
            <a:r>
              <a:rPr lang="en-US" altLang="zh-CN" sz="3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人一辆。这群学生一共有多少人？要坐几辆碰碰车？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35156A7-171A-4E5F-5A86-17DE036DCC0B}"/>
              </a:ext>
            </a:extLst>
          </p:cNvPr>
          <p:cNvSpPr txBox="1"/>
          <p:nvPr/>
        </p:nvSpPr>
        <p:spPr>
          <a:xfrm>
            <a:off x="1055758" y="3421380"/>
            <a:ext cx="2757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37FB7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小组合作：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DF8D940-6024-185C-4589-6CBCE92A5E07}"/>
              </a:ext>
            </a:extLst>
          </p:cNvPr>
          <p:cNvSpPr txBox="1"/>
          <p:nvPr/>
        </p:nvSpPr>
        <p:spPr>
          <a:xfrm>
            <a:off x="1282659" y="4041580"/>
            <a:ext cx="9744576" cy="1808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想一想，已知条件有哪些？所求问题是？</a:t>
            </a:r>
            <a:endParaRPr lang="en-US" altLang="zh-CN" sz="3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画一画，把已知条件和问题用图的形式表示出来。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试一试，尝试列式计算。</a:t>
            </a:r>
            <a:endParaRPr lang="zh-CN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41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2E0B2-C06B-E3FD-C819-5F312AA8C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491F4B9-4063-BFC9-BBAE-C92623BE2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9179" y="1144006"/>
            <a:ext cx="803480" cy="80348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C3F472B-945C-71DA-4748-D295E649EDF5}"/>
              </a:ext>
            </a:extLst>
          </p:cNvPr>
          <p:cNvSpPr txBox="1"/>
          <p:nvPr/>
        </p:nvSpPr>
        <p:spPr>
          <a:xfrm>
            <a:off x="1282659" y="1144006"/>
            <a:ext cx="10208085" cy="18294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4000"/>
              </a:lnSpc>
            </a:pPr>
            <a:r>
              <a:rPr lang="zh-CN" altLang="en-US" sz="3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一群学生去游乐园，先坐摩天轮，再玩碰碰车。摩天轮每个轿厢可坐</a:t>
            </a:r>
            <a:r>
              <a:rPr lang="en-US" altLang="zh-CN" sz="3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人，正好坐满</a:t>
            </a:r>
            <a:r>
              <a:rPr lang="en-US" altLang="zh-CN" sz="3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个轿厢。碰碰车</a:t>
            </a:r>
            <a:r>
              <a:rPr lang="en-US" altLang="zh-CN" sz="3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人一辆。这群学生一共有多少人？要坐几辆碰碰车？</a:t>
            </a:r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D95EACC0-026B-1A8E-FA01-AFE77F8292D7}"/>
              </a:ext>
            </a:extLst>
          </p:cNvPr>
          <p:cNvSpPr/>
          <p:nvPr/>
        </p:nvSpPr>
        <p:spPr>
          <a:xfrm>
            <a:off x="0" y="213360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阅读理解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9516ADFC-30EF-385B-4A2A-C9C4DD6ECD8E}"/>
              </a:ext>
            </a:extLst>
          </p:cNvPr>
          <p:cNvGrpSpPr/>
          <p:nvPr/>
        </p:nvGrpSpPr>
        <p:grpSpPr>
          <a:xfrm>
            <a:off x="2107167" y="4644606"/>
            <a:ext cx="3240000" cy="432000"/>
            <a:chOff x="1016000" y="4165600"/>
            <a:chExt cx="3240000" cy="432000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392C4817-E8D6-74C7-6FD7-3B36BFDB1F42}"/>
                </a:ext>
              </a:extLst>
            </p:cNvPr>
            <p:cNvSpPr/>
            <p:nvPr/>
          </p:nvSpPr>
          <p:spPr>
            <a:xfrm>
              <a:off x="1016000" y="4165600"/>
              <a:ext cx="1080000" cy="432000"/>
            </a:xfrm>
            <a:prstGeom prst="rect">
              <a:avLst/>
            </a:prstGeom>
            <a:solidFill>
              <a:srgbClr val="A8D4E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78BFE5F3-377B-480F-5B62-E8A5E42E4793}"/>
                </a:ext>
              </a:extLst>
            </p:cNvPr>
            <p:cNvSpPr/>
            <p:nvPr/>
          </p:nvSpPr>
          <p:spPr>
            <a:xfrm>
              <a:off x="2096000" y="4165600"/>
              <a:ext cx="1080000" cy="43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309B81D5-6AB4-DAB0-F7F7-E86B66368CD7}"/>
                </a:ext>
              </a:extLst>
            </p:cNvPr>
            <p:cNvSpPr/>
            <p:nvPr/>
          </p:nvSpPr>
          <p:spPr>
            <a:xfrm>
              <a:off x="3176000" y="4165600"/>
              <a:ext cx="1080000" cy="43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112A095-DD3C-EB14-32CD-5609FE03F127}"/>
              </a:ext>
            </a:extLst>
          </p:cNvPr>
          <p:cNvGrpSpPr/>
          <p:nvPr/>
        </p:nvGrpSpPr>
        <p:grpSpPr>
          <a:xfrm>
            <a:off x="7983900" y="4644606"/>
            <a:ext cx="3240000" cy="432000"/>
            <a:chOff x="1016000" y="5196038"/>
            <a:chExt cx="3240000" cy="432000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734A7D0-017F-5408-6A16-564D1FF8A468}"/>
                </a:ext>
              </a:extLst>
            </p:cNvPr>
            <p:cNvSpPr/>
            <p:nvPr/>
          </p:nvSpPr>
          <p:spPr>
            <a:xfrm>
              <a:off x="1016000" y="5196038"/>
              <a:ext cx="540000" cy="432000"/>
            </a:xfrm>
            <a:prstGeom prst="rect">
              <a:avLst/>
            </a:prstGeom>
            <a:solidFill>
              <a:srgbClr val="A8D4E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252B59F-2369-6DE8-9F27-3F134B55D983}"/>
                </a:ext>
              </a:extLst>
            </p:cNvPr>
            <p:cNvSpPr/>
            <p:nvPr/>
          </p:nvSpPr>
          <p:spPr>
            <a:xfrm>
              <a:off x="2096000" y="5196038"/>
              <a:ext cx="540000" cy="43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54CD4439-9765-4201-A74D-D33FF3DD991B}"/>
                </a:ext>
              </a:extLst>
            </p:cNvPr>
            <p:cNvSpPr/>
            <p:nvPr/>
          </p:nvSpPr>
          <p:spPr>
            <a:xfrm>
              <a:off x="3176000" y="5196038"/>
              <a:ext cx="540000" cy="43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40BB1956-FE68-BFFF-7224-03ED1BE3A501}"/>
                </a:ext>
              </a:extLst>
            </p:cNvPr>
            <p:cNvSpPr/>
            <p:nvPr/>
          </p:nvSpPr>
          <p:spPr>
            <a:xfrm>
              <a:off x="1556000" y="5196038"/>
              <a:ext cx="540000" cy="43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BD8F89D8-8C0B-47B2-74E3-D6B4CE870FB8}"/>
                </a:ext>
              </a:extLst>
            </p:cNvPr>
            <p:cNvSpPr/>
            <p:nvPr/>
          </p:nvSpPr>
          <p:spPr>
            <a:xfrm>
              <a:off x="2636000" y="5196038"/>
              <a:ext cx="540000" cy="43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82992F8D-DB5F-B985-8099-2B52484FCB79}"/>
                </a:ext>
              </a:extLst>
            </p:cNvPr>
            <p:cNvSpPr/>
            <p:nvPr/>
          </p:nvSpPr>
          <p:spPr>
            <a:xfrm>
              <a:off x="3716000" y="5196038"/>
              <a:ext cx="540000" cy="43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左大括号 19">
            <a:extLst>
              <a:ext uri="{FF2B5EF4-FFF2-40B4-BE49-F238E27FC236}">
                <a16:creationId xmlns:a16="http://schemas.microsoft.com/office/drawing/2014/main" id="{1EE0150D-4638-14CA-EEF3-E9CFC3C92107}"/>
              </a:ext>
            </a:extLst>
          </p:cNvPr>
          <p:cNvSpPr/>
          <p:nvPr/>
        </p:nvSpPr>
        <p:spPr>
          <a:xfrm rot="5400000">
            <a:off x="3614813" y="2866531"/>
            <a:ext cx="224710" cy="3240000"/>
          </a:xfrm>
          <a:prstGeom prst="leftBrace">
            <a:avLst>
              <a:gd name="adj1" fmla="val 30548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E24068D-E4EA-588D-27CC-5560AC043B13}"/>
              </a:ext>
            </a:extLst>
          </p:cNvPr>
          <p:cNvSpPr txBox="1"/>
          <p:nvPr/>
        </p:nvSpPr>
        <p:spPr>
          <a:xfrm>
            <a:off x="3333727" y="3789400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？人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5070DB9-9242-1035-5594-68A9B39B94D2}"/>
              </a:ext>
            </a:extLst>
          </p:cNvPr>
          <p:cNvSpPr txBox="1"/>
          <p:nvPr/>
        </p:nvSpPr>
        <p:spPr>
          <a:xfrm>
            <a:off x="2245454" y="5122326"/>
            <a:ext cx="8034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人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E6A16D8-75AC-04E7-F3F2-A228B362BB28}"/>
              </a:ext>
            </a:extLst>
          </p:cNvPr>
          <p:cNvSpPr txBox="1"/>
          <p:nvPr/>
        </p:nvSpPr>
        <p:spPr>
          <a:xfrm>
            <a:off x="479179" y="4571268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摩天轮：</a:t>
            </a:r>
          </a:p>
        </p:txBody>
      </p:sp>
      <p:sp>
        <p:nvSpPr>
          <p:cNvPr id="24" name="左大括号 23">
            <a:extLst>
              <a:ext uri="{FF2B5EF4-FFF2-40B4-BE49-F238E27FC236}">
                <a16:creationId xmlns:a16="http://schemas.microsoft.com/office/drawing/2014/main" id="{74592B7F-0FE2-C6A8-3AA1-E2A19F2B3404}"/>
              </a:ext>
            </a:extLst>
          </p:cNvPr>
          <p:cNvSpPr/>
          <p:nvPr/>
        </p:nvSpPr>
        <p:spPr>
          <a:xfrm rot="5400000">
            <a:off x="9491545" y="2866531"/>
            <a:ext cx="224710" cy="3240000"/>
          </a:xfrm>
          <a:prstGeom prst="leftBrace">
            <a:avLst>
              <a:gd name="adj1" fmla="val 30548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05433D0-7F79-17B3-8DA7-916B7E2BDCC0}"/>
              </a:ext>
            </a:extLst>
          </p:cNvPr>
          <p:cNvSpPr txBox="1"/>
          <p:nvPr/>
        </p:nvSpPr>
        <p:spPr>
          <a:xfrm>
            <a:off x="9210459" y="3789400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？辆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2720B94-A800-08C8-9AC1-57C40658F31E}"/>
              </a:ext>
            </a:extLst>
          </p:cNvPr>
          <p:cNvSpPr txBox="1"/>
          <p:nvPr/>
        </p:nvSpPr>
        <p:spPr>
          <a:xfrm>
            <a:off x="7852187" y="5122326"/>
            <a:ext cx="8034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人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CA602829-390A-86C9-23B2-E6767ABDFED3}"/>
              </a:ext>
            </a:extLst>
          </p:cNvPr>
          <p:cNvSpPr txBox="1"/>
          <p:nvPr/>
        </p:nvSpPr>
        <p:spPr>
          <a:xfrm>
            <a:off x="6355912" y="4568218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碰碰车：</a:t>
            </a:r>
          </a:p>
        </p:txBody>
      </p:sp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820A79DE-81BD-1D80-6CA4-FA2065BD1F40}"/>
              </a:ext>
            </a:extLst>
          </p:cNvPr>
          <p:cNvSpPr/>
          <p:nvPr/>
        </p:nvSpPr>
        <p:spPr>
          <a:xfrm>
            <a:off x="381668" y="3108396"/>
            <a:ext cx="2338780" cy="8073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>
                <a:solidFill>
                  <a:srgbClr val="0000FF"/>
                </a:solidFill>
              </a:rPr>
              <a:t>作图表示</a:t>
            </a:r>
            <a:endParaRPr lang="en-US" sz="4000" b="1">
              <a:solidFill>
                <a:srgbClr val="0000FF"/>
              </a:solidFill>
            </a:endParaRP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79B32BDB-F2AA-8859-AA09-4B40433A54E4}"/>
              </a:ext>
            </a:extLst>
          </p:cNvPr>
          <p:cNvCxnSpPr/>
          <p:nvPr/>
        </p:nvCxnSpPr>
        <p:spPr>
          <a:xfrm>
            <a:off x="5918200" y="3915696"/>
            <a:ext cx="0" cy="2065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816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2" grpId="0"/>
      <p:bldP spid="23" grpId="0"/>
      <p:bldP spid="24" grpId="0" animBg="1"/>
      <p:bldP spid="25" grpId="0"/>
      <p:bldP spid="26" grpId="0"/>
      <p:bldP spid="27" grpId="0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4185BC0-1653-9F48-8B01-0C5139F17FE8}"/>
              </a:ext>
            </a:extLst>
          </p:cNvPr>
          <p:cNvGrpSpPr/>
          <p:nvPr/>
        </p:nvGrpSpPr>
        <p:grpSpPr>
          <a:xfrm>
            <a:off x="2081767" y="1710906"/>
            <a:ext cx="3240000" cy="432000"/>
            <a:chOff x="1016000" y="4165600"/>
            <a:chExt cx="3240000" cy="432000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E34A43F4-6A80-A247-1E78-D05FCC986BA9}"/>
                </a:ext>
              </a:extLst>
            </p:cNvPr>
            <p:cNvSpPr/>
            <p:nvPr/>
          </p:nvSpPr>
          <p:spPr>
            <a:xfrm>
              <a:off x="1016000" y="4165600"/>
              <a:ext cx="1080000" cy="432000"/>
            </a:xfrm>
            <a:prstGeom prst="rect">
              <a:avLst/>
            </a:prstGeom>
            <a:solidFill>
              <a:srgbClr val="A8D4E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73927FFF-005C-B21A-3D79-AEDDE4213DB8}"/>
                </a:ext>
              </a:extLst>
            </p:cNvPr>
            <p:cNvSpPr/>
            <p:nvPr/>
          </p:nvSpPr>
          <p:spPr>
            <a:xfrm>
              <a:off x="2096000" y="4165600"/>
              <a:ext cx="1080000" cy="43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5A8BE316-83A3-8AB4-200C-B4AA80F9F309}"/>
                </a:ext>
              </a:extLst>
            </p:cNvPr>
            <p:cNvSpPr/>
            <p:nvPr/>
          </p:nvSpPr>
          <p:spPr>
            <a:xfrm>
              <a:off x="3176000" y="4165600"/>
              <a:ext cx="1080000" cy="43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053448FC-FBA8-BB07-018D-410B5C6811A3}"/>
              </a:ext>
            </a:extLst>
          </p:cNvPr>
          <p:cNvGrpSpPr/>
          <p:nvPr/>
        </p:nvGrpSpPr>
        <p:grpSpPr>
          <a:xfrm>
            <a:off x="7505335" y="1710906"/>
            <a:ext cx="3240000" cy="432000"/>
            <a:chOff x="1016000" y="5196038"/>
            <a:chExt cx="3240000" cy="43200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FB63E95A-0DFC-685E-35D1-1E69746DE71D}"/>
                </a:ext>
              </a:extLst>
            </p:cNvPr>
            <p:cNvSpPr/>
            <p:nvPr/>
          </p:nvSpPr>
          <p:spPr>
            <a:xfrm>
              <a:off x="1016000" y="5196038"/>
              <a:ext cx="540000" cy="432000"/>
            </a:xfrm>
            <a:prstGeom prst="rect">
              <a:avLst/>
            </a:prstGeom>
            <a:solidFill>
              <a:srgbClr val="A8D4E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706CF7A9-C829-4ABE-13EC-27A49ACF731B}"/>
                </a:ext>
              </a:extLst>
            </p:cNvPr>
            <p:cNvSpPr/>
            <p:nvPr/>
          </p:nvSpPr>
          <p:spPr>
            <a:xfrm>
              <a:off x="2096000" y="5196038"/>
              <a:ext cx="540000" cy="43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DE5F4A9C-AE0C-1767-205B-7F7A9641ACF3}"/>
                </a:ext>
              </a:extLst>
            </p:cNvPr>
            <p:cNvSpPr/>
            <p:nvPr/>
          </p:nvSpPr>
          <p:spPr>
            <a:xfrm>
              <a:off x="3176000" y="5196038"/>
              <a:ext cx="540000" cy="43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E8B57C6-5DFD-2912-0D98-85EDEC2134B3}"/>
                </a:ext>
              </a:extLst>
            </p:cNvPr>
            <p:cNvSpPr/>
            <p:nvPr/>
          </p:nvSpPr>
          <p:spPr>
            <a:xfrm>
              <a:off x="1556000" y="5196038"/>
              <a:ext cx="540000" cy="43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9E90E2C3-DD5F-1148-4CBF-E62F94A3F1AB}"/>
                </a:ext>
              </a:extLst>
            </p:cNvPr>
            <p:cNvSpPr/>
            <p:nvPr/>
          </p:nvSpPr>
          <p:spPr>
            <a:xfrm>
              <a:off x="2636000" y="5196038"/>
              <a:ext cx="540000" cy="43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2EEFF50-DED6-6C6C-A12D-5C510F0ADA6F}"/>
                </a:ext>
              </a:extLst>
            </p:cNvPr>
            <p:cNvSpPr/>
            <p:nvPr/>
          </p:nvSpPr>
          <p:spPr>
            <a:xfrm>
              <a:off x="3716000" y="5196038"/>
              <a:ext cx="540000" cy="43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左大括号 12">
            <a:extLst>
              <a:ext uri="{FF2B5EF4-FFF2-40B4-BE49-F238E27FC236}">
                <a16:creationId xmlns:a16="http://schemas.microsoft.com/office/drawing/2014/main" id="{336490ED-D54F-E7B1-2D45-ED153C1986CD}"/>
              </a:ext>
            </a:extLst>
          </p:cNvPr>
          <p:cNvSpPr/>
          <p:nvPr/>
        </p:nvSpPr>
        <p:spPr>
          <a:xfrm rot="5400000">
            <a:off x="3589413" y="-67169"/>
            <a:ext cx="224710" cy="3240000"/>
          </a:xfrm>
          <a:prstGeom prst="leftBrace">
            <a:avLst>
              <a:gd name="adj1" fmla="val 30548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66CA2D8-A0E3-9B36-8ADA-650571837B8B}"/>
              </a:ext>
            </a:extLst>
          </p:cNvPr>
          <p:cNvSpPr txBox="1"/>
          <p:nvPr/>
        </p:nvSpPr>
        <p:spPr>
          <a:xfrm>
            <a:off x="3308327" y="855700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？人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8099620-F785-31B7-7C16-D7AB35291CAB}"/>
              </a:ext>
            </a:extLst>
          </p:cNvPr>
          <p:cNvSpPr txBox="1"/>
          <p:nvPr/>
        </p:nvSpPr>
        <p:spPr>
          <a:xfrm>
            <a:off x="2220054" y="2188626"/>
            <a:ext cx="8034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人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C4106C2-3299-5AA8-F8A9-FDFDDED71876}"/>
              </a:ext>
            </a:extLst>
          </p:cNvPr>
          <p:cNvSpPr txBox="1"/>
          <p:nvPr/>
        </p:nvSpPr>
        <p:spPr>
          <a:xfrm>
            <a:off x="453779" y="1637568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摩天轮：</a:t>
            </a:r>
          </a:p>
        </p:txBody>
      </p:sp>
      <p:sp>
        <p:nvSpPr>
          <p:cNvPr id="17" name="左大括号 16">
            <a:extLst>
              <a:ext uri="{FF2B5EF4-FFF2-40B4-BE49-F238E27FC236}">
                <a16:creationId xmlns:a16="http://schemas.microsoft.com/office/drawing/2014/main" id="{7137B5A1-6CFD-0534-2FE6-E57A3B48DF8A}"/>
              </a:ext>
            </a:extLst>
          </p:cNvPr>
          <p:cNvSpPr/>
          <p:nvPr/>
        </p:nvSpPr>
        <p:spPr>
          <a:xfrm rot="5400000">
            <a:off x="9012980" y="-67169"/>
            <a:ext cx="224710" cy="3240000"/>
          </a:xfrm>
          <a:prstGeom prst="leftBrace">
            <a:avLst>
              <a:gd name="adj1" fmla="val 30548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68E3119-55C0-B8FD-B387-B589B3AFA16C}"/>
              </a:ext>
            </a:extLst>
          </p:cNvPr>
          <p:cNvSpPr txBox="1"/>
          <p:nvPr/>
        </p:nvSpPr>
        <p:spPr>
          <a:xfrm>
            <a:off x="8731894" y="855700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？辆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3DE06D2-1210-EF37-0A78-6EFF41C7CC3D}"/>
              </a:ext>
            </a:extLst>
          </p:cNvPr>
          <p:cNvSpPr txBox="1"/>
          <p:nvPr/>
        </p:nvSpPr>
        <p:spPr>
          <a:xfrm>
            <a:off x="7373622" y="2188626"/>
            <a:ext cx="8034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人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01EEBE4-1081-7BFC-EE31-9FAA819D4EE0}"/>
              </a:ext>
            </a:extLst>
          </p:cNvPr>
          <p:cNvSpPr txBox="1"/>
          <p:nvPr/>
        </p:nvSpPr>
        <p:spPr>
          <a:xfrm>
            <a:off x="5877347" y="1634518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碰碰车：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4F0C6B7E-6E28-479D-3E3D-0595B81A9A09}"/>
              </a:ext>
            </a:extLst>
          </p:cNvPr>
          <p:cNvCxnSpPr/>
          <p:nvPr/>
        </p:nvCxnSpPr>
        <p:spPr>
          <a:xfrm>
            <a:off x="5549900" y="981996"/>
            <a:ext cx="0" cy="2065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图片 21">
            <a:extLst>
              <a:ext uri="{FF2B5EF4-FFF2-40B4-BE49-F238E27FC236}">
                <a16:creationId xmlns:a16="http://schemas.microsoft.com/office/drawing/2014/main" id="{44086F76-B1FD-DF5F-3E5C-6331B5E4EF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384" y="5045527"/>
            <a:ext cx="1302539" cy="1302539"/>
          </a:xfrm>
          <a:prstGeom prst="rect">
            <a:avLst/>
          </a:prstGeom>
        </p:spPr>
      </p:pic>
      <p:sp>
        <p:nvSpPr>
          <p:cNvPr id="23" name="对话气泡: 圆角矩形 22">
            <a:extLst>
              <a:ext uri="{FF2B5EF4-FFF2-40B4-BE49-F238E27FC236}">
                <a16:creationId xmlns:a16="http://schemas.microsoft.com/office/drawing/2014/main" id="{4576C8F2-2E4F-D77D-B7A7-973F1C4C4109}"/>
              </a:ext>
            </a:extLst>
          </p:cNvPr>
          <p:cNvSpPr/>
          <p:nvPr/>
        </p:nvSpPr>
        <p:spPr>
          <a:xfrm>
            <a:off x="1621138" y="4312587"/>
            <a:ext cx="3787867" cy="1967260"/>
          </a:xfrm>
          <a:prstGeom prst="wedgeRoundRectCallout">
            <a:avLst>
              <a:gd name="adj1" fmla="val -59752"/>
              <a:gd name="adj2" fmla="val 3268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求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总人数就是求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个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人是多少人，用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乘法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计算。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61DDA46-3B7F-8348-2B65-62A4FC94081F}"/>
              </a:ext>
            </a:extLst>
          </p:cNvPr>
          <p:cNvSpPr txBox="1"/>
          <p:nvPr/>
        </p:nvSpPr>
        <p:spPr>
          <a:xfrm>
            <a:off x="1423923" y="3678767"/>
            <a:ext cx="28178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4×3=12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FBCC28A-39A3-3326-9D69-49F7753CA257}"/>
              </a:ext>
            </a:extLst>
          </p:cNvPr>
          <p:cNvSpPr txBox="1"/>
          <p:nvPr/>
        </p:nvSpPr>
        <p:spPr>
          <a:xfrm>
            <a:off x="328652" y="3062969"/>
            <a:ext cx="57673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3200" b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这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群学生一共有多少人？</a:t>
            </a:r>
            <a:endParaRPr lang="zh-CN" altLang="en-US" sz="4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id="{6498DEED-6EA9-A2B3-B5DD-E942869DBE00}"/>
              </a:ext>
            </a:extLst>
          </p:cNvPr>
          <p:cNvSpPr/>
          <p:nvPr/>
        </p:nvSpPr>
        <p:spPr>
          <a:xfrm>
            <a:off x="0" y="268159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分析解答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F1E1F67F-306E-3DC0-3678-3925992E9F8F}"/>
              </a:ext>
            </a:extLst>
          </p:cNvPr>
          <p:cNvSpPr txBox="1"/>
          <p:nvPr/>
        </p:nvSpPr>
        <p:spPr>
          <a:xfrm>
            <a:off x="5865647" y="3077426"/>
            <a:ext cx="54677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3200" b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要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坐几辆碰碰车？</a:t>
            </a:r>
            <a:endParaRPr lang="zh-CN" altLang="en-US" sz="4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对话气泡: 圆角矩形 28">
            <a:extLst>
              <a:ext uri="{FF2B5EF4-FFF2-40B4-BE49-F238E27FC236}">
                <a16:creationId xmlns:a16="http://schemas.microsoft.com/office/drawing/2014/main" id="{B8F5E3AB-0A79-9E2D-21C2-074EDFE4A169}"/>
              </a:ext>
            </a:extLst>
          </p:cNvPr>
          <p:cNvSpPr/>
          <p:nvPr/>
        </p:nvSpPr>
        <p:spPr>
          <a:xfrm>
            <a:off x="5721539" y="4312587"/>
            <a:ext cx="4849323" cy="1990460"/>
          </a:xfrm>
          <a:prstGeom prst="wedgeRoundRectCallout">
            <a:avLst>
              <a:gd name="adj1" fmla="val 54883"/>
              <a:gd name="adj2" fmla="val 3620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求要坐几辆碰碰车，需要知道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一共有多少人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和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每辆碰碰车能坐多少人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BC8BEECB-63A5-023A-7398-3E0EBE3AE2A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45335" y="5228447"/>
            <a:ext cx="1303200" cy="1303200"/>
          </a:xfrm>
          <a:prstGeom prst="rect">
            <a:avLst/>
          </a:prstGeom>
        </p:spPr>
      </p:pic>
      <p:sp>
        <p:nvSpPr>
          <p:cNvPr id="31" name="对话气泡: 圆角矩形 30">
            <a:extLst>
              <a:ext uri="{FF2B5EF4-FFF2-40B4-BE49-F238E27FC236}">
                <a16:creationId xmlns:a16="http://schemas.microsoft.com/office/drawing/2014/main" id="{7A6BCB77-ED75-7494-DEF9-7854F0BD4F7D}"/>
              </a:ext>
            </a:extLst>
          </p:cNvPr>
          <p:cNvSpPr/>
          <p:nvPr/>
        </p:nvSpPr>
        <p:spPr>
          <a:xfrm>
            <a:off x="9665335" y="2487376"/>
            <a:ext cx="2369325" cy="1303200"/>
          </a:xfrm>
          <a:prstGeom prst="wedgeRoundRectCallout">
            <a:avLst>
              <a:gd name="adj1" fmla="val -46293"/>
              <a:gd name="adj2" fmla="val 6252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就是求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里有几个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，用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除法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计算。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76529357-FBE1-3CCE-DF83-2B86B082E406}"/>
              </a:ext>
            </a:extLst>
          </p:cNvPr>
          <p:cNvSpPr txBox="1"/>
          <p:nvPr/>
        </p:nvSpPr>
        <p:spPr>
          <a:xfrm>
            <a:off x="6183709" y="3672478"/>
            <a:ext cx="28178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12÷2=6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辆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3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9" grpId="0" animBg="1"/>
      <p:bldP spid="31" grpId="0" animBg="1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5E85C-4233-4FAE-28FC-90AF55BCB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80269D5-1AF4-16EC-2533-1CFB6501D31D}"/>
              </a:ext>
            </a:extLst>
          </p:cNvPr>
          <p:cNvGrpSpPr/>
          <p:nvPr/>
        </p:nvGrpSpPr>
        <p:grpSpPr>
          <a:xfrm>
            <a:off x="2081767" y="1710906"/>
            <a:ext cx="3240000" cy="432000"/>
            <a:chOff x="1016000" y="4165600"/>
            <a:chExt cx="3240000" cy="432000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38280E9D-1A19-30C6-1BFD-AAB8CF334E2A}"/>
                </a:ext>
              </a:extLst>
            </p:cNvPr>
            <p:cNvSpPr/>
            <p:nvPr/>
          </p:nvSpPr>
          <p:spPr>
            <a:xfrm>
              <a:off x="1016000" y="4165600"/>
              <a:ext cx="1080000" cy="432000"/>
            </a:xfrm>
            <a:prstGeom prst="rect">
              <a:avLst/>
            </a:prstGeom>
            <a:solidFill>
              <a:srgbClr val="A8D4E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2A9D8DE0-8A77-0E67-45B4-77D71A2A7288}"/>
                </a:ext>
              </a:extLst>
            </p:cNvPr>
            <p:cNvSpPr/>
            <p:nvPr/>
          </p:nvSpPr>
          <p:spPr>
            <a:xfrm>
              <a:off x="2096000" y="4165600"/>
              <a:ext cx="1080000" cy="43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3D85B1E-D683-73F8-133B-972B1F1D84EE}"/>
                </a:ext>
              </a:extLst>
            </p:cNvPr>
            <p:cNvSpPr/>
            <p:nvPr/>
          </p:nvSpPr>
          <p:spPr>
            <a:xfrm>
              <a:off x="3176000" y="4165600"/>
              <a:ext cx="1080000" cy="43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E353DDEF-FDDB-635E-D7EC-76483E2211DD}"/>
              </a:ext>
            </a:extLst>
          </p:cNvPr>
          <p:cNvGrpSpPr/>
          <p:nvPr/>
        </p:nvGrpSpPr>
        <p:grpSpPr>
          <a:xfrm>
            <a:off x="7505335" y="1710906"/>
            <a:ext cx="3240000" cy="432000"/>
            <a:chOff x="1016000" y="5196038"/>
            <a:chExt cx="3240000" cy="43200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EF469E4E-C4CB-64E9-B770-55853A84CEFB}"/>
                </a:ext>
              </a:extLst>
            </p:cNvPr>
            <p:cNvSpPr/>
            <p:nvPr/>
          </p:nvSpPr>
          <p:spPr>
            <a:xfrm>
              <a:off x="1016000" y="5196038"/>
              <a:ext cx="540000" cy="432000"/>
            </a:xfrm>
            <a:prstGeom prst="rect">
              <a:avLst/>
            </a:prstGeom>
            <a:solidFill>
              <a:srgbClr val="A8D4E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4BE7878-FC8D-2B5C-30F2-E1A3C8980ACF}"/>
                </a:ext>
              </a:extLst>
            </p:cNvPr>
            <p:cNvSpPr/>
            <p:nvPr/>
          </p:nvSpPr>
          <p:spPr>
            <a:xfrm>
              <a:off x="2096000" y="5196038"/>
              <a:ext cx="540000" cy="43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4450AF02-5CDF-6974-204B-E7637ACB62F3}"/>
                </a:ext>
              </a:extLst>
            </p:cNvPr>
            <p:cNvSpPr/>
            <p:nvPr/>
          </p:nvSpPr>
          <p:spPr>
            <a:xfrm>
              <a:off x="3176000" y="5196038"/>
              <a:ext cx="540000" cy="43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13506CCD-9099-003B-06E7-46619B29676A}"/>
                </a:ext>
              </a:extLst>
            </p:cNvPr>
            <p:cNvSpPr/>
            <p:nvPr/>
          </p:nvSpPr>
          <p:spPr>
            <a:xfrm>
              <a:off x="1556000" y="5196038"/>
              <a:ext cx="540000" cy="43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1CDCBE05-F41F-E555-932F-CB34749E7D27}"/>
                </a:ext>
              </a:extLst>
            </p:cNvPr>
            <p:cNvSpPr/>
            <p:nvPr/>
          </p:nvSpPr>
          <p:spPr>
            <a:xfrm>
              <a:off x="2636000" y="5196038"/>
              <a:ext cx="540000" cy="43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278FAD9-882E-7441-7FB6-3870CB0429E6}"/>
                </a:ext>
              </a:extLst>
            </p:cNvPr>
            <p:cNvSpPr/>
            <p:nvPr/>
          </p:nvSpPr>
          <p:spPr>
            <a:xfrm>
              <a:off x="3716000" y="5196038"/>
              <a:ext cx="540000" cy="43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左大括号 12">
            <a:extLst>
              <a:ext uri="{FF2B5EF4-FFF2-40B4-BE49-F238E27FC236}">
                <a16:creationId xmlns:a16="http://schemas.microsoft.com/office/drawing/2014/main" id="{1BA21CEE-4EEE-F81B-1B4A-62C9D9287D69}"/>
              </a:ext>
            </a:extLst>
          </p:cNvPr>
          <p:cNvSpPr/>
          <p:nvPr/>
        </p:nvSpPr>
        <p:spPr>
          <a:xfrm rot="5400000">
            <a:off x="3589413" y="-67169"/>
            <a:ext cx="224710" cy="3240000"/>
          </a:xfrm>
          <a:prstGeom prst="leftBrace">
            <a:avLst>
              <a:gd name="adj1" fmla="val 30548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DC89B53-27D5-142D-2F19-52BEFFB919A7}"/>
              </a:ext>
            </a:extLst>
          </p:cNvPr>
          <p:cNvSpPr txBox="1"/>
          <p:nvPr/>
        </p:nvSpPr>
        <p:spPr>
          <a:xfrm>
            <a:off x="3308327" y="855700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？人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FB25A12-341C-E534-0F71-FEF8F0437745}"/>
              </a:ext>
            </a:extLst>
          </p:cNvPr>
          <p:cNvSpPr txBox="1"/>
          <p:nvPr/>
        </p:nvSpPr>
        <p:spPr>
          <a:xfrm>
            <a:off x="2220054" y="2188626"/>
            <a:ext cx="8034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人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693A503-5D1A-7C09-C27B-FE9509E5D472}"/>
              </a:ext>
            </a:extLst>
          </p:cNvPr>
          <p:cNvSpPr txBox="1"/>
          <p:nvPr/>
        </p:nvSpPr>
        <p:spPr>
          <a:xfrm>
            <a:off x="453779" y="1637568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摩天轮：</a:t>
            </a:r>
          </a:p>
        </p:txBody>
      </p:sp>
      <p:sp>
        <p:nvSpPr>
          <p:cNvPr id="17" name="左大括号 16">
            <a:extLst>
              <a:ext uri="{FF2B5EF4-FFF2-40B4-BE49-F238E27FC236}">
                <a16:creationId xmlns:a16="http://schemas.microsoft.com/office/drawing/2014/main" id="{BD990673-C715-C8CD-DC9A-10102B6DB637}"/>
              </a:ext>
            </a:extLst>
          </p:cNvPr>
          <p:cNvSpPr/>
          <p:nvPr/>
        </p:nvSpPr>
        <p:spPr>
          <a:xfrm rot="5400000">
            <a:off x="9012980" y="-67169"/>
            <a:ext cx="224710" cy="3240000"/>
          </a:xfrm>
          <a:prstGeom prst="leftBrace">
            <a:avLst>
              <a:gd name="adj1" fmla="val 30548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BEFBB43-77A3-797F-86C5-5D82426036B2}"/>
              </a:ext>
            </a:extLst>
          </p:cNvPr>
          <p:cNvSpPr txBox="1"/>
          <p:nvPr/>
        </p:nvSpPr>
        <p:spPr>
          <a:xfrm>
            <a:off x="8731894" y="855700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？辆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775A4C7-2993-64E8-EE4F-C584FF7E0393}"/>
              </a:ext>
            </a:extLst>
          </p:cNvPr>
          <p:cNvSpPr txBox="1"/>
          <p:nvPr/>
        </p:nvSpPr>
        <p:spPr>
          <a:xfrm>
            <a:off x="7373622" y="2188626"/>
            <a:ext cx="8034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人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2A8D0BD-F0E3-C9FC-B29E-9D4F50B87E4B}"/>
              </a:ext>
            </a:extLst>
          </p:cNvPr>
          <p:cNvSpPr txBox="1"/>
          <p:nvPr/>
        </p:nvSpPr>
        <p:spPr>
          <a:xfrm>
            <a:off x="5877347" y="1634518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碰碰车：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0162ACD0-6857-2AC4-6640-21AB2CDF60C2}"/>
              </a:ext>
            </a:extLst>
          </p:cNvPr>
          <p:cNvCxnSpPr/>
          <p:nvPr/>
        </p:nvCxnSpPr>
        <p:spPr>
          <a:xfrm>
            <a:off x="5549900" y="981996"/>
            <a:ext cx="0" cy="2065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BA694DA6-0E89-40CB-2331-B41D640B3273}"/>
              </a:ext>
            </a:extLst>
          </p:cNvPr>
          <p:cNvSpPr txBox="1"/>
          <p:nvPr/>
        </p:nvSpPr>
        <p:spPr>
          <a:xfrm>
            <a:off x="1423923" y="3678767"/>
            <a:ext cx="28178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4×3=12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3BBC09A-00A9-11D7-BFBC-43D5AE15EC4A}"/>
              </a:ext>
            </a:extLst>
          </p:cNvPr>
          <p:cNvSpPr txBox="1"/>
          <p:nvPr/>
        </p:nvSpPr>
        <p:spPr>
          <a:xfrm>
            <a:off x="328652" y="3062969"/>
            <a:ext cx="57673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3200" b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这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群学生一共有多少人？</a:t>
            </a:r>
            <a:endParaRPr lang="zh-CN" altLang="en-US" sz="4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9C21476-21E2-A4B6-F1BF-D589E207E1E8}"/>
              </a:ext>
            </a:extLst>
          </p:cNvPr>
          <p:cNvSpPr txBox="1"/>
          <p:nvPr/>
        </p:nvSpPr>
        <p:spPr>
          <a:xfrm>
            <a:off x="5865647" y="3077426"/>
            <a:ext cx="54677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3200" b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要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坐几辆碰碰车？</a:t>
            </a:r>
            <a:endParaRPr lang="zh-CN" altLang="en-US" sz="4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5D29AF92-7D28-537B-8DFA-92EEB64FDF4B}"/>
              </a:ext>
            </a:extLst>
          </p:cNvPr>
          <p:cNvSpPr txBox="1"/>
          <p:nvPr/>
        </p:nvSpPr>
        <p:spPr>
          <a:xfrm>
            <a:off x="6183709" y="3672478"/>
            <a:ext cx="28178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12÷2=6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辆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id="{29CE0B8F-13EE-C69E-A5E6-6F2EB00C686F}"/>
              </a:ext>
            </a:extLst>
          </p:cNvPr>
          <p:cNvSpPr/>
          <p:nvPr/>
        </p:nvSpPr>
        <p:spPr>
          <a:xfrm>
            <a:off x="-288514" y="262159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回顾反思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0848E968-6520-DF94-EDD1-EB28C8D1FC7C}"/>
              </a:ext>
            </a:extLst>
          </p:cNvPr>
          <p:cNvSpPr txBox="1"/>
          <p:nvPr/>
        </p:nvSpPr>
        <p:spPr>
          <a:xfrm>
            <a:off x="6245600" y="4652407"/>
            <a:ext cx="28178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2×6=12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箭头: 下 33">
            <a:extLst>
              <a:ext uri="{FF2B5EF4-FFF2-40B4-BE49-F238E27FC236}">
                <a16:creationId xmlns:a16="http://schemas.microsoft.com/office/drawing/2014/main" id="{ABB0BEA3-05D6-DB92-CEA3-59D2189BCED8}"/>
              </a:ext>
            </a:extLst>
          </p:cNvPr>
          <p:cNvSpPr/>
          <p:nvPr/>
        </p:nvSpPr>
        <p:spPr>
          <a:xfrm>
            <a:off x="7540402" y="4159203"/>
            <a:ext cx="221513" cy="485868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8C7D86AA-940E-B2BC-2A06-62CEBB4F71D5}"/>
              </a:ext>
            </a:extLst>
          </p:cNvPr>
          <p:cNvSpPr/>
          <p:nvPr/>
        </p:nvSpPr>
        <p:spPr>
          <a:xfrm>
            <a:off x="2513850" y="3682603"/>
            <a:ext cx="1458186" cy="599448"/>
          </a:xfrm>
          <a:prstGeom prst="round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38896952-3B4C-3643-FB58-20DA978FD4F6}"/>
              </a:ext>
            </a:extLst>
          </p:cNvPr>
          <p:cNvSpPr/>
          <p:nvPr/>
        </p:nvSpPr>
        <p:spPr>
          <a:xfrm>
            <a:off x="7250431" y="4637734"/>
            <a:ext cx="1458186" cy="599448"/>
          </a:xfrm>
          <a:prstGeom prst="round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对话气泡: 圆角矩形 37">
            <a:extLst>
              <a:ext uri="{FF2B5EF4-FFF2-40B4-BE49-F238E27FC236}">
                <a16:creationId xmlns:a16="http://schemas.microsoft.com/office/drawing/2014/main" id="{BA837736-0A8A-BB37-3A6C-AD413EE97153}"/>
              </a:ext>
            </a:extLst>
          </p:cNvPr>
          <p:cNvSpPr/>
          <p:nvPr/>
        </p:nvSpPr>
        <p:spPr>
          <a:xfrm>
            <a:off x="9011852" y="3583044"/>
            <a:ext cx="2926965" cy="2021076"/>
          </a:xfrm>
          <a:prstGeom prst="wedgeRoundRectCallout">
            <a:avLst>
              <a:gd name="adj1" fmla="val -56320"/>
              <a:gd name="adj2" fmla="val 2635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坐摩天轮的人数与玩碰碰车的人数相同。对了！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07C750DB-F23F-90A8-1625-DF7B7C12BF23}"/>
              </a:ext>
            </a:extLst>
          </p:cNvPr>
          <p:cNvSpPr txBox="1"/>
          <p:nvPr/>
        </p:nvSpPr>
        <p:spPr>
          <a:xfrm>
            <a:off x="1518629" y="5889171"/>
            <a:ext cx="93301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口答：这群学生一共有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人。要坐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辆碰碰车。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1255A56C-61E2-BE51-BE53-F514D36DDF16}"/>
              </a:ext>
            </a:extLst>
          </p:cNvPr>
          <p:cNvSpPr txBox="1"/>
          <p:nvPr/>
        </p:nvSpPr>
        <p:spPr>
          <a:xfrm>
            <a:off x="2552417" y="343623"/>
            <a:ext cx="10801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>
                <a:solidFill>
                  <a:srgbClr val="0000FF"/>
                </a:solidFill>
              </a:rPr>
              <a:t>前</a:t>
            </a:r>
            <a:r>
              <a:rPr lang="zh-CN" altLang="en-US" dirty="0">
                <a:solidFill>
                  <a:srgbClr val="0000FF"/>
                </a:solidFill>
              </a:rPr>
              <a:t>一个问题的答案和后一个问题有什么关系？</a:t>
            </a:r>
          </a:p>
        </p:txBody>
      </p:sp>
      <p:sp>
        <p:nvSpPr>
          <p:cNvPr id="41" name="矩形: 圆角 40">
            <a:extLst>
              <a:ext uri="{FF2B5EF4-FFF2-40B4-BE49-F238E27FC236}">
                <a16:creationId xmlns:a16="http://schemas.microsoft.com/office/drawing/2014/main" id="{7C5E3070-D5F6-8A1F-49E1-3093F69AC0DD}"/>
              </a:ext>
            </a:extLst>
          </p:cNvPr>
          <p:cNvSpPr/>
          <p:nvPr/>
        </p:nvSpPr>
        <p:spPr>
          <a:xfrm>
            <a:off x="6114009" y="3697276"/>
            <a:ext cx="629782" cy="584775"/>
          </a:xfrm>
          <a:prstGeom prst="round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对话气泡: 圆角矩形 43">
            <a:extLst>
              <a:ext uri="{FF2B5EF4-FFF2-40B4-BE49-F238E27FC236}">
                <a16:creationId xmlns:a16="http://schemas.microsoft.com/office/drawing/2014/main" id="{603DC77B-3BA9-67C1-C2D7-FECE8F21DBE4}"/>
              </a:ext>
            </a:extLst>
          </p:cNvPr>
          <p:cNvSpPr/>
          <p:nvPr/>
        </p:nvSpPr>
        <p:spPr>
          <a:xfrm>
            <a:off x="977900" y="4436976"/>
            <a:ext cx="4887747" cy="1212402"/>
          </a:xfrm>
          <a:prstGeom prst="wedgeRoundRectCallout">
            <a:avLst>
              <a:gd name="adj1" fmla="val 39834"/>
              <a:gd name="adj2" fmla="val -6597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前一个问题的答案是解答后一个问题的条件。</a:t>
            </a:r>
          </a:p>
        </p:txBody>
      </p:sp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CC505736-8976-E962-87DF-38232586AF29}"/>
              </a:ext>
            </a:extLst>
          </p:cNvPr>
          <p:cNvCxnSpPr>
            <a:stCxn id="35" idx="3"/>
            <a:endCxn id="41" idx="1"/>
          </p:cNvCxnSpPr>
          <p:nvPr/>
        </p:nvCxnSpPr>
        <p:spPr>
          <a:xfrm>
            <a:off x="3972036" y="3982327"/>
            <a:ext cx="2141973" cy="73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577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 animBg="1"/>
      <p:bldP spid="35" grpId="0" animBg="1"/>
      <p:bldP spid="36" grpId="0" animBg="1"/>
      <p:bldP spid="38" grpId="0" animBg="1"/>
      <p:bldP spid="39" grpId="0"/>
      <p:bldP spid="40" grpId="0"/>
      <p:bldP spid="41" grpId="0" animBg="1"/>
      <p:bldP spid="4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8F2EDFE-FE0E-FD5F-5171-EF78877BCFEE}"/>
              </a:ext>
            </a:extLst>
          </p:cNvPr>
          <p:cNvSpPr txBox="1"/>
          <p:nvPr/>
        </p:nvSpPr>
        <p:spPr>
          <a:xfrm>
            <a:off x="505021" y="1007304"/>
            <a:ext cx="10775559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        一盒铅笔有</a:t>
            </a:r>
            <a:r>
              <a:rPr lang="en-US" altLang="zh-CN" dirty="0"/>
              <a:t>6</a:t>
            </a:r>
            <a:r>
              <a:rPr lang="zh-CN" altLang="en-US" dirty="0"/>
              <a:t>支，</a:t>
            </a:r>
            <a:r>
              <a:rPr lang="en-US" altLang="zh-CN" dirty="0"/>
              <a:t>4</a:t>
            </a:r>
            <a:r>
              <a:rPr lang="zh-CN" altLang="en-US" dirty="0"/>
              <a:t>盒铅笔有多少支？把这些铅笔平均分给</a:t>
            </a:r>
            <a:r>
              <a:rPr lang="en-US" altLang="zh-CN" dirty="0"/>
              <a:t>8</a:t>
            </a:r>
            <a:r>
              <a:rPr lang="zh-CN" altLang="en-US" dirty="0"/>
              <a:t>名同学，每名同学分到几支？</a:t>
            </a: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10530A88-58C2-CBCA-6E61-BD4F6DDABC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8915" y="1849174"/>
            <a:ext cx="267166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18926963-3607-55C0-0757-DE817A181C5C}"/>
              </a:ext>
            </a:extLst>
          </p:cNvPr>
          <p:cNvSpPr/>
          <p:nvPr/>
        </p:nvSpPr>
        <p:spPr>
          <a:xfrm>
            <a:off x="226060" y="282575"/>
            <a:ext cx="2278380" cy="724729"/>
          </a:xfrm>
          <a:prstGeom prst="roundRect">
            <a:avLst>
              <a:gd name="adj" fmla="val 50000"/>
            </a:avLst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FZYaSong-M-GBK"/>
                <a:ea typeface="宋体" panose="02010600030101010101" pitchFamily="2" charset="-122"/>
                <a:cs typeface="+mn-cs"/>
              </a:rPr>
              <a:t>做一做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2F51110-157B-4898-A043-AE6AD5372DCB}"/>
              </a:ext>
            </a:extLst>
          </p:cNvPr>
          <p:cNvSpPr txBox="1"/>
          <p:nvPr/>
        </p:nvSpPr>
        <p:spPr>
          <a:xfrm>
            <a:off x="396499" y="2427237"/>
            <a:ext cx="4509568" cy="1077218"/>
          </a:xfrm>
          <a:prstGeom prst="rect">
            <a:avLst/>
          </a:prstGeom>
          <a:solidFill>
            <a:srgbClr val="FEF2E3"/>
          </a:solidFill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已知：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一盒铅笔有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支；</a:t>
            </a:r>
            <a:endParaRPr lang="en-US" altLang="zh-CN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求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盒铅笔多少支？</a:t>
            </a:r>
          </a:p>
        </p:txBody>
      </p:sp>
      <p:sp>
        <p:nvSpPr>
          <p:cNvPr id="8" name="箭头: 下 7">
            <a:extLst>
              <a:ext uri="{FF2B5EF4-FFF2-40B4-BE49-F238E27FC236}">
                <a16:creationId xmlns:a16="http://schemas.microsoft.com/office/drawing/2014/main" id="{76194913-6B9F-83FB-ADC9-0038F37B09A4}"/>
              </a:ext>
            </a:extLst>
          </p:cNvPr>
          <p:cNvSpPr/>
          <p:nvPr/>
        </p:nvSpPr>
        <p:spPr>
          <a:xfrm>
            <a:off x="1959633" y="3438723"/>
            <a:ext cx="401216" cy="559836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577D529-5174-84E2-0B50-ECE7B2C33CC6}"/>
              </a:ext>
            </a:extLst>
          </p:cNvPr>
          <p:cNvSpPr txBox="1"/>
          <p:nvPr/>
        </p:nvSpPr>
        <p:spPr>
          <a:xfrm>
            <a:off x="911383" y="3981149"/>
            <a:ext cx="3102131" cy="584775"/>
          </a:xfrm>
          <a:prstGeom prst="rect">
            <a:avLst/>
          </a:prstGeom>
          <a:solidFill>
            <a:srgbClr val="FEF2E3"/>
          </a:solidFill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求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是多少？</a:t>
            </a:r>
          </a:p>
        </p:txBody>
      </p:sp>
      <p:sp>
        <p:nvSpPr>
          <p:cNvPr id="10" name="箭头: 下 9">
            <a:extLst>
              <a:ext uri="{FF2B5EF4-FFF2-40B4-BE49-F238E27FC236}">
                <a16:creationId xmlns:a16="http://schemas.microsoft.com/office/drawing/2014/main" id="{B88CDFAD-12BB-631C-C25D-83F092B13AF6}"/>
              </a:ext>
            </a:extLst>
          </p:cNvPr>
          <p:cNvSpPr/>
          <p:nvPr/>
        </p:nvSpPr>
        <p:spPr>
          <a:xfrm>
            <a:off x="1959633" y="4560903"/>
            <a:ext cx="401216" cy="559836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96E5FAF-EC79-C319-C58D-45F096BA990A}"/>
              </a:ext>
            </a:extLst>
          </p:cNvPr>
          <p:cNvSpPr txBox="1"/>
          <p:nvPr/>
        </p:nvSpPr>
        <p:spPr>
          <a:xfrm>
            <a:off x="1096552" y="5098308"/>
            <a:ext cx="28178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6×4=24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支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B88043D-525D-62E8-728E-B9B148C8454E}"/>
              </a:ext>
            </a:extLst>
          </p:cNvPr>
          <p:cNvSpPr txBox="1"/>
          <p:nvPr/>
        </p:nvSpPr>
        <p:spPr>
          <a:xfrm>
            <a:off x="5231827" y="2416425"/>
            <a:ext cx="6567824" cy="1077218"/>
          </a:xfrm>
          <a:prstGeom prst="rect">
            <a:avLst/>
          </a:prstGeom>
          <a:solidFill>
            <a:srgbClr val="FEF2E3"/>
          </a:solidFill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已知：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支铅笔平均分给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名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同学；</a:t>
            </a:r>
            <a:endParaRPr lang="en-US" altLang="zh-CN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求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每名同学分几支？</a:t>
            </a:r>
          </a:p>
        </p:txBody>
      </p:sp>
      <p:sp>
        <p:nvSpPr>
          <p:cNvPr id="12" name="箭头: 下 11">
            <a:extLst>
              <a:ext uri="{FF2B5EF4-FFF2-40B4-BE49-F238E27FC236}">
                <a16:creationId xmlns:a16="http://schemas.microsoft.com/office/drawing/2014/main" id="{5A555D61-9FB8-0A38-0610-61642119D524}"/>
              </a:ext>
            </a:extLst>
          </p:cNvPr>
          <p:cNvSpPr/>
          <p:nvPr/>
        </p:nvSpPr>
        <p:spPr>
          <a:xfrm>
            <a:off x="7902199" y="3493643"/>
            <a:ext cx="401216" cy="559836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AB519F9-E382-A7FA-B772-E883890B3BF8}"/>
              </a:ext>
            </a:extLst>
          </p:cNvPr>
          <p:cNvSpPr txBox="1"/>
          <p:nvPr/>
        </p:nvSpPr>
        <p:spPr>
          <a:xfrm>
            <a:off x="6794755" y="4040779"/>
            <a:ext cx="3272050" cy="584775"/>
          </a:xfrm>
          <a:prstGeom prst="rect">
            <a:avLst/>
          </a:prstGeom>
          <a:solidFill>
            <a:srgbClr val="FEF2E3"/>
          </a:solidFill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求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里有几个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14" name="箭头: 下 13">
            <a:extLst>
              <a:ext uri="{FF2B5EF4-FFF2-40B4-BE49-F238E27FC236}">
                <a16:creationId xmlns:a16="http://schemas.microsoft.com/office/drawing/2014/main" id="{E710FF80-849E-FF30-850E-6C3891506009}"/>
              </a:ext>
            </a:extLst>
          </p:cNvPr>
          <p:cNvSpPr/>
          <p:nvPr/>
        </p:nvSpPr>
        <p:spPr>
          <a:xfrm>
            <a:off x="7903344" y="4613315"/>
            <a:ext cx="401216" cy="559836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FD8911E-0ECC-A479-56C7-56B31D2F3D84}"/>
              </a:ext>
            </a:extLst>
          </p:cNvPr>
          <p:cNvSpPr txBox="1"/>
          <p:nvPr/>
        </p:nvSpPr>
        <p:spPr>
          <a:xfrm>
            <a:off x="7021858" y="5102098"/>
            <a:ext cx="28178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24÷8=3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支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94F9745-6180-2BC8-49CB-662597DF343A}"/>
              </a:ext>
            </a:extLst>
          </p:cNvPr>
          <p:cNvSpPr txBox="1"/>
          <p:nvPr/>
        </p:nvSpPr>
        <p:spPr>
          <a:xfrm>
            <a:off x="1430920" y="5811061"/>
            <a:ext cx="9330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口答：</a:t>
            </a: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盒铅笔有</a:t>
            </a: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支。每名同学分到</a:t>
            </a: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支。</a:t>
            </a:r>
          </a:p>
        </p:txBody>
      </p:sp>
    </p:spTree>
    <p:extLst>
      <p:ext uri="{BB962C8B-B14F-4D97-AF65-F5344CB8AC3E}">
        <p14:creationId xmlns:p14="http://schemas.microsoft.com/office/powerpoint/2010/main" val="250071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/>
      <p:bldP spid="6" grpId="0" animBg="1"/>
      <p:bldP spid="12" grpId="0" animBg="1"/>
      <p:bldP spid="13" grpId="0" animBg="1"/>
      <p:bldP spid="14" grpId="0" animBg="1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>
            <a:extLst>
              <a:ext uri="{FF2B5EF4-FFF2-40B4-BE49-F238E27FC236}">
                <a16:creationId xmlns:a16="http://schemas.microsoft.com/office/drawing/2014/main" id="{6651C123-75F4-069A-755C-833F83085748}"/>
              </a:ext>
            </a:extLst>
          </p:cNvPr>
          <p:cNvGrpSpPr/>
          <p:nvPr/>
        </p:nvGrpSpPr>
        <p:grpSpPr bwMode="auto">
          <a:xfrm>
            <a:off x="496828" y="534880"/>
            <a:ext cx="3137503" cy="849584"/>
            <a:chOff x="3275856" y="267494"/>
            <a:chExt cx="2226464" cy="603767"/>
          </a:xfrm>
        </p:grpSpPr>
        <p:pic>
          <p:nvPicPr>
            <p:cNvPr id="3" name="图片 4">
              <a:extLst>
                <a:ext uri="{FF2B5EF4-FFF2-40B4-BE49-F238E27FC236}">
                  <a16:creationId xmlns:a16="http://schemas.microsoft.com/office/drawing/2014/main" id="{6F188F4C-FFB4-0E0A-A504-4CACCB62CD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2321"/>
            <a:stretch>
              <a:fillRect/>
            </a:stretch>
          </p:blipFill>
          <p:spPr bwMode="auto">
            <a:xfrm>
              <a:off x="3275856" y="267494"/>
              <a:ext cx="2226464" cy="603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A46D65DC-ECDC-156C-8D84-14698F858692}"/>
                </a:ext>
              </a:extLst>
            </p:cNvPr>
            <p:cNvSpPr txBox="1"/>
            <p:nvPr/>
          </p:nvSpPr>
          <p:spPr>
            <a:xfrm>
              <a:off x="3593266" y="317844"/>
              <a:ext cx="1591643" cy="50306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fontAlgn="auto" hangingPunct="1">
                <a:spcBef>
                  <a:spcPts val="0"/>
                </a:spcBef>
                <a:spcAft>
                  <a:spcPts val="0"/>
                </a:spcAft>
                <a:defRPr sz="3200" b="1">
                  <a:ln w="12700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defRPr>
              </a:lvl1pPr>
            </a:lstStyle>
            <a:p>
              <a:pPr>
                <a:defRPr/>
              </a:pPr>
              <a:r>
                <a:rPr lang="zh-CN" altLang="en-US" sz="4000" dirty="0">
                  <a:sym typeface="+mn-lt"/>
                </a:rPr>
                <a:t>归纳小结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3B8C1815-D484-9978-F0A8-FC32D69989BA}"/>
              </a:ext>
            </a:extLst>
          </p:cNvPr>
          <p:cNvSpPr txBox="1"/>
          <p:nvPr/>
        </p:nvSpPr>
        <p:spPr>
          <a:xfrm>
            <a:off x="1098291" y="2274838"/>
            <a:ext cx="9995419" cy="2477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在解决实际问题时，首先要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提取有用信息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，找出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已知条件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要解决的问题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，然后厘清题目中的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数量关系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，最后运用所学知识解答并检验。</a:t>
            </a:r>
          </a:p>
        </p:txBody>
      </p:sp>
    </p:spTree>
    <p:extLst>
      <p:ext uri="{BB962C8B-B14F-4D97-AF65-F5344CB8AC3E}">
        <p14:creationId xmlns:p14="http://schemas.microsoft.com/office/powerpoint/2010/main" val="673307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终止 3">
            <a:extLst>
              <a:ext uri="{FF2B5EF4-FFF2-40B4-BE49-F238E27FC236}">
                <a16:creationId xmlns:a16="http://schemas.microsoft.com/office/drawing/2014/main" id="{F34B9938-4A19-09ED-151D-65D7A821CD53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巩固练习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3631493B-C92A-2CB3-B8E6-121AA0D7F5A6}"/>
              </a:ext>
            </a:extLst>
          </p:cNvPr>
          <p:cNvSpPr/>
          <p:nvPr/>
        </p:nvSpPr>
        <p:spPr>
          <a:xfrm>
            <a:off x="500743" y="1466231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9D41464-93C4-A343-48AF-24ED9848C3D3}"/>
              </a:ext>
            </a:extLst>
          </p:cNvPr>
          <p:cNvSpPr txBox="1"/>
          <p:nvPr/>
        </p:nvSpPr>
        <p:spPr>
          <a:xfrm>
            <a:off x="1144042" y="1384230"/>
            <a:ext cx="1054721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 eaLnBrk="1" hangingPunct="1"/>
            <a:r>
              <a:rPr lang="zh-CN" altLang="en-US" dirty="0"/>
              <a:t>爸爸把培育好的白菜苗移植，每行种</a:t>
            </a:r>
            <a:r>
              <a:rPr lang="en-US" altLang="zh-CN" dirty="0"/>
              <a:t>9</a:t>
            </a:r>
            <a:r>
              <a:rPr lang="zh-CN" altLang="en-US" dirty="0"/>
              <a:t>棵，</a:t>
            </a:r>
            <a:r>
              <a:rPr lang="en-US" altLang="zh-CN" dirty="0"/>
              <a:t>4</a:t>
            </a:r>
            <a:r>
              <a:rPr lang="zh-CN" altLang="en-US" dirty="0"/>
              <a:t>行共种了多少棵</a:t>
            </a:r>
            <a:r>
              <a:rPr lang="en-US" altLang="zh-CN" dirty="0"/>
              <a:t>? </a:t>
            </a:r>
            <a:r>
              <a:rPr lang="zh-CN" altLang="en-US" dirty="0"/>
              <a:t>如果每行种</a:t>
            </a:r>
            <a:r>
              <a:rPr lang="en-US" altLang="zh-CN" dirty="0"/>
              <a:t>6</a:t>
            </a:r>
            <a:r>
              <a:rPr lang="zh-CN" altLang="en-US" dirty="0"/>
              <a:t>棵，这些白菜苗可以种几行</a:t>
            </a:r>
            <a:r>
              <a:rPr lang="en-US" altLang="zh-CN" dirty="0"/>
              <a:t>?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AB386C7-3A67-1A9A-2DD6-E9DC3903F596}"/>
              </a:ext>
            </a:extLst>
          </p:cNvPr>
          <p:cNvSpPr txBox="1"/>
          <p:nvPr/>
        </p:nvSpPr>
        <p:spPr>
          <a:xfrm>
            <a:off x="3096470" y="3003380"/>
            <a:ext cx="3321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9×4=36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棵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526C1AC-8F2C-3203-1133-E8DAF561B524}"/>
              </a:ext>
            </a:extLst>
          </p:cNvPr>
          <p:cNvSpPr txBox="1"/>
          <p:nvPr/>
        </p:nvSpPr>
        <p:spPr>
          <a:xfrm>
            <a:off x="3096470" y="3904742"/>
            <a:ext cx="3321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36÷6=6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棵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E38CDDF-0AA3-E37A-0353-42CA71B31BC5}"/>
              </a:ext>
            </a:extLst>
          </p:cNvPr>
          <p:cNvSpPr txBox="1"/>
          <p:nvPr/>
        </p:nvSpPr>
        <p:spPr>
          <a:xfrm>
            <a:off x="1430920" y="4806104"/>
            <a:ext cx="94672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口答：</a:t>
            </a: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行共种了</a:t>
            </a: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棵。如果每行种</a:t>
            </a: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棵，这些白菜苗可以种</a:t>
            </a: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行。</a:t>
            </a:r>
          </a:p>
        </p:txBody>
      </p:sp>
    </p:spTree>
    <p:extLst>
      <p:ext uri="{BB962C8B-B14F-4D97-AF65-F5344CB8AC3E}">
        <p14:creationId xmlns:p14="http://schemas.microsoft.com/office/powerpoint/2010/main" val="127021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FF5C9EFC-5C2B-08AB-B82C-E928E930DE45}"/>
              </a:ext>
            </a:extLst>
          </p:cNvPr>
          <p:cNvSpPr/>
          <p:nvPr/>
        </p:nvSpPr>
        <p:spPr>
          <a:xfrm>
            <a:off x="500743" y="1466231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8FAC97D-FAFA-CBE1-E4EB-49A9B10E385E}"/>
              </a:ext>
            </a:extLst>
          </p:cNvPr>
          <p:cNvSpPr txBox="1"/>
          <p:nvPr/>
        </p:nvSpPr>
        <p:spPr>
          <a:xfrm>
            <a:off x="1144042" y="1384230"/>
            <a:ext cx="1054721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en-US" altLang="zh-CN" dirty="0"/>
              <a:t>4</a:t>
            </a:r>
            <a:r>
              <a:rPr lang="zh-CN" altLang="en-US" dirty="0"/>
              <a:t>个玩具小汽车的价钱与</a:t>
            </a:r>
            <a:r>
              <a:rPr lang="en-US" altLang="zh-CN" dirty="0"/>
              <a:t>6</a:t>
            </a:r>
            <a:r>
              <a:rPr lang="zh-CN" altLang="en-US" dirty="0"/>
              <a:t>个魔方的价钱相同，</a:t>
            </a:r>
            <a:r>
              <a:rPr lang="en-US" altLang="zh-CN" dirty="0"/>
              <a:t>1</a:t>
            </a:r>
            <a:r>
              <a:rPr lang="zh-CN" altLang="en-US" dirty="0"/>
              <a:t>个玩具小汽车</a:t>
            </a:r>
            <a:r>
              <a:rPr lang="en-US" altLang="zh-CN" dirty="0"/>
              <a:t>9</a:t>
            </a:r>
            <a:r>
              <a:rPr lang="zh-CN" altLang="en-US" dirty="0"/>
              <a:t>元，</a:t>
            </a:r>
            <a:r>
              <a:rPr lang="en-US" altLang="zh-CN" dirty="0"/>
              <a:t>1</a:t>
            </a:r>
            <a:r>
              <a:rPr lang="zh-CN" altLang="en-US" dirty="0"/>
              <a:t>个魔方多少钱？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6DF447EE-B81E-4F7D-E526-F3B41D82D36B}"/>
              </a:ext>
            </a:extLst>
          </p:cNvPr>
          <p:cNvCxnSpPr>
            <a:cxnSpLocks/>
          </p:cNvCxnSpPr>
          <p:nvPr/>
        </p:nvCxnSpPr>
        <p:spPr>
          <a:xfrm>
            <a:off x="1088572" y="2085163"/>
            <a:ext cx="9025812" cy="0"/>
          </a:xfrm>
          <a:prstGeom prst="line">
            <a:avLst/>
          </a:prstGeom>
          <a:ln w="19050">
            <a:solidFill>
              <a:srgbClr val="F04C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535B7CA7-B790-B71C-39BE-8DCB2FE95FCD}"/>
              </a:ext>
            </a:extLst>
          </p:cNvPr>
          <p:cNvSpPr txBox="1"/>
          <p:nvPr/>
        </p:nvSpPr>
        <p:spPr>
          <a:xfrm>
            <a:off x="2896119" y="2922628"/>
            <a:ext cx="3321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4×9=36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18AFC29-1780-AC1D-7A33-7261CED0D412}"/>
              </a:ext>
            </a:extLst>
          </p:cNvPr>
          <p:cNvSpPr txBox="1"/>
          <p:nvPr/>
        </p:nvSpPr>
        <p:spPr>
          <a:xfrm>
            <a:off x="2896118" y="3749036"/>
            <a:ext cx="3321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36÷6=6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D0D475F-7FAB-79B0-2601-A38E202C5A28}"/>
              </a:ext>
            </a:extLst>
          </p:cNvPr>
          <p:cNvSpPr txBox="1"/>
          <p:nvPr/>
        </p:nvSpPr>
        <p:spPr>
          <a:xfrm>
            <a:off x="2354651" y="4575444"/>
            <a:ext cx="5436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口答：</a:t>
            </a: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个魔方</a:t>
            </a: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元钱。</a:t>
            </a:r>
          </a:p>
        </p:txBody>
      </p:sp>
    </p:spTree>
    <p:extLst>
      <p:ext uri="{BB962C8B-B14F-4D97-AF65-F5344CB8AC3E}">
        <p14:creationId xmlns:p14="http://schemas.microsoft.com/office/powerpoint/2010/main" val="29030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4A132BA8-A13B-74E7-245A-866F5F9A6A6E}"/>
              </a:ext>
            </a:extLst>
          </p:cNvPr>
          <p:cNvSpPr/>
          <p:nvPr/>
        </p:nvSpPr>
        <p:spPr>
          <a:xfrm>
            <a:off x="500743" y="1074347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15FAEC7-D661-80C1-2823-0F53F794475A}"/>
              </a:ext>
            </a:extLst>
          </p:cNvPr>
          <p:cNvSpPr txBox="1"/>
          <p:nvPr/>
        </p:nvSpPr>
        <p:spPr>
          <a:xfrm>
            <a:off x="1144042" y="983015"/>
            <a:ext cx="1054721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 eaLnBrk="1" hangingPunct="1"/>
            <a:r>
              <a:rPr lang="zh-CN" altLang="en-US" dirty="0"/>
              <a:t>丽丽带的钱正好能按原价买</a:t>
            </a:r>
            <a:r>
              <a:rPr lang="en-US" altLang="zh-CN" dirty="0"/>
              <a:t>6</a:t>
            </a:r>
            <a:r>
              <a:rPr lang="zh-CN" altLang="en-US" dirty="0"/>
              <a:t>个蛋糕，丽丽一共带了多少元钱？丽丽实际最多能买多少个蛋糕？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2AB11ED-CB34-5B7E-F2B8-110A97CC2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6350" y="2456098"/>
            <a:ext cx="2629536" cy="215725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0475146-3CE9-3447-FC96-7A0B4A12F7AD}"/>
              </a:ext>
            </a:extLst>
          </p:cNvPr>
          <p:cNvSpPr txBox="1"/>
          <p:nvPr/>
        </p:nvSpPr>
        <p:spPr>
          <a:xfrm>
            <a:off x="2180513" y="2456098"/>
            <a:ext cx="3321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3×6=18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2B411BA-62E2-F45A-8956-A20186E533C3}"/>
              </a:ext>
            </a:extLst>
          </p:cNvPr>
          <p:cNvSpPr txBox="1"/>
          <p:nvPr/>
        </p:nvSpPr>
        <p:spPr>
          <a:xfrm>
            <a:off x="2180513" y="3193216"/>
            <a:ext cx="3321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1=2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D50C294-EA13-821A-E970-B351F21C7F2A}"/>
              </a:ext>
            </a:extLst>
          </p:cNvPr>
          <p:cNvSpPr txBox="1"/>
          <p:nvPr/>
        </p:nvSpPr>
        <p:spPr>
          <a:xfrm>
            <a:off x="2180513" y="3934999"/>
            <a:ext cx="3321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18÷2=9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069CC12-ADF7-EC3E-743C-C5E70DB822AE}"/>
              </a:ext>
            </a:extLst>
          </p:cNvPr>
          <p:cNvSpPr txBox="1"/>
          <p:nvPr/>
        </p:nvSpPr>
        <p:spPr>
          <a:xfrm>
            <a:off x="1144042" y="4676782"/>
            <a:ext cx="7178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口答：丽丽一共带了</a:t>
            </a:r>
            <a:r>
              <a:rPr lang="en-US" altLang="zh-CN" dirty="0"/>
              <a:t>18 </a:t>
            </a:r>
            <a:r>
              <a:rPr lang="zh-CN" altLang="en-US" dirty="0"/>
              <a:t>元钱。丽丽实际最多能买</a:t>
            </a:r>
            <a:r>
              <a:rPr lang="en-US" altLang="zh-CN" dirty="0"/>
              <a:t>9</a:t>
            </a:r>
            <a:r>
              <a:rPr lang="zh-CN" altLang="en-US" dirty="0"/>
              <a:t>个蛋糕。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9ACD1D9E-C9CF-FDA9-C77E-03929C3BD047}"/>
              </a:ext>
            </a:extLst>
          </p:cNvPr>
          <p:cNvSpPr/>
          <p:nvPr/>
        </p:nvSpPr>
        <p:spPr>
          <a:xfrm>
            <a:off x="8322906" y="3516381"/>
            <a:ext cx="3051110" cy="119242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7625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终止 15">
            <a:extLst>
              <a:ext uri="{FF2B5EF4-FFF2-40B4-BE49-F238E27FC236}">
                <a16:creationId xmlns:a16="http://schemas.microsoft.com/office/drawing/2014/main" id="{D9E37A59-0B9A-71B1-53E1-F053D94253B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课堂小结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F192609-C7B5-C2C6-A1AD-CFF572217A95}"/>
              </a:ext>
            </a:extLst>
          </p:cNvPr>
          <p:cNvSpPr txBox="1"/>
          <p:nvPr/>
        </p:nvSpPr>
        <p:spPr>
          <a:xfrm>
            <a:off x="799517" y="4290248"/>
            <a:ext cx="10592966" cy="1808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在解决实际问题时，首先要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提取有用信息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，找出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已知条件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要解决的问题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，然后厘清题目中的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数量关系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，最后运用所学知识解答并检验。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07D4F60-7C60-803D-31FA-BF0DD0AFA2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37" y="946685"/>
            <a:ext cx="7013527" cy="318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932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96E0B79-0FFA-850C-6E28-D0F540C050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流程图: 终止 5">
            <a:extLst>
              <a:ext uri="{FF2B5EF4-FFF2-40B4-BE49-F238E27FC236}">
                <a16:creationId xmlns:a16="http://schemas.microsoft.com/office/drawing/2014/main" id="{DF0A8F12-0260-4A50-6224-F821F27FF68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10" name="TextBox 48">
            <a:extLst>
              <a:ext uri="{FF2B5EF4-FFF2-40B4-BE49-F238E27FC236}">
                <a16:creationId xmlns:a16="http://schemas.microsoft.com/office/drawing/2014/main" id="{2A961E23-9B6B-19FC-16A3-A5362859C467}"/>
              </a:ext>
            </a:extLst>
          </p:cNvPr>
          <p:cNvSpPr txBox="1"/>
          <p:nvPr/>
        </p:nvSpPr>
        <p:spPr>
          <a:xfrm>
            <a:off x="668687" y="1670087"/>
            <a:ext cx="1085462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Office 2013 - 2022 主题">
  <a:themeElements>
    <a:clrScheme name="Office 2013 - 2022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主题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4906</TotalTime>
  <Words>922</Words>
  <Application>Microsoft Office PowerPoint</Application>
  <PresentationFormat>宽屏</PresentationFormat>
  <Paragraphs>106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7" baseType="lpstr">
      <vt:lpstr>FZYaSong-M-GBK</vt:lpstr>
      <vt:lpstr>黑体</vt:lpstr>
      <vt:lpstr>华文琥珀</vt:lpstr>
      <vt:lpstr>楷体</vt:lpstr>
      <vt:lpstr>宋体</vt:lpstr>
      <vt:lpstr>微软雅黑</vt:lpstr>
      <vt:lpstr>Arial</vt:lpstr>
      <vt:lpstr>Calibri</vt:lpstr>
      <vt:lpstr>Calibri Light</vt:lpstr>
      <vt:lpstr>Times New Roman</vt:lpstr>
      <vt:lpstr>Office 2013 - 2022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549</cp:revision>
  <dcterms:created xsi:type="dcterms:W3CDTF">2016-01-14T07:05:12Z</dcterms:created>
  <dcterms:modified xsi:type="dcterms:W3CDTF">2025-07-26T02:26:29Z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